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6"/>
  </p:notesMasterIdLst>
  <p:handoutMasterIdLst>
    <p:handoutMasterId r:id="rId7"/>
  </p:handoutMasterIdLst>
  <p:sldIdLst>
    <p:sldId id="271" r:id="rId2"/>
    <p:sldId id="277" r:id="rId3"/>
    <p:sldId id="279" r:id="rId4"/>
    <p:sldId id="278" r:id="rId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68"/>
    <a:srgbClr val="FF6600"/>
    <a:srgbClr val="0084B4"/>
    <a:srgbClr val="00B0F0"/>
    <a:srgbClr val="D9D9D9"/>
    <a:srgbClr val="FCCDB6"/>
    <a:srgbClr val="0074AF"/>
    <a:srgbClr val="6EAA2E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86" autoAdjust="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46143682201377"/>
          <c:y val="8.9014899909803463E-2"/>
          <c:w val="0.48117467516353846"/>
          <c:h val="0.717157764871278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 Group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2C3-473E-8D6B-7774EF83A2CD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C3-473E-8D6B-7774EF83A2CD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2C3-473E-8D6B-7774EF83A2CD}"/>
              </c:ext>
            </c:extLst>
          </c:dPt>
          <c:dPt>
            <c:idx val="3"/>
            <c:bubble3D val="0"/>
            <c:spPr>
              <a:solidFill>
                <a:srgbClr val="00456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C3-473E-8D6B-7774EF83A2CD}"/>
              </c:ext>
            </c:extLst>
          </c:dPt>
          <c:dPt>
            <c:idx val="4"/>
            <c:bubble3D val="0"/>
            <c:spPr>
              <a:solidFill>
                <a:schemeClr val="bg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C3-473E-8D6B-7774EF83A2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15.4</c:v>
                </c:pt>
                <c:pt idx="1">
                  <c:v>19.899999999999999</c:v>
                </c:pt>
                <c:pt idx="2">
                  <c:v>21.7</c:v>
                </c:pt>
                <c:pt idx="3">
                  <c:v>23.7</c:v>
                </c:pt>
                <c:pt idx="4">
                  <c:v>19.3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3-473E-8D6B-7774EF83A2C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6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097951931224383"/>
          <c:y val="6.3612312539586074E-2"/>
          <c:w val="0.10463938388728326"/>
          <c:h val="0.333158212358011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Number Of Users Per Platform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92552737912232"/>
          <c:y val="9.2150981127359088E-2"/>
          <c:w val="0.85101646891598226"/>
          <c:h val="0.8365896098152935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No_Users</c:v>
                </c:pt>
              </c:strCache>
            </c:strRef>
          </c:tx>
          <c:spPr>
            <a:solidFill>
              <a:srgbClr val="004568">
                <a:alpha val="93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Instagram</c:v>
                </c:pt>
                <c:pt idx="2">
                  <c:v>TikTok</c:v>
                </c:pt>
                <c:pt idx="3">
                  <c:v>YouTube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221</c:v>
                </c:pt>
                <c:pt idx="1">
                  <c:v>256</c:v>
                </c:pt>
                <c:pt idx="2">
                  <c:v>273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A1-4BA0-A576-792214798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Instagram</c:v>
                </c:pt>
                <c:pt idx="2">
                  <c:v>TikTok</c:v>
                </c:pt>
                <c:pt idx="3">
                  <c:v>YouTube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8EA1-4BA0-A576-792214798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Instagram</c:v>
                </c:pt>
                <c:pt idx="2">
                  <c:v>TikTok</c:v>
                </c:pt>
                <c:pt idx="3">
                  <c:v>YouTube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EA1-4BA0-A576-792214798D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781837999"/>
        <c:axId val="1781837519"/>
      </c:barChart>
      <c:catAx>
        <c:axId val="17818379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1837519"/>
        <c:crosses val="autoZero"/>
        <c:auto val="1"/>
        <c:lblAlgn val="ctr"/>
        <c:lblOffset val="100"/>
        <c:noMultiLvlLbl val="0"/>
      </c:catAx>
      <c:valAx>
        <c:axId val="17818375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818379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914231170801488E-2"/>
          <c:y val="2.6733837111670863E-2"/>
          <c:w val="0.94809965551181108"/>
          <c:h val="0.885843828715365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07:45</c:v>
                </c:pt>
                <c:pt idx="1">
                  <c:v>08:00</c:v>
                </c:pt>
                <c:pt idx="2">
                  <c:v>09:15</c:v>
                </c:pt>
                <c:pt idx="3">
                  <c:v>09:55</c:v>
                </c:pt>
                <c:pt idx="4">
                  <c:v>14:00</c:v>
                </c:pt>
                <c:pt idx="5">
                  <c:v>15:45</c:v>
                </c:pt>
                <c:pt idx="6">
                  <c:v>15:55</c:v>
                </c:pt>
                <c:pt idx="7">
                  <c:v>16:25</c:v>
                </c:pt>
                <c:pt idx="8">
                  <c:v>17:00</c:v>
                </c:pt>
                <c:pt idx="9">
                  <c:v>17:45</c:v>
                </c:pt>
                <c:pt idx="10">
                  <c:v>18:05</c:v>
                </c:pt>
                <c:pt idx="11">
                  <c:v>19:25</c:v>
                </c:pt>
                <c:pt idx="12">
                  <c:v>20:30</c:v>
                </c:pt>
                <c:pt idx="13">
                  <c:v>21:00</c:v>
                </c:pt>
                <c:pt idx="14">
                  <c:v>22:15</c:v>
                </c:pt>
                <c:pt idx="15">
                  <c:v>23:30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2</c:v>
                </c:pt>
                <c:pt idx="4">
                  <c:v>38</c:v>
                </c:pt>
                <c:pt idx="5">
                  <c:v>9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9</c:v>
                </c:pt>
                <c:pt idx="10">
                  <c:v>7</c:v>
                </c:pt>
                <c:pt idx="11">
                  <c:v>11</c:v>
                </c:pt>
                <c:pt idx="12">
                  <c:v>19</c:v>
                </c:pt>
                <c:pt idx="13">
                  <c:v>22</c:v>
                </c:pt>
                <c:pt idx="14">
                  <c:v>13</c:v>
                </c:pt>
                <c:pt idx="1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10-4BA4-BCC8-8D5A75F385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Instagram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07:45</c:v>
                </c:pt>
                <c:pt idx="1">
                  <c:v>08:00</c:v>
                </c:pt>
                <c:pt idx="2">
                  <c:v>09:15</c:v>
                </c:pt>
                <c:pt idx="3">
                  <c:v>09:55</c:v>
                </c:pt>
                <c:pt idx="4">
                  <c:v>14:00</c:v>
                </c:pt>
                <c:pt idx="5">
                  <c:v>15:45</c:v>
                </c:pt>
                <c:pt idx="6">
                  <c:v>15:55</c:v>
                </c:pt>
                <c:pt idx="7">
                  <c:v>16:25</c:v>
                </c:pt>
                <c:pt idx="8">
                  <c:v>17:00</c:v>
                </c:pt>
                <c:pt idx="9">
                  <c:v>17:45</c:v>
                </c:pt>
                <c:pt idx="10">
                  <c:v>18:05</c:v>
                </c:pt>
                <c:pt idx="11">
                  <c:v>19:25</c:v>
                </c:pt>
                <c:pt idx="12">
                  <c:v>20:30</c:v>
                </c:pt>
                <c:pt idx="13">
                  <c:v>21:00</c:v>
                </c:pt>
                <c:pt idx="14">
                  <c:v>22:15</c:v>
                </c:pt>
                <c:pt idx="15">
                  <c:v>23:30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27</c:v>
                </c:pt>
                <c:pt idx="5">
                  <c:v>22</c:v>
                </c:pt>
                <c:pt idx="6">
                  <c:v>18</c:v>
                </c:pt>
                <c:pt idx="7">
                  <c:v>22</c:v>
                </c:pt>
                <c:pt idx="8">
                  <c:v>23</c:v>
                </c:pt>
                <c:pt idx="9">
                  <c:v>12</c:v>
                </c:pt>
                <c:pt idx="10">
                  <c:v>13</c:v>
                </c:pt>
                <c:pt idx="11">
                  <c:v>6</c:v>
                </c:pt>
                <c:pt idx="12">
                  <c:v>18</c:v>
                </c:pt>
                <c:pt idx="13">
                  <c:v>40</c:v>
                </c:pt>
                <c:pt idx="14">
                  <c:v>14</c:v>
                </c:pt>
                <c:pt idx="15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10-4BA4-BCC8-8D5A75F385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TikTok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07:45</c:v>
                </c:pt>
                <c:pt idx="1">
                  <c:v>08:00</c:v>
                </c:pt>
                <c:pt idx="2">
                  <c:v>09:15</c:v>
                </c:pt>
                <c:pt idx="3">
                  <c:v>09:55</c:v>
                </c:pt>
                <c:pt idx="4">
                  <c:v>14:00</c:v>
                </c:pt>
                <c:pt idx="5">
                  <c:v>15:45</c:v>
                </c:pt>
                <c:pt idx="6">
                  <c:v>15:55</c:v>
                </c:pt>
                <c:pt idx="7">
                  <c:v>16:25</c:v>
                </c:pt>
                <c:pt idx="8">
                  <c:v>17:00</c:v>
                </c:pt>
                <c:pt idx="9">
                  <c:v>17:45</c:v>
                </c:pt>
                <c:pt idx="10">
                  <c:v>18:05</c:v>
                </c:pt>
                <c:pt idx="11">
                  <c:v>19:25</c:v>
                </c:pt>
                <c:pt idx="12">
                  <c:v>20:30</c:v>
                </c:pt>
                <c:pt idx="13">
                  <c:v>21:00</c:v>
                </c:pt>
                <c:pt idx="14">
                  <c:v>22:15</c:v>
                </c:pt>
                <c:pt idx="15">
                  <c:v>23:30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7</c:v>
                </c:pt>
                <c:pt idx="1">
                  <c:v>13</c:v>
                </c:pt>
                <c:pt idx="2">
                  <c:v>6</c:v>
                </c:pt>
                <c:pt idx="3">
                  <c:v>7</c:v>
                </c:pt>
                <c:pt idx="4">
                  <c:v>42</c:v>
                </c:pt>
                <c:pt idx="5">
                  <c:v>21</c:v>
                </c:pt>
                <c:pt idx="6">
                  <c:v>19</c:v>
                </c:pt>
                <c:pt idx="7">
                  <c:v>14</c:v>
                </c:pt>
                <c:pt idx="8">
                  <c:v>19</c:v>
                </c:pt>
                <c:pt idx="9">
                  <c:v>12</c:v>
                </c:pt>
                <c:pt idx="10">
                  <c:v>15</c:v>
                </c:pt>
                <c:pt idx="11">
                  <c:v>17</c:v>
                </c:pt>
                <c:pt idx="12">
                  <c:v>10</c:v>
                </c:pt>
                <c:pt idx="13">
                  <c:v>28</c:v>
                </c:pt>
                <c:pt idx="14">
                  <c:v>20</c:v>
                </c:pt>
                <c:pt idx="1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10-4BA4-BCC8-8D5A75F385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YouTube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07:45</c:v>
                </c:pt>
                <c:pt idx="1">
                  <c:v>08:00</c:v>
                </c:pt>
                <c:pt idx="2">
                  <c:v>09:15</c:v>
                </c:pt>
                <c:pt idx="3">
                  <c:v>09:55</c:v>
                </c:pt>
                <c:pt idx="4">
                  <c:v>14:00</c:v>
                </c:pt>
                <c:pt idx="5">
                  <c:v>15:45</c:v>
                </c:pt>
                <c:pt idx="6">
                  <c:v>15:55</c:v>
                </c:pt>
                <c:pt idx="7">
                  <c:v>16:25</c:v>
                </c:pt>
                <c:pt idx="8">
                  <c:v>17:00</c:v>
                </c:pt>
                <c:pt idx="9">
                  <c:v>17:45</c:v>
                </c:pt>
                <c:pt idx="10">
                  <c:v>18:05</c:v>
                </c:pt>
                <c:pt idx="11">
                  <c:v>19:25</c:v>
                </c:pt>
                <c:pt idx="12">
                  <c:v>20:30</c:v>
                </c:pt>
                <c:pt idx="13">
                  <c:v>21:00</c:v>
                </c:pt>
                <c:pt idx="14">
                  <c:v>22:15</c:v>
                </c:pt>
                <c:pt idx="15">
                  <c:v>23:30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5</c:v>
                </c:pt>
                <c:pt idx="1">
                  <c:v>11</c:v>
                </c:pt>
                <c:pt idx="2">
                  <c:v>4</c:v>
                </c:pt>
                <c:pt idx="3">
                  <c:v>5</c:v>
                </c:pt>
                <c:pt idx="4">
                  <c:v>42</c:v>
                </c:pt>
                <c:pt idx="5">
                  <c:v>17</c:v>
                </c:pt>
                <c:pt idx="6">
                  <c:v>23</c:v>
                </c:pt>
                <c:pt idx="7">
                  <c:v>21</c:v>
                </c:pt>
                <c:pt idx="8">
                  <c:v>20</c:v>
                </c:pt>
                <c:pt idx="9">
                  <c:v>14</c:v>
                </c:pt>
                <c:pt idx="10">
                  <c:v>8</c:v>
                </c:pt>
                <c:pt idx="11">
                  <c:v>7</c:v>
                </c:pt>
                <c:pt idx="12">
                  <c:v>13</c:v>
                </c:pt>
                <c:pt idx="13">
                  <c:v>27</c:v>
                </c:pt>
                <c:pt idx="14">
                  <c:v>19</c:v>
                </c:pt>
                <c:pt idx="1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10-4BA4-BCC8-8D5A75F38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5148799"/>
        <c:axId val="1795150239"/>
      </c:lineChart>
      <c:catAx>
        <c:axId val="1795148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150239"/>
        <c:crosses val="autoZero"/>
        <c:auto val="1"/>
        <c:lblAlgn val="ctr"/>
        <c:lblOffset val="100"/>
        <c:noMultiLvlLbl val="0"/>
      </c:catAx>
      <c:valAx>
        <c:axId val="1795150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1487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r"/>
      <c:layout>
        <c:manualLayout>
          <c:xMode val="edge"/>
          <c:yMode val="edge"/>
          <c:x val="0.89130755257103456"/>
          <c:y val="2.0151133501259445E-2"/>
          <c:w val="9.974388330472457E-2"/>
          <c:h val="0.39645054443761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932223-E971-47E8-B27D-32580F537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Cover slide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1514C-5E56-4738-A1FF-4B1CFD2A3E3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Users By Age Group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A0FC31F-B847-D741-B747-C119B2C1F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691942"/>
              </p:ext>
            </p:extLst>
          </p:nvPr>
        </p:nvGraphicFramePr>
        <p:xfrm>
          <a:off x="6010275" y="1005416"/>
          <a:ext cx="6181726" cy="4147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CF2A75-FFB5-84DD-CAE3-CF85C1EAE0B7}"/>
              </a:ext>
            </a:extLst>
          </p:cNvPr>
          <p:cNvCxnSpPr>
            <a:cxnSpLocks/>
          </p:cNvCxnSpPr>
          <p:nvPr/>
        </p:nvCxnSpPr>
        <p:spPr>
          <a:xfrm flipH="1" flipV="1">
            <a:off x="7705725" y="1866900"/>
            <a:ext cx="733425" cy="9525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6D0621-DB03-89A3-6D2B-15113F72417D}"/>
              </a:ext>
            </a:extLst>
          </p:cNvPr>
          <p:cNvSpPr txBox="1"/>
          <p:nvPr/>
        </p:nvSpPr>
        <p:spPr>
          <a:xfrm>
            <a:off x="4914900" y="1276350"/>
            <a:ext cx="290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23.7% of users fall between 44-55 years old age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8541E-087F-81EA-D3CF-CD020BD92DF2}"/>
              </a:ext>
            </a:extLst>
          </p:cNvPr>
          <p:cNvSpPr txBox="1"/>
          <p:nvPr/>
        </p:nvSpPr>
        <p:spPr>
          <a:xfrm>
            <a:off x="381001" y="3400425"/>
            <a:ext cx="554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Marketing efforts should be aimed at users between the ages of 44-55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386E-DCBA-0314-F649-D0C8EB15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Users By Platform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D91388-48E7-94F7-7DF9-A432C8B8C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998856"/>
              </p:ext>
            </p:extLst>
          </p:nvPr>
        </p:nvGraphicFramePr>
        <p:xfrm>
          <a:off x="114300" y="2324100"/>
          <a:ext cx="6391275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A red and white play button&#10;&#10;Description automatically generated">
            <a:extLst>
              <a:ext uri="{FF2B5EF4-FFF2-40B4-BE49-F238E27FC236}">
                <a16:creationId xmlns:a16="http://schemas.microsoft.com/office/drawing/2014/main" id="{BF8DF473-5B85-B4AE-2153-AB73B70C1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3374" y="2771773"/>
            <a:ext cx="609601" cy="717177"/>
          </a:xfrm>
          <a:prstGeom prst="rect">
            <a:avLst/>
          </a:prstGeom>
        </p:spPr>
      </p:pic>
      <p:pic>
        <p:nvPicPr>
          <p:cNvPr id="7" name="Picture 6" descr="A logo of a camera&#10;&#10;Description automatically generated">
            <a:extLst>
              <a:ext uri="{FF2B5EF4-FFF2-40B4-BE49-F238E27FC236}">
                <a16:creationId xmlns:a16="http://schemas.microsoft.com/office/drawing/2014/main" id="{FE4A19B3-DF90-365B-F892-02653C75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4486275"/>
            <a:ext cx="581025" cy="581025"/>
          </a:xfrm>
          <a:prstGeom prst="rect">
            <a:avLst/>
          </a:prstGeom>
        </p:spPr>
      </p:pic>
      <p:pic>
        <p:nvPicPr>
          <p:cNvPr id="9" name="Picture 8" descr="A colorful logo on a black background&#10;&#10;Description automatically generated">
            <a:extLst>
              <a:ext uri="{FF2B5EF4-FFF2-40B4-BE49-F238E27FC236}">
                <a16:creationId xmlns:a16="http://schemas.microsoft.com/office/drawing/2014/main" id="{4295D441-F482-6280-FB64-74BE0B9B8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7" y="3673034"/>
            <a:ext cx="596408" cy="537016"/>
          </a:xfrm>
          <a:prstGeom prst="rect">
            <a:avLst/>
          </a:prstGeom>
        </p:spPr>
      </p:pic>
      <p:pic>
        <p:nvPicPr>
          <p:cNvPr id="11" name="Picture 10" descr="A blue square with a white letter f&#10;&#10;Description automatically generated">
            <a:extLst>
              <a:ext uri="{FF2B5EF4-FFF2-40B4-BE49-F238E27FC236}">
                <a16:creationId xmlns:a16="http://schemas.microsoft.com/office/drawing/2014/main" id="{61CD9E49-8D6B-860E-64D7-8575D046F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5334001"/>
            <a:ext cx="523874" cy="52387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22DAEB-1726-AF29-3067-8C61A7932F1E}"/>
              </a:ext>
            </a:extLst>
          </p:cNvPr>
          <p:cNvCxnSpPr>
            <a:cxnSpLocks/>
          </p:cNvCxnSpPr>
          <p:nvPr/>
        </p:nvCxnSpPr>
        <p:spPr>
          <a:xfrm flipV="1">
            <a:off x="6181725" y="3524250"/>
            <a:ext cx="657225" cy="37147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D49FC4-5EA3-F684-324E-2C06AD5423B7}"/>
              </a:ext>
            </a:extLst>
          </p:cNvPr>
          <p:cNvSpPr txBox="1"/>
          <p:nvPr/>
        </p:nvSpPr>
        <p:spPr>
          <a:xfrm>
            <a:off x="6953250" y="2895600"/>
            <a:ext cx="2905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Most users are active on TikTok so special effort should be made to post content on this platform.</a:t>
            </a:r>
          </a:p>
        </p:txBody>
      </p:sp>
    </p:spTree>
    <p:extLst>
      <p:ext uri="{BB962C8B-B14F-4D97-AF65-F5344CB8AC3E}">
        <p14:creationId xmlns:p14="http://schemas.microsoft.com/office/powerpoint/2010/main" val="41758271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CD8F-8DDA-28A0-3B72-72085AB3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 That Most Users Are Active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A1041AF-7982-FCC8-E313-7A5975182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891891"/>
              </p:ext>
            </p:extLst>
          </p:nvPr>
        </p:nvGraphicFramePr>
        <p:xfrm>
          <a:off x="-1" y="3076575"/>
          <a:ext cx="10534651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1F116D3-87AD-9E5B-C755-2E934BFB434C}"/>
              </a:ext>
            </a:extLst>
          </p:cNvPr>
          <p:cNvSpPr/>
          <p:nvPr/>
        </p:nvSpPr>
        <p:spPr>
          <a:xfrm>
            <a:off x="3000375" y="3057525"/>
            <a:ext cx="742950" cy="1400175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B2105-EBA3-906B-E821-755856E0A995}"/>
              </a:ext>
            </a:extLst>
          </p:cNvPr>
          <p:cNvCxnSpPr>
            <a:cxnSpLocks/>
          </p:cNvCxnSpPr>
          <p:nvPr/>
        </p:nvCxnSpPr>
        <p:spPr>
          <a:xfrm flipV="1">
            <a:off x="3733800" y="2466975"/>
            <a:ext cx="581025" cy="638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7A4C348-C3CF-7E19-3697-1E7F190D0DAB}"/>
              </a:ext>
            </a:extLst>
          </p:cNvPr>
          <p:cNvSpPr/>
          <p:nvPr/>
        </p:nvSpPr>
        <p:spPr>
          <a:xfrm>
            <a:off x="8591550" y="2981325"/>
            <a:ext cx="742950" cy="1400175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E05AC-7030-261B-1ADC-430C08AAAD42}"/>
              </a:ext>
            </a:extLst>
          </p:cNvPr>
          <p:cNvSpPr txBox="1"/>
          <p:nvPr/>
        </p:nvSpPr>
        <p:spPr>
          <a:xfrm>
            <a:off x="4400550" y="1400175"/>
            <a:ext cx="3743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Most users on Facebook, TikTok and YouTube are active at 14:00 whereas users on Instagram are most active at 21:00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B691C4-A89D-6973-6820-D68880CA7E40}"/>
              </a:ext>
            </a:extLst>
          </p:cNvPr>
          <p:cNvCxnSpPr>
            <a:cxnSpLocks/>
          </p:cNvCxnSpPr>
          <p:nvPr/>
        </p:nvCxnSpPr>
        <p:spPr>
          <a:xfrm flipH="1" flipV="1">
            <a:off x="8048625" y="2314575"/>
            <a:ext cx="704850" cy="61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084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145</TotalTime>
  <Words>118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Segoe UI Semibold</vt:lpstr>
      <vt:lpstr>1_Smart Graphics Sampler Neal Creative</vt:lpstr>
      <vt:lpstr>Cover slide</vt:lpstr>
      <vt:lpstr>Users By Age Group</vt:lpstr>
      <vt:lpstr>Users By Platform</vt:lpstr>
      <vt:lpstr>Time That Most Users Are Active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manav ramesar</dc:creator>
  <cp:keywords/>
  <dc:description/>
  <cp:lastModifiedBy>manav ramesar</cp:lastModifiedBy>
  <cp:revision>3</cp:revision>
  <dcterms:created xsi:type="dcterms:W3CDTF">2024-09-11T18:10:49Z</dcterms:created>
  <dcterms:modified xsi:type="dcterms:W3CDTF">2024-09-13T17:32:17Z</dcterms:modified>
  <cp:category/>
</cp:coreProperties>
</file>