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84" r:id="rId5"/>
    <p:sldId id="262" r:id="rId6"/>
    <p:sldId id="283" r:id="rId7"/>
    <p:sldId id="273" r:id="rId8"/>
    <p:sldId id="282" r:id="rId9"/>
  </p:sldIdLst>
  <p:sldSz cx="9144000" cy="5143500" type="screen16x9"/>
  <p:notesSz cx="6858000" cy="9144000"/>
  <p:embeddedFontLst>
    <p:embeddedFont>
      <p:font typeface="Barlow Medium" panose="020B0604020202020204" charset="0"/>
      <p:regular r:id="rId11"/>
      <p:bold r:id="rId12"/>
      <p:italic r:id="rId13"/>
      <p:boldItalic r:id="rId14"/>
    </p:embeddedFont>
    <p:embeddedFont>
      <p:font typeface="Bodoni MT Black" panose="02070A03080606020203" pitchFamily="18" charset="0"/>
      <p:bold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Elephant" panose="02020904090505020303" pitchFamily="18" charset="0"/>
      <p:regular r:id="rId21"/>
      <p: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Britannic Bold" panose="020B0903060703020204" pitchFamily="34" charset="0"/>
      <p:regular r:id="rId27"/>
    </p:embeddedFont>
    <p:embeddedFont>
      <p:font typeface="Vivaldi" panose="03020602050506090804" pitchFamily="66" charset="0"/>
      <p:italic r:id="rId28"/>
    </p:embeddedFont>
    <p:embeddedFont>
      <p:font typeface="Barlow" panose="020B060402020202020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Arial Rounded MT Bold" panose="020F0704030504030204" pitchFamily="34" charset="0"/>
      <p:regular r:id="rId37"/>
    </p:embeddedFont>
    <p:embeddedFont>
      <p:font typeface="Century" panose="02040604050505020304" pitchFamily="18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4E5"/>
    <a:srgbClr val="F5F5EF"/>
    <a:srgbClr val="EFB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commentAuthors" Target="commentAuthors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6515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69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993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7c9a92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fb87c9a92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95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87c9a92b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fb87c9a92b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4596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30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87c9a92b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fb87c9a92b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9781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b87c9a92b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fb87c9a92b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5907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43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peelOff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488950" rtl="0">
              <a:spcBef>
                <a:spcPts val="0"/>
              </a:spcBef>
              <a:spcAft>
                <a:spcPts val="0"/>
              </a:spcAft>
              <a:buSzPts val="4100"/>
              <a:buChar char="•"/>
              <a:defRPr sz="4100" b="1"/>
            </a:lvl1pPr>
            <a:lvl2pPr marL="914400" lvl="1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2pPr>
            <a:lvl3pPr marL="1371600" lvl="2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3pPr>
            <a:lvl4pPr marL="1828800" lvl="3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4pPr>
            <a:lvl5pPr marL="2286000" lvl="4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5pPr>
            <a:lvl6pPr marL="2743200" lvl="5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6pPr>
            <a:lvl7pPr marL="3200400" lvl="6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7pPr>
            <a:lvl8pPr marL="3657600" lvl="7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8pPr>
            <a:lvl9pPr marL="4114800" lvl="8" indent="-488950" rtl="0">
              <a:spcBef>
                <a:spcPts val="800"/>
              </a:spcBef>
              <a:spcAft>
                <a:spcPts val="800"/>
              </a:spcAft>
              <a:buSzPts val="4100"/>
              <a:buChar char="■"/>
              <a:defRPr sz="4100"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15532" y="604394"/>
            <a:ext cx="537342" cy="539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549307" y="869192"/>
            <a:ext cx="1810639" cy="1810639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5817581" y="2205888"/>
            <a:ext cx="1467171" cy="734205"/>
          </a:xfrm>
          <a:custGeom>
            <a:avLst/>
            <a:gdLst/>
            <a:ahLst/>
            <a:cxnLst/>
            <a:rect l="l" t="t" r="r" b="b"/>
            <a:pathLst>
              <a:path w="2934342" h="1468410" extrusionOk="0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peelOff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peelOff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ONLY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peelOff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peelOff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peelOff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peelOff"/>
      </p:transition>
    </mc:Choice>
    <mc:Fallback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2.m4a"/><Relationship Id="rId7" Type="http://schemas.openxmlformats.org/officeDocument/2006/relationships/image" Target="../media/image2.png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3.m4a"/><Relationship Id="rId7" Type="http://schemas.openxmlformats.org/officeDocument/2006/relationships/image" Target="../media/image1.png"/><Relationship Id="rId2" Type="http://schemas.microsoft.com/office/2007/relationships/media" Target="../media/media3.m4a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4.m4a"/><Relationship Id="rId7" Type="http://schemas.openxmlformats.org/officeDocument/2006/relationships/image" Target="../media/image1.png"/><Relationship Id="rId2" Type="http://schemas.microsoft.com/office/2007/relationships/media" Target="../media/media4.m4a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media5.m4a"/><Relationship Id="rId7" Type="http://schemas.openxmlformats.org/officeDocument/2006/relationships/image" Target="../media/image1.png"/><Relationship Id="rId2" Type="http://schemas.microsoft.com/office/2007/relationships/media" Target="../media/media5.m4a"/><Relationship Id="rId1" Type="http://schemas.openxmlformats.org/officeDocument/2006/relationships/tags" Target="../tags/tag4.xml"/><Relationship Id="rId6" Type="http://schemas.openxmlformats.org/officeDocument/2006/relationships/image" Target="../media/image4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6.m4a"/><Relationship Id="rId7" Type="http://schemas.openxmlformats.org/officeDocument/2006/relationships/image" Target="../media/image6.jpeg"/><Relationship Id="rId2" Type="http://schemas.microsoft.com/office/2007/relationships/media" Target="../media/media6.m4a"/><Relationship Id="rId1" Type="http://schemas.openxmlformats.org/officeDocument/2006/relationships/tags" Target="../tags/tag5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media7.m4a"/><Relationship Id="rId7" Type="http://schemas.openxmlformats.org/officeDocument/2006/relationships/image" Target="../media/image1.png"/><Relationship Id="rId2" Type="http://schemas.microsoft.com/office/2007/relationships/media" Target="../media/media7.m4a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8.m4a"/><Relationship Id="rId7" Type="http://schemas.openxmlformats.org/officeDocument/2006/relationships/image" Target="../media/image2.png"/><Relationship Id="rId2" Type="http://schemas.microsoft.com/office/2007/relationships/media" Target="../media/media8.m4a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/>
        </p:nvSpPr>
        <p:spPr>
          <a:xfrm>
            <a:off x="314628" y="4788300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700" dirty="0">
              <a:solidFill>
                <a:schemeClr val="dk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24" y="79318"/>
            <a:ext cx="960062" cy="1005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858132" y="4368890"/>
            <a:ext cx="3152518" cy="603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319026" y="2854238"/>
            <a:ext cx="46929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SCIENTIFIC</a:t>
            </a:r>
          </a:p>
          <a:p>
            <a:pPr algn="r"/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CALCULATOR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11" name="Google Shape;166;p19"/>
          <p:cNvSpPr/>
          <p:nvPr/>
        </p:nvSpPr>
        <p:spPr>
          <a:xfrm rot="16200000">
            <a:off x="7863842" y="2"/>
            <a:ext cx="1280160" cy="128015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5;p13"/>
          <p:cNvSpPr/>
          <p:nvPr/>
        </p:nvSpPr>
        <p:spPr>
          <a:xfrm rot="10800000">
            <a:off x="3403920" y="4507857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4010" y="1450430"/>
            <a:ext cx="322326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800" u="sng" dirty="0" smtClean="0">
                <a:latin typeface="Elephant" panose="02020904090505020303" pitchFamily="18" charset="0"/>
              </a:rPr>
              <a:t>PREPARED BY :-</a:t>
            </a:r>
          </a:p>
          <a:p>
            <a:r>
              <a:rPr lang="en-IN" sz="1800" dirty="0" smtClean="0">
                <a:latin typeface="Elephant" panose="02020904090505020303" pitchFamily="18" charset="0"/>
              </a:rPr>
              <a:t>NAME : MANAV SHAH</a:t>
            </a:r>
          </a:p>
          <a:p>
            <a:r>
              <a:rPr lang="en-IN" sz="1800" dirty="0" smtClean="0">
                <a:latin typeface="Elephant" panose="02020904090505020303" pitchFamily="18" charset="0"/>
              </a:rPr>
              <a:t>BATCH : B-10</a:t>
            </a:r>
          </a:p>
          <a:p>
            <a:r>
              <a:rPr lang="en-IN" sz="1800" dirty="0" smtClean="0">
                <a:latin typeface="Elephant" panose="02020904090505020303" pitchFamily="18" charset="0"/>
              </a:rPr>
              <a:t>BRANCH : CSE</a:t>
            </a:r>
          </a:p>
          <a:p>
            <a:r>
              <a:rPr lang="en-IN" sz="1800" dirty="0" smtClean="0">
                <a:latin typeface="Elephant" panose="02020904090505020303" pitchFamily="18" charset="0"/>
              </a:rPr>
              <a:t>ENRLLMENT NO. : 2021002171210160</a:t>
            </a:r>
          </a:p>
        </p:txBody>
      </p:sp>
      <p:pic>
        <p:nvPicPr>
          <p:cNvPr id="32" name="Audio 3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440738" y="44402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peelOff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2"/>
          </p:nvPr>
        </p:nvSpPr>
        <p:spPr>
          <a:xfrm>
            <a:off x="492244" y="3239308"/>
            <a:ext cx="7075686" cy="16332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400" dirty="0" smtClean="0">
                <a:latin typeface="Century" panose="02040604050505020304" pitchFamily="18" charset="0"/>
                <a:ea typeface="Barlow Medium"/>
                <a:cs typeface="Barlow Medium"/>
                <a:sym typeface="Barlow Medium"/>
              </a:rPr>
              <a:t>1-Addition</a:t>
            </a:r>
            <a:r>
              <a:rPr lang="en-IN" sz="1400" dirty="0">
                <a:latin typeface="Century" panose="02040604050505020304" pitchFamily="18" charset="0"/>
                <a:ea typeface="Barlow Medium"/>
                <a:cs typeface="Barlow Medium"/>
                <a:sym typeface="Barlow Medium"/>
              </a:rPr>
              <a:t>	 </a:t>
            </a:r>
            <a:r>
              <a:rPr lang="en-IN" sz="1400" dirty="0" smtClean="0">
                <a:latin typeface="Century" panose="02040604050505020304" pitchFamily="18" charset="0"/>
                <a:ea typeface="Barlow Medium"/>
                <a:cs typeface="Barlow Medium"/>
                <a:sym typeface="Barlow Medium"/>
              </a:rPr>
              <a:t>         	8-Cube Root		  15-Trigonometry Functions</a:t>
            </a:r>
          </a:p>
          <a:p>
            <a:pPr marL="0" indent="0">
              <a:buNone/>
            </a:pPr>
            <a:r>
              <a:rPr lang="en-IN" sz="1400" dirty="0" smtClean="0">
                <a:latin typeface="Century" panose="02040604050505020304" pitchFamily="18" charset="0"/>
                <a:ea typeface="Barlow Medium"/>
                <a:cs typeface="Barlow Medium"/>
                <a:sym typeface="Barlow Medium"/>
              </a:rPr>
              <a:t>2-Subtraction	9-Factorial      </a:t>
            </a:r>
          </a:p>
          <a:p>
            <a:pPr marL="0" indent="0">
              <a:buNone/>
            </a:pPr>
            <a:r>
              <a:rPr lang="en-IN" sz="1400" dirty="0" smtClean="0">
                <a:latin typeface="Century" panose="02040604050505020304" pitchFamily="18" charset="0"/>
                <a:ea typeface="Barlow Medium"/>
                <a:cs typeface="Barlow Medium"/>
                <a:sym typeface="Barlow Medium"/>
              </a:rPr>
              <a:t>3-Multiplication	10-nCr</a:t>
            </a:r>
            <a:endParaRPr lang="en-IN" sz="1400" dirty="0">
              <a:latin typeface="Century" panose="02040604050505020304" pitchFamily="18" charset="0"/>
              <a:ea typeface="Barlow Medium"/>
              <a:cs typeface="Barlow Medium"/>
              <a:sym typeface="Barlow Medium"/>
            </a:endParaRPr>
          </a:p>
          <a:p>
            <a:pPr marL="0" indent="0">
              <a:buNone/>
            </a:pPr>
            <a:r>
              <a:rPr lang="en-IN" sz="1400" dirty="0" smtClean="0">
                <a:latin typeface="Century" panose="02040604050505020304" pitchFamily="18" charset="0"/>
                <a:ea typeface="Barlow Medium"/>
                <a:cs typeface="Barlow Medium"/>
                <a:sym typeface="Barlow Medium"/>
              </a:rPr>
              <a:t>4-Division		11-nPr</a:t>
            </a:r>
            <a:endParaRPr lang="en-IN" sz="1400" dirty="0">
              <a:latin typeface="Century" panose="02040604050505020304" pitchFamily="18" charset="0"/>
              <a:ea typeface="Barlow Medium"/>
              <a:cs typeface="Barlow Medium"/>
              <a:sym typeface="Barlow Medium"/>
            </a:endParaRPr>
          </a:p>
          <a:p>
            <a:pPr marL="0" indent="0">
              <a:buNone/>
            </a:pPr>
            <a:r>
              <a:rPr lang="en-IN" sz="1400" dirty="0" smtClean="0">
                <a:latin typeface="Century" panose="02040604050505020304" pitchFamily="18" charset="0"/>
                <a:ea typeface="Barlow Medium"/>
                <a:cs typeface="Barlow Medium"/>
                <a:sym typeface="Barlow Medium"/>
              </a:rPr>
              <a:t>5-Square		12-Addition </a:t>
            </a:r>
            <a:r>
              <a:rPr lang="en-IN" sz="1400" dirty="0">
                <a:latin typeface="Century" panose="02040604050505020304" pitchFamily="18" charset="0"/>
                <a:ea typeface="Barlow Medium"/>
                <a:cs typeface="Barlow Medium"/>
                <a:sym typeface="Barlow Medium"/>
              </a:rPr>
              <a:t>of </a:t>
            </a:r>
            <a:r>
              <a:rPr lang="en-IN" sz="1400" dirty="0" smtClean="0">
                <a:latin typeface="Century" panose="02040604050505020304" pitchFamily="18" charset="0"/>
                <a:ea typeface="Barlow Medium"/>
                <a:cs typeface="Barlow Medium"/>
                <a:sym typeface="Barlow Medium"/>
              </a:rPr>
              <a:t>two Matrix</a:t>
            </a:r>
            <a:endParaRPr lang="en-IN" sz="1400" dirty="0">
              <a:latin typeface="Century" panose="02040604050505020304" pitchFamily="18" charset="0"/>
              <a:ea typeface="Barlow Medium"/>
              <a:cs typeface="Barlow Medium"/>
              <a:sym typeface="Barlow Medium"/>
            </a:endParaRPr>
          </a:p>
          <a:p>
            <a:pPr marL="0" indent="0">
              <a:buNone/>
            </a:pPr>
            <a:r>
              <a:rPr lang="en-IN" sz="1400" dirty="0" smtClean="0">
                <a:latin typeface="Century" panose="02040604050505020304" pitchFamily="18" charset="0"/>
                <a:ea typeface="Barlow Medium"/>
                <a:cs typeface="Barlow Medium"/>
                <a:sym typeface="Barlow Medium"/>
              </a:rPr>
              <a:t>6-Power-n		13-Subtraction </a:t>
            </a:r>
            <a:r>
              <a:rPr lang="en-IN" sz="1400" dirty="0">
                <a:latin typeface="Century" panose="02040604050505020304" pitchFamily="18" charset="0"/>
                <a:ea typeface="Barlow Medium"/>
                <a:cs typeface="Barlow Medium"/>
                <a:sym typeface="Barlow Medium"/>
              </a:rPr>
              <a:t>of two M</a:t>
            </a:r>
            <a:r>
              <a:rPr lang="en-IN" sz="1400" dirty="0" smtClean="0">
                <a:latin typeface="Century" panose="02040604050505020304" pitchFamily="18" charset="0"/>
                <a:ea typeface="Barlow Medium"/>
                <a:cs typeface="Barlow Medium"/>
                <a:sym typeface="Barlow Medium"/>
              </a:rPr>
              <a:t>atrix</a:t>
            </a:r>
            <a:endParaRPr lang="en-IN" sz="1400" dirty="0">
              <a:latin typeface="Century" panose="02040604050505020304" pitchFamily="18" charset="0"/>
              <a:ea typeface="Barlow Medium"/>
              <a:cs typeface="Barlow Medium"/>
              <a:sym typeface="Barlow Medium"/>
            </a:endParaRPr>
          </a:p>
          <a:p>
            <a:pPr marL="0" indent="0">
              <a:buNone/>
            </a:pPr>
            <a:r>
              <a:rPr lang="en-IN" sz="1400" dirty="0" smtClean="0">
                <a:latin typeface="Century" panose="02040604050505020304" pitchFamily="18" charset="0"/>
                <a:ea typeface="Barlow Medium"/>
                <a:cs typeface="Barlow Medium"/>
                <a:sym typeface="Barlow Medium"/>
              </a:rPr>
              <a:t>7-Square Root	14-Multiplication </a:t>
            </a:r>
            <a:r>
              <a:rPr lang="en-IN" sz="1400" dirty="0">
                <a:latin typeface="Century" panose="02040604050505020304" pitchFamily="18" charset="0"/>
                <a:ea typeface="Barlow Medium"/>
                <a:cs typeface="Barlow Medium"/>
                <a:sym typeface="Barlow Medium"/>
              </a:rPr>
              <a:t>of two M</a:t>
            </a:r>
            <a:r>
              <a:rPr lang="en-IN" sz="1400" dirty="0" smtClean="0">
                <a:latin typeface="Century" panose="02040604050505020304" pitchFamily="18" charset="0"/>
                <a:ea typeface="Barlow Medium"/>
                <a:cs typeface="Barlow Medium"/>
                <a:sym typeface="Barlow Medium"/>
              </a:rPr>
              <a:t>atrix</a:t>
            </a:r>
          </a:p>
          <a:p>
            <a:pPr marL="0" lvl="0" indent="0">
              <a:buNone/>
            </a:pPr>
            <a:r>
              <a:rPr lang="en-IN" sz="1100" dirty="0"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  <a:r>
              <a:rPr lang="en-IN" sz="1100" dirty="0" smtClean="0">
                <a:latin typeface="Barlow Medium"/>
                <a:ea typeface="Barlow Medium"/>
                <a:cs typeface="Barlow Medium"/>
                <a:sym typeface="Barlow Medium"/>
              </a:rPr>
              <a:t>                    </a:t>
            </a:r>
            <a:endParaRPr sz="1100"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" y="1331093"/>
            <a:ext cx="67284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 have made a scientific calculator using C Programming.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With </a:t>
            </a:r>
            <a:r>
              <a:rPr 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this simple programming user can easily </a:t>
            </a:r>
            <a:r>
              <a:rPr lang="en-US" sz="18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calculate the scientific operation according to their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In this calculator we can do following mathematical operations(i.e. </a:t>
            </a:r>
            <a:r>
              <a:rPr lang="en-IN" sz="1800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squareroot</a:t>
            </a:r>
            <a:r>
              <a:rPr lang="en-IN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, </a:t>
            </a:r>
            <a:r>
              <a:rPr lang="en-IN" sz="1800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cuberoot</a:t>
            </a:r>
            <a:r>
              <a:rPr lang="en-IN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, </a:t>
            </a:r>
            <a:r>
              <a:rPr lang="en-IN" sz="1800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ncr</a:t>
            </a:r>
            <a:r>
              <a:rPr lang="en-IN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, </a:t>
            </a:r>
            <a:r>
              <a:rPr lang="en-IN" sz="1800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npr</a:t>
            </a:r>
            <a:r>
              <a:rPr lang="en-IN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, </a:t>
            </a:r>
            <a:r>
              <a:rPr lang="en-IN" sz="1800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sinx</a:t>
            </a:r>
            <a:r>
              <a:rPr lang="en-IN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, </a:t>
            </a:r>
            <a:r>
              <a:rPr lang="en-IN" sz="1800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cosx</a:t>
            </a:r>
            <a:r>
              <a:rPr lang="en-IN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, </a:t>
            </a:r>
            <a:r>
              <a:rPr lang="en-IN" sz="1800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tanx</a:t>
            </a:r>
            <a:r>
              <a:rPr lang="en-IN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….etc.).</a:t>
            </a:r>
            <a:r>
              <a:rPr lang="en-US" sz="1800" b="1" i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i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i="1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 smtClean="0"/>
          </a:p>
          <a:p>
            <a:endParaRPr lang="en-IN" sz="1800" dirty="0" smtClean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9125" y="391544"/>
            <a:ext cx="5196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 smtClean="0">
                <a:latin typeface="Elephant" panose="02020904090505020303" pitchFamily="18" charset="0"/>
              </a:rPr>
              <a:t>INTRODUCTION</a:t>
            </a:r>
            <a:endParaRPr lang="en-IN" sz="4000" u="sng" dirty="0">
              <a:latin typeface="Elephant" panose="02020904090505020303" pitchFamily="18" charset="0"/>
            </a:endParaRPr>
          </a:p>
        </p:txBody>
      </p:sp>
      <p:sp>
        <p:nvSpPr>
          <p:cNvPr id="13" name="Google Shape;74;p13"/>
          <p:cNvSpPr/>
          <p:nvPr/>
        </p:nvSpPr>
        <p:spPr>
          <a:xfrm>
            <a:off x="7747456" y="427237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5;p13"/>
          <p:cNvSpPr/>
          <p:nvPr/>
        </p:nvSpPr>
        <p:spPr>
          <a:xfrm>
            <a:off x="7116038" y="745487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" y="85215"/>
            <a:ext cx="566482" cy="5931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6623278" y="4640423"/>
            <a:ext cx="2091690" cy="400653"/>
          </a:xfrm>
          <a:prstGeom prst="rect">
            <a:avLst/>
          </a:prstGeom>
        </p:spPr>
      </p:pic>
      <p:grpSp>
        <p:nvGrpSpPr>
          <p:cNvPr id="17" name="Google Shape;397;p26"/>
          <p:cNvGrpSpPr/>
          <p:nvPr/>
        </p:nvGrpSpPr>
        <p:grpSpPr>
          <a:xfrm>
            <a:off x="6125718" y="423546"/>
            <a:ext cx="449741" cy="598484"/>
            <a:chOff x="14510931" y="6194425"/>
            <a:chExt cx="899483" cy="1196968"/>
          </a:xfrm>
        </p:grpSpPr>
        <p:sp>
          <p:nvSpPr>
            <p:cNvPr id="18" name="Google Shape;398;p26"/>
            <p:cNvSpPr/>
            <p:nvPr/>
          </p:nvSpPr>
          <p:spPr>
            <a:xfrm>
              <a:off x="14723484" y="6208133"/>
              <a:ext cx="468941" cy="218091"/>
            </a:xfrm>
            <a:custGeom>
              <a:avLst/>
              <a:gdLst/>
              <a:ahLst/>
              <a:cxnLst/>
              <a:rect l="l" t="t" r="r" b="b"/>
              <a:pathLst>
                <a:path w="468941" h="218091" extrusionOk="0">
                  <a:moveTo>
                    <a:pt x="233847" y="0"/>
                  </a:moveTo>
                  <a:cubicBezTo>
                    <a:pt x="113761" y="0"/>
                    <a:pt x="14846" y="89679"/>
                    <a:pt x="0" y="205616"/>
                  </a:cubicBezTo>
                  <a:cubicBezTo>
                    <a:pt x="73935" y="204855"/>
                    <a:pt x="138360" y="165093"/>
                    <a:pt x="174057" y="106004"/>
                  </a:cubicBezTo>
                  <a:cubicBezTo>
                    <a:pt x="194085" y="112498"/>
                    <a:pt x="215413" y="116103"/>
                    <a:pt x="237608" y="116103"/>
                  </a:cubicBezTo>
                  <a:cubicBezTo>
                    <a:pt x="255152" y="116103"/>
                    <a:pt x="272089" y="113673"/>
                    <a:pt x="288349" y="109549"/>
                  </a:cubicBezTo>
                  <a:cubicBezTo>
                    <a:pt x="322932" y="173913"/>
                    <a:pt x="390779" y="217756"/>
                    <a:pt x="468942" y="218092"/>
                  </a:cubicBezTo>
                  <a:cubicBezTo>
                    <a:pt x="459866" y="96165"/>
                    <a:pt x="358210" y="0"/>
                    <a:pt x="233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99;p26"/>
            <p:cNvSpPr/>
            <p:nvPr/>
          </p:nvSpPr>
          <p:spPr>
            <a:xfrm>
              <a:off x="14510931" y="6851917"/>
              <a:ext cx="899483" cy="539476"/>
            </a:xfrm>
            <a:custGeom>
              <a:avLst/>
              <a:gdLst/>
              <a:ahLst/>
              <a:cxnLst/>
              <a:rect l="l" t="t" r="r" b="b"/>
              <a:pathLst>
                <a:path w="899483" h="539476" extrusionOk="0">
                  <a:moveTo>
                    <a:pt x="885761" y="539477"/>
                  </a:moveTo>
                  <a:lnTo>
                    <a:pt x="13723" y="539477"/>
                  </a:lnTo>
                  <a:cubicBezTo>
                    <a:pt x="9595" y="539477"/>
                    <a:pt x="5689" y="537623"/>
                    <a:pt x="3083" y="534423"/>
                  </a:cubicBezTo>
                  <a:cubicBezTo>
                    <a:pt x="476" y="531230"/>
                    <a:pt x="-549" y="527027"/>
                    <a:pt x="282" y="522990"/>
                  </a:cubicBezTo>
                  <a:lnTo>
                    <a:pt x="57012" y="248993"/>
                  </a:lnTo>
                  <a:cubicBezTo>
                    <a:pt x="82090" y="127885"/>
                    <a:pt x="177131" y="36169"/>
                    <a:pt x="299154" y="15338"/>
                  </a:cubicBezTo>
                  <a:lnTo>
                    <a:pt x="328835" y="10271"/>
                  </a:lnTo>
                  <a:cubicBezTo>
                    <a:pt x="409062" y="-3424"/>
                    <a:pt x="490422" y="-3424"/>
                    <a:pt x="570649" y="10271"/>
                  </a:cubicBezTo>
                  <a:lnTo>
                    <a:pt x="600330" y="15338"/>
                  </a:lnTo>
                  <a:cubicBezTo>
                    <a:pt x="722353" y="36169"/>
                    <a:pt x="817394" y="127885"/>
                    <a:pt x="842472" y="248993"/>
                  </a:cubicBezTo>
                  <a:lnTo>
                    <a:pt x="899202" y="522990"/>
                  </a:lnTo>
                  <a:cubicBezTo>
                    <a:pt x="900033" y="527027"/>
                    <a:pt x="899008" y="531230"/>
                    <a:pt x="896401" y="534423"/>
                  </a:cubicBezTo>
                  <a:cubicBezTo>
                    <a:pt x="893795" y="537623"/>
                    <a:pt x="889889" y="539477"/>
                    <a:pt x="885761" y="539477"/>
                  </a:cubicBezTo>
                  <a:close/>
                  <a:moveTo>
                    <a:pt x="30573" y="512060"/>
                  </a:moveTo>
                  <a:lnTo>
                    <a:pt x="868911" y="512060"/>
                  </a:lnTo>
                  <a:lnTo>
                    <a:pt x="815591" y="254549"/>
                  </a:lnTo>
                  <a:cubicBezTo>
                    <a:pt x="792824" y="144572"/>
                    <a:pt x="706513" y="61284"/>
                    <a:pt x="595707" y="42367"/>
                  </a:cubicBezTo>
                  <a:lnTo>
                    <a:pt x="566026" y="37300"/>
                  </a:lnTo>
                  <a:cubicBezTo>
                    <a:pt x="488867" y="24127"/>
                    <a:pt x="410617" y="24127"/>
                    <a:pt x="333458" y="37300"/>
                  </a:cubicBezTo>
                  <a:lnTo>
                    <a:pt x="303777" y="42367"/>
                  </a:lnTo>
                  <a:cubicBezTo>
                    <a:pt x="192970" y="61284"/>
                    <a:pt x="106660" y="144572"/>
                    <a:pt x="83893" y="254549"/>
                  </a:cubicBezTo>
                  <a:lnTo>
                    <a:pt x="30573" y="512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00;p26"/>
            <p:cNvSpPr/>
            <p:nvPr/>
          </p:nvSpPr>
          <p:spPr>
            <a:xfrm>
              <a:off x="14707620" y="6194425"/>
              <a:ext cx="499419" cy="590659"/>
            </a:xfrm>
            <a:custGeom>
              <a:avLst/>
              <a:gdLst/>
              <a:ahLst/>
              <a:cxnLst/>
              <a:rect l="l" t="t" r="r" b="b"/>
              <a:pathLst>
                <a:path w="499419" h="590659" extrusionOk="0">
                  <a:moveTo>
                    <a:pt x="249713" y="590660"/>
                  </a:moveTo>
                  <a:cubicBezTo>
                    <a:pt x="107229" y="590660"/>
                    <a:pt x="0" y="383679"/>
                    <a:pt x="0" y="249465"/>
                  </a:cubicBezTo>
                  <a:cubicBezTo>
                    <a:pt x="0" y="111911"/>
                    <a:pt x="112019" y="0"/>
                    <a:pt x="249713" y="0"/>
                  </a:cubicBezTo>
                  <a:cubicBezTo>
                    <a:pt x="387400" y="0"/>
                    <a:pt x="499419" y="111911"/>
                    <a:pt x="499419" y="249465"/>
                  </a:cubicBezTo>
                  <a:cubicBezTo>
                    <a:pt x="499419" y="383679"/>
                    <a:pt x="392191" y="590660"/>
                    <a:pt x="249713" y="590660"/>
                  </a:cubicBezTo>
                  <a:close/>
                  <a:moveTo>
                    <a:pt x="249713" y="27417"/>
                  </a:moveTo>
                  <a:cubicBezTo>
                    <a:pt x="127155" y="27417"/>
                    <a:pt x="27444" y="127025"/>
                    <a:pt x="27444" y="249465"/>
                  </a:cubicBezTo>
                  <a:cubicBezTo>
                    <a:pt x="27444" y="373371"/>
                    <a:pt x="127021" y="563243"/>
                    <a:pt x="249713" y="563243"/>
                  </a:cubicBezTo>
                  <a:cubicBezTo>
                    <a:pt x="372405" y="563243"/>
                    <a:pt x="471976" y="373371"/>
                    <a:pt x="471976" y="249465"/>
                  </a:cubicBezTo>
                  <a:cubicBezTo>
                    <a:pt x="471976" y="127025"/>
                    <a:pt x="372271" y="27417"/>
                    <a:pt x="249713" y="274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01;p26"/>
            <p:cNvSpPr/>
            <p:nvPr/>
          </p:nvSpPr>
          <p:spPr>
            <a:xfrm>
              <a:off x="14667205" y="7198637"/>
              <a:ext cx="27443" cy="192756"/>
            </a:xfrm>
            <a:custGeom>
              <a:avLst/>
              <a:gdLst/>
              <a:ahLst/>
              <a:cxnLst/>
              <a:rect l="l" t="t" r="r" b="b"/>
              <a:pathLst>
                <a:path w="27443" h="192756" extrusionOk="0">
                  <a:moveTo>
                    <a:pt x="13722" y="192757"/>
                  </a:moveTo>
                  <a:cubicBezTo>
                    <a:pt x="6144" y="192757"/>
                    <a:pt x="0" y="186619"/>
                    <a:pt x="0" y="179048"/>
                  </a:cubicBezTo>
                  <a:lnTo>
                    <a:pt x="0" y="13709"/>
                  </a:lnTo>
                  <a:cubicBezTo>
                    <a:pt x="0" y="6138"/>
                    <a:pt x="6144" y="0"/>
                    <a:pt x="13722" y="0"/>
                  </a:cubicBezTo>
                  <a:cubicBezTo>
                    <a:pt x="21300" y="0"/>
                    <a:pt x="27444" y="6138"/>
                    <a:pt x="27444" y="13709"/>
                  </a:cubicBezTo>
                  <a:lnTo>
                    <a:pt x="27444" y="179048"/>
                  </a:lnTo>
                  <a:cubicBezTo>
                    <a:pt x="27444" y="186619"/>
                    <a:pt x="21300" y="192757"/>
                    <a:pt x="13722" y="1927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02;p26"/>
            <p:cNvSpPr/>
            <p:nvPr/>
          </p:nvSpPr>
          <p:spPr>
            <a:xfrm>
              <a:off x="15226698" y="7198637"/>
              <a:ext cx="27443" cy="192756"/>
            </a:xfrm>
            <a:custGeom>
              <a:avLst/>
              <a:gdLst/>
              <a:ahLst/>
              <a:cxnLst/>
              <a:rect l="l" t="t" r="r" b="b"/>
              <a:pathLst>
                <a:path w="27443" h="192756" extrusionOk="0">
                  <a:moveTo>
                    <a:pt x="13722" y="192757"/>
                  </a:moveTo>
                  <a:cubicBezTo>
                    <a:pt x="6144" y="192757"/>
                    <a:pt x="0" y="186619"/>
                    <a:pt x="0" y="179048"/>
                  </a:cubicBezTo>
                  <a:lnTo>
                    <a:pt x="0" y="13709"/>
                  </a:lnTo>
                  <a:cubicBezTo>
                    <a:pt x="0" y="6138"/>
                    <a:pt x="6144" y="0"/>
                    <a:pt x="13722" y="0"/>
                  </a:cubicBezTo>
                  <a:cubicBezTo>
                    <a:pt x="21300" y="0"/>
                    <a:pt x="27444" y="6138"/>
                    <a:pt x="27444" y="13709"/>
                  </a:cubicBezTo>
                  <a:lnTo>
                    <a:pt x="27444" y="179048"/>
                  </a:lnTo>
                  <a:cubicBezTo>
                    <a:pt x="27444" y="186619"/>
                    <a:pt x="21300" y="192757"/>
                    <a:pt x="13722" y="1927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440738" y="4440238"/>
            <a:ext cx="487362" cy="4873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peelOff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8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219200" y="525780"/>
            <a:ext cx="463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 smtClean="0">
                <a:latin typeface="Elephant" panose="02020904090505020303" pitchFamily="18" charset="0"/>
              </a:rPr>
              <a:t>MAIN POINTS</a:t>
            </a:r>
            <a:endParaRPr lang="en-IN" sz="3600" u="sng" dirty="0">
              <a:latin typeface="Elephant" panose="020209040905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6623278" y="4640423"/>
            <a:ext cx="2091690" cy="400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331" y="135143"/>
            <a:ext cx="746188" cy="781273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440738" y="4440238"/>
            <a:ext cx="487362" cy="4873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630" y="1347537"/>
            <a:ext cx="558265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000" dirty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Here I mainly used 4 Things.</a:t>
            </a:r>
          </a:p>
          <a:p>
            <a:pPr marL="0" indent="0">
              <a:buNone/>
            </a:pPr>
            <a:r>
              <a:rPr lang="en-IN" sz="2000" dirty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1) </a:t>
            </a:r>
            <a:r>
              <a:rPr lang="en-IN" sz="2000" dirty="0" err="1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stdio.h</a:t>
            </a:r>
            <a:r>
              <a:rPr lang="en-IN" sz="2000" dirty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 : </a:t>
            </a:r>
            <a:r>
              <a:rPr lang="en-IN" sz="2000" dirty="0" err="1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Standerd</a:t>
            </a:r>
            <a:r>
              <a:rPr lang="en-IN" sz="2000" dirty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 input &amp; output library.</a:t>
            </a:r>
          </a:p>
          <a:p>
            <a:pPr marL="0" indent="0">
              <a:buNone/>
            </a:pPr>
            <a:r>
              <a:rPr lang="en-IN" sz="2000" dirty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2) </a:t>
            </a:r>
            <a:r>
              <a:rPr lang="en-IN" sz="2000" dirty="0" err="1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math.h</a:t>
            </a:r>
            <a:r>
              <a:rPr lang="en-IN" sz="2000" dirty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 : </a:t>
            </a:r>
            <a:r>
              <a:rPr lang="en-IN" sz="2000" dirty="0" err="1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Mathamatics</a:t>
            </a:r>
            <a:r>
              <a:rPr lang="en-IN" sz="2000" dirty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 library.</a:t>
            </a:r>
          </a:p>
          <a:p>
            <a:pPr marL="0" indent="0">
              <a:buNone/>
            </a:pPr>
            <a:r>
              <a:rPr lang="en-IN" sz="2000" dirty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3) </a:t>
            </a:r>
            <a:r>
              <a:rPr lang="en-IN" sz="2400" dirty="0" err="1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stdlib.h</a:t>
            </a:r>
            <a:r>
              <a:rPr lang="en-IN" sz="2000" dirty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 : Memory Allocation, Process    	</a:t>
            </a:r>
            <a:r>
              <a:rPr lang="en-IN" sz="200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     </a:t>
            </a:r>
            <a:r>
              <a:rPr lang="en-IN" sz="2000" smtClean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     Control</a:t>
            </a:r>
            <a:r>
              <a:rPr lang="en-IN" sz="2000" dirty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, Conversions &amp; etc. 	</a:t>
            </a:r>
            <a:r>
              <a:rPr lang="en-IN" sz="200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   </a:t>
            </a:r>
            <a:r>
              <a:rPr lang="en-IN" sz="2000" smtClean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       Library</a:t>
            </a:r>
            <a:r>
              <a:rPr lang="en-IN" sz="2000" dirty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.</a:t>
            </a:r>
          </a:p>
          <a:p>
            <a:pPr marL="0" indent="0">
              <a:buNone/>
            </a:pPr>
            <a:r>
              <a:rPr lang="en-IN" sz="2000" dirty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4) All 4 types of Functions.</a:t>
            </a:r>
          </a:p>
          <a:p>
            <a:endParaRPr lang="en-IN" sz="2000" dirty="0">
              <a:latin typeface="Barlow" panose="020B060402020202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peelOff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8420029" y="245708"/>
            <a:ext cx="1447657" cy="144765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Oval 2"/>
          <p:cNvSpPr/>
          <p:nvPr/>
        </p:nvSpPr>
        <p:spPr>
          <a:xfrm>
            <a:off x="3612797" y="40392"/>
            <a:ext cx="1333500" cy="342900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Parallelogram 3"/>
          <p:cNvSpPr/>
          <p:nvPr/>
        </p:nvSpPr>
        <p:spPr>
          <a:xfrm>
            <a:off x="3288947" y="464011"/>
            <a:ext cx="1981200" cy="348590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INPUT CHOICE OF SWITCH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27" y="913084"/>
            <a:ext cx="100203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CASE-1 ADDITION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87932" y="2141100"/>
            <a:ext cx="100203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CASE-4 DIVISION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11557" y="1348366"/>
            <a:ext cx="100203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CASE-2 SUBTRACT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917" y="1766334"/>
            <a:ext cx="102870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CASE-3 MULTIPLICATION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917" y="2559881"/>
            <a:ext cx="100203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CASE-5 SQUARE ROOT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84887" y="2944917"/>
            <a:ext cx="100203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CASE-6       CUBE ROOT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0027" y="3382872"/>
            <a:ext cx="100203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CASE-7 </a:t>
            </a:r>
            <a:r>
              <a:rPr lang="en-IN" sz="800" dirty="0" err="1" smtClean="0">
                <a:solidFill>
                  <a:schemeClr val="tx1"/>
                </a:solidFill>
              </a:rPr>
              <a:t>nCr</a:t>
            </a:r>
            <a:r>
              <a:rPr lang="en-IN" sz="800" dirty="0" smtClean="0">
                <a:solidFill>
                  <a:schemeClr val="tx1"/>
                </a:solidFill>
              </a:rPr>
              <a:t> &amp; </a:t>
            </a:r>
            <a:r>
              <a:rPr lang="en-IN" sz="800" dirty="0" err="1" smtClean="0">
                <a:solidFill>
                  <a:schemeClr val="tx1"/>
                </a:solidFill>
              </a:rPr>
              <a:t>nPr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027" y="3890578"/>
            <a:ext cx="100203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CASE-8xxxxxxxxxxxxxxx </a:t>
            </a:r>
            <a:r>
              <a:rPr lang="en-IN" sz="800" dirty="0" smtClean="0">
                <a:solidFill>
                  <a:schemeClr val="tx1"/>
                </a:solidFill>
              </a:rPr>
              <a:t>TIGONOMETRY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41768" y="2141100"/>
            <a:ext cx="100203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DIV( 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9113" y="2552374"/>
            <a:ext cx="1032722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SROOT( 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25919" y="2939159"/>
            <a:ext cx="1045916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CROOT( 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63208" y="3386274"/>
            <a:ext cx="1054401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>
                <a:solidFill>
                  <a:schemeClr val="tx1"/>
                </a:solidFill>
              </a:rPr>
              <a:t>nCr</a:t>
            </a:r>
            <a:r>
              <a:rPr lang="en-IN" sz="1200" dirty="0" smtClean="0">
                <a:solidFill>
                  <a:schemeClr val="tx1"/>
                </a:solidFill>
              </a:rPr>
              <a:t> &amp; </a:t>
            </a:r>
            <a:r>
              <a:rPr lang="en-IN" sz="1200" dirty="0" err="1" smtClean="0">
                <a:solidFill>
                  <a:schemeClr val="tx1"/>
                </a:solidFill>
              </a:rPr>
              <a:t>nPr</a:t>
            </a:r>
            <a:r>
              <a:rPr lang="en-IN" sz="1200" dirty="0" smtClean="0">
                <a:solidFill>
                  <a:schemeClr val="tx1"/>
                </a:solidFill>
              </a:rPr>
              <a:t>( )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64580" y="3890578"/>
            <a:ext cx="1426844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TRIGONOMETRY( 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547862" y="911568"/>
            <a:ext cx="100203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ADD( 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56868" y="1348366"/>
            <a:ext cx="100203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SUB( 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47862" y="1772870"/>
            <a:ext cx="100203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MULTI( 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44" idx="1"/>
          </p:cNvCxnSpPr>
          <p:nvPr/>
        </p:nvCxnSpPr>
        <p:spPr>
          <a:xfrm flipV="1">
            <a:off x="1502057" y="1052538"/>
            <a:ext cx="5045805" cy="1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3"/>
            <a:endCxn id="45" idx="1"/>
          </p:cNvCxnSpPr>
          <p:nvPr/>
        </p:nvCxnSpPr>
        <p:spPr>
          <a:xfrm>
            <a:off x="2313587" y="1489336"/>
            <a:ext cx="424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3"/>
            <a:endCxn id="46" idx="1"/>
          </p:cNvCxnSpPr>
          <p:nvPr/>
        </p:nvCxnSpPr>
        <p:spPr>
          <a:xfrm>
            <a:off x="3315617" y="1907304"/>
            <a:ext cx="3232245" cy="6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27" idx="1"/>
          </p:cNvCxnSpPr>
          <p:nvPr/>
        </p:nvCxnSpPr>
        <p:spPr>
          <a:xfrm>
            <a:off x="3789962" y="2282070"/>
            <a:ext cx="2751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3"/>
            <a:endCxn id="28" idx="1"/>
          </p:cNvCxnSpPr>
          <p:nvPr/>
        </p:nvCxnSpPr>
        <p:spPr>
          <a:xfrm flipV="1">
            <a:off x="3288947" y="2693344"/>
            <a:ext cx="3250166" cy="7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  <a:endCxn id="29" idx="1"/>
          </p:cNvCxnSpPr>
          <p:nvPr/>
        </p:nvCxnSpPr>
        <p:spPr>
          <a:xfrm flipV="1">
            <a:off x="2286917" y="3080129"/>
            <a:ext cx="4239002" cy="5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3" idx="3"/>
            <a:endCxn id="36" idx="1"/>
          </p:cNvCxnSpPr>
          <p:nvPr/>
        </p:nvCxnSpPr>
        <p:spPr>
          <a:xfrm>
            <a:off x="1502057" y="3523842"/>
            <a:ext cx="5061151" cy="3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4" idx="3"/>
            <a:endCxn id="41" idx="1"/>
          </p:cNvCxnSpPr>
          <p:nvPr/>
        </p:nvCxnSpPr>
        <p:spPr>
          <a:xfrm>
            <a:off x="1502057" y="4031548"/>
            <a:ext cx="46625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18" idx="1"/>
          </p:cNvCxnSpPr>
          <p:nvPr/>
        </p:nvCxnSpPr>
        <p:spPr>
          <a:xfrm>
            <a:off x="2391233" y="2048244"/>
            <a:ext cx="396699" cy="2338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22" idx="1"/>
            <a:endCxn id="23" idx="0"/>
          </p:cNvCxnSpPr>
          <p:nvPr/>
        </p:nvCxnSpPr>
        <p:spPr>
          <a:xfrm rot="10800000" flipV="1">
            <a:off x="1001043" y="3085886"/>
            <a:ext cx="283845" cy="2969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23" idx="2"/>
            <a:endCxn id="24" idx="0"/>
          </p:cNvCxnSpPr>
          <p:nvPr/>
        </p:nvCxnSpPr>
        <p:spPr>
          <a:xfrm>
            <a:off x="1001042" y="3664812"/>
            <a:ext cx="0" cy="225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70749" y="1265509"/>
            <a:ext cx="411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NO</a:t>
            </a:r>
            <a:endParaRPr lang="en-IN" sz="8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502057" y="1671076"/>
            <a:ext cx="411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NO</a:t>
            </a:r>
            <a:endParaRPr lang="en-IN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287752" y="2073629"/>
            <a:ext cx="411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NO</a:t>
            </a:r>
            <a:endParaRPr lang="en-IN" sz="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419190" y="2681180"/>
            <a:ext cx="411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NO</a:t>
            </a:r>
            <a:endParaRPr lang="en-IN" sz="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42479" y="3089421"/>
            <a:ext cx="411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NO</a:t>
            </a:r>
            <a:endParaRPr lang="en-IN" sz="8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70749" y="3676387"/>
            <a:ext cx="411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NO</a:t>
            </a:r>
            <a:endParaRPr lang="en-IN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375713" y="2363966"/>
            <a:ext cx="411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NO</a:t>
            </a:r>
            <a:endParaRPr lang="en-IN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073517" y="877310"/>
            <a:ext cx="412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YES</a:t>
            </a:r>
            <a:endParaRPr lang="en-IN" sz="8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73517" y="1236452"/>
            <a:ext cx="412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YES</a:t>
            </a:r>
            <a:endParaRPr lang="en-IN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073517" y="1678750"/>
            <a:ext cx="412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YES</a:t>
            </a:r>
            <a:endParaRPr lang="en-IN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073517" y="2059657"/>
            <a:ext cx="412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YES</a:t>
            </a:r>
            <a:endParaRPr lang="en-IN" sz="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068914" y="2433363"/>
            <a:ext cx="412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YES</a:t>
            </a:r>
            <a:endParaRPr lang="en-IN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077109" y="3784109"/>
            <a:ext cx="412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YES</a:t>
            </a:r>
            <a:endParaRPr lang="en-IN" sz="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4083864" y="3308398"/>
            <a:ext cx="412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YES</a:t>
            </a:r>
            <a:endParaRPr lang="en-IN" sz="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4083864" y="2843652"/>
            <a:ext cx="412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YES</a:t>
            </a:r>
            <a:endParaRPr lang="en-IN" sz="800" dirty="0"/>
          </a:p>
        </p:txBody>
      </p:sp>
      <p:cxnSp>
        <p:nvCxnSpPr>
          <p:cNvPr id="194" name="Elbow Connector 193"/>
          <p:cNvCxnSpPr/>
          <p:nvPr/>
        </p:nvCxnSpPr>
        <p:spPr>
          <a:xfrm rot="10800000" flipV="1">
            <a:off x="1001042" y="640206"/>
            <a:ext cx="2331479" cy="2750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3" idx="6"/>
            <a:endCxn id="4" idx="2"/>
          </p:cNvCxnSpPr>
          <p:nvPr/>
        </p:nvCxnSpPr>
        <p:spPr>
          <a:xfrm>
            <a:off x="4946297" y="211842"/>
            <a:ext cx="280276" cy="426464"/>
          </a:xfrm>
          <a:prstGeom prst="bentConnector3">
            <a:avLst>
              <a:gd name="adj1" fmla="val 1971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Parallelogram 203"/>
          <p:cNvSpPr/>
          <p:nvPr/>
        </p:nvSpPr>
        <p:spPr>
          <a:xfrm>
            <a:off x="5966837" y="4332756"/>
            <a:ext cx="1699260" cy="346117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OUTPUT ACCORDING TO SWITCH CASE</a:t>
            </a:r>
            <a:endParaRPr lang="en-IN" sz="800" dirty="0">
              <a:solidFill>
                <a:schemeClr val="tx1"/>
              </a:solidFill>
            </a:endParaRPr>
          </a:p>
        </p:txBody>
      </p:sp>
      <p:cxnSp>
        <p:nvCxnSpPr>
          <p:cNvPr id="206" name="Elbow Connector 205"/>
          <p:cNvCxnSpPr>
            <a:endCxn id="204" idx="2"/>
          </p:cNvCxnSpPr>
          <p:nvPr/>
        </p:nvCxnSpPr>
        <p:spPr>
          <a:xfrm rot="5400000">
            <a:off x="6216436" y="2458936"/>
            <a:ext cx="3453275" cy="6404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44" idx="3"/>
          </p:cNvCxnSpPr>
          <p:nvPr/>
        </p:nvCxnSpPr>
        <p:spPr>
          <a:xfrm>
            <a:off x="7549892" y="1052538"/>
            <a:ext cx="7059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45" idx="3"/>
          </p:cNvCxnSpPr>
          <p:nvPr/>
        </p:nvCxnSpPr>
        <p:spPr>
          <a:xfrm>
            <a:off x="7558898" y="1489336"/>
            <a:ext cx="701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558898" y="1923941"/>
            <a:ext cx="696956" cy="2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27" idx="3"/>
          </p:cNvCxnSpPr>
          <p:nvPr/>
        </p:nvCxnSpPr>
        <p:spPr>
          <a:xfrm>
            <a:off x="7543798" y="2282070"/>
            <a:ext cx="712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8" idx="3"/>
          </p:cNvCxnSpPr>
          <p:nvPr/>
        </p:nvCxnSpPr>
        <p:spPr>
          <a:xfrm>
            <a:off x="7571835" y="2693344"/>
            <a:ext cx="684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9" idx="3"/>
          </p:cNvCxnSpPr>
          <p:nvPr/>
        </p:nvCxnSpPr>
        <p:spPr>
          <a:xfrm>
            <a:off x="7571835" y="3080129"/>
            <a:ext cx="684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36" idx="3"/>
          </p:cNvCxnSpPr>
          <p:nvPr/>
        </p:nvCxnSpPr>
        <p:spPr>
          <a:xfrm>
            <a:off x="7617609" y="3527244"/>
            <a:ext cx="638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41" idx="3"/>
          </p:cNvCxnSpPr>
          <p:nvPr/>
        </p:nvCxnSpPr>
        <p:spPr>
          <a:xfrm flipV="1">
            <a:off x="7591424" y="4025259"/>
            <a:ext cx="15648" cy="6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41" idx="3"/>
          </p:cNvCxnSpPr>
          <p:nvPr/>
        </p:nvCxnSpPr>
        <p:spPr>
          <a:xfrm flipV="1">
            <a:off x="7591424" y="4025259"/>
            <a:ext cx="664430" cy="6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Oval 237"/>
          <p:cNvSpPr/>
          <p:nvPr/>
        </p:nvSpPr>
        <p:spPr>
          <a:xfrm>
            <a:off x="3623144" y="4669300"/>
            <a:ext cx="1333500" cy="342900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STOP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0" name="Elbow Connector 239"/>
          <p:cNvCxnSpPr>
            <a:stCxn id="204" idx="5"/>
            <a:endCxn id="238" idx="0"/>
          </p:cNvCxnSpPr>
          <p:nvPr/>
        </p:nvCxnSpPr>
        <p:spPr>
          <a:xfrm rot="10800000" flipV="1">
            <a:off x="4289894" y="4505814"/>
            <a:ext cx="1720208" cy="1634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7120" y="4829066"/>
            <a:ext cx="1106840" cy="212010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847" y="4730017"/>
            <a:ext cx="385155" cy="403265"/>
          </a:xfrm>
          <a:prstGeom prst="rect">
            <a:avLst/>
          </a:prstGeom>
        </p:spPr>
      </p:pic>
      <p:sp>
        <p:nvSpPr>
          <p:cNvPr id="247" name="TextBox 246"/>
          <p:cNvSpPr txBox="1"/>
          <p:nvPr/>
        </p:nvSpPr>
        <p:spPr>
          <a:xfrm>
            <a:off x="609694" y="108613"/>
            <a:ext cx="2635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 </a:t>
            </a:r>
            <a:r>
              <a:rPr lang="en-IN" sz="2000" u="sng" dirty="0" smtClean="0">
                <a:latin typeface="Elephant" panose="02020904090505020303" pitchFamily="18" charset="0"/>
                <a:cs typeface="Adobe Arabic" panose="02040503050201020203" pitchFamily="18" charset="-78"/>
              </a:rPr>
              <a:t>FLOW</a:t>
            </a:r>
            <a:r>
              <a:rPr lang="en-IN" sz="2000" u="sng" dirty="0" smtClean="0">
                <a:latin typeface="Elephant" panose="02020904090505020303" pitchFamily="18" charset="0"/>
              </a:rPr>
              <a:t> CHART </a:t>
            </a:r>
            <a:r>
              <a:rPr lang="en-IN" sz="2000" dirty="0" smtClean="0">
                <a:latin typeface="Elephant" panose="02020904090505020303" pitchFamily="18" charset="0"/>
              </a:rPr>
              <a:t>:-</a:t>
            </a:r>
            <a:endParaRPr lang="en-IN" sz="2000" dirty="0">
              <a:latin typeface="Elephant" panose="02020904090505020303" pitchFamily="18" charset="0"/>
            </a:endParaRPr>
          </a:p>
        </p:txBody>
      </p:sp>
      <p:grpSp>
        <p:nvGrpSpPr>
          <p:cNvPr id="249" name="Google Shape;423;p26"/>
          <p:cNvGrpSpPr/>
          <p:nvPr/>
        </p:nvGrpSpPr>
        <p:grpSpPr>
          <a:xfrm>
            <a:off x="121411" y="40392"/>
            <a:ext cx="595860" cy="545757"/>
            <a:chOff x="14329211" y="8061331"/>
            <a:chExt cx="1191720" cy="1196969"/>
          </a:xfrm>
        </p:grpSpPr>
        <p:sp>
          <p:nvSpPr>
            <p:cNvPr id="250" name="Google Shape;424;p26"/>
            <p:cNvSpPr/>
            <p:nvPr/>
          </p:nvSpPr>
          <p:spPr>
            <a:xfrm>
              <a:off x="14329211" y="8061331"/>
              <a:ext cx="1191720" cy="1196969"/>
            </a:xfrm>
            <a:custGeom>
              <a:avLst/>
              <a:gdLst/>
              <a:ahLst/>
              <a:cxnLst/>
              <a:rect l="l" t="t" r="r" b="b"/>
              <a:pathLst>
                <a:path w="1191720" h="1196969" extrusionOk="0">
                  <a:moveTo>
                    <a:pt x="1098645" y="1196969"/>
                  </a:moveTo>
                  <a:lnTo>
                    <a:pt x="93083" y="1196969"/>
                  </a:lnTo>
                  <a:cubicBezTo>
                    <a:pt x="41753" y="1196969"/>
                    <a:pt x="0" y="1155231"/>
                    <a:pt x="0" y="1103920"/>
                  </a:cubicBezTo>
                  <a:lnTo>
                    <a:pt x="0" y="93042"/>
                  </a:lnTo>
                  <a:cubicBezTo>
                    <a:pt x="0" y="41738"/>
                    <a:pt x="41753" y="0"/>
                    <a:pt x="93083" y="0"/>
                  </a:cubicBezTo>
                  <a:lnTo>
                    <a:pt x="1098645" y="0"/>
                  </a:lnTo>
                  <a:cubicBezTo>
                    <a:pt x="1149967" y="0"/>
                    <a:pt x="1191721" y="41738"/>
                    <a:pt x="1191721" y="93042"/>
                  </a:cubicBezTo>
                  <a:lnTo>
                    <a:pt x="1191721" y="1103920"/>
                  </a:lnTo>
                  <a:cubicBezTo>
                    <a:pt x="1191721" y="1155231"/>
                    <a:pt x="1149967" y="1196969"/>
                    <a:pt x="1098645" y="1196969"/>
                  </a:cubicBezTo>
                  <a:close/>
                  <a:moveTo>
                    <a:pt x="93083" y="29614"/>
                  </a:moveTo>
                  <a:cubicBezTo>
                    <a:pt x="58092" y="29614"/>
                    <a:pt x="29625" y="58071"/>
                    <a:pt x="29625" y="93042"/>
                  </a:cubicBezTo>
                  <a:lnTo>
                    <a:pt x="29625" y="1103920"/>
                  </a:lnTo>
                  <a:cubicBezTo>
                    <a:pt x="29625" y="1138898"/>
                    <a:pt x="58092" y="1167355"/>
                    <a:pt x="93083" y="1167355"/>
                  </a:cubicBezTo>
                  <a:lnTo>
                    <a:pt x="1098645" y="1167355"/>
                  </a:lnTo>
                  <a:cubicBezTo>
                    <a:pt x="1133629" y="1167355"/>
                    <a:pt x="1162096" y="1138898"/>
                    <a:pt x="1162096" y="1103920"/>
                  </a:cubicBezTo>
                  <a:lnTo>
                    <a:pt x="1162096" y="93042"/>
                  </a:lnTo>
                  <a:cubicBezTo>
                    <a:pt x="1162096" y="58071"/>
                    <a:pt x="1133629" y="29614"/>
                    <a:pt x="1098645" y="29614"/>
                  </a:cubicBezTo>
                  <a:lnTo>
                    <a:pt x="93083" y="296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425;p26"/>
            <p:cNvSpPr/>
            <p:nvPr/>
          </p:nvSpPr>
          <p:spPr>
            <a:xfrm>
              <a:off x="14561713" y="8767181"/>
              <a:ext cx="173463" cy="233061"/>
            </a:xfrm>
            <a:custGeom>
              <a:avLst/>
              <a:gdLst/>
              <a:ahLst/>
              <a:cxnLst/>
              <a:rect l="l" t="t" r="r" b="b"/>
              <a:pathLst>
                <a:path w="173463" h="233061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233062"/>
                  </a:lnTo>
                  <a:lnTo>
                    <a:pt x="0" y="2330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426;p26"/>
            <p:cNvSpPr/>
            <p:nvPr/>
          </p:nvSpPr>
          <p:spPr>
            <a:xfrm rot="10800000">
              <a:off x="15122178" y="8268818"/>
              <a:ext cx="173463" cy="731424"/>
            </a:xfrm>
            <a:custGeom>
              <a:avLst/>
              <a:gdLst/>
              <a:ahLst/>
              <a:cxnLst/>
              <a:rect l="l" t="t" r="r" b="b"/>
              <a:pathLst>
                <a:path w="173463" h="73142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731425"/>
                  </a:lnTo>
                  <a:lnTo>
                    <a:pt x="0" y="73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427;p26"/>
            <p:cNvSpPr/>
            <p:nvPr/>
          </p:nvSpPr>
          <p:spPr>
            <a:xfrm>
              <a:off x="14841947" y="8525608"/>
              <a:ext cx="173463" cy="474634"/>
            </a:xfrm>
            <a:custGeom>
              <a:avLst/>
              <a:gdLst/>
              <a:ahLst/>
              <a:cxnLst/>
              <a:rect l="l" t="t" r="r" b="b"/>
              <a:pathLst>
                <a:path w="173463" h="47463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474634"/>
                  </a:lnTo>
                  <a:lnTo>
                    <a:pt x="0" y="4746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428;p26"/>
            <p:cNvSpPr/>
            <p:nvPr/>
          </p:nvSpPr>
          <p:spPr>
            <a:xfrm>
              <a:off x="14470889" y="8985436"/>
              <a:ext cx="908371" cy="29613"/>
            </a:xfrm>
            <a:custGeom>
              <a:avLst/>
              <a:gdLst/>
              <a:ahLst/>
              <a:cxnLst/>
              <a:rect l="l" t="t" r="r" b="b"/>
              <a:pathLst>
                <a:path w="908371" h="29613" extrusionOk="0">
                  <a:moveTo>
                    <a:pt x="893559" y="29614"/>
                  </a:moveTo>
                  <a:lnTo>
                    <a:pt x="14812" y="29614"/>
                  </a:lnTo>
                  <a:cubicBezTo>
                    <a:pt x="6632" y="29614"/>
                    <a:pt x="0" y="22984"/>
                    <a:pt x="0" y="14807"/>
                  </a:cubicBezTo>
                  <a:cubicBezTo>
                    <a:pt x="0" y="6630"/>
                    <a:pt x="6632" y="0"/>
                    <a:pt x="14812" y="0"/>
                  </a:cubicBezTo>
                  <a:lnTo>
                    <a:pt x="893559" y="0"/>
                  </a:lnTo>
                  <a:cubicBezTo>
                    <a:pt x="901739" y="0"/>
                    <a:pt x="908371" y="6630"/>
                    <a:pt x="908371" y="14807"/>
                  </a:cubicBezTo>
                  <a:cubicBezTo>
                    <a:pt x="908371" y="22984"/>
                    <a:pt x="901739" y="29614"/>
                    <a:pt x="893559" y="29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5" name="Elbow Connector 264"/>
          <p:cNvCxnSpPr/>
          <p:nvPr/>
        </p:nvCxnSpPr>
        <p:spPr>
          <a:xfrm rot="16200000" flipH="1">
            <a:off x="1911140" y="1532389"/>
            <a:ext cx="277209" cy="4743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/>
          <p:nvPr/>
        </p:nvCxnSpPr>
        <p:spPr>
          <a:xfrm rot="16200000" flipH="1">
            <a:off x="1009144" y="1186923"/>
            <a:ext cx="294312" cy="3105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2926445" y="2249684"/>
            <a:ext cx="136841" cy="501015"/>
          </a:xfrm>
          <a:prstGeom prst="bentConnector3">
            <a:avLst>
              <a:gd name="adj1" fmla="val 277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/>
          <p:cNvCxnSpPr>
            <a:stCxn id="21" idx="1"/>
            <a:endCxn id="22" idx="0"/>
          </p:cNvCxnSpPr>
          <p:nvPr/>
        </p:nvCxnSpPr>
        <p:spPr>
          <a:xfrm rot="10800000" flipV="1">
            <a:off x="1785903" y="2700851"/>
            <a:ext cx="501015" cy="2440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9" name="Audio 288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440738" y="44402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04333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peelOff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9"/>
                </p:tgtEl>
              </p:cMediaNode>
            </p:audio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6" grpId="0" animBg="1"/>
      <p:bldP spid="41" grpId="0" animBg="1"/>
      <p:bldP spid="44" grpId="0" animBg="1"/>
      <p:bldP spid="45" grpId="0" animBg="1"/>
      <p:bldP spid="46" grpId="0" animBg="1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8" grpId="0"/>
      <p:bldP spid="179" grpId="0"/>
      <p:bldP spid="180" grpId="0"/>
      <p:bldP spid="204" grpId="0" animBg="1"/>
      <p:bldP spid="238" grpId="0" animBg="1"/>
      <p:bldP spid="2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129125" y="0"/>
            <a:ext cx="301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Oval 3"/>
          <p:cNvSpPr/>
          <p:nvPr/>
        </p:nvSpPr>
        <p:spPr>
          <a:xfrm>
            <a:off x="0" y="223030"/>
            <a:ext cx="1059180" cy="386570"/>
          </a:xfrm>
          <a:prstGeom prst="ellipse">
            <a:avLst/>
          </a:prstGeom>
          <a:solidFill>
            <a:srgbClr val="F5F5EF"/>
          </a:solidFill>
          <a:ln>
            <a:solidFill>
              <a:srgbClr val="F5F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59193" y="132130"/>
            <a:ext cx="437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>
                <a:latin typeface="Elephant" panose="02020904090505020303" pitchFamily="18" charset="0"/>
              </a:rPr>
              <a:t>FUNCTIONALITY</a:t>
            </a:r>
            <a:endParaRPr lang="en-IN" sz="2800" u="sng" dirty="0">
              <a:latin typeface="Elephant" panose="02020904090505020303" pitchFamily="18" charset="0"/>
            </a:endParaRPr>
          </a:p>
        </p:txBody>
      </p:sp>
      <p:grpSp>
        <p:nvGrpSpPr>
          <p:cNvPr id="11" name="Google Shape;375;p26"/>
          <p:cNvGrpSpPr/>
          <p:nvPr/>
        </p:nvGrpSpPr>
        <p:grpSpPr>
          <a:xfrm>
            <a:off x="83526" y="132130"/>
            <a:ext cx="675667" cy="581166"/>
            <a:chOff x="12806179" y="4566197"/>
            <a:chExt cx="1351334" cy="1162331"/>
          </a:xfrm>
        </p:grpSpPr>
        <p:sp>
          <p:nvSpPr>
            <p:cNvPr id="12" name="Google Shape;376;p26"/>
            <p:cNvSpPr/>
            <p:nvPr/>
          </p:nvSpPr>
          <p:spPr>
            <a:xfrm>
              <a:off x="13324880" y="4762101"/>
              <a:ext cx="352890" cy="535510"/>
            </a:xfrm>
            <a:custGeom>
              <a:avLst/>
              <a:gdLst/>
              <a:ahLst/>
              <a:cxnLst/>
              <a:rect l="l" t="t" r="r" b="b"/>
              <a:pathLst>
                <a:path w="352890" h="535510" extrusionOk="0">
                  <a:moveTo>
                    <a:pt x="0" y="365129"/>
                  </a:moveTo>
                  <a:lnTo>
                    <a:pt x="0" y="493444"/>
                  </a:lnTo>
                  <a:cubicBezTo>
                    <a:pt x="0" y="529110"/>
                    <a:pt x="41658" y="548533"/>
                    <a:pt x="68978" y="525605"/>
                  </a:cubicBezTo>
                  <a:lnTo>
                    <a:pt x="337896" y="299917"/>
                  </a:lnTo>
                  <a:cubicBezTo>
                    <a:pt x="357889" y="283137"/>
                    <a:pt x="357889" y="252374"/>
                    <a:pt x="337896" y="235594"/>
                  </a:cubicBezTo>
                  <a:lnTo>
                    <a:pt x="68978" y="9906"/>
                  </a:lnTo>
                  <a:cubicBezTo>
                    <a:pt x="41658" y="-13022"/>
                    <a:pt x="0" y="6401"/>
                    <a:pt x="0" y="42067"/>
                  </a:cubicBezTo>
                  <a:lnTo>
                    <a:pt x="0" y="3651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77;p26"/>
            <p:cNvSpPr/>
            <p:nvPr/>
          </p:nvSpPr>
          <p:spPr>
            <a:xfrm>
              <a:off x="12806179" y="4566197"/>
              <a:ext cx="1351334" cy="927320"/>
            </a:xfrm>
            <a:custGeom>
              <a:avLst/>
              <a:gdLst/>
              <a:ahLst/>
              <a:cxnLst/>
              <a:rect l="l" t="t" r="r" b="b"/>
              <a:pathLst>
                <a:path w="1351334" h="927320" extrusionOk="0">
                  <a:moveTo>
                    <a:pt x="1240140" y="927321"/>
                  </a:moveTo>
                  <a:lnTo>
                    <a:pt x="111203" y="927321"/>
                  </a:lnTo>
                  <a:cubicBezTo>
                    <a:pt x="49881" y="927321"/>
                    <a:pt x="0" y="877440"/>
                    <a:pt x="0" y="816118"/>
                  </a:cubicBezTo>
                  <a:lnTo>
                    <a:pt x="0" y="111203"/>
                  </a:lnTo>
                  <a:cubicBezTo>
                    <a:pt x="0" y="49881"/>
                    <a:pt x="49881" y="0"/>
                    <a:pt x="111203" y="0"/>
                  </a:cubicBezTo>
                  <a:lnTo>
                    <a:pt x="1240140" y="0"/>
                  </a:lnTo>
                  <a:cubicBezTo>
                    <a:pt x="1301453" y="0"/>
                    <a:pt x="1351334" y="49881"/>
                    <a:pt x="1351334" y="111203"/>
                  </a:cubicBezTo>
                  <a:lnTo>
                    <a:pt x="1351334" y="816118"/>
                  </a:lnTo>
                  <a:cubicBezTo>
                    <a:pt x="1351334" y="877440"/>
                    <a:pt x="1301453" y="927321"/>
                    <a:pt x="1240140" y="927321"/>
                  </a:cubicBezTo>
                  <a:close/>
                  <a:moveTo>
                    <a:pt x="111203" y="36155"/>
                  </a:moveTo>
                  <a:cubicBezTo>
                    <a:pt x="69822" y="36155"/>
                    <a:pt x="36155" y="69822"/>
                    <a:pt x="36155" y="111203"/>
                  </a:cubicBezTo>
                  <a:lnTo>
                    <a:pt x="36155" y="816118"/>
                  </a:lnTo>
                  <a:cubicBezTo>
                    <a:pt x="36155" y="857499"/>
                    <a:pt x="69822" y="891166"/>
                    <a:pt x="111203" y="891166"/>
                  </a:cubicBezTo>
                  <a:lnTo>
                    <a:pt x="1240140" y="891166"/>
                  </a:lnTo>
                  <a:cubicBezTo>
                    <a:pt x="1281512" y="891166"/>
                    <a:pt x="1315179" y="857499"/>
                    <a:pt x="1315179" y="816118"/>
                  </a:cubicBezTo>
                  <a:lnTo>
                    <a:pt x="1315179" y="111203"/>
                  </a:lnTo>
                  <a:cubicBezTo>
                    <a:pt x="1315179" y="69822"/>
                    <a:pt x="1281512" y="36155"/>
                    <a:pt x="1240140" y="36155"/>
                  </a:cubicBezTo>
                  <a:lnTo>
                    <a:pt x="111203" y="361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78;p26"/>
            <p:cNvSpPr/>
            <p:nvPr/>
          </p:nvSpPr>
          <p:spPr>
            <a:xfrm>
              <a:off x="12806179" y="5627635"/>
              <a:ext cx="776872" cy="36155"/>
            </a:xfrm>
            <a:custGeom>
              <a:avLst/>
              <a:gdLst/>
              <a:ahLst/>
              <a:cxnLst/>
              <a:rect l="l" t="t" r="r" b="b"/>
              <a:pathLst>
                <a:path w="776872" h="36155" extrusionOk="0">
                  <a:moveTo>
                    <a:pt x="758795" y="36155"/>
                  </a:moveTo>
                  <a:lnTo>
                    <a:pt x="18078" y="36155"/>
                  </a:lnTo>
                  <a:cubicBezTo>
                    <a:pt x="8094" y="36155"/>
                    <a:pt x="0" y="28061"/>
                    <a:pt x="0" y="18078"/>
                  </a:cubicBezTo>
                  <a:cubicBezTo>
                    <a:pt x="0" y="8094"/>
                    <a:pt x="8094" y="0"/>
                    <a:pt x="18078" y="0"/>
                  </a:cubicBezTo>
                  <a:lnTo>
                    <a:pt x="758795" y="0"/>
                  </a:lnTo>
                  <a:cubicBezTo>
                    <a:pt x="768779" y="0"/>
                    <a:pt x="776873" y="8094"/>
                    <a:pt x="776873" y="18078"/>
                  </a:cubicBezTo>
                  <a:cubicBezTo>
                    <a:pt x="776873" y="28061"/>
                    <a:pt x="768779" y="36155"/>
                    <a:pt x="758795" y="36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79;p26"/>
            <p:cNvSpPr/>
            <p:nvPr/>
          </p:nvSpPr>
          <p:spPr>
            <a:xfrm>
              <a:off x="13546895" y="5562907"/>
              <a:ext cx="165612" cy="165621"/>
            </a:xfrm>
            <a:custGeom>
              <a:avLst/>
              <a:gdLst/>
              <a:ahLst/>
              <a:cxnLst/>
              <a:rect l="l" t="t" r="r" b="b"/>
              <a:pathLst>
                <a:path w="165612" h="165621" extrusionOk="0">
                  <a:moveTo>
                    <a:pt x="82806" y="165621"/>
                  </a:moveTo>
                  <a:cubicBezTo>
                    <a:pt x="37144" y="165621"/>
                    <a:pt x="0" y="128468"/>
                    <a:pt x="0" y="82806"/>
                  </a:cubicBezTo>
                  <a:cubicBezTo>
                    <a:pt x="0" y="37144"/>
                    <a:pt x="37144" y="0"/>
                    <a:pt x="82806" y="0"/>
                  </a:cubicBezTo>
                  <a:cubicBezTo>
                    <a:pt x="128468" y="0"/>
                    <a:pt x="165612" y="37144"/>
                    <a:pt x="165612" y="82806"/>
                  </a:cubicBezTo>
                  <a:cubicBezTo>
                    <a:pt x="165612" y="128468"/>
                    <a:pt x="128468" y="165621"/>
                    <a:pt x="82806" y="165621"/>
                  </a:cubicBezTo>
                  <a:close/>
                  <a:moveTo>
                    <a:pt x="82806" y="36155"/>
                  </a:moveTo>
                  <a:cubicBezTo>
                    <a:pt x="57084" y="36155"/>
                    <a:pt x="36155" y="57084"/>
                    <a:pt x="36155" y="82806"/>
                  </a:cubicBezTo>
                  <a:cubicBezTo>
                    <a:pt x="36155" y="108537"/>
                    <a:pt x="57084" y="129466"/>
                    <a:pt x="82806" y="129466"/>
                  </a:cubicBezTo>
                  <a:cubicBezTo>
                    <a:pt x="108528" y="129466"/>
                    <a:pt x="129457" y="108537"/>
                    <a:pt x="129457" y="82806"/>
                  </a:cubicBezTo>
                  <a:cubicBezTo>
                    <a:pt x="129457" y="57084"/>
                    <a:pt x="108528" y="36155"/>
                    <a:pt x="82806" y="36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80;p26"/>
            <p:cNvSpPr/>
            <p:nvPr/>
          </p:nvSpPr>
          <p:spPr>
            <a:xfrm>
              <a:off x="13676353" y="5627635"/>
              <a:ext cx="481159" cy="36155"/>
            </a:xfrm>
            <a:custGeom>
              <a:avLst/>
              <a:gdLst/>
              <a:ahLst/>
              <a:cxnLst/>
              <a:rect l="l" t="t" r="r" b="b"/>
              <a:pathLst>
                <a:path w="481159" h="36155" extrusionOk="0">
                  <a:moveTo>
                    <a:pt x="463082" y="36155"/>
                  </a:moveTo>
                  <a:lnTo>
                    <a:pt x="18078" y="36155"/>
                  </a:lnTo>
                  <a:cubicBezTo>
                    <a:pt x="8094" y="36155"/>
                    <a:pt x="0" y="28061"/>
                    <a:pt x="0" y="18078"/>
                  </a:cubicBezTo>
                  <a:cubicBezTo>
                    <a:pt x="0" y="8094"/>
                    <a:pt x="8094" y="0"/>
                    <a:pt x="18078" y="0"/>
                  </a:cubicBezTo>
                  <a:lnTo>
                    <a:pt x="463082" y="0"/>
                  </a:lnTo>
                  <a:cubicBezTo>
                    <a:pt x="473065" y="0"/>
                    <a:pt x="481160" y="8094"/>
                    <a:pt x="481160" y="18078"/>
                  </a:cubicBezTo>
                  <a:cubicBezTo>
                    <a:pt x="481160" y="28061"/>
                    <a:pt x="473065" y="36155"/>
                    <a:pt x="463082" y="36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3526" y="807720"/>
            <a:ext cx="41608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 Rounded MT Bold" panose="020F0704030504030204" pitchFamily="34" charset="0"/>
              </a:rPr>
              <a:t>Run the program &amp; you can see the output as shown in the picture.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 Rounded MT Bold" panose="020F0704030504030204" pitchFamily="34" charset="0"/>
              </a:rPr>
              <a:t>Enter number between 1-16.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 Rounded MT Bold" panose="020F0704030504030204" pitchFamily="34" charset="0"/>
              </a:rPr>
              <a:t>Enter 1-15 for Appropriate operation.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 Rounded MT Bold" panose="020F0704030504030204" pitchFamily="34" charset="0"/>
              </a:rPr>
              <a:t>The trigonometry function have another nested switch statement for </a:t>
            </a:r>
            <a:r>
              <a:rPr lang="en-IN" sz="1600" dirty="0" err="1" smtClean="0">
                <a:latin typeface="Arial Rounded MT Bold" panose="020F0704030504030204" pitchFamily="34" charset="0"/>
              </a:rPr>
              <a:t>sinx</a:t>
            </a:r>
            <a:r>
              <a:rPr lang="en-IN" sz="1600" dirty="0" smtClean="0">
                <a:latin typeface="Arial Rounded MT Bold" panose="020F0704030504030204" pitchFamily="34" charset="0"/>
              </a:rPr>
              <a:t>, </a:t>
            </a:r>
            <a:r>
              <a:rPr lang="en-IN" sz="1600" dirty="0" err="1" smtClean="0">
                <a:latin typeface="Arial Rounded MT Bold" panose="020F0704030504030204" pitchFamily="34" charset="0"/>
              </a:rPr>
              <a:t>cosx</a:t>
            </a:r>
            <a:r>
              <a:rPr lang="en-IN" sz="1600" dirty="0" smtClean="0">
                <a:latin typeface="Arial Rounded MT Bold" panose="020F0704030504030204" pitchFamily="34" charset="0"/>
              </a:rPr>
              <a:t>, </a:t>
            </a:r>
            <a:r>
              <a:rPr lang="en-IN" sz="1600" dirty="0" err="1" smtClean="0">
                <a:latin typeface="Arial Rounded MT Bold" panose="020F0704030504030204" pitchFamily="34" charset="0"/>
              </a:rPr>
              <a:t>tanx</a:t>
            </a:r>
            <a:r>
              <a:rPr lang="en-IN" sz="1600" dirty="0" smtClean="0">
                <a:latin typeface="Arial Rounded MT Bold" panose="020F0704030504030204" pitchFamily="34" charset="0"/>
              </a:rPr>
              <a:t>, </a:t>
            </a:r>
            <a:r>
              <a:rPr lang="en-IN" sz="1600" dirty="0" err="1" smtClean="0">
                <a:latin typeface="Arial Rounded MT Bold" panose="020F0704030504030204" pitchFamily="34" charset="0"/>
              </a:rPr>
              <a:t>secx</a:t>
            </a:r>
            <a:r>
              <a:rPr lang="en-IN" sz="1600" dirty="0" smtClean="0">
                <a:latin typeface="Arial Rounded MT Bold" panose="020F0704030504030204" pitchFamily="34" charset="0"/>
              </a:rPr>
              <a:t>, </a:t>
            </a:r>
            <a:r>
              <a:rPr lang="en-IN" sz="1600" dirty="0" err="1" smtClean="0">
                <a:latin typeface="Arial Rounded MT Bold" panose="020F0704030504030204" pitchFamily="34" charset="0"/>
              </a:rPr>
              <a:t>cosecx</a:t>
            </a:r>
            <a:r>
              <a:rPr lang="en-IN" sz="1600" dirty="0">
                <a:latin typeface="Arial Rounded MT Bold" panose="020F0704030504030204" pitchFamily="34" charset="0"/>
              </a:rPr>
              <a:t> </a:t>
            </a:r>
            <a:r>
              <a:rPr lang="en-IN" sz="1600" dirty="0" smtClean="0">
                <a:latin typeface="Arial Rounded MT Bold" panose="020F0704030504030204" pitchFamily="34" charset="0"/>
              </a:rPr>
              <a:t>&amp; </a:t>
            </a:r>
            <a:r>
              <a:rPr lang="en-IN" sz="1600" dirty="0" err="1" smtClean="0">
                <a:latin typeface="Arial Rounded MT Bold" panose="020F0704030504030204" pitchFamily="34" charset="0"/>
              </a:rPr>
              <a:t>tanx</a:t>
            </a:r>
            <a:r>
              <a:rPr lang="en-IN" sz="1600" dirty="0" smtClean="0">
                <a:latin typeface="Arial Rounded MT Bold" panose="020F0704030504030204" pitchFamily="34" charset="0"/>
              </a:rPr>
              <a:t> (in 15).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 Rounded MT Bold" panose="020F0704030504030204" pitchFamily="34" charset="0"/>
              </a:rPr>
              <a:t>Now enter </a:t>
            </a:r>
            <a:r>
              <a:rPr lang="en-IN" sz="1600" dirty="0" err="1" smtClean="0">
                <a:latin typeface="Arial Rounded MT Bold" panose="020F0704030504030204" pitchFamily="34" charset="0"/>
              </a:rPr>
              <a:t>trigo</a:t>
            </a:r>
            <a:r>
              <a:rPr lang="en-IN" sz="1600" dirty="0" smtClean="0">
                <a:latin typeface="Arial Rounded MT Bold" panose="020F0704030504030204" pitchFamily="34" charset="0"/>
              </a:rPr>
              <a:t> function after pressing 15.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Arial Rounded MT Bold" panose="020F0704030504030204" pitchFamily="34" charset="0"/>
              </a:rPr>
              <a:t>Then you can get your answer</a:t>
            </a:r>
            <a:r>
              <a:rPr lang="en-IN" sz="1600" dirty="0" smtClean="0">
                <a:latin typeface="Arial Rounded MT Bold" panose="020F07040305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 Rounded MT Bold" panose="020F0704030504030204" pitchFamily="34" charset="0"/>
              </a:rPr>
              <a:t>Enter 16 for exit (because this program </a:t>
            </a:r>
            <a:r>
              <a:rPr lang="en-IN" sz="1600" dirty="0" smtClean="0">
                <a:latin typeface="Arial Rounded MT Bold" panose="020F0704030504030204" pitchFamily="34" charset="0"/>
              </a:rPr>
              <a:t> </a:t>
            </a:r>
            <a:r>
              <a:rPr lang="en-IN" sz="1600" dirty="0" smtClean="0">
                <a:latin typeface="Arial Rounded MT Bold" panose="020F0704030504030204" pitchFamily="34" charset="0"/>
              </a:rPr>
              <a:t>done in the do while loop).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 Rounded MT Bold" panose="020F0704030504030204" pitchFamily="34" charset="0"/>
              </a:rPr>
              <a:t>It’s Done;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latin typeface="Arial Rounded MT Bold" panose="020F0704030504030204" pitchFamily="34" charset="0"/>
            </a:endParaRPr>
          </a:p>
        </p:txBody>
      </p:sp>
      <p:grpSp>
        <p:nvGrpSpPr>
          <p:cNvPr id="86" name="Google Shape;86;p15"/>
          <p:cNvGrpSpPr/>
          <p:nvPr/>
        </p:nvGrpSpPr>
        <p:grpSpPr>
          <a:xfrm>
            <a:off x="4503691" y="-76200"/>
            <a:ext cx="5382651" cy="5301604"/>
            <a:chOff x="-1891188" y="-12079"/>
            <a:chExt cx="10450808" cy="10450808"/>
          </a:xfrm>
        </p:grpSpPr>
        <p:sp>
          <p:nvSpPr>
            <p:cNvPr id="87" name="Google Shape;87;p15"/>
            <p:cNvSpPr/>
            <p:nvPr/>
          </p:nvSpPr>
          <p:spPr>
            <a:xfrm>
              <a:off x="-1891188" y="-1207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-1883941" y="947549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1883941" y="852675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1883941" y="757792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1883941" y="662918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1883941" y="568044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-1883941" y="473170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-1883941" y="378297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-1883941" y="283423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-1883941" y="188539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-1883941" y="93665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596386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6647648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5698813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750075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801337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852598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903860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955122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287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-942450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35" y="360620"/>
            <a:ext cx="3274340" cy="437041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578" y="104392"/>
            <a:ext cx="509554" cy="53351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7156033" y="4797619"/>
            <a:ext cx="1622502" cy="310782"/>
          </a:xfrm>
          <a:prstGeom prst="rect">
            <a:avLst/>
          </a:prstGeom>
        </p:spPr>
      </p:pic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440738" y="4440238"/>
            <a:ext cx="487362" cy="4873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peelOff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8420029" y="245708"/>
            <a:ext cx="1447657" cy="144765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" name="Google Shape;137;p18"/>
          <p:cNvSpPr/>
          <p:nvPr/>
        </p:nvSpPr>
        <p:spPr>
          <a:xfrm>
            <a:off x="-695425" y="3677"/>
            <a:ext cx="301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" name="Google Shape;86;p15"/>
          <p:cNvGrpSpPr/>
          <p:nvPr/>
        </p:nvGrpSpPr>
        <p:grpSpPr>
          <a:xfrm>
            <a:off x="-3145431" y="-75375"/>
            <a:ext cx="5465006" cy="5301604"/>
            <a:chOff x="-1891188" y="-12079"/>
            <a:chExt cx="10450808" cy="10450808"/>
          </a:xfrm>
        </p:grpSpPr>
        <p:sp>
          <p:nvSpPr>
            <p:cNvPr id="32" name="Google Shape;87;p15"/>
            <p:cNvSpPr/>
            <p:nvPr/>
          </p:nvSpPr>
          <p:spPr>
            <a:xfrm>
              <a:off x="-1891188" y="-1207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8;p15"/>
            <p:cNvSpPr/>
            <p:nvPr/>
          </p:nvSpPr>
          <p:spPr>
            <a:xfrm>
              <a:off x="-1883941" y="947549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9;p15"/>
            <p:cNvSpPr/>
            <p:nvPr/>
          </p:nvSpPr>
          <p:spPr>
            <a:xfrm>
              <a:off x="-1883941" y="852675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;p15"/>
            <p:cNvSpPr/>
            <p:nvPr/>
          </p:nvSpPr>
          <p:spPr>
            <a:xfrm>
              <a:off x="-1883941" y="757792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1;p15"/>
            <p:cNvSpPr/>
            <p:nvPr/>
          </p:nvSpPr>
          <p:spPr>
            <a:xfrm>
              <a:off x="-1883941" y="662918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2;p15"/>
            <p:cNvSpPr/>
            <p:nvPr/>
          </p:nvSpPr>
          <p:spPr>
            <a:xfrm>
              <a:off x="-1883941" y="568044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3;p15"/>
            <p:cNvSpPr/>
            <p:nvPr/>
          </p:nvSpPr>
          <p:spPr>
            <a:xfrm>
              <a:off x="-1883941" y="473170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4;p15"/>
            <p:cNvSpPr/>
            <p:nvPr/>
          </p:nvSpPr>
          <p:spPr>
            <a:xfrm>
              <a:off x="-1883941" y="378297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5;p15"/>
            <p:cNvSpPr/>
            <p:nvPr/>
          </p:nvSpPr>
          <p:spPr>
            <a:xfrm>
              <a:off x="-1883941" y="283423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6;p15"/>
            <p:cNvSpPr/>
            <p:nvPr/>
          </p:nvSpPr>
          <p:spPr>
            <a:xfrm>
              <a:off x="-1883941" y="188539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7;p15"/>
            <p:cNvSpPr/>
            <p:nvPr/>
          </p:nvSpPr>
          <p:spPr>
            <a:xfrm>
              <a:off x="-1883941" y="93665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8;p15"/>
            <p:cNvSpPr/>
            <p:nvPr/>
          </p:nvSpPr>
          <p:spPr>
            <a:xfrm>
              <a:off x="7596386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9;p15"/>
            <p:cNvSpPr/>
            <p:nvPr/>
          </p:nvSpPr>
          <p:spPr>
            <a:xfrm>
              <a:off x="6647648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0;p15"/>
            <p:cNvSpPr/>
            <p:nvPr/>
          </p:nvSpPr>
          <p:spPr>
            <a:xfrm>
              <a:off x="5698813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1;p15"/>
            <p:cNvSpPr/>
            <p:nvPr/>
          </p:nvSpPr>
          <p:spPr>
            <a:xfrm>
              <a:off x="4750075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2;p15"/>
            <p:cNvSpPr/>
            <p:nvPr/>
          </p:nvSpPr>
          <p:spPr>
            <a:xfrm>
              <a:off x="3801337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3;p15"/>
            <p:cNvSpPr/>
            <p:nvPr/>
          </p:nvSpPr>
          <p:spPr>
            <a:xfrm>
              <a:off x="2852598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4;p15"/>
            <p:cNvSpPr/>
            <p:nvPr/>
          </p:nvSpPr>
          <p:spPr>
            <a:xfrm>
              <a:off x="1903860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5;p15"/>
            <p:cNvSpPr/>
            <p:nvPr/>
          </p:nvSpPr>
          <p:spPr>
            <a:xfrm>
              <a:off x="955122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6;p15"/>
            <p:cNvSpPr/>
            <p:nvPr/>
          </p:nvSpPr>
          <p:spPr>
            <a:xfrm>
              <a:off x="6287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7;p15"/>
            <p:cNvSpPr/>
            <p:nvPr/>
          </p:nvSpPr>
          <p:spPr>
            <a:xfrm>
              <a:off x="-942450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6" y="351445"/>
            <a:ext cx="2930118" cy="1545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56301" y="351446"/>
            <a:ext cx="3152096" cy="1545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     </a:t>
            </a:r>
            <a:r>
              <a:rPr lang="en-IN" dirty="0" smtClean="0">
                <a:solidFill>
                  <a:schemeClr val="tx1"/>
                </a:solidFill>
              </a:rPr>
              <a:t>Example : 1(fun.10 </a:t>
            </a:r>
            <a:r>
              <a:rPr lang="en-IN" dirty="0" err="1" smtClean="0">
                <a:solidFill>
                  <a:schemeClr val="tx1"/>
                </a:solidFill>
              </a:rPr>
              <a:t>nCr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Enter the 10 for </a:t>
            </a:r>
            <a:r>
              <a:rPr lang="en-IN" dirty="0" err="1" smtClean="0">
                <a:solidFill>
                  <a:schemeClr val="tx1"/>
                </a:solidFill>
              </a:rPr>
              <a:t>nCr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Enter the value of N (e.g.10).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Enter the value of R (e.g.5).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You get the answer (252.00).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203833" y="502228"/>
            <a:ext cx="1426801" cy="1249680"/>
          </a:xfrm>
          <a:prstGeom prst="rightArrow">
            <a:avLst>
              <a:gd name="adj1" fmla="val 50000"/>
              <a:gd name="adj2" fmla="val 4800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explanation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2" y="2091407"/>
            <a:ext cx="1979486" cy="2653535"/>
          </a:xfrm>
          <a:prstGeom prst="rect">
            <a:avLst/>
          </a:prstGeom>
        </p:spPr>
      </p:pic>
      <p:sp>
        <p:nvSpPr>
          <p:cNvPr id="58" name="Right Arrow 57"/>
          <p:cNvSpPr/>
          <p:nvPr/>
        </p:nvSpPr>
        <p:spPr>
          <a:xfrm>
            <a:off x="2728968" y="2806396"/>
            <a:ext cx="1613997" cy="1249680"/>
          </a:xfrm>
          <a:prstGeom prst="rightArrow">
            <a:avLst>
              <a:gd name="adj1" fmla="val 50000"/>
              <a:gd name="adj2" fmla="val 4800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bg1"/>
                </a:solidFill>
              </a:rPr>
              <a:t>explanation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63327" y="2558319"/>
            <a:ext cx="3445070" cy="174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     </a:t>
            </a:r>
            <a:r>
              <a:rPr lang="en-IN" dirty="0" smtClean="0">
                <a:solidFill>
                  <a:schemeClr val="tx1"/>
                </a:solidFill>
              </a:rPr>
              <a:t>Example : 2(fun.15 Trigonometry)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Enter 15 for Trigonometry 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Enter any function( e.g. 1-sinx).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Enter angle. (e.g. 30)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Program calculate angle x in radian.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You get the answer (sin(30)=0.5)</a:t>
            </a:r>
          </a:p>
          <a:p>
            <a:endParaRPr lang="en-IN" dirty="0" smtClean="0">
              <a:solidFill>
                <a:schemeClr val="tx1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472" y="78087"/>
            <a:ext cx="640251" cy="67035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7162966" y="4685359"/>
            <a:ext cx="1561934" cy="299181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440738" y="44402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3687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peelOff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3" grpId="0" animBg="1"/>
      <p:bldP spid="4" grpId="0" animBg="1"/>
      <p:bldP spid="58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1" name="Parallelogram 30"/>
          <p:cNvSpPr/>
          <p:nvPr/>
        </p:nvSpPr>
        <p:spPr>
          <a:xfrm rot="19526915">
            <a:off x="-920301" y="-544442"/>
            <a:ext cx="5316180" cy="7396513"/>
          </a:xfrm>
          <a:custGeom>
            <a:avLst/>
            <a:gdLst>
              <a:gd name="connsiteX0" fmla="*/ 0 w 8486820"/>
              <a:gd name="connsiteY0" fmla="*/ 9119450 h 9119450"/>
              <a:gd name="connsiteX1" fmla="*/ 1921331 w 8486820"/>
              <a:gd name="connsiteY1" fmla="*/ 0 h 9119450"/>
              <a:gd name="connsiteX2" fmla="*/ 8486820 w 8486820"/>
              <a:gd name="connsiteY2" fmla="*/ 0 h 9119450"/>
              <a:gd name="connsiteX3" fmla="*/ 6565489 w 8486820"/>
              <a:gd name="connsiteY3" fmla="*/ 9119450 h 9119450"/>
              <a:gd name="connsiteX4" fmla="*/ 0 w 8486820"/>
              <a:gd name="connsiteY4" fmla="*/ 9119450 h 9119450"/>
              <a:gd name="connsiteX0" fmla="*/ 610772 w 6565489"/>
              <a:gd name="connsiteY0" fmla="*/ 4904862 h 9119450"/>
              <a:gd name="connsiteX1" fmla="*/ 0 w 6565489"/>
              <a:gd name="connsiteY1" fmla="*/ 0 h 9119450"/>
              <a:gd name="connsiteX2" fmla="*/ 6565489 w 6565489"/>
              <a:gd name="connsiteY2" fmla="*/ 0 h 9119450"/>
              <a:gd name="connsiteX3" fmla="*/ 4644158 w 6565489"/>
              <a:gd name="connsiteY3" fmla="*/ 9119450 h 9119450"/>
              <a:gd name="connsiteX4" fmla="*/ 610772 w 6565489"/>
              <a:gd name="connsiteY4" fmla="*/ 4904862 h 9119450"/>
              <a:gd name="connsiteX0" fmla="*/ 610772 w 6565489"/>
              <a:gd name="connsiteY0" fmla="*/ 4904862 h 7736641"/>
              <a:gd name="connsiteX1" fmla="*/ 0 w 6565489"/>
              <a:gd name="connsiteY1" fmla="*/ 0 h 7736641"/>
              <a:gd name="connsiteX2" fmla="*/ 6565489 w 6565489"/>
              <a:gd name="connsiteY2" fmla="*/ 0 h 7736641"/>
              <a:gd name="connsiteX3" fmla="*/ 4893222 w 6565489"/>
              <a:gd name="connsiteY3" fmla="*/ 7736641 h 7736641"/>
              <a:gd name="connsiteX4" fmla="*/ 610772 w 6565489"/>
              <a:gd name="connsiteY4" fmla="*/ 4904862 h 7736641"/>
              <a:gd name="connsiteX0" fmla="*/ 2739764 w 6565489"/>
              <a:gd name="connsiteY0" fmla="*/ 4446505 h 7736641"/>
              <a:gd name="connsiteX1" fmla="*/ 0 w 6565489"/>
              <a:gd name="connsiteY1" fmla="*/ 0 h 7736641"/>
              <a:gd name="connsiteX2" fmla="*/ 6565489 w 6565489"/>
              <a:gd name="connsiteY2" fmla="*/ 0 h 7736641"/>
              <a:gd name="connsiteX3" fmla="*/ 4893222 w 6565489"/>
              <a:gd name="connsiteY3" fmla="*/ 7736641 h 7736641"/>
              <a:gd name="connsiteX4" fmla="*/ 2739764 w 6565489"/>
              <a:gd name="connsiteY4" fmla="*/ 4446505 h 7736641"/>
              <a:gd name="connsiteX0" fmla="*/ 1836348 w 6565489"/>
              <a:gd name="connsiteY0" fmla="*/ 5489746 h 7736641"/>
              <a:gd name="connsiteX1" fmla="*/ 0 w 6565489"/>
              <a:gd name="connsiteY1" fmla="*/ 0 h 7736641"/>
              <a:gd name="connsiteX2" fmla="*/ 6565489 w 6565489"/>
              <a:gd name="connsiteY2" fmla="*/ 0 h 7736641"/>
              <a:gd name="connsiteX3" fmla="*/ 4893222 w 6565489"/>
              <a:gd name="connsiteY3" fmla="*/ 7736641 h 7736641"/>
              <a:gd name="connsiteX4" fmla="*/ 1836348 w 6565489"/>
              <a:gd name="connsiteY4" fmla="*/ 5489746 h 7736641"/>
              <a:gd name="connsiteX0" fmla="*/ 1836348 w 6565489"/>
              <a:gd name="connsiteY0" fmla="*/ 5489746 h 6471536"/>
              <a:gd name="connsiteX1" fmla="*/ 0 w 6565489"/>
              <a:gd name="connsiteY1" fmla="*/ 0 h 6471536"/>
              <a:gd name="connsiteX2" fmla="*/ 6565489 w 6565489"/>
              <a:gd name="connsiteY2" fmla="*/ 0 h 6471536"/>
              <a:gd name="connsiteX3" fmla="*/ 5098243 w 6565489"/>
              <a:gd name="connsiteY3" fmla="*/ 6471536 h 6471536"/>
              <a:gd name="connsiteX4" fmla="*/ 1836348 w 6565489"/>
              <a:gd name="connsiteY4" fmla="*/ 5489746 h 6471536"/>
              <a:gd name="connsiteX0" fmla="*/ 1836348 w 6565489"/>
              <a:gd name="connsiteY0" fmla="*/ 5489746 h 7739946"/>
              <a:gd name="connsiteX1" fmla="*/ 0 w 6565489"/>
              <a:gd name="connsiteY1" fmla="*/ 0 h 7739946"/>
              <a:gd name="connsiteX2" fmla="*/ 6565489 w 6565489"/>
              <a:gd name="connsiteY2" fmla="*/ 0 h 7739946"/>
              <a:gd name="connsiteX3" fmla="*/ 5112991 w 6565489"/>
              <a:gd name="connsiteY3" fmla="*/ 7739946 h 7739946"/>
              <a:gd name="connsiteX4" fmla="*/ 1836348 w 6565489"/>
              <a:gd name="connsiteY4" fmla="*/ 5489746 h 7739946"/>
              <a:gd name="connsiteX0" fmla="*/ 0 w 4729141"/>
              <a:gd name="connsiteY0" fmla="*/ 5489746 h 7739946"/>
              <a:gd name="connsiteX1" fmla="*/ 3389446 w 4729141"/>
              <a:gd name="connsiteY1" fmla="*/ 2192214 h 7739946"/>
              <a:gd name="connsiteX2" fmla="*/ 4729141 w 4729141"/>
              <a:gd name="connsiteY2" fmla="*/ 0 h 7739946"/>
              <a:gd name="connsiteX3" fmla="*/ 3276643 w 4729141"/>
              <a:gd name="connsiteY3" fmla="*/ 7739946 h 7739946"/>
              <a:gd name="connsiteX4" fmla="*/ 0 w 4729141"/>
              <a:gd name="connsiteY4" fmla="*/ 5489746 h 7739946"/>
              <a:gd name="connsiteX0" fmla="*/ 0 w 4729141"/>
              <a:gd name="connsiteY0" fmla="*/ 5489746 h 7739946"/>
              <a:gd name="connsiteX1" fmla="*/ 2839256 w 4729141"/>
              <a:gd name="connsiteY1" fmla="*/ 1110209 h 7739946"/>
              <a:gd name="connsiteX2" fmla="*/ 4729141 w 4729141"/>
              <a:gd name="connsiteY2" fmla="*/ 0 h 7739946"/>
              <a:gd name="connsiteX3" fmla="*/ 3276643 w 4729141"/>
              <a:gd name="connsiteY3" fmla="*/ 7739946 h 7739946"/>
              <a:gd name="connsiteX4" fmla="*/ 0 w 4729141"/>
              <a:gd name="connsiteY4" fmla="*/ 5489746 h 7739946"/>
              <a:gd name="connsiteX0" fmla="*/ 0 w 4609224"/>
              <a:gd name="connsiteY0" fmla="*/ 4379537 h 6629737"/>
              <a:gd name="connsiteX1" fmla="*/ 2839256 w 4609224"/>
              <a:gd name="connsiteY1" fmla="*/ 0 h 6629737"/>
              <a:gd name="connsiteX2" fmla="*/ 4609224 w 4609224"/>
              <a:gd name="connsiteY2" fmla="*/ 1804821 h 6629737"/>
              <a:gd name="connsiteX3" fmla="*/ 3276643 w 4609224"/>
              <a:gd name="connsiteY3" fmla="*/ 6629737 h 6629737"/>
              <a:gd name="connsiteX4" fmla="*/ 0 w 4609224"/>
              <a:gd name="connsiteY4" fmla="*/ 4379537 h 6629737"/>
              <a:gd name="connsiteX0" fmla="*/ 0 w 5102275"/>
              <a:gd name="connsiteY0" fmla="*/ 4379537 h 6629737"/>
              <a:gd name="connsiteX1" fmla="*/ 2839256 w 5102275"/>
              <a:gd name="connsiteY1" fmla="*/ 0 h 6629737"/>
              <a:gd name="connsiteX2" fmla="*/ 5102275 w 5102275"/>
              <a:gd name="connsiteY2" fmla="*/ 1626232 h 6629737"/>
              <a:gd name="connsiteX3" fmla="*/ 3276643 w 5102275"/>
              <a:gd name="connsiteY3" fmla="*/ 6629737 h 6629737"/>
              <a:gd name="connsiteX4" fmla="*/ 0 w 5102275"/>
              <a:gd name="connsiteY4" fmla="*/ 4379537 h 6629737"/>
              <a:gd name="connsiteX0" fmla="*/ 0 w 5102275"/>
              <a:gd name="connsiteY0" fmla="*/ 4379537 h 6975469"/>
              <a:gd name="connsiteX1" fmla="*/ 2839256 w 5102275"/>
              <a:gd name="connsiteY1" fmla="*/ 0 h 6975469"/>
              <a:gd name="connsiteX2" fmla="*/ 5102275 w 5102275"/>
              <a:gd name="connsiteY2" fmla="*/ 1626232 h 6975469"/>
              <a:gd name="connsiteX3" fmla="*/ 3778721 w 5102275"/>
              <a:gd name="connsiteY3" fmla="*/ 6975469 h 6975469"/>
              <a:gd name="connsiteX4" fmla="*/ 0 w 5102275"/>
              <a:gd name="connsiteY4" fmla="*/ 4379537 h 6975469"/>
              <a:gd name="connsiteX0" fmla="*/ 0 w 5102275"/>
              <a:gd name="connsiteY0" fmla="*/ 4379537 h 7244237"/>
              <a:gd name="connsiteX1" fmla="*/ 2839256 w 5102275"/>
              <a:gd name="connsiteY1" fmla="*/ 0 h 7244237"/>
              <a:gd name="connsiteX2" fmla="*/ 5102275 w 5102275"/>
              <a:gd name="connsiteY2" fmla="*/ 1626232 h 7244237"/>
              <a:gd name="connsiteX3" fmla="*/ 4222773 w 5102275"/>
              <a:gd name="connsiteY3" fmla="*/ 7244237 h 7244237"/>
              <a:gd name="connsiteX4" fmla="*/ 0 w 5102275"/>
              <a:gd name="connsiteY4" fmla="*/ 4379537 h 7244237"/>
              <a:gd name="connsiteX0" fmla="*/ 0 w 5219977"/>
              <a:gd name="connsiteY0" fmla="*/ 4335494 h 7244237"/>
              <a:gd name="connsiteX1" fmla="*/ 2956958 w 5219977"/>
              <a:gd name="connsiteY1" fmla="*/ 0 h 7244237"/>
              <a:gd name="connsiteX2" fmla="*/ 5219977 w 5219977"/>
              <a:gd name="connsiteY2" fmla="*/ 1626232 h 7244237"/>
              <a:gd name="connsiteX3" fmla="*/ 4340475 w 5219977"/>
              <a:gd name="connsiteY3" fmla="*/ 7244237 h 7244237"/>
              <a:gd name="connsiteX4" fmla="*/ 0 w 5219977"/>
              <a:gd name="connsiteY4" fmla="*/ 4335494 h 7244237"/>
              <a:gd name="connsiteX0" fmla="*/ 0 w 5258871"/>
              <a:gd name="connsiteY0" fmla="*/ 4335494 h 7244237"/>
              <a:gd name="connsiteX1" fmla="*/ 2956958 w 5258871"/>
              <a:gd name="connsiteY1" fmla="*/ 0 h 7244237"/>
              <a:gd name="connsiteX2" fmla="*/ 5258871 w 5258871"/>
              <a:gd name="connsiteY2" fmla="*/ 1569749 h 7244237"/>
              <a:gd name="connsiteX3" fmla="*/ 4340475 w 5258871"/>
              <a:gd name="connsiteY3" fmla="*/ 7244237 h 7244237"/>
              <a:gd name="connsiteX4" fmla="*/ 0 w 5258871"/>
              <a:gd name="connsiteY4" fmla="*/ 4335494 h 7244237"/>
              <a:gd name="connsiteX0" fmla="*/ 0 w 5316180"/>
              <a:gd name="connsiteY0" fmla="*/ 4351541 h 7244237"/>
              <a:gd name="connsiteX1" fmla="*/ 3014267 w 5316180"/>
              <a:gd name="connsiteY1" fmla="*/ 0 h 7244237"/>
              <a:gd name="connsiteX2" fmla="*/ 5316180 w 5316180"/>
              <a:gd name="connsiteY2" fmla="*/ 1569749 h 7244237"/>
              <a:gd name="connsiteX3" fmla="*/ 4397784 w 5316180"/>
              <a:gd name="connsiteY3" fmla="*/ 7244237 h 7244237"/>
              <a:gd name="connsiteX4" fmla="*/ 0 w 5316180"/>
              <a:gd name="connsiteY4" fmla="*/ 4351541 h 7244237"/>
              <a:gd name="connsiteX0" fmla="*/ 0 w 5316180"/>
              <a:gd name="connsiteY0" fmla="*/ 4351541 h 7294858"/>
              <a:gd name="connsiteX1" fmla="*/ 3014267 w 5316180"/>
              <a:gd name="connsiteY1" fmla="*/ 0 h 7294858"/>
              <a:gd name="connsiteX2" fmla="*/ 5316180 w 5316180"/>
              <a:gd name="connsiteY2" fmla="*/ 1569749 h 7294858"/>
              <a:gd name="connsiteX3" fmla="*/ 4390682 w 5316180"/>
              <a:gd name="connsiteY3" fmla="*/ 7294858 h 7294858"/>
              <a:gd name="connsiteX4" fmla="*/ 0 w 5316180"/>
              <a:gd name="connsiteY4" fmla="*/ 4351541 h 7294858"/>
              <a:gd name="connsiteX0" fmla="*/ 0 w 5316180"/>
              <a:gd name="connsiteY0" fmla="*/ 4453196 h 7396513"/>
              <a:gd name="connsiteX1" fmla="*/ 3000999 w 5316180"/>
              <a:gd name="connsiteY1" fmla="*/ 0 h 7396513"/>
              <a:gd name="connsiteX2" fmla="*/ 5316180 w 5316180"/>
              <a:gd name="connsiteY2" fmla="*/ 1671404 h 7396513"/>
              <a:gd name="connsiteX3" fmla="*/ 4390682 w 5316180"/>
              <a:gd name="connsiteY3" fmla="*/ 7396513 h 7396513"/>
              <a:gd name="connsiteX4" fmla="*/ 0 w 5316180"/>
              <a:gd name="connsiteY4" fmla="*/ 4453196 h 739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6180" h="7396513">
                <a:moveTo>
                  <a:pt x="0" y="4453196"/>
                </a:moveTo>
                <a:lnTo>
                  <a:pt x="3000999" y="0"/>
                </a:lnTo>
                <a:lnTo>
                  <a:pt x="5316180" y="1671404"/>
                </a:lnTo>
                <a:lnTo>
                  <a:pt x="4390682" y="7396513"/>
                </a:lnTo>
                <a:lnTo>
                  <a:pt x="0" y="4453196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98" y="0"/>
            <a:ext cx="5532061" cy="51435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530459" y="970922"/>
            <a:ext cx="1683141" cy="614038"/>
          </a:xfrm>
          <a:prstGeom prst="rect">
            <a:avLst/>
          </a:prstGeom>
          <a:solidFill>
            <a:srgbClr val="D6E4E5"/>
          </a:solidFill>
          <a:ln>
            <a:solidFill>
              <a:srgbClr val="D6E4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Google Shape;166;p19"/>
          <p:cNvSpPr/>
          <p:nvPr/>
        </p:nvSpPr>
        <p:spPr>
          <a:xfrm rot="16200000">
            <a:off x="8001542" y="1182"/>
            <a:ext cx="1143643" cy="1141277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18;p16"/>
          <p:cNvSpPr/>
          <p:nvPr/>
        </p:nvSpPr>
        <p:spPr>
          <a:xfrm>
            <a:off x="94148" y="1021778"/>
            <a:ext cx="503142" cy="479830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TextBox 36"/>
          <p:cNvSpPr txBox="1"/>
          <p:nvPr/>
        </p:nvSpPr>
        <p:spPr>
          <a:xfrm>
            <a:off x="527517" y="309336"/>
            <a:ext cx="2887576" cy="48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12"/>
              </a:lnSpc>
            </a:pPr>
            <a:r>
              <a:rPr lang="en-IN" sz="2000" u="sng" dirty="0" smtClean="0">
                <a:solidFill>
                  <a:schemeClr val="dk1"/>
                </a:solidFill>
                <a:latin typeface="Elephant" panose="02020904090505020303" pitchFamily="18" charset="0"/>
                <a:sym typeface="Barlow Medium"/>
              </a:rPr>
              <a:t>Merits</a:t>
            </a:r>
            <a:r>
              <a:rPr lang="en-IN" sz="2000" dirty="0" smtClean="0">
                <a:solidFill>
                  <a:schemeClr val="dk1"/>
                </a:solidFill>
                <a:latin typeface="Elephant" panose="02020904090505020303" pitchFamily="18" charset="0"/>
              </a:rPr>
              <a:t> &amp;</a:t>
            </a:r>
            <a:r>
              <a:rPr lang="en-IN" sz="2000" u="sng" dirty="0" smtClean="0">
                <a:solidFill>
                  <a:schemeClr val="dk1"/>
                </a:solidFill>
                <a:latin typeface="Elephant" panose="02020904090505020303" pitchFamily="18" charset="0"/>
                <a:sym typeface="Barlow Medium"/>
              </a:rPr>
              <a:t>Demerits</a:t>
            </a:r>
            <a:endParaRPr lang="en-IN" sz="2000" dirty="0">
              <a:solidFill>
                <a:schemeClr val="dk1"/>
              </a:solidFill>
              <a:latin typeface="Elephant" panose="02020904090505020303" pitchFamily="18" charset="0"/>
            </a:endParaRPr>
          </a:p>
        </p:txBody>
      </p:sp>
      <p:grpSp>
        <p:nvGrpSpPr>
          <p:cNvPr id="43" name="Google Shape;328;p26"/>
          <p:cNvGrpSpPr/>
          <p:nvPr/>
        </p:nvGrpSpPr>
        <p:grpSpPr>
          <a:xfrm>
            <a:off x="0" y="352861"/>
            <a:ext cx="597290" cy="531032"/>
            <a:chOff x="9543346" y="8196262"/>
            <a:chExt cx="1194579" cy="1062065"/>
          </a:xfrm>
        </p:grpSpPr>
        <p:sp>
          <p:nvSpPr>
            <p:cNvPr id="44" name="Google Shape;329;p26"/>
            <p:cNvSpPr/>
            <p:nvPr/>
          </p:nvSpPr>
          <p:spPr>
            <a:xfrm>
              <a:off x="9543346" y="8270375"/>
              <a:ext cx="395706" cy="913840"/>
            </a:xfrm>
            <a:custGeom>
              <a:avLst/>
              <a:gdLst/>
              <a:ahLst/>
              <a:cxnLst/>
              <a:rect l="l" t="t" r="r" b="b"/>
              <a:pathLst>
                <a:path w="395706" h="913840" extrusionOk="0">
                  <a:moveTo>
                    <a:pt x="43394" y="0"/>
                  </a:moveTo>
                  <a:lnTo>
                    <a:pt x="352312" y="0"/>
                  </a:lnTo>
                  <a:cubicBezTo>
                    <a:pt x="376278" y="0"/>
                    <a:pt x="395706" y="19407"/>
                    <a:pt x="395706" y="43348"/>
                  </a:cubicBezTo>
                  <a:lnTo>
                    <a:pt x="395706" y="870493"/>
                  </a:lnTo>
                  <a:cubicBezTo>
                    <a:pt x="395706" y="894434"/>
                    <a:pt x="376278" y="913841"/>
                    <a:pt x="352312" y="913841"/>
                  </a:cubicBezTo>
                  <a:lnTo>
                    <a:pt x="43394" y="913841"/>
                  </a:lnTo>
                  <a:cubicBezTo>
                    <a:pt x="19428" y="913841"/>
                    <a:pt x="0" y="894434"/>
                    <a:pt x="0" y="870493"/>
                  </a:cubicBezTo>
                  <a:lnTo>
                    <a:pt x="0" y="43348"/>
                  </a:lnTo>
                  <a:cubicBezTo>
                    <a:pt x="0" y="19407"/>
                    <a:pt x="19428" y="0"/>
                    <a:pt x="43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30;p26"/>
            <p:cNvSpPr/>
            <p:nvPr/>
          </p:nvSpPr>
          <p:spPr>
            <a:xfrm>
              <a:off x="9611976" y="8196262"/>
              <a:ext cx="727810" cy="1062065"/>
            </a:xfrm>
            <a:custGeom>
              <a:avLst/>
              <a:gdLst/>
              <a:ahLst/>
              <a:cxnLst/>
              <a:rect l="l" t="t" r="r" b="b"/>
              <a:pathLst>
                <a:path w="727810" h="1062065" extrusionOk="0">
                  <a:moveTo>
                    <a:pt x="713346" y="1062065"/>
                  </a:moveTo>
                  <a:lnTo>
                    <a:pt x="14465" y="1062065"/>
                  </a:lnTo>
                  <a:cubicBezTo>
                    <a:pt x="6477" y="1062065"/>
                    <a:pt x="0" y="1055596"/>
                    <a:pt x="0" y="1047616"/>
                  </a:cubicBezTo>
                  <a:lnTo>
                    <a:pt x="0" y="14449"/>
                  </a:lnTo>
                  <a:cubicBezTo>
                    <a:pt x="0" y="6470"/>
                    <a:pt x="6477" y="0"/>
                    <a:pt x="14465" y="0"/>
                  </a:cubicBezTo>
                  <a:lnTo>
                    <a:pt x="713346" y="0"/>
                  </a:lnTo>
                  <a:cubicBezTo>
                    <a:pt x="721334" y="0"/>
                    <a:pt x="727811" y="6470"/>
                    <a:pt x="727811" y="14449"/>
                  </a:cubicBezTo>
                  <a:lnTo>
                    <a:pt x="727811" y="351254"/>
                  </a:lnTo>
                  <a:cubicBezTo>
                    <a:pt x="727811" y="359233"/>
                    <a:pt x="721334" y="365703"/>
                    <a:pt x="713346" y="365703"/>
                  </a:cubicBezTo>
                  <a:cubicBezTo>
                    <a:pt x="705358" y="365703"/>
                    <a:pt x="698881" y="359233"/>
                    <a:pt x="698881" y="351254"/>
                  </a:cubicBezTo>
                  <a:lnTo>
                    <a:pt x="698881" y="28898"/>
                  </a:lnTo>
                  <a:lnTo>
                    <a:pt x="28929" y="28898"/>
                  </a:lnTo>
                  <a:lnTo>
                    <a:pt x="28929" y="1033167"/>
                  </a:lnTo>
                  <a:lnTo>
                    <a:pt x="698881" y="1033167"/>
                  </a:lnTo>
                  <a:lnTo>
                    <a:pt x="698881" y="710812"/>
                  </a:lnTo>
                  <a:cubicBezTo>
                    <a:pt x="698881" y="702832"/>
                    <a:pt x="705358" y="696362"/>
                    <a:pt x="713346" y="696362"/>
                  </a:cubicBezTo>
                  <a:cubicBezTo>
                    <a:pt x="721334" y="696362"/>
                    <a:pt x="727811" y="702832"/>
                    <a:pt x="727811" y="710812"/>
                  </a:cubicBezTo>
                  <a:lnTo>
                    <a:pt x="727811" y="1047616"/>
                  </a:lnTo>
                  <a:cubicBezTo>
                    <a:pt x="727811" y="1055596"/>
                    <a:pt x="721334" y="1062065"/>
                    <a:pt x="713346" y="10620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31;p26"/>
            <p:cNvSpPr/>
            <p:nvPr/>
          </p:nvSpPr>
          <p:spPr>
            <a:xfrm>
              <a:off x="10097348" y="8712849"/>
              <a:ext cx="640577" cy="28898"/>
            </a:xfrm>
            <a:custGeom>
              <a:avLst/>
              <a:gdLst/>
              <a:ahLst/>
              <a:cxnLst/>
              <a:rect l="l" t="t" r="r" b="b"/>
              <a:pathLst>
                <a:path w="640577" h="28898" extrusionOk="0">
                  <a:moveTo>
                    <a:pt x="626113" y="28898"/>
                  </a:moveTo>
                  <a:lnTo>
                    <a:pt x="14465" y="28898"/>
                  </a:lnTo>
                  <a:cubicBezTo>
                    <a:pt x="6477" y="28898"/>
                    <a:pt x="0" y="22429"/>
                    <a:pt x="0" y="14449"/>
                  </a:cubicBezTo>
                  <a:cubicBezTo>
                    <a:pt x="0" y="6470"/>
                    <a:pt x="6477" y="0"/>
                    <a:pt x="14465" y="0"/>
                  </a:cubicBezTo>
                  <a:lnTo>
                    <a:pt x="626113" y="0"/>
                  </a:lnTo>
                  <a:cubicBezTo>
                    <a:pt x="634101" y="0"/>
                    <a:pt x="640578" y="6470"/>
                    <a:pt x="640578" y="14449"/>
                  </a:cubicBezTo>
                  <a:cubicBezTo>
                    <a:pt x="640578" y="22429"/>
                    <a:pt x="634101" y="28898"/>
                    <a:pt x="626113" y="288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32;p26"/>
            <p:cNvSpPr/>
            <p:nvPr/>
          </p:nvSpPr>
          <p:spPr>
            <a:xfrm>
              <a:off x="10432931" y="8437079"/>
              <a:ext cx="304994" cy="580437"/>
            </a:xfrm>
            <a:custGeom>
              <a:avLst/>
              <a:gdLst/>
              <a:ahLst/>
              <a:cxnLst/>
              <a:rect l="l" t="t" r="r" b="b"/>
              <a:pathLst>
                <a:path w="304994" h="580437" extrusionOk="0">
                  <a:moveTo>
                    <a:pt x="14465" y="580437"/>
                  </a:moveTo>
                  <a:cubicBezTo>
                    <a:pt x="10764" y="580437"/>
                    <a:pt x="7063" y="579026"/>
                    <a:pt x="4238" y="576204"/>
                  </a:cubicBezTo>
                  <a:cubicBezTo>
                    <a:pt x="-1413" y="570560"/>
                    <a:pt x="-1413" y="561416"/>
                    <a:pt x="4238" y="555772"/>
                  </a:cubicBezTo>
                  <a:lnTo>
                    <a:pt x="270076" y="290219"/>
                  </a:lnTo>
                  <a:lnTo>
                    <a:pt x="4238" y="24665"/>
                  </a:lnTo>
                  <a:cubicBezTo>
                    <a:pt x="-1413" y="19021"/>
                    <a:pt x="-1413" y="9877"/>
                    <a:pt x="4238" y="4233"/>
                  </a:cubicBezTo>
                  <a:cubicBezTo>
                    <a:pt x="9888" y="-1411"/>
                    <a:pt x="19041" y="-1411"/>
                    <a:pt x="24692" y="4233"/>
                  </a:cubicBezTo>
                  <a:lnTo>
                    <a:pt x="300757" y="280003"/>
                  </a:lnTo>
                  <a:cubicBezTo>
                    <a:pt x="306407" y="285647"/>
                    <a:pt x="306407" y="294790"/>
                    <a:pt x="300757" y="300435"/>
                  </a:cubicBezTo>
                  <a:lnTo>
                    <a:pt x="24692" y="576204"/>
                  </a:lnTo>
                  <a:cubicBezTo>
                    <a:pt x="21867" y="579026"/>
                    <a:pt x="18166" y="580437"/>
                    <a:pt x="14465" y="580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31137" y="1064716"/>
            <a:ext cx="1134834" cy="448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40012"/>
              </a:lnSpc>
            </a:pPr>
            <a:r>
              <a:rPr lang="en-IN" sz="1800" u="sng" dirty="0">
                <a:solidFill>
                  <a:schemeClr val="dk1"/>
                </a:solidFill>
                <a:latin typeface="Elephant" panose="02020904090505020303" pitchFamily="18" charset="0"/>
                <a:sym typeface="Barlow Medium"/>
              </a:rPr>
              <a:t>Merits</a:t>
            </a:r>
            <a:endParaRPr lang="en-IN" sz="1800" dirty="0">
              <a:solidFill>
                <a:schemeClr val="dk1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137" y="3273378"/>
            <a:ext cx="1148071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40012"/>
              </a:lnSpc>
            </a:pPr>
            <a:r>
              <a:rPr lang="en-IN" sz="1600" u="sng" dirty="0">
                <a:solidFill>
                  <a:schemeClr val="dk1"/>
                </a:solidFill>
                <a:latin typeface="Elephant" panose="02020904090505020303" pitchFamily="18" charset="0"/>
                <a:sym typeface="Barlow Medium"/>
              </a:rPr>
              <a:t>Demerits</a:t>
            </a:r>
            <a:endParaRPr lang="en-IN" sz="1600" dirty="0">
              <a:solidFill>
                <a:schemeClr val="dk1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148" y="383399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ritannic Bold" panose="020B0903060703020204" pitchFamily="34" charset="0"/>
              </a:rPr>
              <a:t>In </a:t>
            </a:r>
            <a:r>
              <a:rPr lang="en-IN" sz="1800" dirty="0" err="1">
                <a:latin typeface="Britannic Bold" panose="020B0903060703020204" pitchFamily="34" charset="0"/>
              </a:rPr>
              <a:t>trigo</a:t>
            </a:r>
            <a:r>
              <a:rPr lang="en-IN" sz="1800" dirty="0">
                <a:latin typeface="Britannic Bold" panose="020B0903060703020204" pitchFamily="34" charset="0"/>
              </a:rPr>
              <a:t> function, </a:t>
            </a:r>
            <a:r>
              <a:rPr lang="en-IN" sz="1800" dirty="0" err="1">
                <a:latin typeface="Britannic Bold" panose="020B0903060703020204" pitchFamily="34" charset="0"/>
              </a:rPr>
              <a:t>calc</a:t>
            </a:r>
            <a:r>
              <a:rPr lang="en-IN" sz="1800" dirty="0">
                <a:latin typeface="Britannic Bold" panose="020B0903060703020204" pitchFamily="34" charset="0"/>
              </a:rPr>
              <a:t> does not show infinite answer.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ritannic Bold" panose="020B0903060703020204" pitchFamily="34" charset="0"/>
              </a:rPr>
              <a:t>Cheating during exams.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ritannic Bold" panose="020B0903060703020204" pitchFamily="34" charset="0"/>
              </a:rPr>
              <a:t>High cost.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15" y="174295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ritannic Bold" panose="020B0903060703020204" pitchFamily="34" charset="0"/>
              </a:rPr>
              <a:t>Easy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ritannic Bold" panose="020B0903060703020204" pitchFamily="34" charset="0"/>
              </a:rPr>
              <a:t>Portable.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ritannic Bold" panose="020B0903060703020204" pitchFamily="34" charset="0"/>
              </a:rPr>
              <a:t>Light 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ritannic Bold" panose="020B0903060703020204" pitchFamily="34" charset="0"/>
              </a:rPr>
              <a:t>Long battery life.</a:t>
            </a:r>
          </a:p>
        </p:txBody>
      </p:sp>
      <p:sp>
        <p:nvSpPr>
          <p:cNvPr id="56" name="Google Shape;118;p16"/>
          <p:cNvSpPr/>
          <p:nvPr/>
        </p:nvSpPr>
        <p:spPr>
          <a:xfrm rot="10800000">
            <a:off x="94148" y="3215291"/>
            <a:ext cx="503142" cy="4917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397" y="138091"/>
            <a:ext cx="640251" cy="67035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7309207" y="4699383"/>
            <a:ext cx="1476074" cy="282734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440738" y="4440238"/>
            <a:ext cx="487362" cy="4873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peelOff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36" grpId="0" animBg="1"/>
      <p:bldP spid="37" grpId="0"/>
      <p:bldP spid="3" grpId="0"/>
      <p:bldP spid="4" grpId="0"/>
      <p:bldP spid="5" grpId="0"/>
      <p:bldP spid="6" grpId="0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75;p13"/>
          <p:cNvSpPr/>
          <p:nvPr/>
        </p:nvSpPr>
        <p:spPr>
          <a:xfrm>
            <a:off x="7961858" y="265427"/>
            <a:ext cx="961162" cy="26035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66;p19"/>
          <p:cNvSpPr/>
          <p:nvPr/>
        </p:nvSpPr>
        <p:spPr>
          <a:xfrm rot="5400000">
            <a:off x="-1183" y="4001040"/>
            <a:ext cx="1143643" cy="1141277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0539" y="1927860"/>
            <a:ext cx="81686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0" dirty="0" smtClean="0">
                <a:latin typeface="Vivaldi" panose="03020602050506090804" pitchFamily="66" charset="0"/>
              </a:rPr>
              <a:t>Thank you</a:t>
            </a:r>
            <a:endParaRPr lang="en-IN" sz="15000" dirty="0">
              <a:latin typeface="Vivaldi" panose="03020602050506090804" pitchFamily="66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" y="60425"/>
            <a:ext cx="262512" cy="2748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337472" y="4921579"/>
            <a:ext cx="726435" cy="139145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440738" y="4440238"/>
            <a:ext cx="487362" cy="4873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peelOff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3|1.3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6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9|1.2|1|1.2|1|1|1.1|1|0.9|1|0.9|1|0.7|0.9|0.7|0.6|0.6|0.8|0.6|0.9|0.7|1.2|0.6|0.8|0.7|0.9|0.7|0.7|0.6|0.8|0.6|0.7|0.7|0.7|0.6|0.7|12.7|9.5|1.1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1.7|0.6|0.7|0.5|0.8|0.6|0.4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8|0.9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2|1.2|1.3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394</Words>
  <Application>Microsoft Office PowerPoint</Application>
  <PresentationFormat>On-screen Show (16:9)</PresentationFormat>
  <Paragraphs>107</Paragraphs>
  <Slides>8</Slides>
  <Notes>8</Notes>
  <HiddenSlides>0</HiddenSlides>
  <MMClips>8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5" baseType="lpstr">
      <vt:lpstr>Barlow Medium</vt:lpstr>
      <vt:lpstr>Bodoni MT Black</vt:lpstr>
      <vt:lpstr>Georgia</vt:lpstr>
      <vt:lpstr>Arial</vt:lpstr>
      <vt:lpstr>Wingdings</vt:lpstr>
      <vt:lpstr>Elephant</vt:lpstr>
      <vt:lpstr>Calibri</vt:lpstr>
      <vt:lpstr>Britannic Bold</vt:lpstr>
      <vt:lpstr>Vivaldi</vt:lpstr>
      <vt:lpstr>Adobe Arabic</vt:lpstr>
      <vt:lpstr>Barlow</vt:lpstr>
      <vt:lpstr>Kozuka Mincho Pro H</vt:lpstr>
      <vt:lpstr>Adobe Heiti Std R</vt:lpstr>
      <vt:lpstr>Century Gothic</vt:lpstr>
      <vt:lpstr>Arial Rounded MT Bold</vt:lpstr>
      <vt:lpstr>Century</vt:lpstr>
      <vt:lpstr>Business Geometric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DELL</dc:creator>
  <cp:lastModifiedBy>DELL</cp:lastModifiedBy>
  <cp:revision>54</cp:revision>
  <dcterms:modified xsi:type="dcterms:W3CDTF">2022-03-08T12:08:03Z</dcterms:modified>
</cp:coreProperties>
</file>