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60" r:id="rId6"/>
    <p:sldId id="272" r:id="rId7"/>
    <p:sldId id="318" r:id="rId8"/>
    <p:sldId id="270" r:id="rId9"/>
    <p:sldId id="278" r:id="rId10"/>
    <p:sldId id="279" r:id="rId11"/>
    <p:sldId id="313" r:id="rId12"/>
    <p:sldId id="320" r:id="rId13"/>
    <p:sldId id="31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1200"/>
    <a:srgbClr val="680A00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9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4921B-870F-DA4B-99FE-526B47FAF5FF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3C217E0E-2C1A-4D03-BC55-D7D6609B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879635"/>
            <a:ext cx="7659486" cy="1198178"/>
          </a:xfrm>
          <a:custGeom>
            <a:avLst/>
            <a:gdLst>
              <a:gd name="connsiteX0" fmla="*/ 0 w 7659486"/>
              <a:gd name="connsiteY0" fmla="*/ 0 h 1198178"/>
              <a:gd name="connsiteX1" fmla="*/ 7659486 w 7659486"/>
              <a:gd name="connsiteY1" fmla="*/ 0 h 1198178"/>
              <a:gd name="connsiteX2" fmla="*/ 7355455 w 7659486"/>
              <a:gd name="connsiteY2" fmla="*/ 1198178 h 1198178"/>
              <a:gd name="connsiteX3" fmla="*/ 0 w 7659486"/>
              <a:gd name="connsiteY3" fmla="*/ 1198178 h 119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9486" h="1198178">
                <a:moveTo>
                  <a:pt x="0" y="0"/>
                </a:moveTo>
                <a:lnTo>
                  <a:pt x="7659486" y="0"/>
                </a:lnTo>
                <a:lnTo>
                  <a:pt x="7355455" y="1198178"/>
                </a:lnTo>
                <a:lnTo>
                  <a:pt x="0" y="119817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>
            <a:noAutofit/>
          </a:bodyPr>
          <a:lstStyle>
            <a:lvl1pPr>
              <a:defRPr sz="40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46AC40-4848-C146-B8DE-C805F662DC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016" y="983785"/>
            <a:ext cx="8447439" cy="1074828"/>
          </a:xfrm>
        </p:spPr>
        <p:txBody>
          <a:bodyPr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6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B1597006-230C-EE41-ACD1-3FF8D7F2D9A3}" type="datetime1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3114" y="6356350"/>
            <a:ext cx="2188029" cy="365125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FE6242-19BA-2847-9959-30D6F0E27035}"/>
              </a:ext>
            </a:extLst>
          </p:cNvPr>
          <p:cNvCxnSpPr/>
          <p:nvPr userDrawn="1"/>
        </p:nvCxnSpPr>
        <p:spPr>
          <a:xfrm flipH="1">
            <a:off x="633306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715A3155-E4BF-478C-8D90-C66F5EB27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6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anchor="ctr">
            <a:noAutofit/>
          </a:bodyPr>
          <a:lstStyle>
            <a:lvl1pPr algn="l">
              <a:lnSpc>
                <a:spcPct val="100000"/>
              </a:lnSpc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DF23CDC-9A9D-5247-AD71-0A10D94B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4413068" cy="3539265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61342" y="0"/>
            <a:ext cx="5730658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F72571D-58D5-4367-9E7E-94A5A5D795B8}"/>
              </a:ext>
            </a:extLst>
          </p:cNvPr>
          <p:cNvSpPr/>
          <p:nvPr userDrawn="1"/>
        </p:nvSpPr>
        <p:spPr>
          <a:xfrm>
            <a:off x="693682" y="2286000"/>
            <a:ext cx="11498318" cy="34163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CD184E7-842E-4CDA-8022-CFE5CEA0DB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396480 w 8534400"/>
              <a:gd name="connsiteY2" fmla="*/ 2286000 h 6858000"/>
              <a:gd name="connsiteX3" fmla="*/ 693682 w 8534400"/>
              <a:gd name="connsiteY3" fmla="*/ 2286000 h 6858000"/>
              <a:gd name="connsiteX4" fmla="*/ 693682 w 8534400"/>
              <a:gd name="connsiteY4" fmla="*/ 5702300 h 6858000"/>
              <a:gd name="connsiteX5" fmla="*/ 8246759 w 8534400"/>
              <a:gd name="connsiteY5" fmla="*/ 5702300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396480" y="2286000"/>
                </a:lnTo>
                <a:lnTo>
                  <a:pt x="693682" y="2286000"/>
                </a:lnTo>
                <a:lnTo>
                  <a:pt x="693682" y="5702300"/>
                </a:lnTo>
                <a:lnTo>
                  <a:pt x="8246759" y="5702300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B1597006-230C-EE41-ACD1-3FF8D7F2D9A3}" type="datetime1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650A3-C37B-8949-AAFB-1CA610A432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1069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823CE96-7B45-0E4E-8DD2-AAE6F7DB97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15132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F451F20-9248-594B-8CD5-3442A6451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032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08AA3-BEDF-CE40-9D94-F5875454E799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4" y="879636"/>
            <a:ext cx="6294727" cy="1206888"/>
          </a:xfrm>
          <a:custGeom>
            <a:avLst/>
            <a:gdLst>
              <a:gd name="connsiteX0" fmla="*/ 5986630 w 6294727"/>
              <a:gd name="connsiteY0" fmla="*/ 0 h 1206888"/>
              <a:gd name="connsiteX1" fmla="*/ 6294727 w 6294727"/>
              <a:gd name="connsiteY1" fmla="*/ 1206888 h 1206888"/>
              <a:gd name="connsiteX2" fmla="*/ 0 w 6294727"/>
              <a:gd name="connsiteY2" fmla="*/ 1206888 h 1206888"/>
              <a:gd name="connsiteX3" fmla="*/ 0 w 6294727"/>
              <a:gd name="connsiteY3" fmla="*/ 8709 h 120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4727" h="1206888">
                <a:moveTo>
                  <a:pt x="5986630" y="0"/>
                </a:moveTo>
                <a:lnTo>
                  <a:pt x="6294727" y="1206888"/>
                </a:lnTo>
                <a:lnTo>
                  <a:pt x="0" y="1206888"/>
                </a:lnTo>
                <a:lnTo>
                  <a:pt x="0" y="87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2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A6943C0-A7A3-4C4C-BEB2-9176DE8630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1047" y="0"/>
            <a:ext cx="8510952" cy="6858000"/>
          </a:xfrm>
          <a:custGeom>
            <a:avLst/>
            <a:gdLst>
              <a:gd name="connsiteX0" fmla="*/ 1706880 w 8510952"/>
              <a:gd name="connsiteY0" fmla="*/ 0 h 6858000"/>
              <a:gd name="connsiteX1" fmla="*/ 8510952 w 8510952"/>
              <a:gd name="connsiteY1" fmla="*/ 0 h 6858000"/>
              <a:gd name="connsiteX2" fmla="*/ 8510952 w 8510952"/>
              <a:gd name="connsiteY2" fmla="*/ 6858000 h 6858000"/>
              <a:gd name="connsiteX3" fmla="*/ 0 w 8510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52" h="6858000">
                <a:moveTo>
                  <a:pt x="1706880" y="0"/>
                </a:moveTo>
                <a:lnTo>
                  <a:pt x="8510952" y="0"/>
                </a:lnTo>
                <a:lnTo>
                  <a:pt x="85109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941283B3-F5BE-4FDF-829D-D1BE17F7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>
            <a:lvl1pPr>
              <a:defRPr sz="1000"/>
            </a:lvl1pPr>
          </a:lstStyle>
          <a:p>
            <a:fld id="{95937ADF-F9E1-BA4B-9DD9-49C1B8F55FAB}" type="datetime1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D6AC9F3-6F32-409B-A3B1-EEF36BA066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070048 w 8534400"/>
              <a:gd name="connsiteY2" fmla="*/ 974442 h 6858000"/>
              <a:gd name="connsiteX3" fmla="*/ 5680814 w 8534400"/>
              <a:gd name="connsiteY3" fmla="*/ 974442 h 6858000"/>
              <a:gd name="connsiteX4" fmla="*/ 5680814 w 8534400"/>
              <a:gd name="connsiteY4" fmla="*/ 5758652 h 6858000"/>
              <a:gd name="connsiteX5" fmla="*/ 8260785 w 8534400"/>
              <a:gd name="connsiteY5" fmla="*/ 5758652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070048" y="974442"/>
                </a:lnTo>
                <a:lnTo>
                  <a:pt x="5680814" y="974442"/>
                </a:lnTo>
                <a:lnTo>
                  <a:pt x="5680814" y="5758652"/>
                </a:lnTo>
                <a:lnTo>
                  <a:pt x="8260785" y="5758652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6FF020-BB93-4C6C-B3ED-8326D424097A}"/>
              </a:ext>
            </a:extLst>
          </p:cNvPr>
          <p:cNvSpPr/>
          <p:nvPr userDrawn="1"/>
        </p:nvSpPr>
        <p:spPr>
          <a:xfrm>
            <a:off x="5680814" y="974442"/>
            <a:ext cx="5228191" cy="478421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06424"/>
            <a:ext cx="4446062" cy="916644"/>
          </a:xfrm>
        </p:spPr>
        <p:txBody>
          <a:bodyPr anchor="b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75245"/>
            <a:ext cx="4446062" cy="3295405"/>
          </a:xfrm>
        </p:spPr>
        <p:txBody>
          <a:bodyPr>
            <a:normAutofit/>
          </a:bodyPr>
          <a:lstStyle>
            <a:lvl1pPr marL="0" indent="0" algn="l">
              <a:lnSpc>
                <a:spcPct val="125000"/>
              </a:lnSpc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0B419B9-5288-FE4A-9F37-54AAEB8CA389}" type="datetime1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0B690-D495-014F-8F60-C8152AD122A2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3DB60-9D00-2B4C-A1B6-A76F20998922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7F1F1-6439-8D45-8BCD-B68DB64CEDC1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70777-57CE-7A40-BCBA-E189F67DF446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332DFE-5DF9-9744-86D5-7CE052E088CE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459DEE-E152-47DA-8D52-C9681014B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043953 w 12192000"/>
              <a:gd name="connsiteY0" fmla="*/ 2205318 h 6858000"/>
              <a:gd name="connsiteX1" fmla="*/ 2043953 w 12192000"/>
              <a:gd name="connsiteY1" fmla="*/ 4518212 h 6858000"/>
              <a:gd name="connsiteX2" fmla="*/ 10148047 w 12192000"/>
              <a:gd name="connsiteY2" fmla="*/ 4518212 h 6858000"/>
              <a:gd name="connsiteX3" fmla="*/ 10148047 w 12192000"/>
              <a:gd name="connsiteY3" fmla="*/ 220531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043953" y="2205318"/>
                </a:moveTo>
                <a:lnTo>
                  <a:pt x="2043953" y="4518212"/>
                </a:lnTo>
                <a:lnTo>
                  <a:pt x="10148047" y="4518212"/>
                </a:lnTo>
                <a:lnTo>
                  <a:pt x="10148047" y="220531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665037"/>
            <a:ext cx="7327900" cy="902916"/>
          </a:xfrm>
        </p:spPr>
        <p:txBody>
          <a:bodyPr anchor="ctr">
            <a:normAutofit/>
          </a:bodyPr>
          <a:lstStyle>
            <a:lvl1pPr algn="ctr">
              <a:defRPr sz="4000" spc="3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7462" y="3567953"/>
            <a:ext cx="4997076" cy="610066"/>
          </a:xfrm>
        </p:spPr>
        <p:txBody>
          <a:bodyPr>
            <a:normAutofit/>
          </a:bodyPr>
          <a:lstStyle>
            <a:lvl1pPr marL="0" indent="0" algn="ctr">
              <a:buNone/>
              <a:defRPr sz="2000" spc="30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016" y="983785"/>
            <a:ext cx="8447439" cy="1074828"/>
          </a:xfrm>
        </p:spPr>
        <p:txBody>
          <a:bodyPr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582161-389A-C649-9A2B-A16F489BB170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AA420-2BBF-AF48-8EF7-EF3CC47451FA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DE653-D0BD-314F-B7B9-FD426A4C487F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43E8D-A8CD-974D-B3E2-5B4500E55B0A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540AC-3D9F-5A42-BE59-E7EC044230B4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B329649E-3847-4CC6-A84D-56DE76BD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120DB-DDEC-4DDF-8FB4-5C52F8078B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3738" y="2705425"/>
            <a:ext cx="10745787" cy="327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55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1764" y="2145265"/>
            <a:ext cx="8348472" cy="2363568"/>
          </a:xfrm>
          <a:noFill/>
        </p:spPr>
        <p:txBody>
          <a:bodyPr>
            <a:normAutofit/>
          </a:bodyPr>
          <a:lstStyle>
            <a:lvl1pPr algn="ctr">
              <a:defRPr sz="4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51AFA9-C4C0-D44A-BE1A-30964CBCFE37}"/>
              </a:ext>
            </a:extLst>
          </p:cNvPr>
          <p:cNvSpPr txBox="1">
            <a:spLocks/>
          </p:cNvSpPr>
          <p:nvPr userDrawn="1"/>
        </p:nvSpPr>
        <p:spPr>
          <a:xfrm>
            <a:off x="970130" y="1879594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accent3">
                    <a:lumMod val="75000"/>
                  </a:schemeClr>
                </a:solidFill>
              </a:rPr>
              <a:t>“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169998-8E4C-AC45-9496-F3E1D40DD604}"/>
              </a:ext>
            </a:extLst>
          </p:cNvPr>
          <p:cNvSpPr txBox="1">
            <a:spLocks/>
          </p:cNvSpPr>
          <p:nvPr userDrawn="1"/>
        </p:nvSpPr>
        <p:spPr>
          <a:xfrm>
            <a:off x="10408852" y="4443180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accent3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F62FE2-8018-8846-A38A-108C9B02DF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2738" y="4526051"/>
            <a:ext cx="3727450" cy="515938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r">
              <a:buNone/>
              <a:defRPr sz="1800">
                <a:solidFill>
                  <a:schemeClr val="tx2"/>
                </a:solidFill>
                <a:latin typeface="Tw Cen MT" panose="020B0602020104020603" pitchFamily="34" charset="77"/>
              </a:defRPr>
            </a:lvl2pPr>
            <a:lvl3pPr marL="914400" indent="0" algn="r">
              <a:buNone/>
              <a:defRPr sz="1600">
                <a:solidFill>
                  <a:schemeClr val="tx2"/>
                </a:solidFill>
                <a:latin typeface="Tw Cen MT" panose="020B0602020104020603" pitchFamily="34" charset="77"/>
              </a:defRPr>
            </a:lvl3pPr>
            <a:lvl4pPr marL="13716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4pPr>
            <a:lvl5pPr marL="18288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31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A4486D74-B37B-F546-968B-4AC3E7616DD3}" type="datetime1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405063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0773" y="2498043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00773" y="2922586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6D61AF1F-6298-744E-B9E2-999EED4A1E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38044" y="4021592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B409E4EC-6771-344F-AC49-F0493C4E50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00773" y="4114572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22E21560-0E2C-7E48-882F-77B02B0CE3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00773" y="4539115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E38C0995-936E-464D-86FA-9C8847D9C4D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10265" y="2405063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F264F2-A8BF-BF4E-82E5-457A75FF38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2994" y="2498043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C969F956-9E58-0C47-8A73-BA93723042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2994" y="2922586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3A0B62B7-7680-5D4B-BC6D-4FFA4956151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10265" y="4021592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C664169-B5AF-FB46-AA38-C9DDC1EB8F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2994" y="4114572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EB349D7E-9425-EA4B-906F-145652D0079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72994" y="4539115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6971742-A7E0-0D4A-AE6E-496FB9EC1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978408"/>
            <a:ext cx="8357616" cy="1088136"/>
          </a:xfrm>
        </p:spPr>
        <p:txBody>
          <a:bodyPr anchor="ctr">
            <a:norm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A4486D74-B37B-F546-968B-4AC3E7616DD3}" type="datetime1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044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8044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A88DE59-CC76-784E-91CC-86A873E12B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9251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EC7436AA-C631-914A-893C-01BFCB5144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9251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3267A9-41C6-6D41-B94A-AF3A0B8D3C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9251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16">
            <a:extLst>
              <a:ext uri="{FF2B5EF4-FFF2-40B4-BE49-F238E27FC236}">
                <a16:creationId xmlns:a16="http://schemas.microsoft.com/office/drawing/2014/main" id="{0CA14719-28D1-1245-82ED-C30AEA3FF5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5955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A0F20BEC-0D1F-424C-A708-3CD1B159CB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955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1AF30013-E0ED-7F43-83DA-D58BF2C564E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5955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16">
            <a:extLst>
              <a:ext uri="{FF2B5EF4-FFF2-40B4-BE49-F238E27FC236}">
                <a16:creationId xmlns:a16="http://schemas.microsoft.com/office/drawing/2014/main" id="{6F279F35-215F-8247-9F1E-B98FCFCBDCD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97162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A61B963F-0880-1E47-A659-7FC76D4D9D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162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50E852F6-B5E8-8B43-801C-1C4F7B19A5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97162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16">
            <a:extLst>
              <a:ext uri="{FF2B5EF4-FFF2-40B4-BE49-F238E27FC236}">
                <a16:creationId xmlns:a16="http://schemas.microsoft.com/office/drawing/2014/main" id="{4FA256BD-105F-BE40-B47B-B9E1894250B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8044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6A4AC0F6-874C-7C4C-9547-94508CE42D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8044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EA3CCA23-6E76-8F41-9FED-4DB323AEC8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8044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16">
            <a:extLst>
              <a:ext uri="{FF2B5EF4-FFF2-40B4-BE49-F238E27FC236}">
                <a16:creationId xmlns:a16="http://schemas.microsoft.com/office/drawing/2014/main" id="{C2654D0F-1EF0-C945-B023-1561C866903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19251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117D52FF-094D-6749-8A26-B894CEF6AC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19251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0052C3E7-B5A5-E44C-91BD-16DB655583B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19251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16">
            <a:extLst>
              <a:ext uri="{FF2B5EF4-FFF2-40B4-BE49-F238E27FC236}">
                <a16:creationId xmlns:a16="http://schemas.microsoft.com/office/drawing/2014/main" id="{D4C618F6-4987-274F-8D08-0934922ACA5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955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04553546-0C16-4843-8655-70FFDC038A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15955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0F174D17-C816-804A-BED4-E43623C4668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15955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16">
            <a:extLst>
              <a:ext uri="{FF2B5EF4-FFF2-40B4-BE49-F238E27FC236}">
                <a16:creationId xmlns:a16="http://schemas.microsoft.com/office/drawing/2014/main" id="{3A5BCDFF-966C-EE4B-B676-0DC4FE521CD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097162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3E877DB1-D772-1B4C-8F31-F2C6ACE01CF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97162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BE7B6561-93FC-9B47-B1F2-95F66BC3A85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097162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73FEBAB-37BE-6B43-AFCA-653DB9B95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1033272"/>
            <a:ext cx="8357616" cy="969264"/>
          </a:xfrm>
        </p:spPr>
        <p:txBody>
          <a:bodyPr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fld id="{8BA0ED1B-1813-CA43-9C57-D85969C5BB08}" type="datetime1">
              <a:rPr lang="en-US" smtClean="0"/>
              <a:pPr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4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2" r:id="rId11"/>
    <p:sldLayoutId id="214748366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DE7ABB-5AF9-9B4E-2802-0D14F58F169E}"/>
              </a:ext>
            </a:extLst>
          </p:cNvPr>
          <p:cNvSpPr/>
          <p:nvPr/>
        </p:nvSpPr>
        <p:spPr>
          <a:xfrm>
            <a:off x="381000" y="-194872"/>
            <a:ext cx="7908561" cy="6551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88EFE6-C167-C50C-5142-6D31DCB96193}"/>
              </a:ext>
            </a:extLst>
          </p:cNvPr>
          <p:cNvCxnSpPr>
            <a:cxnSpLocks/>
          </p:cNvCxnSpPr>
          <p:nvPr/>
        </p:nvCxnSpPr>
        <p:spPr>
          <a:xfrm flipH="1">
            <a:off x="3959795" y="-747483"/>
            <a:ext cx="1946330" cy="813965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62E26B7-427F-F118-FBF3-F6558C3F4D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490" r="3490"/>
          <a:stretch>
            <a:fillRect/>
          </a:stretch>
        </p:blipFill>
        <p:spPr>
          <a:xfrm>
            <a:off x="3989775" y="769778"/>
            <a:ext cx="8232205" cy="66373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569625"/>
            <a:ext cx="9499628" cy="1508187"/>
          </a:xfrm>
        </p:spPr>
        <p:txBody>
          <a:bodyPr/>
          <a:lstStyle/>
          <a:p>
            <a:r>
              <a:rPr lang="en-US" dirty="0"/>
              <a:t>Image to Image Translation using Cycle 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62" y="2360059"/>
            <a:ext cx="3668455" cy="4310563"/>
          </a:xfrm>
        </p:spPr>
        <p:txBody>
          <a:bodyPr>
            <a:noAutofit/>
          </a:bodyPr>
          <a:lstStyle/>
          <a:p>
            <a:r>
              <a:rPr lang="en-US" sz="2400" dirty="0"/>
              <a:t>Machine Learning Project</a:t>
            </a:r>
          </a:p>
          <a:p>
            <a:r>
              <a:rPr lang="en-US" sz="2400" dirty="0"/>
              <a:t>Sem 7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1800" dirty="0"/>
              <a:t>By:</a:t>
            </a:r>
          </a:p>
          <a:p>
            <a:r>
              <a:rPr lang="en-US" sz="1800" dirty="0"/>
              <a:t>Manav Ukani</a:t>
            </a:r>
          </a:p>
          <a:p>
            <a:r>
              <a:rPr lang="en-US" sz="1800" dirty="0"/>
              <a:t>(20BCP167)</a:t>
            </a:r>
          </a:p>
          <a:p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Gundaraniya</a:t>
            </a:r>
            <a:endParaRPr lang="en-US" sz="1800" dirty="0"/>
          </a:p>
          <a:p>
            <a:r>
              <a:rPr lang="en-US" sz="1800" dirty="0"/>
              <a:t>(20BCP157)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996271" cy="119817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referneces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2ED1C5-B5BE-EB14-FCC2-653E789724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3739" y="2480575"/>
            <a:ext cx="8400566" cy="408919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https://people.eecs.berkeley.edu/~taesung_park/CycleGAN/, Accessed on 19</a:t>
            </a:r>
            <a:r>
              <a:rPr lang="en-US" baseline="30000" dirty="0"/>
              <a:t>th</a:t>
            </a:r>
            <a:r>
              <a:rPr lang="en-US" dirty="0"/>
              <a:t> September, 2023</a:t>
            </a:r>
          </a:p>
          <a:p>
            <a:pPr marL="514350" indent="-514350">
              <a:buFont typeface="+mj-lt"/>
              <a:buAutoNum type="arabicPeriod"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Mirza, M. and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Osindero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2014. Conditional generative adversarial nets. </a:t>
            </a:r>
            <a:r>
              <a:rPr lang="en-IN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arXiv:1411.1784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Goodfellow, I.,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Pouget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-Abadie, J., Mirza, M., Xu, B.,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Warde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-Farley, D.,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Ozair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Courville, A. and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Bengio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Y., 2014. Generative adversarial nets. 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27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Isola, P., Zhu, J.Y., Zhou, T.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Efros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A.A., 2017. Image-to-image translation with conditional adversarial networks. In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1125-1134).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Zhu, J.Y., Park, T., Isola, P. and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Efros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A.A., 2017. Unpaired image-to-image translation using cycle-consistent adversarial networks. In 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international conference on computer vision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2223-2232).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Radford, A., Metz, L.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Chintala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2015. Unsupervised representation learning with deep convolutional generative adversarial networks.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arXiv:1511.06434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5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EF91AED2-F8B9-DE84-20D4-FE71B20E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0" r="3490"/>
          <a:stretch>
            <a:fillRect/>
          </a:stretch>
        </p:blipFill>
        <p:spPr>
          <a:xfrm>
            <a:off x="3176171" y="149902"/>
            <a:ext cx="9323197" cy="7517023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879635"/>
            <a:ext cx="7659486" cy="119817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2ED1C5-B5BE-EB14-FCC2-653E789724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3739" y="2705424"/>
            <a:ext cx="5682111" cy="367671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B51200"/>
                </a:solidFill>
              </a:rPr>
              <a:t>Generative Adversarial Networks (GANs) </a:t>
            </a:r>
            <a:r>
              <a:rPr lang="en-US" sz="2400" dirty="0"/>
              <a:t>are a type of neural network used for </a:t>
            </a:r>
            <a:r>
              <a:rPr lang="en-US" sz="2400" dirty="0">
                <a:solidFill>
                  <a:srgbClr val="B51200"/>
                </a:solidFill>
              </a:rPr>
              <a:t>image generation</a:t>
            </a:r>
            <a:r>
              <a:rPr lang="en-US" sz="2400" dirty="0"/>
              <a:t>.</a:t>
            </a:r>
          </a:p>
          <a:p>
            <a:r>
              <a:rPr lang="en-US" sz="2400" dirty="0"/>
              <a:t>Consist of two networks:</a:t>
            </a:r>
          </a:p>
          <a:p>
            <a:pPr lvl="1"/>
            <a:r>
              <a:rPr lang="en-US" dirty="0">
                <a:solidFill>
                  <a:srgbClr val="B51200"/>
                </a:solidFill>
              </a:rPr>
              <a:t>Generator: </a:t>
            </a:r>
            <a:r>
              <a:rPr lang="en-US" dirty="0"/>
              <a:t>creates fake images</a:t>
            </a:r>
            <a:endParaRPr lang="en-US" dirty="0">
              <a:solidFill>
                <a:srgbClr val="B51200"/>
              </a:solidFill>
            </a:endParaRPr>
          </a:p>
          <a:p>
            <a:pPr lvl="1"/>
            <a:r>
              <a:rPr lang="en-US" dirty="0">
                <a:solidFill>
                  <a:srgbClr val="B51200"/>
                </a:solidFill>
              </a:rPr>
              <a:t>Discriminator: </a:t>
            </a:r>
            <a:r>
              <a:rPr lang="en-US" dirty="0"/>
              <a:t>distinguishes between real and fake images.</a:t>
            </a:r>
          </a:p>
          <a:p>
            <a:r>
              <a:rPr lang="en-US" sz="2400" dirty="0"/>
              <a:t>GANs solves image-image translation problems </a:t>
            </a:r>
            <a:r>
              <a:rPr lang="en-US" sz="2400" dirty="0">
                <a:solidFill>
                  <a:srgbClr val="B51200"/>
                </a:solidFill>
              </a:rPr>
              <a:t>without paired data</a:t>
            </a:r>
            <a:endParaRPr lang="fr-F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3D28F-99FE-0CD5-8DAE-C8284F0A31E5}"/>
              </a:ext>
            </a:extLst>
          </p:cNvPr>
          <p:cNvSpPr txBox="1"/>
          <p:nvPr/>
        </p:nvSpPr>
        <p:spPr>
          <a:xfrm>
            <a:off x="7682039" y="5995443"/>
            <a:ext cx="344938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ref. https://arxiv.org/abs/1703.10593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502EB-2DEC-8A80-7283-0E8BAB14A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113" y="2705424"/>
            <a:ext cx="5209235" cy="31593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310010"/>
            <a:ext cx="6192892" cy="1198179"/>
          </a:xfrm>
        </p:spPr>
        <p:txBody>
          <a:bodyPr/>
          <a:lstStyle/>
          <a:p>
            <a:r>
              <a:rPr lang="en-US" dirty="0"/>
              <a:t>Literature Survey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47D234C6-5775-45F6-AF2D-88B4142B3E4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27453867"/>
              </p:ext>
            </p:extLst>
          </p:nvPr>
        </p:nvGraphicFramePr>
        <p:xfrm>
          <a:off x="693683" y="1693890"/>
          <a:ext cx="11283460" cy="448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086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820865">
                  <a:extLst>
                    <a:ext uri="{9D8B030D-6E8A-4147-A177-3AD203B41FA5}">
                      <a16:colId xmlns:a16="http://schemas.microsoft.com/office/drawing/2014/main" val="547940942"/>
                    </a:ext>
                  </a:extLst>
                </a:gridCol>
                <a:gridCol w="2820865">
                  <a:extLst>
                    <a:ext uri="{9D8B030D-6E8A-4147-A177-3AD203B41FA5}">
                      <a16:colId xmlns:a16="http://schemas.microsoft.com/office/drawing/2014/main" val="2815651164"/>
                    </a:ext>
                  </a:extLst>
                </a:gridCol>
                <a:gridCol w="282086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208227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Paper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Authors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Purpose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Findings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989078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Generative Adversarial Nets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Ian JG, Jean PA, Mehdi M., Bing Xu, David WF, </a:t>
                      </a:r>
                      <a:r>
                        <a:rPr lang="en-IN" dirty="0" err="1">
                          <a:effectLst/>
                        </a:rPr>
                        <a:t>Sherjil</a:t>
                      </a:r>
                      <a:r>
                        <a:rPr lang="en-IN" dirty="0">
                          <a:effectLst/>
                        </a:rPr>
                        <a:t> O., Aaron C., Yoshua 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Adversarial networks for generative models without the need for explicit modeling or approximate inference.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Effective at training generative models via a minimax game.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2133"/>
                  </a:ext>
                </a:extLst>
              </a:tr>
              <a:tr h="832908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Image-to-Image Translation with Conditional Adversarial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Phillip Isola, Jun-Yan Zhu, </a:t>
                      </a:r>
                      <a:r>
                        <a:rPr lang="en-IN" dirty="0" err="1">
                          <a:effectLst/>
                        </a:rPr>
                        <a:t>Tinghui</a:t>
                      </a:r>
                      <a:r>
                        <a:rPr lang="en-IN" dirty="0">
                          <a:effectLst/>
                        </a:rPr>
                        <a:t> Zhou, Alexei A. </a:t>
                      </a:r>
                      <a:r>
                        <a:rPr lang="en-IN" dirty="0" err="1">
                          <a:effectLst/>
                        </a:rPr>
                        <a:t>Efros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Investigate conditional adversarial networks for versatile image translation.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Pix2Pix, Effective at synthesizing photos, reconstructing objects, and colorizing images with wide applicability.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835558"/>
                  </a:ext>
                </a:extLst>
              </a:tr>
              <a:tr h="832908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Unpaired Image-to-Image Translation using Cycle-Consistent Adversarial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Jun-Yan Zhu∗, </a:t>
                      </a:r>
                      <a:r>
                        <a:rPr lang="en-IN" dirty="0" err="1">
                          <a:effectLst/>
                        </a:rPr>
                        <a:t>Taesung</a:t>
                      </a:r>
                      <a:r>
                        <a:rPr lang="en-IN" dirty="0">
                          <a:effectLst/>
                        </a:rPr>
                        <a:t> Park∗, Phillip Isola, Alexei A. </a:t>
                      </a:r>
                      <a:r>
                        <a:rPr lang="en-IN" dirty="0" err="1">
                          <a:effectLst/>
                        </a:rPr>
                        <a:t>Efros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Develop a method for image translation without paired data using cycle consistency.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Successful in tasks involving color and texture changes but faces challenges with geometric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91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65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310010"/>
            <a:ext cx="6192892" cy="1198179"/>
          </a:xfrm>
        </p:spPr>
        <p:txBody>
          <a:bodyPr/>
          <a:lstStyle/>
          <a:p>
            <a:r>
              <a:rPr lang="en-US" dirty="0"/>
              <a:t>Literature Survey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47D234C6-5775-45F6-AF2D-88B4142B3E4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43491993"/>
              </p:ext>
            </p:extLst>
          </p:nvPr>
        </p:nvGraphicFramePr>
        <p:xfrm>
          <a:off x="693683" y="1693890"/>
          <a:ext cx="11283460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086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820865">
                  <a:extLst>
                    <a:ext uri="{9D8B030D-6E8A-4147-A177-3AD203B41FA5}">
                      <a16:colId xmlns:a16="http://schemas.microsoft.com/office/drawing/2014/main" val="547940942"/>
                    </a:ext>
                  </a:extLst>
                </a:gridCol>
                <a:gridCol w="2820865">
                  <a:extLst>
                    <a:ext uri="{9D8B030D-6E8A-4147-A177-3AD203B41FA5}">
                      <a16:colId xmlns:a16="http://schemas.microsoft.com/office/drawing/2014/main" val="2815651164"/>
                    </a:ext>
                  </a:extLst>
                </a:gridCol>
                <a:gridCol w="282086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208227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Paper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Authors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Purpose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Findings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989078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Unsupervised Representation Learning with Deep Convolutional Generative Adversarial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Alec Radford, Luke Metz, </a:t>
                      </a:r>
                      <a:r>
                        <a:rPr lang="en-IN" dirty="0" err="1">
                          <a:effectLst/>
                        </a:rPr>
                        <a:t>Soumith</a:t>
                      </a:r>
                      <a:r>
                        <a:rPr lang="en-IN" dirty="0">
                          <a:effectLst/>
                        </a:rPr>
                        <a:t> </a:t>
                      </a:r>
                      <a:r>
                        <a:rPr lang="en-IN" dirty="0" err="1">
                          <a:effectLst/>
                        </a:rPr>
                        <a:t>Chintala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Bridge supervised and unsupervised learning with deep convolutional GANs.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Deep Convolutional GANs are strong candidates for unsupervised learning and provide useful features for various tasks.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2133"/>
                  </a:ext>
                </a:extLst>
              </a:tr>
              <a:tr h="832908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Conditional Generative Adversarial Nets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Mehdi Mirza, Simon </a:t>
                      </a:r>
                      <a:r>
                        <a:rPr lang="en-IN" dirty="0" err="1">
                          <a:effectLst/>
                        </a:rPr>
                        <a:t>Osindero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Introduce conditional GANs for conditional image generation.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Preliminary results show potential for conditional adversarial nets in generating MNIST digits conditioned on class labels.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83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8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2" y="879635"/>
            <a:ext cx="6996271" cy="1198179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47D234C6-5775-45F6-AF2D-88B4142B3E4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32521779"/>
              </p:ext>
            </p:extLst>
          </p:nvPr>
        </p:nvGraphicFramePr>
        <p:xfrm>
          <a:off x="5445565" y="2472662"/>
          <a:ext cx="6156822" cy="3840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7841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078411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269891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269891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UC Berkeley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2133"/>
                  </a:ext>
                </a:extLst>
              </a:tr>
              <a:tr h="269891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1279 photos (summer/winter)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835558"/>
                  </a:ext>
                </a:extLst>
              </a:tr>
              <a:tr h="269891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Image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Unpaired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892732"/>
                  </a:ext>
                </a:extLst>
              </a:tr>
              <a:tr h="269891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Image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256 x 256 pixels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912356"/>
                  </a:ext>
                </a:extLst>
              </a:tr>
              <a:tr h="269891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Image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JPEG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27724"/>
                  </a:ext>
                </a:extLst>
              </a:tr>
              <a:tr h="269891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2 (Summer, Winter)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269891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Train/Test 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80%/20%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74728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Image-to-image translation, pixel-level domain adaptation, conditional GANs, style transfer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4F8C1E9C-4B3D-D73D-AC73-2119F2BF2710}"/>
              </a:ext>
            </a:extLst>
          </p:cNvPr>
          <p:cNvSpPr txBox="1">
            <a:spLocks/>
          </p:cNvSpPr>
          <p:nvPr/>
        </p:nvSpPr>
        <p:spPr>
          <a:xfrm>
            <a:off x="693682" y="2472662"/>
            <a:ext cx="4582855" cy="35833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dataset enables developing conditional generative adversarial networks, pixel-level domain adaptation, image style transfer, and other image-to-image translation techniques.</a:t>
            </a:r>
          </a:p>
          <a:p>
            <a:r>
              <a:rPr lang="en-US" dirty="0"/>
              <a:t>The dataset captures the significant appearance changes in Yosemite between summer and winter seasons, while maintaining overall scene layout and geometry.</a:t>
            </a:r>
          </a:p>
        </p:txBody>
      </p:sp>
    </p:spTree>
    <p:extLst>
      <p:ext uri="{BB962C8B-B14F-4D97-AF65-F5344CB8AC3E}">
        <p14:creationId xmlns:p14="http://schemas.microsoft.com/office/powerpoint/2010/main" val="34988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996271" cy="11981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Proposed method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2ED1C5-B5BE-EB14-FCC2-653E789724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3738" y="2480575"/>
            <a:ext cx="8884977" cy="380030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the Problem - convert images of summer scenes to images of winter scenes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Preprocess - include resizing, normalization, and data augmentation.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GAN Architecture – </a:t>
            </a:r>
            <a:r>
              <a:rPr lang="en-US" dirty="0" err="1">
                <a:solidFill>
                  <a:srgbClr val="B51200"/>
                </a:solidFill>
              </a:rPr>
              <a:t>CycleGAN</a:t>
            </a:r>
            <a:r>
              <a:rPr lang="en-US" dirty="0">
                <a:solidFill>
                  <a:srgbClr val="B51200"/>
                </a:solidFill>
              </a:rPr>
              <a:t> </a:t>
            </a:r>
            <a:r>
              <a:rPr lang="en-US" dirty="0"/>
              <a:t>and parameters like learning rate, batch size, and number of epochs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</a:t>
            </a:r>
            <a:r>
              <a:rPr lang="en-US" dirty="0">
                <a:solidFill>
                  <a:srgbClr val="B51200"/>
                </a:solidFill>
              </a:rPr>
              <a:t>Discriminator</a:t>
            </a:r>
            <a:r>
              <a:rPr lang="en-US" dirty="0"/>
              <a:t> to distinguish "real" Vs "fake"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</a:t>
            </a:r>
            <a:r>
              <a:rPr lang="en-US" dirty="0">
                <a:solidFill>
                  <a:srgbClr val="B51200"/>
                </a:solidFill>
              </a:rPr>
              <a:t>Generator</a:t>
            </a:r>
            <a:r>
              <a:rPr lang="en-US" dirty="0"/>
              <a:t> synthesize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training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training is complete, </a:t>
            </a:r>
            <a:r>
              <a:rPr lang="en-US" dirty="0">
                <a:solidFill>
                  <a:srgbClr val="B51200"/>
                </a:solidFill>
              </a:rPr>
              <a:t>synthesize data </a:t>
            </a:r>
            <a:r>
              <a:rPr lang="en-US" dirty="0"/>
              <a:t>from Generator</a:t>
            </a:r>
          </a:p>
        </p:txBody>
      </p:sp>
    </p:spTree>
    <p:extLst>
      <p:ext uri="{BB962C8B-B14F-4D97-AF65-F5344CB8AC3E}">
        <p14:creationId xmlns:p14="http://schemas.microsoft.com/office/powerpoint/2010/main" val="108548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3D972C6-3810-E18F-FF39-1116A34B989A}"/>
              </a:ext>
            </a:extLst>
          </p:cNvPr>
          <p:cNvSpPr/>
          <p:nvPr/>
        </p:nvSpPr>
        <p:spPr>
          <a:xfrm>
            <a:off x="9197632" y="36764"/>
            <a:ext cx="2968464" cy="6821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while the discriminator network learns to distinguish between the generated images and real images.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226183"/>
            <a:ext cx="8373960" cy="143043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Current status –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cyclegan</a:t>
            </a:r>
            <a:r>
              <a:rPr lang="en-US" dirty="0"/>
              <a:t> architecture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B40898-8D28-F6A6-2D98-FF6C83C199E8}"/>
              </a:ext>
            </a:extLst>
          </p:cNvPr>
          <p:cNvGrpSpPr/>
          <p:nvPr/>
        </p:nvGrpSpPr>
        <p:grpSpPr>
          <a:xfrm>
            <a:off x="693683" y="2009576"/>
            <a:ext cx="10292040" cy="3764598"/>
            <a:chOff x="1307520" y="1800360"/>
            <a:chExt cx="10292040" cy="3764598"/>
          </a:xfrm>
        </p:grpSpPr>
        <p:sp>
          <p:nvSpPr>
            <p:cNvPr id="8" name="CustomShape 2">
              <a:extLst>
                <a:ext uri="{FF2B5EF4-FFF2-40B4-BE49-F238E27FC236}">
                  <a16:creationId xmlns:a16="http://schemas.microsoft.com/office/drawing/2014/main" id="{C6ACA798-F1D7-FED6-98F6-8D1F517A5607}"/>
                </a:ext>
              </a:extLst>
            </p:cNvPr>
            <p:cNvSpPr/>
            <p:nvPr/>
          </p:nvSpPr>
          <p:spPr>
            <a:xfrm>
              <a:off x="7291080" y="3217320"/>
              <a:ext cx="1659960" cy="98172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Y</a:t>
              </a:r>
              <a:endPara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" name="CustomShape 3">
              <a:extLst>
                <a:ext uri="{FF2B5EF4-FFF2-40B4-BE49-F238E27FC236}">
                  <a16:creationId xmlns:a16="http://schemas.microsoft.com/office/drawing/2014/main" id="{A111A21A-3016-E249-1CA1-3D62A0BD05C4}"/>
                </a:ext>
              </a:extLst>
            </p:cNvPr>
            <p:cNvSpPr/>
            <p:nvPr/>
          </p:nvSpPr>
          <p:spPr>
            <a:xfrm>
              <a:off x="5339880" y="2271960"/>
              <a:ext cx="2269440" cy="981720"/>
            </a:xfrm>
            <a:prstGeom prst="curvedDownArrow">
              <a:avLst>
                <a:gd name="adj1" fmla="val 18746"/>
                <a:gd name="adj2" fmla="val 50114"/>
                <a:gd name="adj3" fmla="val 34800"/>
              </a:avLst>
            </a:prstGeom>
            <a:ln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B0468432-8421-3CEA-FAD8-8194A737A0C4}"/>
                </a:ext>
              </a:extLst>
            </p:cNvPr>
            <p:cNvSpPr/>
            <p:nvPr/>
          </p:nvSpPr>
          <p:spPr>
            <a:xfrm flipH="1">
              <a:off x="5200560" y="4174200"/>
              <a:ext cx="2269440" cy="769320"/>
            </a:xfrm>
            <a:prstGeom prst="curvedUpArrow">
              <a:avLst>
                <a:gd name="adj1" fmla="val 29103"/>
                <a:gd name="adj2" fmla="val 87813"/>
                <a:gd name="adj3" fmla="val 37505"/>
              </a:avLst>
            </a:prstGeom>
            <a:ln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BC15C522-9A94-06A1-E0F7-B621F46426B1}"/>
                </a:ext>
              </a:extLst>
            </p:cNvPr>
            <p:cNvSpPr/>
            <p:nvPr/>
          </p:nvSpPr>
          <p:spPr>
            <a:xfrm>
              <a:off x="5843880" y="2436480"/>
              <a:ext cx="956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uFill>
                    <a:solidFill>
                      <a:srgbClr val="FFFFFF"/>
                    </a:solidFill>
                  </a:uFill>
                  <a:latin typeface="Calibri"/>
                </a:rPr>
                <a:t>G: X -&gt; Y</a:t>
              </a:r>
              <a:endPara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C34D1E12-0D70-E67D-5741-BABD5033F065}"/>
                </a:ext>
              </a:extLst>
            </p:cNvPr>
            <p:cNvSpPr/>
            <p:nvPr/>
          </p:nvSpPr>
          <p:spPr>
            <a:xfrm>
              <a:off x="6832440" y="5011920"/>
              <a:ext cx="9172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uFill>
                    <a:solidFill>
                      <a:srgbClr val="FFFFFF"/>
                    </a:solidFill>
                  </a:uFill>
                  <a:latin typeface="Calibri"/>
                </a:rPr>
                <a:t>F: Y -&gt; X</a:t>
              </a:r>
              <a:endPara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4" name="CustomShape 7">
              <a:extLst>
                <a:ext uri="{FF2B5EF4-FFF2-40B4-BE49-F238E27FC236}">
                  <a16:creationId xmlns:a16="http://schemas.microsoft.com/office/drawing/2014/main" id="{0C31A906-5F83-0483-BCBB-01FE8A86313C}"/>
                </a:ext>
              </a:extLst>
            </p:cNvPr>
            <p:cNvSpPr/>
            <p:nvPr/>
          </p:nvSpPr>
          <p:spPr>
            <a:xfrm>
              <a:off x="3364200" y="3481200"/>
              <a:ext cx="561240" cy="328680"/>
            </a:xfrm>
            <a:prstGeom prst="lef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CustomShape 8">
              <a:extLst>
                <a:ext uri="{FF2B5EF4-FFF2-40B4-BE49-F238E27FC236}">
                  <a16:creationId xmlns:a16="http://schemas.microsoft.com/office/drawing/2014/main" id="{DE825AA0-A753-E1A8-E816-CAC32DC1F76A}"/>
                </a:ext>
              </a:extLst>
            </p:cNvPr>
            <p:cNvSpPr/>
            <p:nvPr/>
          </p:nvSpPr>
          <p:spPr>
            <a:xfrm>
              <a:off x="9063720" y="3481200"/>
              <a:ext cx="545040" cy="32868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CustomShape 9">
              <a:extLst>
                <a:ext uri="{FF2B5EF4-FFF2-40B4-BE49-F238E27FC236}">
                  <a16:creationId xmlns:a16="http://schemas.microsoft.com/office/drawing/2014/main" id="{5DA735DF-FB9B-E878-7CC7-C39635550097}"/>
                </a:ext>
              </a:extLst>
            </p:cNvPr>
            <p:cNvSpPr/>
            <p:nvPr/>
          </p:nvSpPr>
          <p:spPr>
            <a:xfrm>
              <a:off x="9681480" y="3320640"/>
              <a:ext cx="1278000" cy="6573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D</a:t>
              </a:r>
              <a:r>
                <a:rPr lang="en-US" sz="1800" b="0" strike="noStrike" spc="-1" baseline="-250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Y</a:t>
              </a:r>
              <a:endPara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7" name="CustomShape 10">
              <a:extLst>
                <a:ext uri="{FF2B5EF4-FFF2-40B4-BE49-F238E27FC236}">
                  <a16:creationId xmlns:a16="http://schemas.microsoft.com/office/drawing/2014/main" id="{0C5A75B9-DE38-F772-B8E5-834A71AC8589}"/>
                </a:ext>
              </a:extLst>
            </p:cNvPr>
            <p:cNvSpPr/>
            <p:nvPr/>
          </p:nvSpPr>
          <p:spPr>
            <a:xfrm>
              <a:off x="2037600" y="3320640"/>
              <a:ext cx="1278000" cy="65736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D</a:t>
              </a:r>
              <a:r>
                <a:rPr lang="en-US" sz="1800" b="0" strike="noStrike" spc="-1" baseline="-25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X</a:t>
              </a:r>
              <a:endPara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8" name="CustomShape 11">
              <a:extLst>
                <a:ext uri="{FF2B5EF4-FFF2-40B4-BE49-F238E27FC236}">
                  <a16:creationId xmlns:a16="http://schemas.microsoft.com/office/drawing/2014/main" id="{33920645-3D20-6F5C-7C8C-C48D05EE093D}"/>
                </a:ext>
              </a:extLst>
            </p:cNvPr>
            <p:cNvSpPr/>
            <p:nvPr/>
          </p:nvSpPr>
          <p:spPr>
            <a:xfrm>
              <a:off x="3997800" y="3217320"/>
              <a:ext cx="1659960" cy="98172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X</a:t>
              </a:r>
              <a:endPara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9" name="CustomShape 12">
              <a:extLst>
                <a:ext uri="{FF2B5EF4-FFF2-40B4-BE49-F238E27FC236}">
                  <a16:creationId xmlns:a16="http://schemas.microsoft.com/office/drawing/2014/main" id="{90CCC147-D59D-3886-FDA5-6619A13D3B66}"/>
                </a:ext>
              </a:extLst>
            </p:cNvPr>
            <p:cNvSpPr/>
            <p:nvPr/>
          </p:nvSpPr>
          <p:spPr>
            <a:xfrm>
              <a:off x="4251240" y="3654000"/>
              <a:ext cx="240120" cy="227880"/>
            </a:xfrm>
            <a:prstGeom prst="ellipse">
              <a:avLst/>
            </a:prstGeom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CustomShape 13">
              <a:extLst>
                <a:ext uri="{FF2B5EF4-FFF2-40B4-BE49-F238E27FC236}">
                  <a16:creationId xmlns:a16="http://schemas.microsoft.com/office/drawing/2014/main" id="{D6E1F0EF-7FB0-0318-0401-5C5D5DDEB3A4}"/>
                </a:ext>
              </a:extLst>
            </p:cNvPr>
            <p:cNvSpPr/>
            <p:nvPr/>
          </p:nvSpPr>
          <p:spPr>
            <a:xfrm>
              <a:off x="4403520" y="3806280"/>
              <a:ext cx="240120" cy="227880"/>
            </a:xfrm>
            <a:prstGeom prst="ellipse">
              <a:avLst/>
            </a:prstGeom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CustomShape 14">
              <a:extLst>
                <a:ext uri="{FF2B5EF4-FFF2-40B4-BE49-F238E27FC236}">
                  <a16:creationId xmlns:a16="http://schemas.microsoft.com/office/drawing/2014/main" id="{E52A4941-4125-ED6A-02F1-3FED75C3CB5B}"/>
                </a:ext>
              </a:extLst>
            </p:cNvPr>
            <p:cNvSpPr/>
            <p:nvPr/>
          </p:nvSpPr>
          <p:spPr>
            <a:xfrm>
              <a:off x="8325720" y="3686040"/>
              <a:ext cx="240120" cy="227880"/>
            </a:xfrm>
            <a:prstGeom prst="ellipse">
              <a:avLst/>
            </a:prstGeom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CustomShape 15">
              <a:extLst>
                <a:ext uri="{FF2B5EF4-FFF2-40B4-BE49-F238E27FC236}">
                  <a16:creationId xmlns:a16="http://schemas.microsoft.com/office/drawing/2014/main" id="{E280E908-D163-BBFF-09F2-4456C51DDFFE}"/>
                </a:ext>
              </a:extLst>
            </p:cNvPr>
            <p:cNvSpPr/>
            <p:nvPr/>
          </p:nvSpPr>
          <p:spPr>
            <a:xfrm>
              <a:off x="8189640" y="3838680"/>
              <a:ext cx="240120" cy="227880"/>
            </a:xfrm>
            <a:prstGeom prst="ellipse">
              <a:avLst/>
            </a:prstGeom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CustomShape 16">
              <a:extLst>
                <a:ext uri="{FF2B5EF4-FFF2-40B4-BE49-F238E27FC236}">
                  <a16:creationId xmlns:a16="http://schemas.microsoft.com/office/drawing/2014/main" id="{B9FBFCDE-785C-197C-BDE4-75EA2156F4F0}"/>
                </a:ext>
              </a:extLst>
            </p:cNvPr>
            <p:cNvSpPr/>
            <p:nvPr/>
          </p:nvSpPr>
          <p:spPr>
            <a:xfrm flipH="1">
              <a:off x="3883320" y="3848760"/>
              <a:ext cx="402120" cy="745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>
              <a:solidFill>
                <a:srgbClr val="00B050"/>
              </a:solidFill>
              <a:custDash>
                <a:ds d="300000" sp="100000"/>
              </a:custDash>
              <a:round/>
              <a:tailEnd type="triangle" w="med" len="med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CustomShape 17">
              <a:extLst>
                <a:ext uri="{FF2B5EF4-FFF2-40B4-BE49-F238E27FC236}">
                  <a16:creationId xmlns:a16="http://schemas.microsoft.com/office/drawing/2014/main" id="{CDE185A0-D785-5E1F-FDA0-1216BC7B71C3}"/>
                </a:ext>
              </a:extLst>
            </p:cNvPr>
            <p:cNvSpPr/>
            <p:nvPr/>
          </p:nvSpPr>
          <p:spPr>
            <a:xfrm flipH="1">
              <a:off x="3884040" y="4001040"/>
              <a:ext cx="554400" cy="59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>
              <a:solidFill>
                <a:srgbClr val="00B050"/>
              </a:solidFill>
              <a:custDash>
                <a:ds d="300000" sp="100000"/>
              </a:custDash>
              <a:round/>
              <a:tailEnd type="triangle" w="med" len="med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CustomShape 18">
              <a:extLst>
                <a:ext uri="{FF2B5EF4-FFF2-40B4-BE49-F238E27FC236}">
                  <a16:creationId xmlns:a16="http://schemas.microsoft.com/office/drawing/2014/main" id="{87DC78D1-C119-092C-87D7-09631DEDFE4B}"/>
                </a:ext>
              </a:extLst>
            </p:cNvPr>
            <p:cNvSpPr/>
            <p:nvPr/>
          </p:nvSpPr>
          <p:spPr>
            <a:xfrm>
              <a:off x="3370723" y="4651638"/>
              <a:ext cx="127944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uFill>
                    <a:solidFill>
                      <a:srgbClr val="FFFFFF"/>
                    </a:solidFill>
                  </a:uFill>
                  <a:latin typeface="Calibri"/>
                </a:rPr>
                <a:t>Cycle consistency loss</a:t>
              </a:r>
              <a:endParaRPr lang="en-US" sz="1800" b="0" strike="noStrike" spc="-1" dirty="0"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6" name="CustomShape 19">
              <a:extLst>
                <a:ext uri="{FF2B5EF4-FFF2-40B4-BE49-F238E27FC236}">
                  <a16:creationId xmlns:a16="http://schemas.microsoft.com/office/drawing/2014/main" id="{ED0035DE-5249-E974-0119-7C9FFFE5388A}"/>
                </a:ext>
              </a:extLst>
            </p:cNvPr>
            <p:cNvSpPr/>
            <p:nvPr/>
          </p:nvSpPr>
          <p:spPr>
            <a:xfrm>
              <a:off x="8696520" y="4559400"/>
              <a:ext cx="127944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uFill>
                    <a:solidFill>
                      <a:srgbClr val="FFFFFF"/>
                    </a:solidFill>
                  </a:uFill>
                  <a:latin typeface="Calibri"/>
                </a:rPr>
                <a:t>Cycle consistency loss</a:t>
              </a:r>
              <a:endParaRPr lang="en-US" sz="1800" b="0" strike="noStrike" spc="-1"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7" name="CustomShape 20">
              <a:extLst>
                <a:ext uri="{FF2B5EF4-FFF2-40B4-BE49-F238E27FC236}">
                  <a16:creationId xmlns:a16="http://schemas.microsoft.com/office/drawing/2014/main" id="{1429BAE2-2C6A-4C87-3E64-A78928D2A77E}"/>
                </a:ext>
              </a:extLst>
            </p:cNvPr>
            <p:cNvSpPr/>
            <p:nvPr/>
          </p:nvSpPr>
          <p:spPr>
            <a:xfrm>
              <a:off x="8394840" y="4033440"/>
              <a:ext cx="941400" cy="525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 cap="rnd">
              <a:solidFill>
                <a:schemeClr val="accent6"/>
              </a:solidFill>
              <a:custDash>
                <a:ds d="300000" sp="100000"/>
              </a:custDash>
              <a:round/>
              <a:tailEnd type="triangle" w="med" len="med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CustomShape 21">
              <a:extLst>
                <a:ext uri="{FF2B5EF4-FFF2-40B4-BE49-F238E27FC236}">
                  <a16:creationId xmlns:a16="http://schemas.microsoft.com/office/drawing/2014/main" id="{520F944D-8BE3-5B8A-9765-81CB648954EE}"/>
                </a:ext>
              </a:extLst>
            </p:cNvPr>
            <p:cNvSpPr/>
            <p:nvPr/>
          </p:nvSpPr>
          <p:spPr>
            <a:xfrm>
              <a:off x="8531280" y="3880800"/>
              <a:ext cx="804960" cy="677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 cap="rnd">
              <a:solidFill>
                <a:schemeClr val="accent6"/>
              </a:solidFill>
              <a:custDash>
                <a:ds d="300000" sp="100000"/>
              </a:custDash>
              <a:round/>
              <a:tailEnd type="triangle" w="med" len="med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CustomShape 22">
              <a:extLst>
                <a:ext uri="{FF2B5EF4-FFF2-40B4-BE49-F238E27FC236}">
                  <a16:creationId xmlns:a16="http://schemas.microsoft.com/office/drawing/2014/main" id="{5AA2EECF-4FE3-003F-07F5-36C33B52A2FD}"/>
                </a:ext>
              </a:extLst>
            </p:cNvPr>
            <p:cNvSpPr/>
            <p:nvPr/>
          </p:nvSpPr>
          <p:spPr>
            <a:xfrm>
              <a:off x="1307520" y="2829960"/>
              <a:ext cx="1279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uFill>
                    <a:solidFill>
                      <a:srgbClr val="FFFFFF"/>
                    </a:solidFill>
                  </a:uFill>
                  <a:latin typeface="Calibri"/>
                </a:rPr>
                <a:t>GAN (Y2X) loss</a:t>
              </a:r>
              <a:endParaRPr lang="en-US" sz="1800" b="0" strike="noStrike" spc="-1"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0" name="CustomShape 23">
              <a:extLst>
                <a:ext uri="{FF2B5EF4-FFF2-40B4-BE49-F238E27FC236}">
                  <a16:creationId xmlns:a16="http://schemas.microsoft.com/office/drawing/2014/main" id="{3F6D7E80-3CD9-03B8-1CDC-BE326D3898B8}"/>
                </a:ext>
              </a:extLst>
            </p:cNvPr>
            <p:cNvSpPr/>
            <p:nvPr/>
          </p:nvSpPr>
          <p:spPr>
            <a:xfrm>
              <a:off x="10320120" y="2910960"/>
              <a:ext cx="1279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1800" b="0" strike="noStrike" spc="-1">
                  <a:uFill>
                    <a:solidFill>
                      <a:srgbClr val="FFFFFF"/>
                    </a:solidFill>
                  </a:uFill>
                  <a:latin typeface="Calibri"/>
                </a:rPr>
                <a:t>GAN (X2Y) loss</a:t>
              </a:r>
              <a:endParaRPr lang="en-US" sz="1800" b="0" strike="noStrike" spc="-1"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1" name="CustomShape 24">
              <a:extLst>
                <a:ext uri="{FF2B5EF4-FFF2-40B4-BE49-F238E27FC236}">
                  <a16:creationId xmlns:a16="http://schemas.microsoft.com/office/drawing/2014/main" id="{B5E58A06-06FA-F6EA-CCD1-526CC45B2ADD}"/>
                </a:ext>
              </a:extLst>
            </p:cNvPr>
            <p:cNvSpPr/>
            <p:nvPr/>
          </p:nvSpPr>
          <p:spPr>
            <a:xfrm>
              <a:off x="5919840" y="1800360"/>
              <a:ext cx="831240" cy="58392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G</a:t>
              </a:r>
              <a:endPara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2" name="CustomShape 25">
              <a:extLst>
                <a:ext uri="{FF2B5EF4-FFF2-40B4-BE49-F238E27FC236}">
                  <a16:creationId xmlns:a16="http://schemas.microsoft.com/office/drawing/2014/main" id="{9A6B6F26-A769-0552-882D-804A60BFABE1}"/>
                </a:ext>
              </a:extLst>
            </p:cNvPr>
            <p:cNvSpPr/>
            <p:nvPr/>
          </p:nvSpPr>
          <p:spPr>
            <a:xfrm>
              <a:off x="6001920" y="4861080"/>
              <a:ext cx="831240" cy="58392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F</a:t>
              </a:r>
              <a:endPara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FE0850A-2047-61A1-CF57-64F730212236}"/>
              </a:ext>
            </a:extLst>
          </p:cNvPr>
          <p:cNvSpPr txBox="1"/>
          <p:nvPr/>
        </p:nvSpPr>
        <p:spPr>
          <a:xfrm>
            <a:off x="1306286" y="2034883"/>
            <a:ext cx="324299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600" dirty="0" err="1"/>
              <a:t>CycleGAN</a:t>
            </a:r>
            <a:r>
              <a:rPr lang="en-US" sz="1600" dirty="0"/>
              <a:t> uses two GANs, one for each direction of the translation task.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F8DBEC-BDD1-D568-EBD9-D3F90ADBE659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 flipV="1">
            <a:off x="4549285" y="2301536"/>
            <a:ext cx="756718" cy="2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9711FB-4D72-E205-E8ED-0B02BD522A66}"/>
              </a:ext>
            </a:extLst>
          </p:cNvPr>
          <p:cNvCxnSpPr>
            <a:cxnSpLocks/>
            <a:stCxn id="4" idx="3"/>
            <a:endCxn id="32" idx="0"/>
          </p:cNvCxnSpPr>
          <p:nvPr/>
        </p:nvCxnSpPr>
        <p:spPr>
          <a:xfrm>
            <a:off x="4549285" y="2327271"/>
            <a:ext cx="1254418" cy="274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741CC96-8682-DC57-B423-76011E93013A}"/>
              </a:ext>
            </a:extLst>
          </p:cNvPr>
          <p:cNvSpPr txBox="1"/>
          <p:nvPr/>
        </p:nvSpPr>
        <p:spPr>
          <a:xfrm>
            <a:off x="6677765" y="1742601"/>
            <a:ext cx="286533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dk1"/>
                </a:solidFill>
              </a:rPr>
              <a:t>The generator network learns to map input images from one domain to the other domain.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9DD021-8D01-F3B7-F30D-1B9EE995D6BC}"/>
              </a:ext>
            </a:extLst>
          </p:cNvPr>
          <p:cNvSpPr txBox="1"/>
          <p:nvPr/>
        </p:nvSpPr>
        <p:spPr>
          <a:xfrm>
            <a:off x="9647243" y="4531687"/>
            <a:ext cx="2320037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600" dirty="0"/>
              <a:t>The discriminator network learns to distinguish between the generated images and real images.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7CE269-19C9-31FA-0B58-2579535C0B83}"/>
              </a:ext>
            </a:extLst>
          </p:cNvPr>
          <p:cNvSpPr txBox="1"/>
          <p:nvPr/>
        </p:nvSpPr>
        <p:spPr>
          <a:xfrm>
            <a:off x="1590436" y="6045691"/>
            <a:ext cx="901112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The generator and discriminator networks are trained </a:t>
            </a:r>
            <a:r>
              <a:rPr lang="en-US" dirty="0">
                <a:solidFill>
                  <a:srgbClr val="B51200"/>
                </a:solidFill>
              </a:rPr>
              <a:t>simultaneously</a:t>
            </a:r>
            <a:r>
              <a:rPr lang="en-US" dirty="0"/>
              <a:t> in an </a:t>
            </a:r>
            <a:r>
              <a:rPr lang="en-US" dirty="0">
                <a:solidFill>
                  <a:srgbClr val="B51200"/>
                </a:solidFill>
              </a:rPr>
              <a:t>adversarial manner </a:t>
            </a:r>
            <a:r>
              <a:rPr lang="en-US" dirty="0"/>
              <a:t>to improve the quality of the generated images.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F45C3D-4B1F-9488-0BD9-64117CE32F28}"/>
              </a:ext>
            </a:extLst>
          </p:cNvPr>
          <p:cNvSpPr txBox="1"/>
          <p:nvPr/>
        </p:nvSpPr>
        <p:spPr>
          <a:xfrm>
            <a:off x="129883" y="4624002"/>
            <a:ext cx="2389041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600" dirty="0"/>
              <a:t>Ensures that the generator network produces images that are consistent with the input image.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B108969-44C3-CC66-A1C2-F648436216A8}"/>
              </a:ext>
            </a:extLst>
          </p:cNvPr>
          <p:cNvCxnSpPr>
            <a:stCxn id="25" idx="1"/>
            <a:endCxn id="46" idx="3"/>
          </p:cNvCxnSpPr>
          <p:nvPr/>
        </p:nvCxnSpPr>
        <p:spPr>
          <a:xfrm flipH="1" flipV="1">
            <a:off x="2518924" y="5162611"/>
            <a:ext cx="237962" cy="15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554E5F-17B1-D352-2284-07737C1C964D}"/>
              </a:ext>
            </a:extLst>
          </p:cNvPr>
          <p:cNvCxnSpPr>
            <a:stCxn id="38" idx="0"/>
            <a:endCxn id="16" idx="3"/>
          </p:cNvCxnSpPr>
          <p:nvPr/>
        </p:nvCxnSpPr>
        <p:spPr>
          <a:xfrm flipH="1" flipV="1">
            <a:off x="10345643" y="3858536"/>
            <a:ext cx="461619" cy="67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0AA169-692D-6FDC-D337-2B714FA513D8}"/>
              </a:ext>
            </a:extLst>
          </p:cNvPr>
          <p:cNvCxnSpPr>
            <a:stCxn id="36" idx="1"/>
            <a:endCxn id="31" idx="3"/>
          </p:cNvCxnSpPr>
          <p:nvPr/>
        </p:nvCxnSpPr>
        <p:spPr>
          <a:xfrm flipH="1">
            <a:off x="6137243" y="2158100"/>
            <a:ext cx="540522" cy="14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1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189" y="440103"/>
            <a:ext cx="10296468" cy="117456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Cycle-Gan working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2ED1C5-B5BE-EB14-FCC2-653E789724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1189" y="1922862"/>
            <a:ext cx="8721228" cy="42654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CycleGAN</a:t>
            </a:r>
            <a:r>
              <a:rPr lang="en-US" dirty="0"/>
              <a:t> algorithm involves the minimization of two loss functions: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B51200"/>
                </a:solidFill>
              </a:rPr>
              <a:t>Adversarial Loss:</a:t>
            </a:r>
          </a:p>
          <a:p>
            <a:pPr lvl="1"/>
            <a:r>
              <a:rPr lang="en-US" dirty="0"/>
              <a:t>computed by the discriminator network</a:t>
            </a:r>
          </a:p>
          <a:p>
            <a:pPr lvl="1"/>
            <a:r>
              <a:rPr lang="en-US" dirty="0"/>
              <a:t>generator tries to minimize the adversarial loss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B51200"/>
                </a:solidFill>
              </a:rPr>
              <a:t>Cycle-consistency Loss:</a:t>
            </a:r>
          </a:p>
          <a:p>
            <a:pPr lvl="1"/>
            <a:r>
              <a:rPr lang="en-US" dirty="0"/>
              <a:t>reduces the number of mapping G can take</a:t>
            </a:r>
          </a:p>
          <a:p>
            <a:pPr lvl="1"/>
            <a:r>
              <a:rPr lang="en-US" dirty="0"/>
              <a:t>used to ensure that the generated images are consistent with the input image.</a:t>
            </a:r>
          </a:p>
          <a:p>
            <a:pPr lvl="1"/>
            <a:r>
              <a:rPr lang="en-US" dirty="0"/>
              <a:t>computed by comparing the original input image and the image generated by the generator network with each other.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321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D58E1A-D31B-BD12-5B0B-CC6470C99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2" y="472131"/>
            <a:ext cx="10348691" cy="1198179"/>
          </a:xfrm>
        </p:spPr>
        <p:txBody>
          <a:bodyPr/>
          <a:lstStyle/>
          <a:p>
            <a:r>
              <a:rPr lang="en-IN" dirty="0"/>
              <a:t>Mathematics </a:t>
            </a:r>
            <a:r>
              <a:rPr lang="en-IN"/>
              <a:t>behind cycle-</a:t>
            </a:r>
            <a:r>
              <a:rPr lang="en-IN" dirty="0" err="1"/>
              <a:t>gan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CD919A-746E-E2AF-58DC-CBAAA89D9234}"/>
              </a:ext>
            </a:extLst>
          </p:cNvPr>
          <p:cNvGrpSpPr/>
          <p:nvPr/>
        </p:nvGrpSpPr>
        <p:grpSpPr>
          <a:xfrm>
            <a:off x="1019367" y="2257536"/>
            <a:ext cx="4923391" cy="3964359"/>
            <a:chOff x="1019367" y="2217780"/>
            <a:chExt cx="5762752" cy="46402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A2ED09-B161-C424-ADF4-290ACCFA2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9367" y="4012438"/>
              <a:ext cx="5762752" cy="284556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124899-9918-F744-DE82-5817BAD14B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652" b="28859"/>
            <a:stretch/>
          </p:blipFill>
          <p:spPr>
            <a:xfrm>
              <a:off x="1019367" y="2217780"/>
              <a:ext cx="5762752" cy="15530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7A33D14-231F-FC01-B09A-C9EA8858C9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1756" y="5142205"/>
              <a:ext cx="387626" cy="337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509907-84B3-1585-FBBB-11554825CEE5}"/>
                </a:ext>
              </a:extLst>
            </p:cNvPr>
            <p:cNvSpPr txBox="1"/>
            <p:nvPr/>
          </p:nvSpPr>
          <p:spPr>
            <a:xfrm>
              <a:off x="4937976" y="4888394"/>
              <a:ext cx="1844143" cy="702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control relative importance of adversarial network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448ED0B-BCE2-37BD-4459-28F189B1D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899" y="3270395"/>
            <a:ext cx="5216245" cy="2366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4E38A3-E284-A6B9-2A62-BB78EC8F80A1}"/>
              </a:ext>
            </a:extLst>
          </p:cNvPr>
          <p:cNvCxnSpPr>
            <a:cxnSpLocks/>
          </p:cNvCxnSpPr>
          <p:nvPr/>
        </p:nvCxnSpPr>
        <p:spPr>
          <a:xfrm flipH="1">
            <a:off x="4025348" y="4453581"/>
            <a:ext cx="2564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2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ive Red_Win32_AP_v3" id="{489718BF-5BA9-42DA-9832-0D6458117CDF}" vid="{B56DAA54-D084-4F49-84BA-6965B108C5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D1B13BD-E781-417A-B53F-0EDDA23B05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4C50BF-B542-4C65-9576-F6A949345C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2BC193-1E5D-42CA-92FB-CB15BBE1F56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Creative perspective presentation</Template>
  <TotalTime>246</TotalTime>
  <Words>926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</vt:lpstr>
      <vt:lpstr>Calibri</vt:lpstr>
      <vt:lpstr>Tw Cen MT</vt:lpstr>
      <vt:lpstr>Office Theme</vt:lpstr>
      <vt:lpstr>Image to Image Translation using Cycle GAN</vt:lpstr>
      <vt:lpstr>Introduction</vt:lpstr>
      <vt:lpstr>Literature Survey</vt:lpstr>
      <vt:lpstr>Literature Survey</vt:lpstr>
      <vt:lpstr>Dataset description</vt:lpstr>
      <vt:lpstr>Proposed method</vt:lpstr>
      <vt:lpstr>Current status –  cyclegan architecture</vt:lpstr>
      <vt:lpstr>Cycle-Gan working</vt:lpstr>
      <vt:lpstr>Mathematics behind cycle-gan</vt:lpstr>
      <vt:lpstr>referneces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to Image Translation using Cycle GAN</dc:title>
  <dc:creator>Manav Ukani</dc:creator>
  <cp:lastModifiedBy>Manav Ukani</cp:lastModifiedBy>
  <cp:revision>23</cp:revision>
  <dcterms:created xsi:type="dcterms:W3CDTF">2023-09-20T18:04:47Z</dcterms:created>
  <dcterms:modified xsi:type="dcterms:W3CDTF">2023-09-21T11:32:41Z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