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Inter SemiBold"/>
      <p:regular r:id="rId22"/>
      <p:bold r:id="rId23"/>
    </p:embeddedFont>
    <p:embeddedFont>
      <p:font typeface="Roboto"/>
      <p:regular r:id="rId24"/>
      <p:bold r:id="rId25"/>
      <p:italic r:id="rId26"/>
      <p:boldItalic r:id="rId27"/>
    </p:embeddedFont>
    <p:embeddedFont>
      <p:font typeface="Inter ExtraBold"/>
      <p:bold r:id="rId28"/>
    </p:embeddedFont>
    <p:embeddedFont>
      <p:font typeface="Inter Black"/>
      <p:bold r:id="rId29"/>
    </p:embeddedFont>
    <p:embeddedFont>
      <p:font typeface="Century Gothic"/>
      <p:regular r:id="rId30"/>
      <p:bold r:id="rId31"/>
      <p:italic r:id="rId32"/>
      <p:boldItalic r:id="rId33"/>
    </p:embeddedFont>
    <p:embeddedFont>
      <p:font typeface="Alegreya"/>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8" roundtripDataSignature="AMtx7mj+NBgrHpV0x9JNIAm+wzQksOSO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C0BB21-6BEC-4F60-B420-B9D75249E2CF}">
  <a:tblStyle styleId="{B7C0BB21-6BEC-4F60-B420-B9D75249E2C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InterSemiBold-regular.fntdata"/><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font" Target="fonts/Inter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InterExtraBold-bold.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InterBlack-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5.xml"/><Relationship Id="rId33" Type="http://schemas.openxmlformats.org/officeDocument/2006/relationships/font" Target="fonts/CenturyGothic-boldItalic.fntdata"/><Relationship Id="rId10" Type="http://schemas.openxmlformats.org/officeDocument/2006/relationships/slide" Target="slides/slide4.xml"/><Relationship Id="rId32" Type="http://schemas.openxmlformats.org/officeDocument/2006/relationships/font" Target="fonts/CenturyGothic-italic.fntdata"/><Relationship Id="rId13" Type="http://schemas.openxmlformats.org/officeDocument/2006/relationships/slide" Target="slides/slide7.xml"/><Relationship Id="rId35" Type="http://schemas.openxmlformats.org/officeDocument/2006/relationships/font" Target="fonts/Alegreya-bold.fntdata"/><Relationship Id="rId12" Type="http://schemas.openxmlformats.org/officeDocument/2006/relationships/slide" Target="slides/slide6.xml"/><Relationship Id="rId34" Type="http://schemas.openxmlformats.org/officeDocument/2006/relationships/font" Target="fonts/Alegreya-regular.fntdata"/><Relationship Id="rId15" Type="http://schemas.openxmlformats.org/officeDocument/2006/relationships/slide" Target="slides/slide9.xml"/><Relationship Id="rId37" Type="http://schemas.openxmlformats.org/officeDocument/2006/relationships/font" Target="fonts/Alegreya-boldItalic.fntdata"/><Relationship Id="rId14" Type="http://schemas.openxmlformats.org/officeDocument/2006/relationships/slide" Target="slides/slide8.xml"/><Relationship Id="rId36" Type="http://schemas.openxmlformats.org/officeDocument/2006/relationships/font" Target="fonts/Alegreya-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685583" y="4400004"/>
            <a:ext cx="5486833" cy="3601637"/>
          </a:xfrm>
          <a:prstGeom prst="rect">
            <a:avLst/>
          </a:prstGeom>
          <a:noFill/>
          <a:ln>
            <a:noFill/>
          </a:ln>
        </p:spPr>
        <p:txBody>
          <a:bodyPr anchorCtr="0" anchor="t" bIns="22700" lIns="45425" spcFirstLastPara="1" rIns="45425" wrap="square" tIns="22700">
            <a:noAutofit/>
          </a:bodyPr>
          <a:lstStyle/>
          <a:p>
            <a:pPr indent="0" lvl="0" marL="0" rtl="0" algn="l">
              <a:lnSpc>
                <a:spcPct val="100000"/>
              </a:lnSpc>
              <a:spcBef>
                <a:spcPts val="0"/>
              </a:spcBef>
              <a:spcAft>
                <a:spcPts val="0"/>
              </a:spcAft>
              <a:buSzPts val="700"/>
              <a:buNone/>
            </a:pPr>
            <a:r>
              <a:t/>
            </a:r>
            <a:endParaRPr sz="700"/>
          </a:p>
        </p:txBody>
      </p:sp>
      <p:sp>
        <p:nvSpPr>
          <p:cNvPr id="31" name="Google Shape;31;p1:notes"/>
          <p:cNvSpPr/>
          <p:nvPr>
            <p:ph idx="2" type="sldImg"/>
          </p:nvPr>
        </p:nvSpPr>
        <p:spPr>
          <a:xfrm>
            <a:off x="2271659" y="1143642"/>
            <a:ext cx="2314683" cy="3085651"/>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txBox="1"/>
          <p:nvPr>
            <p:ph idx="1" type="body"/>
          </p:nvPr>
        </p:nvSpPr>
        <p:spPr>
          <a:xfrm>
            <a:off x="685583" y="4400004"/>
            <a:ext cx="5486833" cy="3601637"/>
          </a:xfrm>
          <a:prstGeom prst="rect">
            <a:avLst/>
          </a:prstGeom>
          <a:noFill/>
          <a:ln>
            <a:noFill/>
          </a:ln>
        </p:spPr>
        <p:txBody>
          <a:bodyPr anchorCtr="0" anchor="t" bIns="22700" lIns="45425" spcFirstLastPara="1" rIns="45425" wrap="square" tIns="22700">
            <a:noAutofit/>
          </a:bodyPr>
          <a:lstStyle/>
          <a:p>
            <a:pPr indent="0" lvl="0" marL="0" rtl="0" algn="l">
              <a:lnSpc>
                <a:spcPct val="100000"/>
              </a:lnSpc>
              <a:spcBef>
                <a:spcPts val="0"/>
              </a:spcBef>
              <a:spcAft>
                <a:spcPts val="0"/>
              </a:spcAft>
              <a:buSzPts val="700"/>
              <a:buNone/>
            </a:pPr>
            <a:r>
              <a:t/>
            </a:r>
            <a:endParaRPr sz="700"/>
          </a:p>
        </p:txBody>
      </p:sp>
      <p:sp>
        <p:nvSpPr>
          <p:cNvPr id="109" name="Google Shape;10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txBox="1"/>
          <p:nvPr>
            <p:ph idx="1" type="body"/>
          </p:nvPr>
        </p:nvSpPr>
        <p:spPr>
          <a:xfrm>
            <a:off x="685583" y="4400004"/>
            <a:ext cx="5486833" cy="3601637"/>
          </a:xfrm>
          <a:prstGeom prst="rect">
            <a:avLst/>
          </a:prstGeom>
          <a:noFill/>
          <a:ln>
            <a:noFill/>
          </a:ln>
        </p:spPr>
        <p:txBody>
          <a:bodyPr anchorCtr="0" anchor="t" bIns="22700" lIns="45425" spcFirstLastPara="1" rIns="45425" wrap="square" tIns="22700">
            <a:noAutofit/>
          </a:bodyPr>
          <a:lstStyle/>
          <a:p>
            <a:pPr indent="0" lvl="0" marL="0" rtl="0" algn="l">
              <a:lnSpc>
                <a:spcPct val="100000"/>
              </a:lnSpc>
              <a:spcBef>
                <a:spcPts val="0"/>
              </a:spcBef>
              <a:spcAft>
                <a:spcPts val="0"/>
              </a:spcAft>
              <a:buSzPts val="700"/>
              <a:buNone/>
            </a:pPr>
            <a:r>
              <a:t/>
            </a:r>
            <a:endParaRPr sz="700"/>
          </a:p>
        </p:txBody>
      </p:sp>
      <p:sp>
        <p:nvSpPr>
          <p:cNvPr id="117" name="Google Shape;11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685583" y="4400004"/>
            <a:ext cx="5486833" cy="3601637"/>
          </a:xfrm>
          <a:prstGeom prst="rect">
            <a:avLst/>
          </a:prstGeom>
          <a:noFill/>
          <a:ln>
            <a:noFill/>
          </a:ln>
        </p:spPr>
        <p:txBody>
          <a:bodyPr anchorCtr="0" anchor="t" bIns="22700" lIns="45425" spcFirstLastPara="1" rIns="45425" wrap="square" tIns="22700">
            <a:noAutofit/>
          </a:bodyPr>
          <a:lstStyle/>
          <a:p>
            <a:pPr indent="0" lvl="0" marL="0" rtl="0" algn="l">
              <a:lnSpc>
                <a:spcPct val="100000"/>
              </a:lnSpc>
              <a:spcBef>
                <a:spcPts val="0"/>
              </a:spcBef>
              <a:spcAft>
                <a:spcPts val="0"/>
              </a:spcAft>
              <a:buSzPts val="700"/>
              <a:buNone/>
            </a:pPr>
            <a:r>
              <a:t/>
            </a:r>
            <a:endParaRPr sz="700"/>
          </a:p>
        </p:txBody>
      </p:sp>
      <p:sp>
        <p:nvSpPr>
          <p:cNvPr id="125" name="Google Shape;12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txBox="1"/>
          <p:nvPr>
            <p:ph idx="1" type="body"/>
          </p:nvPr>
        </p:nvSpPr>
        <p:spPr>
          <a:xfrm>
            <a:off x="685583" y="4400004"/>
            <a:ext cx="5486833" cy="3601637"/>
          </a:xfrm>
          <a:prstGeom prst="rect">
            <a:avLst/>
          </a:prstGeom>
          <a:noFill/>
          <a:ln>
            <a:noFill/>
          </a:ln>
        </p:spPr>
        <p:txBody>
          <a:bodyPr anchorCtr="0" anchor="t" bIns="22700" lIns="45425" spcFirstLastPara="1" rIns="45425" wrap="square" tIns="22700">
            <a:noAutofit/>
          </a:bodyPr>
          <a:lstStyle/>
          <a:p>
            <a:pPr indent="0" lvl="0" marL="0" rtl="0" algn="l">
              <a:lnSpc>
                <a:spcPct val="100000"/>
              </a:lnSpc>
              <a:spcBef>
                <a:spcPts val="0"/>
              </a:spcBef>
              <a:spcAft>
                <a:spcPts val="0"/>
              </a:spcAft>
              <a:buSzPts val="700"/>
              <a:buNone/>
            </a:pPr>
            <a:r>
              <a:t/>
            </a:r>
            <a:endParaRPr sz="700"/>
          </a:p>
        </p:txBody>
      </p:sp>
      <p:sp>
        <p:nvSpPr>
          <p:cNvPr id="133" name="Google Shape;13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30b2d0d4d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30b2d0d4d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583" y="4400004"/>
            <a:ext cx="5486833" cy="3601637"/>
          </a:xfrm>
          <a:prstGeom prst="rect">
            <a:avLst/>
          </a:prstGeom>
          <a:noFill/>
          <a:ln>
            <a:noFill/>
          </a:ln>
        </p:spPr>
        <p:txBody>
          <a:bodyPr anchorCtr="0" anchor="t" bIns="22700" lIns="45425" spcFirstLastPara="1" rIns="45425" wrap="square" tIns="22700">
            <a:noAutofit/>
          </a:bodyPr>
          <a:lstStyle/>
          <a:p>
            <a:pPr indent="0" lvl="0" marL="0" rtl="0" algn="l">
              <a:lnSpc>
                <a:spcPct val="100000"/>
              </a:lnSpc>
              <a:spcBef>
                <a:spcPts val="0"/>
              </a:spcBef>
              <a:spcAft>
                <a:spcPts val="0"/>
              </a:spcAft>
              <a:buSzPts val="700"/>
              <a:buNone/>
            </a:pPr>
            <a:r>
              <a:t/>
            </a:r>
            <a:endParaRPr sz="700"/>
          </a:p>
        </p:txBody>
      </p:sp>
      <p:sp>
        <p:nvSpPr>
          <p:cNvPr id="160" name="Google Shape;16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2:notes"/>
          <p:cNvSpPr txBox="1"/>
          <p:nvPr>
            <p:ph idx="1" type="body"/>
          </p:nvPr>
        </p:nvSpPr>
        <p:spPr>
          <a:xfrm>
            <a:off x="685583" y="4400004"/>
            <a:ext cx="5486833" cy="3601637"/>
          </a:xfrm>
          <a:prstGeom prst="rect">
            <a:avLst/>
          </a:prstGeom>
          <a:noFill/>
          <a:ln>
            <a:noFill/>
          </a:ln>
        </p:spPr>
        <p:txBody>
          <a:bodyPr anchorCtr="0" anchor="t" bIns="22700" lIns="45425" spcFirstLastPara="1" rIns="45425" wrap="square" tIns="22700">
            <a:noAutofit/>
          </a:bodyPr>
          <a:lstStyle/>
          <a:p>
            <a:pPr indent="0" lvl="0" marL="0" rtl="0" algn="l">
              <a:lnSpc>
                <a:spcPct val="100000"/>
              </a:lnSpc>
              <a:spcBef>
                <a:spcPts val="0"/>
              </a:spcBef>
              <a:spcAft>
                <a:spcPts val="0"/>
              </a:spcAft>
              <a:buSzPts val="700"/>
              <a:buNone/>
            </a:pPr>
            <a:r>
              <a:t/>
            </a:r>
            <a:endParaRPr sz="700"/>
          </a:p>
        </p:txBody>
      </p:sp>
      <p:sp>
        <p:nvSpPr>
          <p:cNvPr id="41" name="Google Shape;4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3:notes"/>
          <p:cNvSpPr txBox="1"/>
          <p:nvPr>
            <p:ph idx="1" type="body"/>
          </p:nvPr>
        </p:nvSpPr>
        <p:spPr>
          <a:xfrm>
            <a:off x="685583" y="4400004"/>
            <a:ext cx="5486833" cy="3601637"/>
          </a:xfrm>
          <a:prstGeom prst="rect">
            <a:avLst/>
          </a:prstGeom>
          <a:noFill/>
          <a:ln>
            <a:noFill/>
          </a:ln>
        </p:spPr>
        <p:txBody>
          <a:bodyPr anchorCtr="0" anchor="t" bIns="22700" lIns="45425" spcFirstLastPara="1" rIns="45425" wrap="square" tIns="22700">
            <a:noAutofit/>
          </a:bodyPr>
          <a:lstStyle/>
          <a:p>
            <a:pPr indent="0" lvl="0" marL="0" rtl="0" algn="l">
              <a:lnSpc>
                <a:spcPct val="100000"/>
              </a:lnSpc>
              <a:spcBef>
                <a:spcPts val="0"/>
              </a:spcBef>
              <a:spcAft>
                <a:spcPts val="0"/>
              </a:spcAft>
              <a:buSzPts val="700"/>
              <a:buNone/>
            </a:pPr>
            <a:r>
              <a:t/>
            </a:r>
            <a:endParaRPr sz="700"/>
          </a:p>
        </p:txBody>
      </p:sp>
      <p:sp>
        <p:nvSpPr>
          <p:cNvPr id="49" name="Google Shape;4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4:notes"/>
          <p:cNvSpPr txBox="1"/>
          <p:nvPr>
            <p:ph idx="1" type="body"/>
          </p:nvPr>
        </p:nvSpPr>
        <p:spPr>
          <a:xfrm>
            <a:off x="685583" y="4400004"/>
            <a:ext cx="5486833" cy="3601637"/>
          </a:xfrm>
          <a:prstGeom prst="rect">
            <a:avLst/>
          </a:prstGeom>
          <a:noFill/>
          <a:ln>
            <a:noFill/>
          </a:ln>
        </p:spPr>
        <p:txBody>
          <a:bodyPr anchorCtr="0" anchor="t" bIns="22700" lIns="45425" spcFirstLastPara="1" rIns="45425" wrap="square" tIns="22700">
            <a:noAutofit/>
          </a:bodyPr>
          <a:lstStyle/>
          <a:p>
            <a:pPr indent="0" lvl="0" marL="0" rtl="0" algn="l">
              <a:lnSpc>
                <a:spcPct val="100000"/>
              </a:lnSpc>
              <a:spcBef>
                <a:spcPts val="0"/>
              </a:spcBef>
              <a:spcAft>
                <a:spcPts val="0"/>
              </a:spcAft>
              <a:buSzPts val="700"/>
              <a:buNone/>
            </a:pPr>
            <a:r>
              <a:t/>
            </a:r>
            <a:endParaRPr sz="700"/>
          </a:p>
        </p:txBody>
      </p:sp>
      <p:sp>
        <p:nvSpPr>
          <p:cNvPr id="57" name="Google Shape;5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5:notes"/>
          <p:cNvSpPr txBox="1"/>
          <p:nvPr>
            <p:ph idx="1" type="body"/>
          </p:nvPr>
        </p:nvSpPr>
        <p:spPr>
          <a:xfrm>
            <a:off x="685583" y="4400004"/>
            <a:ext cx="5486833" cy="3601637"/>
          </a:xfrm>
          <a:prstGeom prst="rect">
            <a:avLst/>
          </a:prstGeom>
          <a:noFill/>
          <a:ln>
            <a:noFill/>
          </a:ln>
        </p:spPr>
        <p:txBody>
          <a:bodyPr anchorCtr="0" anchor="t" bIns="22700" lIns="45425" spcFirstLastPara="1" rIns="45425" wrap="square" tIns="22700">
            <a:noAutofit/>
          </a:bodyPr>
          <a:lstStyle/>
          <a:p>
            <a:pPr indent="0" lvl="0" marL="0" rtl="0" algn="l">
              <a:lnSpc>
                <a:spcPct val="100000"/>
              </a:lnSpc>
              <a:spcBef>
                <a:spcPts val="0"/>
              </a:spcBef>
              <a:spcAft>
                <a:spcPts val="0"/>
              </a:spcAft>
              <a:buSzPts val="700"/>
              <a:buNone/>
            </a:pPr>
            <a:r>
              <a:t/>
            </a:r>
            <a:endParaRPr sz="700"/>
          </a:p>
        </p:txBody>
      </p:sp>
      <p:sp>
        <p:nvSpPr>
          <p:cNvPr id="65" name="Google Shape;6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6:notes"/>
          <p:cNvSpPr txBox="1"/>
          <p:nvPr>
            <p:ph idx="1" type="body"/>
          </p:nvPr>
        </p:nvSpPr>
        <p:spPr>
          <a:xfrm>
            <a:off x="685583" y="4400004"/>
            <a:ext cx="5486833" cy="3601637"/>
          </a:xfrm>
          <a:prstGeom prst="rect">
            <a:avLst/>
          </a:prstGeom>
          <a:noFill/>
          <a:ln>
            <a:noFill/>
          </a:ln>
        </p:spPr>
        <p:txBody>
          <a:bodyPr anchorCtr="0" anchor="t" bIns="22700" lIns="45425" spcFirstLastPara="1" rIns="45425" wrap="square" tIns="22700">
            <a:noAutofit/>
          </a:bodyPr>
          <a:lstStyle/>
          <a:p>
            <a:pPr indent="0" lvl="0" marL="0" rtl="0" algn="l">
              <a:lnSpc>
                <a:spcPct val="100000"/>
              </a:lnSpc>
              <a:spcBef>
                <a:spcPts val="0"/>
              </a:spcBef>
              <a:spcAft>
                <a:spcPts val="0"/>
              </a:spcAft>
              <a:buSzPts val="700"/>
              <a:buNone/>
            </a:pPr>
            <a:r>
              <a:t/>
            </a:r>
            <a:endParaRPr sz="700"/>
          </a:p>
        </p:txBody>
      </p:sp>
      <p:sp>
        <p:nvSpPr>
          <p:cNvPr id="76" name="Google Shape;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txBox="1"/>
          <p:nvPr>
            <p:ph idx="1" type="body"/>
          </p:nvPr>
        </p:nvSpPr>
        <p:spPr>
          <a:xfrm>
            <a:off x="685583" y="4400004"/>
            <a:ext cx="5486833" cy="3601637"/>
          </a:xfrm>
          <a:prstGeom prst="rect">
            <a:avLst/>
          </a:prstGeom>
          <a:noFill/>
          <a:ln>
            <a:noFill/>
          </a:ln>
        </p:spPr>
        <p:txBody>
          <a:bodyPr anchorCtr="0" anchor="t" bIns="22700" lIns="45425" spcFirstLastPara="1" rIns="45425" wrap="square" tIns="22700">
            <a:noAutofit/>
          </a:bodyPr>
          <a:lstStyle/>
          <a:p>
            <a:pPr indent="0" lvl="0" marL="0" rtl="0" algn="l">
              <a:lnSpc>
                <a:spcPct val="100000"/>
              </a:lnSpc>
              <a:spcBef>
                <a:spcPts val="0"/>
              </a:spcBef>
              <a:spcAft>
                <a:spcPts val="0"/>
              </a:spcAft>
              <a:buSzPts val="700"/>
              <a:buNone/>
            </a:pPr>
            <a:r>
              <a:t/>
            </a:r>
            <a:endParaRPr sz="700"/>
          </a:p>
        </p:txBody>
      </p:sp>
      <p:sp>
        <p:nvSpPr>
          <p:cNvPr id="85" name="Google Shape;8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txBox="1"/>
          <p:nvPr>
            <p:ph idx="1" type="body"/>
          </p:nvPr>
        </p:nvSpPr>
        <p:spPr>
          <a:xfrm>
            <a:off x="685583" y="4400004"/>
            <a:ext cx="5486816" cy="3601536"/>
          </a:xfrm>
          <a:prstGeom prst="rect">
            <a:avLst/>
          </a:prstGeom>
          <a:noFill/>
          <a:ln>
            <a:noFill/>
          </a:ln>
        </p:spPr>
        <p:txBody>
          <a:bodyPr anchorCtr="0" anchor="t" bIns="22700" lIns="45425" spcFirstLastPara="1" rIns="45425" wrap="square" tIns="22700">
            <a:noAutofit/>
          </a:bodyPr>
          <a:lstStyle/>
          <a:p>
            <a:pPr indent="0" lvl="0" marL="0" rtl="0" algn="l">
              <a:lnSpc>
                <a:spcPct val="100000"/>
              </a:lnSpc>
              <a:spcBef>
                <a:spcPts val="0"/>
              </a:spcBef>
              <a:spcAft>
                <a:spcPts val="0"/>
              </a:spcAft>
              <a:buSzPts val="700"/>
              <a:buNone/>
            </a:pPr>
            <a:r>
              <a:t/>
            </a:r>
            <a:endParaRPr sz="700"/>
          </a:p>
        </p:txBody>
      </p:sp>
      <p:sp>
        <p:nvSpPr>
          <p:cNvPr id="93" name="Google Shape;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txBox="1"/>
          <p:nvPr>
            <p:ph idx="1" type="body"/>
          </p:nvPr>
        </p:nvSpPr>
        <p:spPr>
          <a:xfrm>
            <a:off x="685583" y="4400004"/>
            <a:ext cx="5486833" cy="3601637"/>
          </a:xfrm>
          <a:prstGeom prst="rect">
            <a:avLst/>
          </a:prstGeom>
          <a:noFill/>
          <a:ln>
            <a:noFill/>
          </a:ln>
        </p:spPr>
        <p:txBody>
          <a:bodyPr anchorCtr="0" anchor="t" bIns="22700" lIns="45425" spcFirstLastPara="1" rIns="45425" wrap="square" tIns="22700">
            <a:noAutofit/>
          </a:bodyPr>
          <a:lstStyle/>
          <a:p>
            <a:pPr indent="0" lvl="0" marL="0" rtl="0" algn="l">
              <a:lnSpc>
                <a:spcPct val="100000"/>
              </a:lnSpc>
              <a:spcBef>
                <a:spcPts val="0"/>
              </a:spcBef>
              <a:spcAft>
                <a:spcPts val="0"/>
              </a:spcAft>
              <a:buSzPts val="700"/>
              <a:buNone/>
            </a:pPr>
            <a:r>
              <a:t/>
            </a:r>
            <a:endParaRPr sz="700"/>
          </a:p>
        </p:txBody>
      </p:sp>
      <p:sp>
        <p:nvSpPr>
          <p:cNvPr id="101" name="Google Shape;10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3" name="Shape 13"/>
        <p:cNvGrpSpPr/>
        <p:nvPr/>
      </p:nvGrpSpPr>
      <p:grpSpPr>
        <a:xfrm>
          <a:off x="0" y="0"/>
          <a:ext cx="0" cy="0"/>
          <a:chOff x="0" y="0"/>
          <a:chExt cx="0" cy="0"/>
        </a:xfrm>
      </p:grpSpPr>
      <p:sp>
        <p:nvSpPr>
          <p:cNvPr id="14" name="Google Shape;14;p17"/>
          <p:cNvSpPr txBox="1"/>
          <p:nvPr>
            <p:ph type="title"/>
          </p:nvPr>
        </p:nvSpPr>
        <p:spPr>
          <a:xfrm>
            <a:off x="718123" y="469250"/>
            <a:ext cx="2334810" cy="4230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600"/>
              <a:buNone/>
              <a:defRPr b="1" i="0" sz="2700">
                <a:solidFill>
                  <a:srgbClr val="241F21"/>
                </a:solidFill>
                <a:latin typeface="Inter Black"/>
                <a:ea typeface="Inter Black"/>
                <a:cs typeface="Inter Black"/>
                <a:sym typeface="Inter Black"/>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15" name="Google Shape;15;p17"/>
          <p:cNvSpPr txBox="1"/>
          <p:nvPr>
            <p:ph idx="1" type="body"/>
          </p:nvPr>
        </p:nvSpPr>
        <p:spPr>
          <a:xfrm>
            <a:off x="732411" y="1003803"/>
            <a:ext cx="3769662" cy="139922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600"/>
              <a:buNone/>
              <a:defRPr b="1" i="0" sz="1200">
                <a:solidFill>
                  <a:srgbClr val="565656"/>
                </a:solidFill>
                <a:latin typeface="Inter SemiBold"/>
                <a:ea typeface="Inter SemiBold"/>
                <a:cs typeface="Inter SemiBold"/>
                <a:sym typeface="Inter SemiBold"/>
              </a:defRPr>
            </a:lvl1pPr>
            <a:lvl2pPr indent="-228600" lvl="1" marL="914400" algn="l">
              <a:lnSpc>
                <a:spcPct val="100000"/>
              </a:lnSpc>
              <a:spcBef>
                <a:spcPts val="0"/>
              </a:spcBef>
              <a:spcAft>
                <a:spcPts val="0"/>
              </a:spcAft>
              <a:buSzPts val="600"/>
              <a:buNone/>
              <a:defRPr/>
            </a:lvl2pPr>
            <a:lvl3pPr indent="-228600" lvl="2" marL="1371600" algn="l">
              <a:lnSpc>
                <a:spcPct val="100000"/>
              </a:lnSpc>
              <a:spcBef>
                <a:spcPts val="0"/>
              </a:spcBef>
              <a:spcAft>
                <a:spcPts val="0"/>
              </a:spcAft>
              <a:buSzPts val="600"/>
              <a:buNone/>
              <a:defRPr/>
            </a:lvl3pPr>
            <a:lvl4pPr indent="-228600" lvl="3" marL="1828800" algn="l">
              <a:lnSpc>
                <a:spcPct val="100000"/>
              </a:lnSpc>
              <a:spcBef>
                <a:spcPts val="0"/>
              </a:spcBef>
              <a:spcAft>
                <a:spcPts val="0"/>
              </a:spcAft>
              <a:buSzPts val="600"/>
              <a:buNone/>
              <a:defRPr/>
            </a:lvl4pPr>
            <a:lvl5pPr indent="-228600" lvl="4" marL="2286000" algn="l">
              <a:lnSpc>
                <a:spcPct val="100000"/>
              </a:lnSpc>
              <a:spcBef>
                <a:spcPts val="0"/>
              </a:spcBef>
              <a:spcAft>
                <a:spcPts val="0"/>
              </a:spcAft>
              <a:buSzPts val="600"/>
              <a:buNone/>
              <a:defRPr/>
            </a:lvl5pPr>
            <a:lvl6pPr indent="-228600" lvl="5" marL="2743200" algn="l">
              <a:lnSpc>
                <a:spcPct val="100000"/>
              </a:lnSpc>
              <a:spcBef>
                <a:spcPts val="0"/>
              </a:spcBef>
              <a:spcAft>
                <a:spcPts val="0"/>
              </a:spcAft>
              <a:buSzPts val="600"/>
              <a:buNone/>
              <a:defRPr/>
            </a:lvl6pPr>
            <a:lvl7pPr indent="-228600" lvl="6" marL="3200400" algn="l">
              <a:lnSpc>
                <a:spcPct val="100000"/>
              </a:lnSpc>
              <a:spcBef>
                <a:spcPts val="0"/>
              </a:spcBef>
              <a:spcAft>
                <a:spcPts val="0"/>
              </a:spcAft>
              <a:buSzPts val="600"/>
              <a:buNone/>
              <a:defRPr/>
            </a:lvl7pPr>
            <a:lvl8pPr indent="-228600" lvl="7" marL="3657600" algn="l">
              <a:lnSpc>
                <a:spcPct val="100000"/>
              </a:lnSpc>
              <a:spcBef>
                <a:spcPts val="0"/>
              </a:spcBef>
              <a:spcAft>
                <a:spcPts val="0"/>
              </a:spcAft>
              <a:buSzPts val="600"/>
              <a:buNone/>
              <a:defRPr/>
            </a:lvl8pPr>
            <a:lvl9pPr indent="-228600" lvl="8" marL="4114800" algn="l">
              <a:lnSpc>
                <a:spcPct val="100000"/>
              </a:lnSpc>
              <a:spcBef>
                <a:spcPts val="0"/>
              </a:spcBef>
              <a:spcAft>
                <a:spcPts val="0"/>
              </a:spcAft>
              <a:buSzPts val="600"/>
              <a:buNone/>
              <a:defRPr/>
            </a:lvl9pPr>
          </a:lstStyle>
          <a:p/>
        </p:txBody>
      </p:sp>
      <p:sp>
        <p:nvSpPr>
          <p:cNvPr id="16" name="Google Shape;16;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17" name="Google Shape;17;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18" name="Google Shape;18;p17"/>
          <p:cNvSpPr txBox="1"/>
          <p:nvPr>
            <p:ph idx="12" type="sldNum"/>
          </p:nvPr>
        </p:nvSpPr>
        <p:spPr>
          <a:xfrm>
            <a:off x="8869496" y="4835403"/>
            <a:ext cx="118704" cy="112053"/>
          </a:xfrm>
          <a:prstGeom prst="rect">
            <a:avLst/>
          </a:prstGeom>
          <a:noFill/>
          <a:ln>
            <a:noFill/>
          </a:ln>
        </p:spPr>
        <p:txBody>
          <a:bodyPr anchorCtr="0" anchor="t" bIns="0" lIns="0" spcFirstLastPara="1" rIns="0" wrap="square" tIns="0">
            <a:spAutoFit/>
          </a:bodyPr>
          <a:lstStyle>
            <a:lvl1pPr indent="0" lvl="0"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1pPr>
            <a:lvl2pPr indent="0" lvl="1"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2pPr>
            <a:lvl3pPr indent="0" lvl="2"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3pPr>
            <a:lvl4pPr indent="0" lvl="3"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4pPr>
            <a:lvl5pPr indent="0" lvl="4"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5pPr>
            <a:lvl6pPr indent="0" lvl="5"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6pPr>
            <a:lvl7pPr indent="0" lvl="6"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7pPr>
            <a:lvl8pPr indent="0" lvl="7"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8pPr>
            <a:lvl9pPr indent="0" lvl="8"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9pPr>
          </a:lstStyle>
          <a:p>
            <a:pPr indent="0" lvl="0" marL="127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19" name="Shape 19"/>
        <p:cNvGrpSpPr/>
        <p:nvPr/>
      </p:nvGrpSpPr>
      <p:grpSpPr>
        <a:xfrm>
          <a:off x="0" y="0"/>
          <a:ext cx="0" cy="0"/>
          <a:chOff x="0" y="0"/>
          <a:chExt cx="0" cy="0"/>
        </a:xfrm>
      </p:grpSpPr>
      <p:sp>
        <p:nvSpPr>
          <p:cNvPr id="20" name="Google Shape;20;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21" name="Google Shape;21;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22" name="Google Shape;22;p18"/>
          <p:cNvSpPr txBox="1"/>
          <p:nvPr>
            <p:ph idx="12" type="sldNum"/>
          </p:nvPr>
        </p:nvSpPr>
        <p:spPr>
          <a:xfrm>
            <a:off x="8869496" y="4835403"/>
            <a:ext cx="118704" cy="112053"/>
          </a:xfrm>
          <a:prstGeom prst="rect">
            <a:avLst/>
          </a:prstGeom>
          <a:noFill/>
          <a:ln>
            <a:noFill/>
          </a:ln>
        </p:spPr>
        <p:txBody>
          <a:bodyPr anchorCtr="0" anchor="t" bIns="0" lIns="0" spcFirstLastPara="1" rIns="0" wrap="square" tIns="0">
            <a:spAutoFit/>
          </a:bodyPr>
          <a:lstStyle>
            <a:lvl1pPr indent="0" lvl="0"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1pPr>
            <a:lvl2pPr indent="0" lvl="1"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2pPr>
            <a:lvl3pPr indent="0" lvl="2"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3pPr>
            <a:lvl4pPr indent="0" lvl="3"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4pPr>
            <a:lvl5pPr indent="0" lvl="4"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5pPr>
            <a:lvl6pPr indent="0" lvl="5"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6pPr>
            <a:lvl7pPr indent="0" lvl="6"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7pPr>
            <a:lvl8pPr indent="0" lvl="7"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8pPr>
            <a:lvl9pPr indent="0" lvl="8"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9pPr>
          </a:lstStyle>
          <a:p>
            <a:pPr indent="0" lvl="0" marL="127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3" name="Shape 23"/>
        <p:cNvGrpSpPr/>
        <p:nvPr/>
      </p:nvGrpSpPr>
      <p:grpSpPr>
        <a:xfrm>
          <a:off x="0" y="0"/>
          <a:ext cx="0" cy="0"/>
          <a:chOff x="0" y="0"/>
          <a:chExt cx="0" cy="0"/>
        </a:xfrm>
      </p:grpSpPr>
      <p:sp>
        <p:nvSpPr>
          <p:cNvPr id="24" name="Google Shape;24;p19"/>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600"/>
              <a:buNone/>
              <a:defRPr b="1" i="0" sz="2700">
                <a:solidFill>
                  <a:srgbClr val="241F21"/>
                </a:solidFill>
                <a:latin typeface="Inter Black"/>
                <a:ea typeface="Inter Black"/>
                <a:cs typeface="Inter Black"/>
                <a:sym typeface="Inter Black"/>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25" name="Google Shape;25;p19"/>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600"/>
              <a:buNone/>
              <a:defRPr b="1" i="0" sz="1200">
                <a:solidFill>
                  <a:srgbClr val="565656"/>
                </a:solidFill>
                <a:latin typeface="Inter SemiBold"/>
                <a:ea typeface="Inter SemiBold"/>
                <a:cs typeface="Inter SemiBold"/>
                <a:sym typeface="Inter SemiBold"/>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26" name="Google Shape;26;p1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27" name="Google Shape;27;p1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28" name="Google Shape;28;p19"/>
          <p:cNvSpPr txBox="1"/>
          <p:nvPr>
            <p:ph idx="12" type="sldNum"/>
          </p:nvPr>
        </p:nvSpPr>
        <p:spPr>
          <a:xfrm>
            <a:off x="8869496" y="4835403"/>
            <a:ext cx="118704" cy="112053"/>
          </a:xfrm>
          <a:prstGeom prst="rect">
            <a:avLst/>
          </a:prstGeom>
          <a:noFill/>
          <a:ln>
            <a:noFill/>
          </a:ln>
        </p:spPr>
        <p:txBody>
          <a:bodyPr anchorCtr="0" anchor="t" bIns="0" lIns="0" spcFirstLastPara="1" rIns="0" wrap="square" tIns="0">
            <a:spAutoFit/>
          </a:bodyPr>
          <a:lstStyle>
            <a:lvl1pPr indent="0" lvl="0"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1pPr>
            <a:lvl2pPr indent="0" lvl="1"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2pPr>
            <a:lvl3pPr indent="0" lvl="2"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3pPr>
            <a:lvl4pPr indent="0" lvl="3"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4pPr>
            <a:lvl5pPr indent="0" lvl="4"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5pPr>
            <a:lvl6pPr indent="0" lvl="5"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6pPr>
            <a:lvl7pPr indent="0" lvl="6"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7pPr>
            <a:lvl8pPr indent="0" lvl="7"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8pPr>
            <a:lvl9pPr indent="0" lvl="8" marL="1270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9pPr>
          </a:lstStyle>
          <a:p>
            <a:pPr indent="0" lvl="0" marL="12700" rtl="0" algn="l">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p:nvPr/>
        </p:nvSpPr>
        <p:spPr>
          <a:xfrm>
            <a:off x="330994" y="0"/>
            <a:ext cx="0" cy="5143211"/>
          </a:xfrm>
          <a:custGeom>
            <a:rect b="b" l="l" r="r" t="t"/>
            <a:pathLst>
              <a:path extrusionOk="0" h="11308715" w="120000">
                <a:moveTo>
                  <a:pt x="0" y="0"/>
                </a:moveTo>
                <a:lnTo>
                  <a:pt x="0" y="11308556"/>
                </a:lnTo>
              </a:path>
            </a:pathLst>
          </a:custGeom>
          <a:noFill/>
          <a:ln cap="flat" cmpd="sng" w="10450">
            <a:solidFill>
              <a:srgbClr val="E1E6E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7" name="Google Shape;7;p16"/>
          <p:cNvSpPr/>
          <p:nvPr/>
        </p:nvSpPr>
        <p:spPr>
          <a:xfrm>
            <a:off x="142875" y="2428704"/>
            <a:ext cx="43034" cy="285910"/>
          </a:xfrm>
          <a:custGeom>
            <a:rect b="b" l="l" r="r" t="t"/>
            <a:pathLst>
              <a:path extrusionOk="0" h="628650" w="94615">
                <a:moveTo>
                  <a:pt x="94237" y="0"/>
                </a:moveTo>
                <a:lnTo>
                  <a:pt x="0" y="0"/>
                </a:lnTo>
                <a:lnTo>
                  <a:pt x="0" y="628253"/>
                </a:lnTo>
                <a:lnTo>
                  <a:pt x="94237" y="628253"/>
                </a:lnTo>
                <a:lnTo>
                  <a:pt x="94237" y="0"/>
                </a:lnTo>
                <a:close/>
              </a:path>
            </a:pathLst>
          </a:custGeom>
          <a:solidFill>
            <a:srgbClr val="ED1C2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8" name="Google Shape;8;p16"/>
          <p:cNvSpPr txBox="1"/>
          <p:nvPr>
            <p:ph type="title"/>
          </p:nvPr>
        </p:nvSpPr>
        <p:spPr>
          <a:xfrm>
            <a:off x="718123" y="469250"/>
            <a:ext cx="2334810" cy="4230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600"/>
              <a:buFont typeface="Arial"/>
              <a:buNone/>
              <a:defRPr b="1" i="0" sz="2700" u="none" cap="none" strike="noStrike">
                <a:solidFill>
                  <a:srgbClr val="241F21"/>
                </a:solidFill>
                <a:latin typeface="Inter Black"/>
                <a:ea typeface="Inter Black"/>
                <a:cs typeface="Inter Black"/>
                <a:sym typeface="Inter Black"/>
              </a:defRPr>
            </a:lvl1pPr>
            <a:lvl2pPr lvl="1"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9pPr>
          </a:lstStyle>
          <a:p/>
        </p:txBody>
      </p:sp>
      <p:sp>
        <p:nvSpPr>
          <p:cNvPr id="9" name="Google Shape;9;p16"/>
          <p:cNvSpPr txBox="1"/>
          <p:nvPr>
            <p:ph idx="1" type="body"/>
          </p:nvPr>
        </p:nvSpPr>
        <p:spPr>
          <a:xfrm>
            <a:off x="732411" y="1003803"/>
            <a:ext cx="3769662" cy="1399228"/>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600"/>
              <a:buFont typeface="Arial"/>
              <a:buNone/>
              <a:defRPr b="1" i="0" sz="1200" u="none" cap="none" strike="noStrike">
                <a:solidFill>
                  <a:srgbClr val="565656"/>
                </a:solidFill>
                <a:latin typeface="Inter SemiBold"/>
                <a:ea typeface="Inter SemiBold"/>
                <a:cs typeface="Inter SemiBold"/>
                <a:sym typeface="Inter SemiBold"/>
              </a:defRPr>
            </a:lvl1pPr>
            <a:lvl2pPr indent="-228600" lvl="1" marL="914400"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Calibri"/>
                <a:ea typeface="Calibri"/>
                <a:cs typeface="Calibri"/>
                <a:sym typeface="Calibri"/>
              </a:defRPr>
            </a:lvl9pPr>
          </a:lstStyle>
          <a:p/>
        </p:txBody>
      </p:sp>
      <p:sp>
        <p:nvSpPr>
          <p:cNvPr id="10" name="Google Shape;10;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600"/>
              <a:buFont typeface="Arial"/>
              <a:buNone/>
              <a:defRPr b="0" i="0" sz="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9pPr>
          </a:lstStyle>
          <a:p/>
        </p:txBody>
      </p:sp>
      <p:sp>
        <p:nvSpPr>
          <p:cNvPr id="11" name="Google Shape;11;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600"/>
              <a:buFont typeface="Arial"/>
              <a:buNone/>
              <a:defRPr b="0" i="0" sz="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9pPr>
          </a:lstStyle>
          <a:p/>
        </p:txBody>
      </p:sp>
      <p:sp>
        <p:nvSpPr>
          <p:cNvPr id="12" name="Google Shape;12;p16"/>
          <p:cNvSpPr txBox="1"/>
          <p:nvPr>
            <p:ph idx="12" type="sldNum"/>
          </p:nvPr>
        </p:nvSpPr>
        <p:spPr>
          <a:xfrm>
            <a:off x="8869496" y="4835403"/>
            <a:ext cx="118704" cy="112053"/>
          </a:xfrm>
          <a:prstGeom prst="rect">
            <a:avLst/>
          </a:prstGeom>
          <a:noFill/>
          <a:ln>
            <a:noFill/>
          </a:ln>
        </p:spPr>
        <p:txBody>
          <a:bodyPr anchorCtr="0" anchor="t" bIns="0" lIns="0" spcFirstLastPara="1" rIns="0" wrap="square" tIns="0">
            <a:spAutoFit/>
          </a:bodyPr>
          <a:lstStyle>
            <a:lvl1pPr indent="0" lvl="0" marL="12700" marR="0" rtl="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1pPr>
            <a:lvl2pPr indent="0" lvl="1" marL="12700" marR="0" rtl="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2pPr>
            <a:lvl3pPr indent="0" lvl="2" marL="12700" marR="0" rtl="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3pPr>
            <a:lvl4pPr indent="0" lvl="3" marL="12700" marR="0" rtl="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4pPr>
            <a:lvl5pPr indent="0" lvl="4" marL="12700" marR="0" rtl="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5pPr>
            <a:lvl6pPr indent="0" lvl="5" marL="12700" marR="0" rtl="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6pPr>
            <a:lvl7pPr indent="0" lvl="6" marL="12700" marR="0" rtl="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7pPr>
            <a:lvl8pPr indent="0" lvl="7" marL="12700" marR="0" rtl="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8pPr>
            <a:lvl9pPr indent="0" lvl="8" marL="12700" marR="0" rtl="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Arial"/>
                <a:ea typeface="Arial"/>
                <a:cs typeface="Arial"/>
                <a:sym typeface="Arial"/>
              </a:defRPr>
            </a:lvl9pPr>
          </a:lstStyle>
          <a:p>
            <a:pPr indent="0" lvl="0" marL="12700" rtl="0" algn="l">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8.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 name="Shape 32"/>
        <p:cNvGrpSpPr/>
        <p:nvPr/>
      </p:nvGrpSpPr>
      <p:grpSpPr>
        <a:xfrm>
          <a:off x="0" y="0"/>
          <a:ext cx="0" cy="0"/>
          <a:chOff x="0" y="0"/>
          <a:chExt cx="0" cy="0"/>
        </a:xfrm>
      </p:grpSpPr>
      <p:sp>
        <p:nvSpPr>
          <p:cNvPr id="33" name="Google Shape;33;p1"/>
          <p:cNvSpPr txBox="1"/>
          <p:nvPr>
            <p:ph type="title"/>
          </p:nvPr>
        </p:nvSpPr>
        <p:spPr>
          <a:xfrm>
            <a:off x="1846436" y="1205705"/>
            <a:ext cx="5391675" cy="1853230"/>
          </a:xfrm>
          <a:prstGeom prst="rect">
            <a:avLst/>
          </a:prstGeom>
          <a:noFill/>
          <a:ln>
            <a:noFill/>
          </a:ln>
        </p:spPr>
        <p:txBody>
          <a:bodyPr anchorCtr="0" anchor="t" bIns="0" lIns="0" spcFirstLastPara="1" rIns="0" wrap="square" tIns="5475">
            <a:spAutoFit/>
          </a:bodyPr>
          <a:lstStyle/>
          <a:p>
            <a:pPr indent="0" lvl="0" marL="0" rtl="0" algn="ctr">
              <a:lnSpc>
                <a:spcPct val="100000"/>
              </a:lnSpc>
              <a:spcBef>
                <a:spcPts val="0"/>
              </a:spcBef>
              <a:spcAft>
                <a:spcPts val="0"/>
              </a:spcAft>
              <a:buSzPts val="600"/>
              <a:buNone/>
            </a:pPr>
            <a:r>
              <a:rPr lang="en-GB" sz="2500">
                <a:latin typeface="Century Gothic"/>
                <a:ea typeface="Century Gothic"/>
                <a:cs typeface="Century Gothic"/>
                <a:sym typeface="Century Gothic"/>
              </a:rPr>
              <a:t>Minor Project</a:t>
            </a:r>
            <a:br>
              <a:rPr b="0" lang="en-GB" sz="2500">
                <a:latin typeface="Century Gothic"/>
                <a:ea typeface="Century Gothic"/>
                <a:cs typeface="Century Gothic"/>
                <a:sym typeface="Century Gothic"/>
              </a:rPr>
            </a:br>
            <a:br>
              <a:rPr b="0" lang="en-GB" sz="2500">
                <a:latin typeface="Century Gothic"/>
                <a:ea typeface="Century Gothic"/>
                <a:cs typeface="Century Gothic"/>
                <a:sym typeface="Century Gothic"/>
              </a:rPr>
            </a:br>
            <a:r>
              <a:rPr b="0" lang="en-GB" sz="2200">
                <a:latin typeface="Century Gothic"/>
                <a:ea typeface="Century Gothic"/>
                <a:cs typeface="Century Gothic"/>
                <a:sym typeface="Century Gothic"/>
              </a:rPr>
              <a:t>Title:</a:t>
            </a:r>
            <a:br>
              <a:rPr b="0" lang="en-GB" sz="2200">
                <a:latin typeface="Century Gothic"/>
                <a:ea typeface="Century Gothic"/>
                <a:cs typeface="Century Gothic"/>
                <a:sym typeface="Century Gothic"/>
              </a:rPr>
            </a:br>
            <a:r>
              <a:rPr lang="en-GB" sz="2500">
                <a:solidFill>
                  <a:srgbClr val="221F20"/>
                </a:solidFill>
                <a:latin typeface="Century Gothic"/>
                <a:ea typeface="Century Gothic"/>
                <a:cs typeface="Century Gothic"/>
                <a:sym typeface="Century Gothic"/>
              </a:rPr>
              <a:t>Public Transportation Efficiency Enhancement System</a:t>
            </a:r>
            <a:endParaRPr sz="2500">
              <a:latin typeface="Century Gothic"/>
              <a:ea typeface="Century Gothic"/>
              <a:cs typeface="Century Gothic"/>
              <a:sym typeface="Century Gothic"/>
            </a:endParaRPr>
          </a:p>
        </p:txBody>
      </p:sp>
      <p:pic>
        <p:nvPicPr>
          <p:cNvPr id="34" name="Google Shape;34;p1"/>
          <p:cNvPicPr preferRelativeResize="0"/>
          <p:nvPr/>
        </p:nvPicPr>
        <p:blipFill rotWithShape="1">
          <a:blip r:embed="rId3">
            <a:alphaModFix/>
          </a:blip>
          <a:srcRect b="0" l="0" r="0" t="0"/>
          <a:stretch/>
        </p:blipFill>
        <p:spPr>
          <a:xfrm>
            <a:off x="7442083" y="273422"/>
            <a:ext cx="1435811" cy="559926"/>
          </a:xfrm>
          <a:prstGeom prst="rect">
            <a:avLst/>
          </a:prstGeom>
          <a:noFill/>
          <a:ln>
            <a:noFill/>
          </a:ln>
        </p:spPr>
      </p:pic>
      <p:sp>
        <p:nvSpPr>
          <p:cNvPr id="35" name="Google Shape;35;p1"/>
          <p:cNvSpPr/>
          <p:nvPr/>
        </p:nvSpPr>
        <p:spPr>
          <a:xfrm>
            <a:off x="89704" y="107367"/>
            <a:ext cx="8937749" cy="4928766"/>
          </a:xfrm>
          <a:prstGeom prst="rect">
            <a:avLst/>
          </a:prstGeom>
          <a:noFill/>
          <a:ln cap="flat" cmpd="sng" w="57150">
            <a:solidFill>
              <a:srgbClr val="46B0F9"/>
            </a:solidFill>
            <a:prstDash val="solid"/>
            <a:miter lim="400000"/>
            <a:headEnd len="sm" w="sm" type="none"/>
            <a:tailEnd len="sm" w="sm" type="none"/>
          </a:ln>
          <a:effectLst>
            <a:outerShdw blurRad="254000" rotWithShape="0">
              <a:srgbClr val="000000">
                <a:alpha val="7058"/>
              </a:srgbClr>
            </a:outerShdw>
          </a:effectLst>
        </p:spPr>
        <p:txBody>
          <a:bodyPr anchorCtr="0" anchor="ctr" bIns="20775" lIns="15600" spcFirstLastPara="1" rIns="15600" wrap="square" tIns="207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36" name="Google Shape;36;p1"/>
          <p:cNvSpPr txBox="1"/>
          <p:nvPr/>
        </p:nvSpPr>
        <p:spPr>
          <a:xfrm>
            <a:off x="6104583" y="3956712"/>
            <a:ext cx="2773500" cy="1057800"/>
          </a:xfrm>
          <a:prstGeom prst="rect">
            <a:avLst/>
          </a:prstGeom>
          <a:noFill/>
          <a:ln>
            <a:noFill/>
          </a:ln>
        </p:spPr>
        <p:txBody>
          <a:bodyPr anchorCtr="0" anchor="t" bIns="20775" lIns="41575" spcFirstLastPara="1" rIns="41575" wrap="square" tIns="20775">
            <a:spAutoFit/>
          </a:bodyPr>
          <a:lstStyle/>
          <a:p>
            <a:pPr indent="0" lvl="0" marL="0" marR="0" rtl="0" algn="r">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Calibri"/>
                <a:ea typeface="Calibri"/>
                <a:cs typeface="Calibri"/>
                <a:sym typeface="Calibri"/>
              </a:rPr>
              <a:t>Guided by:</a:t>
            </a:r>
            <a:endParaRPr b="0" i="0" sz="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alibri"/>
                <a:ea typeface="Calibri"/>
                <a:cs typeface="Calibri"/>
                <a:sym typeface="Calibri"/>
              </a:rPr>
              <a:t>Dr Keshav Sinna</a:t>
            </a:r>
            <a:endParaRPr b="0" i="0" sz="1100" u="none" cap="none" strike="noStrike">
              <a:solidFill>
                <a:srgbClr val="000000"/>
              </a:solidFill>
              <a:latin typeface="Calibri"/>
              <a:ea typeface="Calibri"/>
              <a:cs typeface="Calibri"/>
              <a:sym typeface="Calibri"/>
            </a:endParaRPr>
          </a:p>
          <a:p>
            <a:pPr indent="0" lvl="0" marL="0" marR="0" rtl="0" algn="r">
              <a:lnSpc>
                <a:spcPct val="100000"/>
              </a:lnSpc>
              <a:spcBef>
                <a:spcPts val="0"/>
              </a:spcBef>
              <a:spcAft>
                <a:spcPts val="0"/>
              </a:spcAft>
              <a:buClr>
                <a:schemeClr val="dk1"/>
              </a:buClr>
              <a:buSzPts val="1100"/>
              <a:buFont typeface="Arial"/>
              <a:buNone/>
            </a:pPr>
            <a:r>
              <a:rPr b="0" i="0" lang="en-GB" sz="1100" u="none" cap="none" strike="noStrike">
                <a:solidFill>
                  <a:schemeClr val="dk1"/>
                </a:solidFill>
                <a:latin typeface="Calibri"/>
                <a:ea typeface="Calibri"/>
                <a:cs typeface="Calibri"/>
                <a:sym typeface="Calibri"/>
              </a:rPr>
              <a:t>Assistant Professor</a:t>
            </a:r>
            <a:r>
              <a:rPr b="0" i="0" lang="en-GB" sz="1100" u="none" cap="none" strike="noStrike">
                <a:solidFill>
                  <a:srgbClr val="000000"/>
                </a:solidFill>
                <a:latin typeface="Calibri"/>
                <a:ea typeface="Calibri"/>
                <a:cs typeface="Calibri"/>
                <a:sym typeface="Calibri"/>
              </a:rPr>
              <a:t> </a:t>
            </a:r>
            <a:endParaRPr b="0" i="0" sz="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alibri"/>
                <a:ea typeface="Calibri"/>
                <a:cs typeface="Calibri"/>
                <a:sym typeface="Calibri"/>
              </a:rPr>
              <a:t>School of Computer Science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br>
              <a:rPr b="0" i="0" lang="en-GB" sz="1100" u="none" cap="none" strike="noStrike">
                <a:solidFill>
                  <a:srgbClr val="000000"/>
                </a:solidFill>
                <a:latin typeface="Arial"/>
                <a:ea typeface="Arial"/>
                <a:cs typeface="Arial"/>
                <a:sym typeface="Arial"/>
              </a:rPr>
            </a:br>
            <a:endParaRPr b="0" i="0" sz="1100" u="none" cap="none" strike="noStrike">
              <a:solidFill>
                <a:srgbClr val="000000"/>
              </a:solidFill>
              <a:latin typeface="Arial"/>
              <a:ea typeface="Arial"/>
              <a:cs typeface="Arial"/>
              <a:sym typeface="Arial"/>
            </a:endParaRPr>
          </a:p>
        </p:txBody>
      </p:sp>
      <p:sp>
        <p:nvSpPr>
          <p:cNvPr id="37" name="Google Shape;37;p1"/>
          <p:cNvSpPr txBox="1"/>
          <p:nvPr/>
        </p:nvSpPr>
        <p:spPr>
          <a:xfrm>
            <a:off x="258388" y="3857183"/>
            <a:ext cx="4727700" cy="1057800"/>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Calibri"/>
                <a:ea typeface="Calibri"/>
                <a:cs typeface="Calibri"/>
                <a:sym typeface="Calibri"/>
              </a:rPr>
              <a:t>Presented by:</a:t>
            </a:r>
            <a:endParaRPr b="1" i="0" sz="1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Aryan Singh Panwar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Manav Verma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Ayush Deep</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Tushar Rawat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Atharv Ranjan </a:t>
            </a:r>
            <a:endParaRPr b="0" i="0" sz="600" u="none" cap="none" strike="noStrike">
              <a:solidFill>
                <a:srgbClr val="000000"/>
              </a:solidFill>
              <a:latin typeface="Arial"/>
              <a:ea typeface="Arial"/>
              <a:cs typeface="Arial"/>
              <a:sym typeface="Arial"/>
            </a:endParaRPr>
          </a:p>
        </p:txBody>
      </p:sp>
      <p:pic>
        <p:nvPicPr>
          <p:cNvPr descr="A picture containing text, sign, outdoor&#10;&#10;Description automatically generated" id="38" name="Google Shape;38;p1"/>
          <p:cNvPicPr preferRelativeResize="0"/>
          <p:nvPr/>
        </p:nvPicPr>
        <p:blipFill rotWithShape="1">
          <a:blip r:embed="rId4">
            <a:alphaModFix/>
          </a:blip>
          <a:srcRect b="0" l="0" r="0" t="0"/>
          <a:stretch/>
        </p:blipFill>
        <p:spPr>
          <a:xfrm>
            <a:off x="540826" y="122709"/>
            <a:ext cx="398483" cy="67841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 name="Shape 110"/>
        <p:cNvGrpSpPr/>
        <p:nvPr/>
      </p:nvGrpSpPr>
      <p:grpSpPr>
        <a:xfrm>
          <a:off x="0" y="0"/>
          <a:ext cx="0" cy="0"/>
          <a:chOff x="0" y="0"/>
          <a:chExt cx="0" cy="0"/>
        </a:xfrm>
      </p:grpSpPr>
      <p:sp>
        <p:nvSpPr>
          <p:cNvPr id="111" name="Google Shape;111;p10"/>
          <p:cNvSpPr/>
          <p:nvPr/>
        </p:nvSpPr>
        <p:spPr>
          <a:xfrm>
            <a:off x="154942" y="154932"/>
            <a:ext cx="8831737" cy="4843659"/>
          </a:xfrm>
          <a:prstGeom prst="rect">
            <a:avLst/>
          </a:prstGeom>
          <a:noFill/>
          <a:ln cap="flat" cmpd="sng" w="57150">
            <a:solidFill>
              <a:srgbClr val="46B0F9"/>
            </a:solidFill>
            <a:prstDash val="solid"/>
            <a:miter lim="400000"/>
            <a:headEnd len="sm" w="sm" type="none"/>
            <a:tailEnd len="sm" w="sm" type="none"/>
          </a:ln>
          <a:effectLst>
            <a:outerShdw blurRad="254000" rotWithShape="0">
              <a:srgbClr val="000000">
                <a:alpha val="7058"/>
              </a:srgbClr>
            </a:outerShdw>
          </a:effectLst>
        </p:spPr>
        <p:txBody>
          <a:bodyPr anchorCtr="0" anchor="ctr" bIns="20775" lIns="15600" spcFirstLastPara="1" rIns="15600" wrap="square" tIns="207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112" name="Google Shape;112;p10"/>
          <p:cNvPicPr preferRelativeResize="0"/>
          <p:nvPr/>
        </p:nvPicPr>
        <p:blipFill rotWithShape="1">
          <a:blip r:embed="rId3">
            <a:alphaModFix/>
          </a:blip>
          <a:srcRect b="0" l="0" r="0" t="0"/>
          <a:stretch/>
        </p:blipFill>
        <p:spPr>
          <a:xfrm>
            <a:off x="7509609" y="208885"/>
            <a:ext cx="1435811" cy="559926"/>
          </a:xfrm>
          <a:prstGeom prst="rect">
            <a:avLst/>
          </a:prstGeom>
          <a:noFill/>
          <a:ln>
            <a:noFill/>
          </a:ln>
        </p:spPr>
      </p:pic>
      <p:sp>
        <p:nvSpPr>
          <p:cNvPr id="113" name="Google Shape;113;p10"/>
          <p:cNvSpPr txBox="1"/>
          <p:nvPr/>
        </p:nvSpPr>
        <p:spPr>
          <a:xfrm>
            <a:off x="522273" y="509593"/>
            <a:ext cx="5233122" cy="1176115"/>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211E1F"/>
                </a:solidFill>
                <a:latin typeface="Inter ExtraBold"/>
                <a:ea typeface="Inter ExtraBold"/>
                <a:cs typeface="Inter ExtraBold"/>
                <a:sym typeface="Inter ExtraBold"/>
              </a:rPr>
              <a:t>Application of the Project</a:t>
            </a:r>
            <a:r>
              <a:rPr b="1" i="0" lang="en-GB" sz="3000" u="none" cap="none" strike="noStrike">
                <a:solidFill>
                  <a:srgbClr val="ED2127"/>
                </a:solidFill>
                <a:latin typeface="Inter ExtraBold"/>
                <a:ea typeface="Inter ExtraBold"/>
                <a:cs typeface="Inter ExtraBold"/>
                <a:sym typeface="Inter ExtraBold"/>
              </a:rPr>
              <a:t>.</a:t>
            </a:r>
            <a:endParaRPr b="1" i="0" sz="3000" u="none" cap="none" strike="noStrike">
              <a:solidFill>
                <a:srgbClr val="324659"/>
              </a:solidFill>
              <a:latin typeface="Inter ExtraBold"/>
              <a:ea typeface="Inter ExtraBold"/>
              <a:cs typeface="Inter ExtraBold"/>
              <a:sym typeface="Inter ExtraBold"/>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000000"/>
              </a:solidFill>
              <a:latin typeface="Arial"/>
              <a:ea typeface="Arial"/>
              <a:cs typeface="Arial"/>
              <a:sym typeface="Arial"/>
            </a:endParaRPr>
          </a:p>
        </p:txBody>
      </p:sp>
      <p:sp>
        <p:nvSpPr>
          <p:cNvPr id="114" name="Google Shape;114;p10"/>
          <p:cNvSpPr txBox="1"/>
          <p:nvPr/>
        </p:nvSpPr>
        <p:spPr>
          <a:xfrm>
            <a:off x="522273" y="1142109"/>
            <a:ext cx="8034572" cy="3489053"/>
          </a:xfrm>
          <a:prstGeom prst="rect">
            <a:avLst/>
          </a:prstGeom>
          <a:noFill/>
          <a:ln>
            <a:noFill/>
          </a:ln>
        </p:spPr>
        <p:txBody>
          <a:bodyPr anchorCtr="0" anchor="t" bIns="20775" lIns="41575" spcFirstLastPara="1" rIns="41575" wrap="square" tIns="20775">
            <a:spAutoFit/>
          </a:bodyPr>
          <a:lstStyle/>
          <a:p>
            <a:pPr indent="-203200" lvl="0" marL="203200" marR="0" rtl="0" algn="l">
              <a:lnSpc>
                <a:spcPct val="100000"/>
              </a:lnSpc>
              <a:spcBef>
                <a:spcPts val="0"/>
              </a:spcBef>
              <a:spcAft>
                <a:spcPts val="0"/>
              </a:spcAft>
              <a:buClr>
                <a:srgbClr val="FF3F3F"/>
              </a:buClr>
              <a:buSzPts val="1400"/>
              <a:buFont typeface="Arial"/>
              <a:buChar char="•"/>
            </a:pPr>
            <a:r>
              <a:rPr b="1" i="0" lang="en-GB" sz="1400" u="none" cap="none" strike="noStrike">
                <a:solidFill>
                  <a:schemeClr val="dk1"/>
                </a:solidFill>
                <a:latin typeface="Arial"/>
                <a:ea typeface="Arial"/>
                <a:cs typeface="Arial"/>
                <a:sym typeface="Arial"/>
              </a:rPr>
              <a:t>Emergency Services: </a:t>
            </a:r>
            <a:r>
              <a:rPr b="0" i="0" lang="en-GB" sz="1400" u="none" cap="none" strike="noStrike">
                <a:solidFill>
                  <a:schemeClr val="dk1"/>
                </a:solidFill>
                <a:latin typeface="Arial"/>
                <a:ea typeface="Arial"/>
                <a:cs typeface="Arial"/>
                <a:sym typeface="Arial"/>
              </a:rPr>
              <a:t>Improved routing efficiency can be crucial for emergency response teams, allowing them to arrive at accident or catastrophe sites sooner and more effectively, potentially saving lives.</a:t>
            </a:r>
            <a:endParaRPr b="0" i="0" sz="1400" u="none" cap="none" strike="noStrike">
              <a:solidFill>
                <a:schemeClr val="dk1"/>
              </a:solidFill>
              <a:latin typeface="Arial"/>
              <a:ea typeface="Arial"/>
              <a:cs typeface="Arial"/>
              <a:sym typeface="Arial"/>
            </a:endParaRPr>
          </a:p>
          <a:p>
            <a:pPr indent="0" lvl="0" marL="203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203200" lvl="0" marL="203200" marR="0" rtl="0" algn="l">
              <a:lnSpc>
                <a:spcPct val="100000"/>
              </a:lnSpc>
              <a:spcBef>
                <a:spcPts val="0"/>
              </a:spcBef>
              <a:spcAft>
                <a:spcPts val="0"/>
              </a:spcAft>
              <a:buClr>
                <a:srgbClr val="FF3F3F"/>
              </a:buClr>
              <a:buSzPts val="1400"/>
              <a:buFont typeface="Arial"/>
              <a:buChar char="•"/>
            </a:pPr>
            <a:r>
              <a:rPr b="1" i="0" lang="en-GB" sz="1400" u="none" cap="none" strike="noStrike">
                <a:solidFill>
                  <a:schemeClr val="dk1"/>
                </a:solidFill>
                <a:latin typeface="Arial"/>
                <a:ea typeface="Arial"/>
                <a:cs typeface="Arial"/>
                <a:sym typeface="Arial"/>
              </a:rPr>
              <a:t>Tourism and Navigation: </a:t>
            </a:r>
            <a:r>
              <a:rPr b="0" i="0" lang="en-GB" sz="1400" u="none" cap="none" strike="noStrike">
                <a:solidFill>
                  <a:schemeClr val="dk1"/>
                </a:solidFill>
                <a:latin typeface="Arial"/>
                <a:ea typeface="Arial"/>
                <a:cs typeface="Arial"/>
                <a:sym typeface="Arial"/>
              </a:rPr>
              <a:t>Tourism and navigation apps can use efficient routing algorithms to give tourists and travellers with the best routes to their destinations, thereby encouraging tourism and improving user experience.</a:t>
            </a:r>
            <a:endParaRPr b="0" i="0" sz="1400" u="none" cap="none" strike="noStrike">
              <a:solidFill>
                <a:schemeClr val="dk1"/>
              </a:solidFill>
              <a:latin typeface="Arial"/>
              <a:ea typeface="Arial"/>
              <a:cs typeface="Arial"/>
              <a:sym typeface="Arial"/>
            </a:endParaRPr>
          </a:p>
          <a:p>
            <a:pPr indent="0" lvl="0" marL="203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203200" lvl="0" marL="203200" marR="0" rtl="0" algn="l">
              <a:lnSpc>
                <a:spcPct val="100000"/>
              </a:lnSpc>
              <a:spcBef>
                <a:spcPts val="0"/>
              </a:spcBef>
              <a:spcAft>
                <a:spcPts val="0"/>
              </a:spcAft>
              <a:buClr>
                <a:srgbClr val="FF3F3F"/>
              </a:buClr>
              <a:buSzPts val="1400"/>
              <a:buFont typeface="Arial"/>
              <a:buChar char="•"/>
            </a:pPr>
            <a:r>
              <a:rPr b="1" i="0" lang="en-GB" sz="1400" u="none" cap="none" strike="noStrike">
                <a:solidFill>
                  <a:schemeClr val="dk1"/>
                </a:solidFill>
                <a:latin typeface="Arial"/>
                <a:ea typeface="Arial"/>
                <a:cs typeface="Arial"/>
                <a:sym typeface="Arial"/>
              </a:rPr>
              <a:t>Trip Planner: </a:t>
            </a:r>
            <a:r>
              <a:rPr b="0" i="0" lang="en-GB" sz="1400" u="none" cap="none" strike="noStrike">
                <a:solidFill>
                  <a:schemeClr val="dk1"/>
                </a:solidFill>
                <a:latin typeface="Arial"/>
                <a:ea typeface="Arial"/>
                <a:cs typeface="Arial"/>
                <a:sym typeface="Arial"/>
              </a:rPr>
              <a:t>A trip planner can be used to optimize public transportation routes in urban areas. By providing efficient routes and schedules for buses, trams, and trains, it can encourage more people to use public transport, reduce traffic congestion, and minimize the environmental impact of commuting.</a:t>
            </a:r>
            <a:endParaRPr/>
          </a:p>
          <a:p>
            <a:pPr indent="-114300" lvl="0" marL="203200" marR="0" rtl="0" algn="l">
              <a:lnSpc>
                <a:spcPct val="100000"/>
              </a:lnSpc>
              <a:spcBef>
                <a:spcPts val="0"/>
              </a:spcBef>
              <a:spcAft>
                <a:spcPts val="0"/>
              </a:spcAft>
              <a:buClr>
                <a:srgbClr val="FF3F3F"/>
              </a:buClr>
              <a:buSzPts val="1400"/>
              <a:buFont typeface="Arial"/>
              <a:buNone/>
            </a:pPr>
            <a:r>
              <a:t/>
            </a:r>
            <a:endParaRPr b="0" i="0" sz="1400" u="none" cap="none" strike="noStrike">
              <a:solidFill>
                <a:schemeClr val="dk1"/>
              </a:solidFill>
              <a:latin typeface="Arial"/>
              <a:ea typeface="Arial"/>
              <a:cs typeface="Arial"/>
              <a:sym typeface="Arial"/>
            </a:endParaRPr>
          </a:p>
          <a:p>
            <a:pPr indent="-203200" lvl="0" marL="203200" marR="0" rtl="0" algn="l">
              <a:lnSpc>
                <a:spcPct val="100000"/>
              </a:lnSpc>
              <a:spcBef>
                <a:spcPts val="0"/>
              </a:spcBef>
              <a:spcAft>
                <a:spcPts val="0"/>
              </a:spcAft>
              <a:buClr>
                <a:srgbClr val="FF3F3F"/>
              </a:buClr>
              <a:buSzPts val="1400"/>
              <a:buFont typeface="Arial"/>
              <a:buChar char="•"/>
            </a:pPr>
            <a:r>
              <a:rPr b="1" i="0" lang="en-GB" sz="1400" u="none" cap="none" strike="noStrike">
                <a:solidFill>
                  <a:schemeClr val="dk1"/>
                </a:solidFill>
                <a:latin typeface="Arial"/>
                <a:ea typeface="Arial"/>
                <a:cs typeface="Arial"/>
                <a:sym typeface="Arial"/>
              </a:rPr>
              <a:t>Rural and Remote Areas: </a:t>
            </a:r>
            <a:r>
              <a:rPr b="0" i="0" lang="en-GB" sz="1400" u="none" cap="none" strike="noStrike">
                <a:solidFill>
                  <a:schemeClr val="dk1"/>
                </a:solidFill>
                <a:latin typeface="Arial"/>
                <a:ea typeface="Arial"/>
                <a:cs typeface="Arial"/>
                <a:sym typeface="Arial"/>
              </a:rPr>
              <a:t>Rural and isolated locations deal with particular transportation issues; this project can improve accessibility and connectivity for these places, potentially increasing their economic development and quality of life.</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1"/>
          <p:cNvSpPr/>
          <p:nvPr/>
        </p:nvSpPr>
        <p:spPr>
          <a:xfrm>
            <a:off x="154942" y="154932"/>
            <a:ext cx="8831737" cy="4843659"/>
          </a:xfrm>
          <a:prstGeom prst="rect">
            <a:avLst/>
          </a:prstGeom>
          <a:noFill/>
          <a:ln cap="flat" cmpd="sng" w="57150">
            <a:solidFill>
              <a:srgbClr val="46B0F9"/>
            </a:solidFill>
            <a:prstDash val="solid"/>
            <a:miter lim="400000"/>
            <a:headEnd len="sm" w="sm" type="none"/>
            <a:tailEnd len="sm" w="sm" type="none"/>
          </a:ln>
          <a:effectLst>
            <a:outerShdw blurRad="254000" rotWithShape="0">
              <a:srgbClr val="000000">
                <a:alpha val="7058"/>
              </a:srgbClr>
            </a:outerShdw>
          </a:effectLst>
        </p:spPr>
        <p:txBody>
          <a:bodyPr anchorCtr="0" anchor="ctr" bIns="20775" lIns="15600" spcFirstLastPara="1" rIns="15600" wrap="square" tIns="207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120" name="Google Shape;120;p11"/>
          <p:cNvPicPr preferRelativeResize="0"/>
          <p:nvPr/>
        </p:nvPicPr>
        <p:blipFill rotWithShape="1">
          <a:blip r:embed="rId3">
            <a:alphaModFix/>
          </a:blip>
          <a:srcRect b="0" l="0" r="0" t="0"/>
          <a:stretch/>
        </p:blipFill>
        <p:spPr>
          <a:xfrm>
            <a:off x="7509609" y="208885"/>
            <a:ext cx="1435811" cy="559926"/>
          </a:xfrm>
          <a:prstGeom prst="rect">
            <a:avLst/>
          </a:prstGeom>
          <a:noFill/>
          <a:ln>
            <a:noFill/>
          </a:ln>
        </p:spPr>
      </p:pic>
      <p:sp>
        <p:nvSpPr>
          <p:cNvPr id="121" name="Google Shape;121;p11"/>
          <p:cNvSpPr txBox="1"/>
          <p:nvPr/>
        </p:nvSpPr>
        <p:spPr>
          <a:xfrm>
            <a:off x="522273" y="509593"/>
            <a:ext cx="5233122" cy="1176115"/>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211E1F"/>
                </a:solidFill>
                <a:latin typeface="Inter ExtraBold"/>
                <a:ea typeface="Inter ExtraBold"/>
                <a:cs typeface="Inter ExtraBold"/>
                <a:sym typeface="Inter ExtraBold"/>
              </a:rPr>
              <a:t>Coding the Algorithm</a:t>
            </a:r>
            <a:r>
              <a:rPr b="1" i="0" lang="en-GB" sz="3000" u="none" cap="none" strike="noStrike">
                <a:solidFill>
                  <a:srgbClr val="ED2127"/>
                </a:solidFill>
                <a:latin typeface="Inter ExtraBold"/>
                <a:ea typeface="Inter ExtraBold"/>
                <a:cs typeface="Inter ExtraBold"/>
                <a:sym typeface="Inter ExtraBold"/>
              </a:rPr>
              <a:t>.</a:t>
            </a:r>
            <a:endParaRPr b="1" i="0" sz="3000" u="none" cap="none" strike="noStrike">
              <a:solidFill>
                <a:srgbClr val="324659"/>
              </a:solidFill>
              <a:latin typeface="Inter ExtraBold"/>
              <a:ea typeface="Inter ExtraBold"/>
              <a:cs typeface="Inter ExtraBold"/>
              <a:sym typeface="Inter ExtraBold"/>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000000"/>
              </a:solidFill>
              <a:latin typeface="Arial"/>
              <a:ea typeface="Arial"/>
              <a:cs typeface="Arial"/>
              <a:sym typeface="Arial"/>
            </a:endParaRPr>
          </a:p>
        </p:txBody>
      </p:sp>
      <p:sp>
        <p:nvSpPr>
          <p:cNvPr id="122" name="Google Shape;122;p11"/>
          <p:cNvSpPr txBox="1"/>
          <p:nvPr/>
        </p:nvSpPr>
        <p:spPr>
          <a:xfrm>
            <a:off x="604157" y="1123472"/>
            <a:ext cx="7413172"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Node.java: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The Node class represents nodes in a graph.</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It has a generic type T for the node's label.</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It can have outgoing edges that connect to other nodes.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Provides methods to get the label, edges, and find an edge to a specific target node.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Overrides hashCode, equals, and toString methods for customized behavior.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Edge.java: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The Edge class represents edges in a graph.</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It connects two nodes (source and target) with a weight (e.g., distance or duration).</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It has a generic type T for the source and target node types.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Provides methods to access source, target, and weight information.</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Overrides hashCode, equals, and toString methods for customized behavior.</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Graph (Brute_Force_Algorithm.Graph.java):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p:nvPr/>
        </p:nvSpPr>
        <p:spPr>
          <a:xfrm>
            <a:off x="154942" y="154932"/>
            <a:ext cx="8831737" cy="4843659"/>
          </a:xfrm>
          <a:prstGeom prst="rect">
            <a:avLst/>
          </a:prstGeom>
          <a:noFill/>
          <a:ln cap="flat" cmpd="sng" w="57150">
            <a:solidFill>
              <a:srgbClr val="46B0F9"/>
            </a:solidFill>
            <a:prstDash val="solid"/>
            <a:miter lim="400000"/>
            <a:headEnd len="sm" w="sm" type="none"/>
            <a:tailEnd len="sm" w="sm" type="none"/>
          </a:ln>
          <a:effectLst>
            <a:outerShdw blurRad="254000" rotWithShape="0">
              <a:srgbClr val="000000">
                <a:alpha val="7058"/>
              </a:srgbClr>
            </a:outerShdw>
          </a:effectLst>
        </p:spPr>
        <p:txBody>
          <a:bodyPr anchorCtr="0" anchor="ctr" bIns="20775" lIns="15600" spcFirstLastPara="1" rIns="15600" wrap="square" tIns="207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128" name="Google Shape;128;p12"/>
          <p:cNvPicPr preferRelativeResize="0"/>
          <p:nvPr/>
        </p:nvPicPr>
        <p:blipFill rotWithShape="1">
          <a:blip r:embed="rId3">
            <a:alphaModFix/>
          </a:blip>
          <a:srcRect b="0" l="0" r="0" t="0"/>
          <a:stretch/>
        </p:blipFill>
        <p:spPr>
          <a:xfrm>
            <a:off x="7509609" y="208885"/>
            <a:ext cx="1435811" cy="559926"/>
          </a:xfrm>
          <a:prstGeom prst="rect">
            <a:avLst/>
          </a:prstGeom>
          <a:noFill/>
          <a:ln>
            <a:noFill/>
          </a:ln>
        </p:spPr>
      </p:pic>
      <p:sp>
        <p:nvSpPr>
          <p:cNvPr id="129" name="Google Shape;129;p12"/>
          <p:cNvSpPr txBox="1"/>
          <p:nvPr/>
        </p:nvSpPr>
        <p:spPr>
          <a:xfrm>
            <a:off x="465126" y="430200"/>
            <a:ext cx="7044600" cy="1181100"/>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211E1F"/>
                </a:solidFill>
                <a:latin typeface="Inter ExtraBold"/>
                <a:ea typeface="Inter ExtraBold"/>
                <a:cs typeface="Inter ExtraBold"/>
                <a:sym typeface="Inter ExtraBold"/>
              </a:rPr>
              <a:t>Coding the Algorithm(contd)</a:t>
            </a:r>
            <a:r>
              <a:rPr b="1" i="0" lang="en-GB" sz="3000" u="none" cap="none" strike="noStrike">
                <a:solidFill>
                  <a:srgbClr val="ED2127"/>
                </a:solidFill>
                <a:latin typeface="Inter ExtraBold"/>
                <a:ea typeface="Inter ExtraBold"/>
                <a:cs typeface="Inter ExtraBold"/>
                <a:sym typeface="Inter ExtraBold"/>
              </a:rPr>
              <a:t>.</a:t>
            </a:r>
            <a:endParaRPr b="1" i="0" sz="3000" u="none" cap="none" strike="noStrike">
              <a:solidFill>
                <a:srgbClr val="324659"/>
              </a:solidFill>
              <a:latin typeface="Inter ExtraBold"/>
              <a:ea typeface="Inter ExtraBold"/>
              <a:cs typeface="Inter ExtraBold"/>
              <a:sym typeface="Inter ExtraBold"/>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000000"/>
              </a:solidFill>
              <a:latin typeface="Arial"/>
              <a:ea typeface="Arial"/>
              <a:cs typeface="Arial"/>
              <a:sym typeface="Arial"/>
            </a:endParaRPr>
          </a:p>
        </p:txBody>
      </p:sp>
      <p:sp>
        <p:nvSpPr>
          <p:cNvPr id="130" name="Google Shape;130;p12"/>
          <p:cNvSpPr txBox="1"/>
          <p:nvPr/>
        </p:nvSpPr>
        <p:spPr>
          <a:xfrm>
            <a:off x="465123" y="957739"/>
            <a:ext cx="7494814" cy="418576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Graph.java: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The Graph class represents a graph where nodes are connected by edges.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It stores a list of nodes and calculates the shortest path using a brute-force algorithm.</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The graph can be created by providing places (nodes), distance information, and a weight method (distance or duration).</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It can find the shortest path for any starting node or a specific starting node.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It uses recursive methods to explore all possible paths and find the one with the lowest cost.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Path.java: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The Path class represents a path in the graph, which is a sequence of nodes with associated costs.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It stores the total cost of the path and a list of costs for each edge in the path.</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It can be converted to an array of strings, and the costs can be converted to a human-readable format based on a weight method (distance or duration).</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Provides methods to get the cost, the list of costs, and the human-readable cost.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It can be printed to the standard 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 name="Shape 134"/>
        <p:cNvGrpSpPr/>
        <p:nvPr/>
      </p:nvGrpSpPr>
      <p:grpSpPr>
        <a:xfrm>
          <a:off x="0" y="0"/>
          <a:ext cx="0" cy="0"/>
          <a:chOff x="0" y="0"/>
          <a:chExt cx="0" cy="0"/>
        </a:xfrm>
      </p:grpSpPr>
      <p:sp>
        <p:nvSpPr>
          <p:cNvPr id="135" name="Google Shape;135;p13"/>
          <p:cNvSpPr/>
          <p:nvPr/>
        </p:nvSpPr>
        <p:spPr>
          <a:xfrm>
            <a:off x="154948" y="149941"/>
            <a:ext cx="8831712" cy="4843627"/>
          </a:xfrm>
          <a:prstGeom prst="rect">
            <a:avLst/>
          </a:prstGeom>
          <a:noFill/>
          <a:ln cap="flat" cmpd="sng" w="57150">
            <a:solidFill>
              <a:srgbClr val="46B0F9"/>
            </a:solidFill>
            <a:prstDash val="solid"/>
            <a:miter lim="400000"/>
            <a:headEnd len="sm" w="sm" type="none"/>
            <a:tailEnd len="sm" w="sm" type="none"/>
          </a:ln>
          <a:effectLst>
            <a:outerShdw blurRad="254000" rotWithShape="0">
              <a:srgbClr val="000000">
                <a:alpha val="7058"/>
              </a:srgbClr>
            </a:outerShdw>
          </a:effectLst>
        </p:spPr>
        <p:txBody>
          <a:bodyPr anchorCtr="0" anchor="ctr" bIns="20775" lIns="15600" spcFirstLastPara="1" rIns="15600" wrap="square" tIns="207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136" name="Google Shape;136;p13"/>
          <p:cNvPicPr preferRelativeResize="0"/>
          <p:nvPr/>
        </p:nvPicPr>
        <p:blipFill rotWithShape="1">
          <a:blip r:embed="rId3">
            <a:alphaModFix/>
          </a:blip>
          <a:srcRect b="0" l="0" r="0" t="0"/>
          <a:stretch/>
        </p:blipFill>
        <p:spPr>
          <a:xfrm>
            <a:off x="7509609" y="208885"/>
            <a:ext cx="1435811" cy="559926"/>
          </a:xfrm>
          <a:prstGeom prst="rect">
            <a:avLst/>
          </a:prstGeom>
          <a:noFill/>
          <a:ln>
            <a:noFill/>
          </a:ln>
        </p:spPr>
      </p:pic>
      <p:sp>
        <p:nvSpPr>
          <p:cNvPr id="137" name="Google Shape;137;p13"/>
          <p:cNvSpPr txBox="1"/>
          <p:nvPr/>
        </p:nvSpPr>
        <p:spPr>
          <a:xfrm>
            <a:off x="479362" y="465335"/>
            <a:ext cx="5233122" cy="504010"/>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211E1F"/>
                </a:solidFill>
                <a:latin typeface="Inter ExtraBold"/>
                <a:ea typeface="Inter ExtraBold"/>
                <a:cs typeface="Inter ExtraBold"/>
                <a:sym typeface="Inter ExtraBold"/>
              </a:rPr>
              <a:t>PERT Chart</a:t>
            </a:r>
            <a:r>
              <a:rPr b="1" i="0" lang="en-GB" sz="3000" u="none" cap="none" strike="noStrike">
                <a:solidFill>
                  <a:srgbClr val="ED2127"/>
                </a:solidFill>
                <a:latin typeface="Inter ExtraBold"/>
                <a:ea typeface="Inter ExtraBold"/>
                <a:cs typeface="Inter ExtraBold"/>
                <a:sym typeface="Inter ExtraBold"/>
              </a:rPr>
              <a:t>.</a:t>
            </a:r>
            <a:endParaRPr b="0" i="0" sz="4400" u="none" cap="none" strike="noStrike">
              <a:solidFill>
                <a:srgbClr val="000000"/>
              </a:solidFill>
              <a:latin typeface="Arial"/>
              <a:ea typeface="Arial"/>
              <a:cs typeface="Arial"/>
              <a:sym typeface="Arial"/>
            </a:endParaRPr>
          </a:p>
        </p:txBody>
      </p:sp>
      <p:sp>
        <p:nvSpPr>
          <p:cNvPr id="138" name="Google Shape;138;p13"/>
          <p:cNvSpPr/>
          <p:nvPr/>
        </p:nvSpPr>
        <p:spPr>
          <a:xfrm>
            <a:off x="7410475" y="2373675"/>
            <a:ext cx="75300" cy="10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SemiBold"/>
              <a:ea typeface="Inter SemiBold"/>
              <a:cs typeface="Inter SemiBold"/>
              <a:sym typeface="Inter SemiBold"/>
            </a:endParaRPr>
          </a:p>
        </p:txBody>
      </p:sp>
      <p:pic>
        <p:nvPicPr>
          <p:cNvPr id="139" name="Google Shape;139;p13"/>
          <p:cNvPicPr preferRelativeResize="0"/>
          <p:nvPr/>
        </p:nvPicPr>
        <p:blipFill rotWithShape="1">
          <a:blip r:embed="rId4">
            <a:alphaModFix/>
          </a:blip>
          <a:srcRect b="2969" l="0" r="0" t="0"/>
          <a:stretch/>
        </p:blipFill>
        <p:spPr>
          <a:xfrm>
            <a:off x="113725" y="908925"/>
            <a:ext cx="8831701" cy="3898726"/>
          </a:xfrm>
          <a:prstGeom prst="rect">
            <a:avLst/>
          </a:prstGeom>
          <a:noFill/>
          <a:ln>
            <a:noFill/>
          </a:ln>
        </p:spPr>
      </p:pic>
      <p:pic>
        <p:nvPicPr>
          <p:cNvPr id="140" name="Google Shape;140;p13"/>
          <p:cNvPicPr preferRelativeResize="0"/>
          <p:nvPr/>
        </p:nvPicPr>
        <p:blipFill>
          <a:blip r:embed="rId5">
            <a:alphaModFix/>
          </a:blip>
          <a:stretch>
            <a:fillRect/>
          </a:stretch>
        </p:blipFill>
        <p:spPr>
          <a:xfrm>
            <a:off x="6492800" y="3067000"/>
            <a:ext cx="361950" cy="266700"/>
          </a:xfrm>
          <a:prstGeom prst="rect">
            <a:avLst/>
          </a:prstGeom>
          <a:noFill/>
          <a:ln>
            <a:noFill/>
          </a:ln>
        </p:spPr>
      </p:pic>
      <p:pic>
        <p:nvPicPr>
          <p:cNvPr id="141" name="Google Shape;141;p13"/>
          <p:cNvPicPr preferRelativeResize="0"/>
          <p:nvPr/>
        </p:nvPicPr>
        <p:blipFill>
          <a:blip r:embed="rId5">
            <a:alphaModFix/>
          </a:blip>
          <a:stretch>
            <a:fillRect/>
          </a:stretch>
        </p:blipFill>
        <p:spPr>
          <a:xfrm>
            <a:off x="1760025" y="3159550"/>
            <a:ext cx="361950" cy="266700"/>
          </a:xfrm>
          <a:prstGeom prst="rect">
            <a:avLst/>
          </a:prstGeom>
          <a:noFill/>
          <a:ln>
            <a:noFill/>
          </a:ln>
        </p:spPr>
      </p:pic>
      <p:pic>
        <p:nvPicPr>
          <p:cNvPr id="142" name="Google Shape;142;p13"/>
          <p:cNvPicPr preferRelativeResize="0"/>
          <p:nvPr/>
        </p:nvPicPr>
        <p:blipFill>
          <a:blip r:embed="rId5">
            <a:alphaModFix/>
          </a:blip>
          <a:stretch>
            <a:fillRect/>
          </a:stretch>
        </p:blipFill>
        <p:spPr>
          <a:xfrm>
            <a:off x="4348600" y="3067000"/>
            <a:ext cx="361950" cy="266700"/>
          </a:xfrm>
          <a:prstGeom prst="rect">
            <a:avLst/>
          </a:prstGeom>
          <a:noFill/>
          <a:ln>
            <a:noFill/>
          </a:ln>
        </p:spPr>
      </p:pic>
      <p:sp>
        <p:nvSpPr>
          <p:cNvPr id="143" name="Google Shape;143;p13"/>
          <p:cNvSpPr/>
          <p:nvPr/>
        </p:nvSpPr>
        <p:spPr>
          <a:xfrm>
            <a:off x="6529925" y="3067000"/>
            <a:ext cx="324900" cy="26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SemiBold"/>
              <a:ea typeface="Inter SemiBold"/>
              <a:cs typeface="Inter SemiBold"/>
              <a:sym typeface="Inter SemiBold"/>
            </a:endParaRPr>
          </a:p>
        </p:txBody>
      </p:sp>
      <p:pic>
        <p:nvPicPr>
          <p:cNvPr id="144" name="Google Shape;144;p13"/>
          <p:cNvPicPr preferRelativeResize="0"/>
          <p:nvPr/>
        </p:nvPicPr>
        <p:blipFill>
          <a:blip r:embed="rId5">
            <a:alphaModFix/>
          </a:blip>
          <a:stretch>
            <a:fillRect/>
          </a:stretch>
        </p:blipFill>
        <p:spPr>
          <a:xfrm>
            <a:off x="6529925" y="3067000"/>
            <a:ext cx="324900" cy="239400"/>
          </a:xfrm>
          <a:prstGeom prst="rect">
            <a:avLst/>
          </a:prstGeom>
          <a:noFill/>
          <a:ln>
            <a:noFill/>
          </a:ln>
        </p:spPr>
      </p:pic>
      <p:sp>
        <p:nvSpPr>
          <p:cNvPr id="145" name="Google Shape;145;p13"/>
          <p:cNvSpPr/>
          <p:nvPr/>
        </p:nvSpPr>
        <p:spPr>
          <a:xfrm>
            <a:off x="1822525" y="3163600"/>
            <a:ext cx="324900" cy="26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SemiBold"/>
              <a:ea typeface="Inter SemiBold"/>
              <a:cs typeface="Inter SemiBold"/>
              <a:sym typeface="Inter SemiBold"/>
            </a:endParaRPr>
          </a:p>
        </p:txBody>
      </p:sp>
      <p:sp>
        <p:nvSpPr>
          <p:cNvPr id="146" name="Google Shape;146;p13"/>
          <p:cNvSpPr/>
          <p:nvPr/>
        </p:nvSpPr>
        <p:spPr>
          <a:xfrm>
            <a:off x="4408350" y="3067000"/>
            <a:ext cx="324900" cy="26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SemiBold"/>
              <a:ea typeface="Inter SemiBold"/>
              <a:cs typeface="Inter SemiBold"/>
              <a:sym typeface="Inter SemiBold"/>
            </a:endParaRPr>
          </a:p>
        </p:txBody>
      </p:sp>
      <p:pic>
        <p:nvPicPr>
          <p:cNvPr id="147" name="Google Shape;147;p13"/>
          <p:cNvPicPr preferRelativeResize="0"/>
          <p:nvPr/>
        </p:nvPicPr>
        <p:blipFill>
          <a:blip r:embed="rId5">
            <a:alphaModFix/>
          </a:blip>
          <a:stretch>
            <a:fillRect/>
          </a:stretch>
        </p:blipFill>
        <p:spPr>
          <a:xfrm>
            <a:off x="4409550" y="3067000"/>
            <a:ext cx="324900" cy="239400"/>
          </a:xfrm>
          <a:prstGeom prst="rect">
            <a:avLst/>
          </a:prstGeom>
          <a:noFill/>
          <a:ln>
            <a:noFill/>
          </a:ln>
        </p:spPr>
      </p:pic>
      <p:pic>
        <p:nvPicPr>
          <p:cNvPr id="148" name="Google Shape;148;p13"/>
          <p:cNvPicPr preferRelativeResize="0"/>
          <p:nvPr/>
        </p:nvPicPr>
        <p:blipFill>
          <a:blip r:embed="rId5">
            <a:alphaModFix/>
          </a:blip>
          <a:stretch>
            <a:fillRect/>
          </a:stretch>
        </p:blipFill>
        <p:spPr>
          <a:xfrm>
            <a:off x="1822525" y="3163600"/>
            <a:ext cx="324900" cy="23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aphicFrame>
        <p:nvGraphicFramePr>
          <p:cNvPr id="153" name="Google Shape;153;g2630b2d0d4d_5_11"/>
          <p:cNvGraphicFramePr/>
          <p:nvPr/>
        </p:nvGraphicFramePr>
        <p:xfrm>
          <a:off x="720750" y="2833800"/>
          <a:ext cx="3000000" cy="3000000"/>
        </p:xfrm>
        <a:graphic>
          <a:graphicData uri="http://schemas.openxmlformats.org/drawingml/2006/table">
            <a:tbl>
              <a:tblPr>
                <a:noFill/>
                <a:tableStyleId>{B7C0BB21-6BEC-4F60-B420-B9D75249E2CF}</a:tableStyleId>
              </a:tblPr>
              <a:tblGrid>
                <a:gridCol w="3816650"/>
                <a:gridCol w="4060800"/>
              </a:tblGrid>
              <a:tr h="393450">
                <a:tc>
                  <a:txBody>
                    <a:bodyPr/>
                    <a:lstStyle/>
                    <a:p>
                      <a:pPr indent="0" lvl="0" marL="0" rtl="0" algn="ctr">
                        <a:lnSpc>
                          <a:spcPct val="171429"/>
                        </a:lnSpc>
                        <a:spcBef>
                          <a:spcPts val="0"/>
                        </a:spcBef>
                        <a:spcAft>
                          <a:spcPts val="0"/>
                        </a:spcAft>
                        <a:buNone/>
                      </a:pPr>
                      <a:r>
                        <a:rPr b="1" lang="en-GB" sz="950">
                          <a:solidFill>
                            <a:srgbClr val="374151"/>
                          </a:solidFill>
                          <a:latin typeface="Roboto"/>
                          <a:ea typeface="Roboto"/>
                          <a:cs typeface="Roboto"/>
                          <a:sym typeface="Roboto"/>
                        </a:rPr>
                        <a:t>Opportunities</a:t>
                      </a:r>
                      <a:endParaRPr b="1" sz="950">
                        <a:solidFill>
                          <a:srgbClr val="374151"/>
                        </a:solidFill>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0"/>
                        </a:spcBef>
                        <a:spcAft>
                          <a:spcPts val="0"/>
                        </a:spcAft>
                        <a:buNone/>
                      </a:pPr>
                      <a:r>
                        <a:rPr b="1" lang="en-GB" sz="950">
                          <a:solidFill>
                            <a:srgbClr val="374151"/>
                          </a:solidFill>
                          <a:latin typeface="Roboto"/>
                          <a:ea typeface="Roboto"/>
                          <a:cs typeface="Roboto"/>
                          <a:sym typeface="Roboto"/>
                        </a:rPr>
                        <a:t>Threats</a:t>
                      </a:r>
                      <a:endParaRPr b="1" sz="950">
                        <a:solidFill>
                          <a:srgbClr val="374151"/>
                        </a:solidFill>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97200">
                <a:tc>
                  <a:txBody>
                    <a:bodyPr/>
                    <a:lstStyle/>
                    <a:p>
                      <a:pPr indent="0" lvl="0" marL="0" rtl="0" algn="l">
                        <a:lnSpc>
                          <a:spcPct val="171429"/>
                        </a:lnSpc>
                        <a:spcBef>
                          <a:spcPts val="0"/>
                        </a:spcBef>
                        <a:spcAft>
                          <a:spcPts val="0"/>
                        </a:spcAft>
                        <a:buNone/>
                      </a:pPr>
                      <a:r>
                        <a:rPr lang="en-GB" sz="950">
                          <a:solidFill>
                            <a:srgbClr val="374151"/>
                          </a:solidFill>
                          <a:latin typeface="Roboto"/>
                          <a:ea typeface="Roboto"/>
                          <a:cs typeface="Roboto"/>
                          <a:sym typeface="Roboto"/>
                        </a:rPr>
                        <a:t>Enhanced User Engagement</a:t>
                      </a:r>
                      <a:endParaRPr sz="850">
                        <a:solidFill>
                          <a:srgbClr val="374151"/>
                        </a:solidFill>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GB" sz="950">
                          <a:solidFill>
                            <a:srgbClr val="374151"/>
                          </a:solidFill>
                          <a:latin typeface="Roboto"/>
                          <a:ea typeface="Roboto"/>
                          <a:cs typeface="Roboto"/>
                          <a:sym typeface="Roboto"/>
                        </a:rPr>
                        <a:t>Competitor Advances: New trip planners with better features</a:t>
                      </a:r>
                      <a:endParaRPr sz="850">
                        <a:solidFill>
                          <a:srgbClr val="374151"/>
                        </a:solidFill>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97200">
                <a:tc>
                  <a:txBody>
                    <a:bodyPr/>
                    <a:lstStyle/>
                    <a:p>
                      <a:pPr indent="0" lvl="0" marL="0" rtl="0" algn="l">
                        <a:lnSpc>
                          <a:spcPct val="171429"/>
                        </a:lnSpc>
                        <a:spcBef>
                          <a:spcPts val="0"/>
                        </a:spcBef>
                        <a:spcAft>
                          <a:spcPts val="0"/>
                        </a:spcAft>
                        <a:buNone/>
                      </a:pPr>
                      <a:r>
                        <a:rPr lang="en-GB" sz="950">
                          <a:solidFill>
                            <a:srgbClr val="374151"/>
                          </a:solidFill>
                          <a:latin typeface="Roboto"/>
                          <a:ea typeface="Roboto"/>
                          <a:cs typeface="Roboto"/>
                          <a:sym typeface="Roboto"/>
                        </a:rPr>
                        <a:t>Integration with Emerging Technologies</a:t>
                      </a:r>
                      <a:endParaRPr sz="850">
                        <a:solidFill>
                          <a:srgbClr val="374151"/>
                        </a:solidFill>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GB" sz="950">
                          <a:solidFill>
                            <a:srgbClr val="374151"/>
                          </a:solidFill>
                          <a:latin typeface="Roboto"/>
                          <a:ea typeface="Roboto"/>
                          <a:cs typeface="Roboto"/>
                          <a:sym typeface="Roboto"/>
                        </a:rPr>
                        <a:t>Budget Constraints: Funding cuts impacting development</a:t>
                      </a:r>
                      <a:endParaRPr sz="850">
                        <a:solidFill>
                          <a:srgbClr val="374151"/>
                        </a:solidFill>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97200">
                <a:tc>
                  <a:txBody>
                    <a:bodyPr/>
                    <a:lstStyle/>
                    <a:p>
                      <a:pPr indent="0" lvl="0" marL="0" rtl="0" algn="l">
                        <a:lnSpc>
                          <a:spcPct val="171429"/>
                        </a:lnSpc>
                        <a:spcBef>
                          <a:spcPts val="0"/>
                        </a:spcBef>
                        <a:spcAft>
                          <a:spcPts val="0"/>
                        </a:spcAft>
                        <a:buNone/>
                      </a:pPr>
                      <a:r>
                        <a:rPr lang="en-GB" sz="950">
                          <a:solidFill>
                            <a:srgbClr val="374151"/>
                          </a:solidFill>
                          <a:latin typeface="Roboto"/>
                          <a:ea typeface="Roboto"/>
                          <a:cs typeface="Roboto"/>
                          <a:sym typeface="Roboto"/>
                        </a:rPr>
                        <a:t>Personalized Recommendations</a:t>
                      </a:r>
                      <a:endParaRPr sz="850">
                        <a:solidFill>
                          <a:srgbClr val="374151"/>
                        </a:solidFill>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GB" sz="950">
                          <a:solidFill>
                            <a:srgbClr val="374151"/>
                          </a:solidFill>
                          <a:latin typeface="Roboto"/>
                          <a:ea typeface="Roboto"/>
                          <a:cs typeface="Roboto"/>
                          <a:sym typeface="Roboto"/>
                        </a:rPr>
                        <a:t>Dependence on Third-Party Services &amp; APIs</a:t>
                      </a:r>
                      <a:endParaRPr sz="850">
                        <a:solidFill>
                          <a:srgbClr val="374151"/>
                        </a:solidFill>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97200">
                <a:tc>
                  <a:txBody>
                    <a:bodyPr/>
                    <a:lstStyle/>
                    <a:p>
                      <a:pPr indent="0" lvl="0" marL="0" rtl="0" algn="l">
                        <a:lnSpc>
                          <a:spcPct val="171429"/>
                        </a:lnSpc>
                        <a:spcBef>
                          <a:spcPts val="0"/>
                        </a:spcBef>
                        <a:spcAft>
                          <a:spcPts val="0"/>
                        </a:spcAft>
                        <a:buNone/>
                      </a:pPr>
                      <a:r>
                        <a:rPr lang="en-GB" sz="950">
                          <a:solidFill>
                            <a:srgbClr val="374151"/>
                          </a:solidFill>
                          <a:latin typeface="Roboto"/>
                          <a:ea typeface="Roboto"/>
                          <a:cs typeface="Roboto"/>
                          <a:sym typeface="Roboto"/>
                        </a:rPr>
                        <a:t>Expansion to New Geographical Areas</a:t>
                      </a:r>
                      <a:endParaRPr sz="850">
                        <a:solidFill>
                          <a:srgbClr val="374151"/>
                        </a:solidFill>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GB" sz="950">
                          <a:solidFill>
                            <a:srgbClr val="374151"/>
                          </a:solidFill>
                          <a:latin typeface="Roboto"/>
                          <a:ea typeface="Roboto"/>
                          <a:cs typeface="Roboto"/>
                          <a:sym typeface="Roboto"/>
                        </a:rPr>
                        <a:t>Legal &amp; Regulatory Changes affecting data sharing</a:t>
                      </a:r>
                      <a:endParaRPr sz="850">
                        <a:solidFill>
                          <a:srgbClr val="374151"/>
                        </a:solidFill>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bl>
          </a:graphicData>
        </a:graphic>
      </p:graphicFrame>
      <p:graphicFrame>
        <p:nvGraphicFramePr>
          <p:cNvPr id="154" name="Google Shape;154;g2630b2d0d4d_5_11"/>
          <p:cNvGraphicFramePr/>
          <p:nvPr/>
        </p:nvGraphicFramePr>
        <p:xfrm>
          <a:off x="720750" y="681300"/>
          <a:ext cx="3000000" cy="3000000"/>
        </p:xfrm>
        <a:graphic>
          <a:graphicData uri="http://schemas.openxmlformats.org/drawingml/2006/table">
            <a:tbl>
              <a:tblPr>
                <a:noFill/>
                <a:tableStyleId>{B7C0BB21-6BEC-4F60-B420-B9D75249E2CF}</a:tableStyleId>
              </a:tblPr>
              <a:tblGrid>
                <a:gridCol w="3816650"/>
                <a:gridCol w="4060800"/>
              </a:tblGrid>
              <a:tr h="371450">
                <a:tc>
                  <a:txBody>
                    <a:bodyPr/>
                    <a:lstStyle/>
                    <a:p>
                      <a:pPr indent="0" lvl="0" marL="0" rtl="0" algn="ctr">
                        <a:lnSpc>
                          <a:spcPct val="171429"/>
                        </a:lnSpc>
                        <a:spcBef>
                          <a:spcPts val="0"/>
                        </a:spcBef>
                        <a:spcAft>
                          <a:spcPts val="0"/>
                        </a:spcAft>
                        <a:buNone/>
                      </a:pPr>
                      <a:r>
                        <a:rPr b="1" lang="en-GB" sz="950">
                          <a:solidFill>
                            <a:srgbClr val="374151"/>
                          </a:solidFill>
                          <a:latin typeface="Roboto"/>
                          <a:ea typeface="Roboto"/>
                          <a:cs typeface="Roboto"/>
                          <a:sym typeface="Roboto"/>
                        </a:rPr>
                        <a:t>Strengths</a:t>
                      </a:r>
                      <a:endParaRPr b="1" sz="950">
                        <a:solidFill>
                          <a:srgbClr val="374151"/>
                        </a:solidFill>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0"/>
                        </a:spcBef>
                        <a:spcAft>
                          <a:spcPts val="0"/>
                        </a:spcAft>
                        <a:buNone/>
                      </a:pPr>
                      <a:r>
                        <a:rPr b="1" lang="en-GB" sz="950">
                          <a:solidFill>
                            <a:srgbClr val="374151"/>
                          </a:solidFill>
                          <a:latin typeface="Roboto"/>
                          <a:ea typeface="Roboto"/>
                          <a:cs typeface="Roboto"/>
                          <a:sym typeface="Roboto"/>
                        </a:rPr>
                        <a:t>Weaknesses</a:t>
                      </a:r>
                      <a:endParaRPr b="1" sz="950">
                        <a:solidFill>
                          <a:srgbClr val="374151"/>
                        </a:solidFill>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98625">
                <a:tc>
                  <a:txBody>
                    <a:bodyPr/>
                    <a:lstStyle/>
                    <a:p>
                      <a:pPr indent="0" lvl="0" marL="0" rtl="0" algn="l">
                        <a:lnSpc>
                          <a:spcPct val="171429"/>
                        </a:lnSpc>
                        <a:spcBef>
                          <a:spcPts val="0"/>
                        </a:spcBef>
                        <a:spcAft>
                          <a:spcPts val="0"/>
                        </a:spcAft>
                        <a:buNone/>
                      </a:pPr>
                      <a:r>
                        <a:rPr lang="en-GB" sz="950">
                          <a:solidFill>
                            <a:srgbClr val="374151"/>
                          </a:solidFill>
                          <a:latin typeface="Roboto"/>
                          <a:ea typeface="Roboto"/>
                          <a:cs typeface="Roboto"/>
                          <a:sym typeface="Roboto"/>
                        </a:rPr>
                        <a:t>Efficient Route Planning</a:t>
                      </a:r>
                      <a:endParaRPr sz="850">
                        <a:solidFill>
                          <a:srgbClr val="374151"/>
                        </a:solidFill>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GB" sz="950">
                          <a:solidFill>
                            <a:srgbClr val="374151"/>
                          </a:solidFill>
                          <a:latin typeface="Roboto"/>
                          <a:ea typeface="Roboto"/>
                          <a:cs typeface="Roboto"/>
                          <a:sym typeface="Roboto"/>
                        </a:rPr>
                        <a:t>Resistance to Change: Users may prefer familiar platforms</a:t>
                      </a:r>
                      <a:endParaRPr sz="850">
                        <a:solidFill>
                          <a:srgbClr val="374151"/>
                        </a:solidFill>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98625">
                <a:tc>
                  <a:txBody>
                    <a:bodyPr/>
                    <a:lstStyle/>
                    <a:p>
                      <a:pPr indent="0" lvl="0" marL="0" rtl="0" algn="l">
                        <a:lnSpc>
                          <a:spcPct val="171429"/>
                        </a:lnSpc>
                        <a:spcBef>
                          <a:spcPts val="0"/>
                        </a:spcBef>
                        <a:spcAft>
                          <a:spcPts val="0"/>
                        </a:spcAft>
                        <a:buNone/>
                      </a:pPr>
                      <a:r>
                        <a:rPr lang="en-GB" sz="950">
                          <a:solidFill>
                            <a:srgbClr val="374151"/>
                          </a:solidFill>
                          <a:latin typeface="Roboto"/>
                          <a:ea typeface="Roboto"/>
                          <a:cs typeface="Roboto"/>
                          <a:sym typeface="Roboto"/>
                        </a:rPr>
                        <a:t>User-Friendly Interface</a:t>
                      </a:r>
                      <a:endParaRPr sz="850">
                        <a:solidFill>
                          <a:srgbClr val="374151"/>
                        </a:solidFill>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GB" sz="950">
                          <a:solidFill>
                            <a:srgbClr val="374151"/>
                          </a:solidFill>
                          <a:latin typeface="Roboto"/>
                          <a:ea typeface="Roboto"/>
                          <a:cs typeface="Roboto"/>
                          <a:sym typeface="Roboto"/>
                        </a:rPr>
                        <a:t>Technological Vulnerability: Prone to glitches or crashes</a:t>
                      </a:r>
                      <a:endParaRPr sz="850">
                        <a:solidFill>
                          <a:srgbClr val="374151"/>
                        </a:solidFill>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98625">
                <a:tc>
                  <a:txBody>
                    <a:bodyPr/>
                    <a:lstStyle/>
                    <a:p>
                      <a:pPr indent="0" lvl="0" marL="0" rtl="0" algn="l">
                        <a:lnSpc>
                          <a:spcPct val="171429"/>
                        </a:lnSpc>
                        <a:spcBef>
                          <a:spcPts val="0"/>
                        </a:spcBef>
                        <a:spcAft>
                          <a:spcPts val="0"/>
                        </a:spcAft>
                        <a:buNone/>
                      </a:pPr>
                      <a:r>
                        <a:rPr lang="en-GB" sz="950">
                          <a:solidFill>
                            <a:srgbClr val="374151"/>
                          </a:solidFill>
                          <a:latin typeface="Roboto"/>
                          <a:ea typeface="Roboto"/>
                          <a:cs typeface="Roboto"/>
                          <a:sym typeface="Roboto"/>
                        </a:rPr>
                        <a:t>Multi-Modal Integration</a:t>
                      </a:r>
                      <a:endParaRPr sz="850">
                        <a:solidFill>
                          <a:srgbClr val="374151"/>
                        </a:solidFill>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GB" sz="950">
                          <a:solidFill>
                            <a:srgbClr val="374151"/>
                          </a:solidFill>
                          <a:latin typeface="Roboto"/>
                          <a:ea typeface="Roboto"/>
                          <a:cs typeface="Roboto"/>
                          <a:sym typeface="Roboto"/>
                        </a:rPr>
                        <a:t>Data Privacy Concerns: Handling personal data securely</a:t>
                      </a:r>
                      <a:endParaRPr sz="850">
                        <a:solidFill>
                          <a:srgbClr val="374151"/>
                        </a:solidFill>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502925">
                <a:tc>
                  <a:txBody>
                    <a:bodyPr/>
                    <a:lstStyle/>
                    <a:p>
                      <a:pPr indent="0" lvl="0" marL="0" rtl="0" algn="l">
                        <a:lnSpc>
                          <a:spcPct val="171429"/>
                        </a:lnSpc>
                        <a:spcBef>
                          <a:spcPts val="0"/>
                        </a:spcBef>
                        <a:spcAft>
                          <a:spcPts val="0"/>
                        </a:spcAft>
                        <a:buNone/>
                      </a:pPr>
                      <a:r>
                        <a:rPr lang="en-GB" sz="950">
                          <a:solidFill>
                            <a:srgbClr val="374151"/>
                          </a:solidFill>
                          <a:latin typeface="Roboto"/>
                          <a:ea typeface="Roboto"/>
                          <a:cs typeface="Roboto"/>
                          <a:sym typeface="Roboto"/>
                        </a:rPr>
                        <a:t>Real-Time Updates</a:t>
                      </a:r>
                      <a:endParaRPr sz="850">
                        <a:solidFill>
                          <a:srgbClr val="374151"/>
                        </a:solidFill>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GB" sz="950">
                          <a:solidFill>
                            <a:srgbClr val="374151"/>
                          </a:solidFill>
                          <a:latin typeface="Roboto"/>
                          <a:ea typeface="Roboto"/>
                          <a:cs typeface="Roboto"/>
                          <a:sym typeface="Roboto"/>
                        </a:rPr>
                        <a:t>Complexity in Handling Multiple Transport Providers</a:t>
                      </a:r>
                      <a:endParaRPr sz="850">
                        <a:solidFill>
                          <a:srgbClr val="374151"/>
                        </a:solidFill>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bl>
          </a:graphicData>
        </a:graphic>
      </p:graphicFrame>
      <p:sp>
        <p:nvSpPr>
          <p:cNvPr id="155" name="Google Shape;155;g2630b2d0d4d_5_11"/>
          <p:cNvSpPr txBox="1"/>
          <p:nvPr/>
        </p:nvSpPr>
        <p:spPr>
          <a:xfrm>
            <a:off x="906575" y="165575"/>
            <a:ext cx="6764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1"/>
                </a:solidFill>
                <a:latin typeface="Inter ExtraBold"/>
                <a:ea typeface="Inter ExtraBold"/>
                <a:cs typeface="Inter ExtraBold"/>
                <a:sym typeface="Inter ExtraBold"/>
              </a:rPr>
              <a:t>SWOT Analysis</a:t>
            </a:r>
            <a:r>
              <a:rPr b="1" lang="en-GB" sz="3000">
                <a:solidFill>
                  <a:srgbClr val="ED2127"/>
                </a:solidFill>
                <a:latin typeface="Inter ExtraBold"/>
                <a:ea typeface="Inter ExtraBold"/>
                <a:cs typeface="Inter ExtraBold"/>
                <a:sym typeface="Inter ExtraBold"/>
              </a:rPr>
              <a:t>.</a:t>
            </a:r>
            <a:endParaRPr sz="2000">
              <a:solidFill>
                <a:srgbClr val="565656"/>
              </a:solidFill>
              <a:latin typeface="Inter ExtraBold"/>
              <a:ea typeface="Inter ExtraBold"/>
              <a:cs typeface="Inter ExtraBold"/>
              <a:sym typeface="Inter ExtraBold"/>
            </a:endParaRPr>
          </a:p>
        </p:txBody>
      </p:sp>
      <p:pic>
        <p:nvPicPr>
          <p:cNvPr id="156" name="Google Shape;156;g2630b2d0d4d_5_11"/>
          <p:cNvPicPr preferRelativeResize="0"/>
          <p:nvPr/>
        </p:nvPicPr>
        <p:blipFill rotWithShape="1">
          <a:blip r:embed="rId3">
            <a:alphaModFix/>
          </a:blip>
          <a:srcRect b="0" l="0" r="0" t="0"/>
          <a:stretch/>
        </p:blipFill>
        <p:spPr>
          <a:xfrm>
            <a:off x="7509609" y="208885"/>
            <a:ext cx="1435811" cy="559926"/>
          </a:xfrm>
          <a:prstGeom prst="rect">
            <a:avLst/>
          </a:prstGeom>
          <a:noFill/>
          <a:ln>
            <a:noFill/>
          </a:ln>
        </p:spPr>
      </p:pic>
      <p:sp>
        <p:nvSpPr>
          <p:cNvPr id="157" name="Google Shape;157;g2630b2d0d4d_5_11"/>
          <p:cNvSpPr/>
          <p:nvPr/>
        </p:nvSpPr>
        <p:spPr>
          <a:xfrm>
            <a:off x="154948" y="149941"/>
            <a:ext cx="8831700" cy="4843500"/>
          </a:xfrm>
          <a:prstGeom prst="rect">
            <a:avLst/>
          </a:prstGeom>
          <a:noFill/>
          <a:ln cap="flat" cmpd="sng" w="57150">
            <a:solidFill>
              <a:srgbClr val="46B0F9"/>
            </a:solidFill>
            <a:prstDash val="solid"/>
            <a:miter lim="400000"/>
            <a:headEnd len="sm" w="sm" type="none"/>
            <a:tailEnd len="sm" w="sm" type="none"/>
          </a:ln>
          <a:effectLst>
            <a:outerShdw blurRad="254000" rotWithShape="0">
              <a:srgbClr val="000000">
                <a:alpha val="7060"/>
              </a:srgbClr>
            </a:outerShdw>
          </a:effectLst>
        </p:spPr>
        <p:txBody>
          <a:bodyPr anchorCtr="0" anchor="ctr" bIns="20775" lIns="15600" spcFirstLastPara="1" rIns="15600" wrap="square" tIns="207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1" name="Shape 161"/>
        <p:cNvGrpSpPr/>
        <p:nvPr/>
      </p:nvGrpSpPr>
      <p:grpSpPr>
        <a:xfrm>
          <a:off x="0" y="0"/>
          <a:ext cx="0" cy="0"/>
          <a:chOff x="0" y="0"/>
          <a:chExt cx="0" cy="0"/>
        </a:xfrm>
      </p:grpSpPr>
      <p:sp>
        <p:nvSpPr>
          <p:cNvPr id="162" name="Google Shape;162;p14"/>
          <p:cNvSpPr txBox="1"/>
          <p:nvPr/>
        </p:nvSpPr>
        <p:spPr>
          <a:xfrm>
            <a:off x="568566" y="614956"/>
            <a:ext cx="2334246" cy="469789"/>
          </a:xfrm>
          <a:prstGeom prst="rect">
            <a:avLst/>
          </a:prstGeom>
          <a:noFill/>
          <a:ln>
            <a:noFill/>
          </a:ln>
        </p:spPr>
        <p:txBody>
          <a:bodyPr anchorCtr="0" anchor="t" bIns="0" lIns="0" spcFirstLastPara="1" rIns="0" wrap="square" tIns="7800">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dk1"/>
                </a:solidFill>
                <a:latin typeface="Inter ExtraBold"/>
                <a:ea typeface="Inter ExtraBold"/>
                <a:cs typeface="Inter ExtraBold"/>
                <a:sym typeface="Inter ExtraBold"/>
              </a:rPr>
              <a:t>References</a:t>
            </a:r>
            <a:r>
              <a:rPr b="1" i="0" lang="en-GB" sz="2900" u="none" cap="none" strike="noStrike">
                <a:solidFill>
                  <a:srgbClr val="FF0000"/>
                </a:solidFill>
                <a:latin typeface="Inter ExtraBold"/>
                <a:ea typeface="Inter ExtraBold"/>
                <a:cs typeface="Inter ExtraBold"/>
                <a:sym typeface="Inter ExtraBold"/>
              </a:rPr>
              <a:t>.</a:t>
            </a:r>
            <a:endParaRPr b="1" i="0" sz="2900" u="none" cap="none" strike="noStrike">
              <a:solidFill>
                <a:srgbClr val="FF0000"/>
              </a:solidFill>
              <a:latin typeface="Inter ExtraBold"/>
              <a:ea typeface="Inter ExtraBold"/>
              <a:cs typeface="Inter ExtraBold"/>
              <a:sym typeface="Inter ExtraBold"/>
            </a:endParaRPr>
          </a:p>
        </p:txBody>
      </p:sp>
      <p:sp>
        <p:nvSpPr>
          <p:cNvPr id="163" name="Google Shape;163;p14"/>
          <p:cNvSpPr/>
          <p:nvPr/>
        </p:nvSpPr>
        <p:spPr>
          <a:xfrm>
            <a:off x="97859" y="89697"/>
            <a:ext cx="8913285" cy="4917048"/>
          </a:xfrm>
          <a:prstGeom prst="rect">
            <a:avLst/>
          </a:prstGeom>
          <a:noFill/>
          <a:ln cap="flat" cmpd="sng" w="57150">
            <a:solidFill>
              <a:srgbClr val="46B0F9"/>
            </a:solidFill>
            <a:prstDash val="solid"/>
            <a:miter lim="400000"/>
            <a:headEnd len="sm" w="sm" type="none"/>
            <a:tailEnd len="sm" w="sm" type="none"/>
          </a:ln>
          <a:effectLst>
            <a:outerShdw blurRad="254000" rotWithShape="0">
              <a:srgbClr val="000000">
                <a:alpha val="7058"/>
              </a:srgbClr>
            </a:outerShdw>
          </a:effectLst>
        </p:spPr>
        <p:txBody>
          <a:bodyPr anchorCtr="0" anchor="ctr" bIns="20775" lIns="15600" spcFirstLastPara="1" rIns="15600" wrap="square" tIns="207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164" name="Google Shape;164;p14"/>
          <p:cNvPicPr preferRelativeResize="0"/>
          <p:nvPr/>
        </p:nvPicPr>
        <p:blipFill rotWithShape="1">
          <a:blip r:embed="rId3">
            <a:alphaModFix/>
          </a:blip>
          <a:srcRect b="0" l="0" r="0" t="0"/>
          <a:stretch/>
        </p:blipFill>
        <p:spPr>
          <a:xfrm>
            <a:off x="7425673" y="211279"/>
            <a:ext cx="1435811" cy="559926"/>
          </a:xfrm>
          <a:prstGeom prst="rect">
            <a:avLst/>
          </a:prstGeom>
          <a:noFill/>
          <a:ln>
            <a:noFill/>
          </a:ln>
        </p:spPr>
      </p:pic>
      <p:sp>
        <p:nvSpPr>
          <p:cNvPr id="165" name="Google Shape;165;p14"/>
          <p:cNvSpPr txBox="1"/>
          <p:nvPr/>
        </p:nvSpPr>
        <p:spPr>
          <a:xfrm>
            <a:off x="568566" y="1298300"/>
            <a:ext cx="6086342" cy="3370503"/>
          </a:xfrm>
          <a:prstGeom prst="rect">
            <a:avLst/>
          </a:prstGeom>
          <a:noFill/>
          <a:ln>
            <a:noFill/>
          </a:ln>
        </p:spPr>
        <p:txBody>
          <a:bodyPr anchorCtr="0" anchor="t" bIns="41575" lIns="41575" spcFirstLastPara="1" rIns="41575" wrap="square" tIns="41575">
            <a:spAutoFit/>
          </a:bodyPr>
          <a:lstStyle/>
          <a:p>
            <a:pPr indent="-228600" lvl="0" marL="228600" marR="419100" rtl="0" algn="l">
              <a:lnSpc>
                <a:spcPct val="115000"/>
              </a:lnSpc>
              <a:spcBef>
                <a:spcPts val="200"/>
              </a:spcBef>
              <a:spcAft>
                <a:spcPts val="0"/>
              </a:spcAft>
              <a:buClr>
                <a:schemeClr val="dk1"/>
              </a:buClr>
              <a:buSzPts val="500"/>
              <a:buFont typeface="Noto Sans Symbols"/>
              <a:buChar char="❑"/>
            </a:pPr>
            <a:r>
              <a:rPr b="0" i="0" lang="en-GB" sz="1200" u="none" cap="none" strike="noStrike">
                <a:solidFill>
                  <a:schemeClr val="dk1"/>
                </a:solidFill>
                <a:latin typeface="Arial"/>
                <a:ea typeface="Arial"/>
                <a:cs typeface="Arial"/>
                <a:sym typeface="Arial"/>
              </a:rPr>
              <a:t>Mu, H., Yu, J., &amp; Liu, L. (2009). Shortest path algorithm for road network with traffic restriction. IEEE 2nd International Conference on Power Electronics and Intelligent Transportation System, China.</a:t>
            </a:r>
            <a:endParaRPr b="0" i="0" sz="1200" u="none" cap="none" strike="noStrike">
              <a:solidFill>
                <a:schemeClr val="dk1"/>
              </a:solidFill>
              <a:latin typeface="Arial"/>
              <a:ea typeface="Arial"/>
              <a:cs typeface="Arial"/>
              <a:sym typeface="Arial"/>
            </a:endParaRPr>
          </a:p>
          <a:p>
            <a:pPr indent="0" lvl="0" marL="0" marR="419100" rtl="0" algn="l">
              <a:lnSpc>
                <a:spcPct val="115000"/>
              </a:lnSpc>
              <a:spcBef>
                <a:spcPts val="200"/>
              </a:spcBef>
              <a:spcAft>
                <a:spcPts val="0"/>
              </a:spcAft>
              <a:buNone/>
            </a:pPr>
            <a:r>
              <a:rPr b="0" i="0" lang="en-GB"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228600" lvl="0" marL="228600" marR="419100" rtl="0" algn="l">
              <a:lnSpc>
                <a:spcPct val="115000"/>
              </a:lnSpc>
              <a:spcBef>
                <a:spcPts val="200"/>
              </a:spcBef>
              <a:spcAft>
                <a:spcPts val="0"/>
              </a:spcAft>
              <a:buClr>
                <a:schemeClr val="dk1"/>
              </a:buClr>
              <a:buSzPts val="500"/>
              <a:buFont typeface="Noto Sans Symbols"/>
              <a:buChar char="❑"/>
            </a:pPr>
            <a:r>
              <a:rPr b="0" i="0" lang="en-GB" sz="1200" u="none" cap="none" strike="noStrike">
                <a:solidFill>
                  <a:schemeClr val="dk1"/>
                </a:solidFill>
                <a:latin typeface="Arial"/>
                <a:ea typeface="Arial"/>
                <a:cs typeface="Arial"/>
                <a:sym typeface="Arial"/>
              </a:rPr>
              <a:t>https://www.geeksforgeeks.org/brute-force-approach-and-its-pros-and-cons/</a:t>
            </a:r>
            <a:endParaRPr/>
          </a:p>
          <a:p>
            <a:pPr indent="-196850" lvl="0" marL="228600" marR="419100" rtl="0" algn="l">
              <a:lnSpc>
                <a:spcPct val="115000"/>
              </a:lnSpc>
              <a:spcBef>
                <a:spcPts val="200"/>
              </a:spcBef>
              <a:spcAft>
                <a:spcPts val="0"/>
              </a:spcAft>
              <a:buClr>
                <a:schemeClr val="dk1"/>
              </a:buClr>
              <a:buSzPts val="500"/>
              <a:buFont typeface="Noto Sans Symbols"/>
              <a:buNone/>
            </a:pPr>
            <a:r>
              <a:t/>
            </a:r>
            <a:endParaRPr b="0" i="0" sz="1200" u="none" cap="none" strike="noStrike">
              <a:solidFill>
                <a:schemeClr val="dk1"/>
              </a:solidFill>
              <a:latin typeface="Arial"/>
              <a:ea typeface="Arial"/>
              <a:cs typeface="Arial"/>
              <a:sym typeface="Arial"/>
            </a:endParaRPr>
          </a:p>
          <a:p>
            <a:pPr indent="-228600" lvl="0" marL="228600" marR="419100" rtl="0" algn="l">
              <a:lnSpc>
                <a:spcPct val="115000"/>
              </a:lnSpc>
              <a:spcBef>
                <a:spcPts val="200"/>
              </a:spcBef>
              <a:spcAft>
                <a:spcPts val="0"/>
              </a:spcAft>
              <a:buClr>
                <a:schemeClr val="dk1"/>
              </a:buClr>
              <a:buSzPts val="500"/>
              <a:buFont typeface="Noto Sans Symbols"/>
              <a:buChar char="❑"/>
            </a:pPr>
            <a:r>
              <a:rPr b="0" i="0" lang="en-GB" sz="1200" u="none" cap="none" strike="noStrike">
                <a:solidFill>
                  <a:schemeClr val="dk1"/>
                </a:solidFill>
                <a:latin typeface="Arial"/>
                <a:ea typeface="Arial"/>
                <a:cs typeface="Arial"/>
                <a:sym typeface="Arial"/>
              </a:rPr>
              <a:t>https://en.wikipedia.org/wiki/Brute-force_search</a:t>
            </a:r>
            <a:endParaRPr/>
          </a:p>
          <a:p>
            <a:pPr indent="-196850" lvl="0" marL="228600" marR="419100" rtl="0" algn="l">
              <a:lnSpc>
                <a:spcPct val="115000"/>
              </a:lnSpc>
              <a:spcBef>
                <a:spcPts val="200"/>
              </a:spcBef>
              <a:spcAft>
                <a:spcPts val="0"/>
              </a:spcAft>
              <a:buClr>
                <a:schemeClr val="dk1"/>
              </a:buClr>
              <a:buSzPts val="500"/>
              <a:buFont typeface="Noto Sans Symbols"/>
              <a:buNone/>
            </a:pPr>
            <a:r>
              <a:t/>
            </a:r>
            <a:endParaRPr b="0" i="0" sz="1200" u="none" cap="none" strike="noStrike">
              <a:solidFill>
                <a:schemeClr val="dk1"/>
              </a:solidFill>
              <a:latin typeface="Arial"/>
              <a:ea typeface="Arial"/>
              <a:cs typeface="Arial"/>
              <a:sym typeface="Arial"/>
            </a:endParaRPr>
          </a:p>
          <a:p>
            <a:pPr indent="-228600" lvl="0" marL="228600" marR="419100" rtl="0" algn="l">
              <a:lnSpc>
                <a:spcPct val="115000"/>
              </a:lnSpc>
              <a:spcBef>
                <a:spcPts val="200"/>
              </a:spcBef>
              <a:spcAft>
                <a:spcPts val="0"/>
              </a:spcAft>
              <a:buClr>
                <a:schemeClr val="dk1"/>
              </a:buClr>
              <a:buSzPts val="500"/>
              <a:buFont typeface="Noto Sans Symbols"/>
              <a:buChar char="❑"/>
            </a:pPr>
            <a:r>
              <a:rPr b="0" i="0" lang="en-GB" sz="1200" u="none" cap="none" strike="noStrike">
                <a:solidFill>
                  <a:schemeClr val="dk1"/>
                </a:solidFill>
                <a:latin typeface="Arial"/>
                <a:ea typeface="Arial"/>
                <a:cs typeface="Arial"/>
                <a:sym typeface="Arial"/>
              </a:rPr>
              <a:t>https://www.srividyaengg.ac.in/coursematerial/CSE/104442.pdf</a:t>
            </a:r>
            <a:endParaRPr/>
          </a:p>
          <a:p>
            <a:pPr indent="-196850" lvl="0" marL="228600" marR="419100" rtl="0" algn="l">
              <a:lnSpc>
                <a:spcPct val="115000"/>
              </a:lnSpc>
              <a:spcBef>
                <a:spcPts val="200"/>
              </a:spcBef>
              <a:spcAft>
                <a:spcPts val="0"/>
              </a:spcAft>
              <a:buClr>
                <a:schemeClr val="dk1"/>
              </a:buClr>
              <a:buSzPts val="500"/>
              <a:buFont typeface="Noto Sans Symbols"/>
              <a:buNone/>
            </a:pPr>
            <a:r>
              <a:t/>
            </a:r>
            <a:endParaRPr b="0" i="0" sz="1200" u="none" cap="none" strike="noStrike">
              <a:solidFill>
                <a:schemeClr val="dk1"/>
              </a:solidFill>
              <a:latin typeface="Arial"/>
              <a:ea typeface="Arial"/>
              <a:cs typeface="Arial"/>
              <a:sym typeface="Arial"/>
            </a:endParaRPr>
          </a:p>
          <a:p>
            <a:pPr indent="-228600" lvl="0" marL="228600" marR="419100" rtl="0" algn="l">
              <a:lnSpc>
                <a:spcPct val="115000"/>
              </a:lnSpc>
              <a:spcBef>
                <a:spcPts val="200"/>
              </a:spcBef>
              <a:spcAft>
                <a:spcPts val="0"/>
              </a:spcAft>
              <a:buClr>
                <a:schemeClr val="dk1"/>
              </a:buClr>
              <a:buSzPts val="500"/>
              <a:buFont typeface="Noto Sans Symbols"/>
              <a:buChar char="❑"/>
            </a:pPr>
            <a:r>
              <a:rPr b="0" i="0" lang="en-GB" sz="1200" u="none" cap="none" strike="noStrike">
                <a:solidFill>
                  <a:schemeClr val="dk1"/>
                </a:solidFill>
                <a:latin typeface="Arial"/>
                <a:ea typeface="Arial"/>
                <a:cs typeface="Arial"/>
                <a:sym typeface="Arial"/>
              </a:rPr>
              <a:t>Nha, V., Djahel, S., &amp; Murphy, J. (2012). A comparative study of vehicles' routing algorithms for route planning in smart cities. IEEE First International Workshop on Vehicular Traffic Management for Smart Cities, Ireland.</a:t>
            </a:r>
            <a:endParaRPr/>
          </a:p>
          <a:p>
            <a:pPr indent="0" lvl="0" marL="0" marR="419100" rtl="0" algn="l">
              <a:lnSpc>
                <a:spcPct val="115000"/>
              </a:lnSpc>
              <a:spcBef>
                <a:spcPts val="200"/>
              </a:spcBef>
              <a:spcAft>
                <a:spcPts val="0"/>
              </a:spcAft>
              <a:buClr>
                <a:schemeClr val="dk1"/>
              </a:buClr>
              <a:buSzPts val="5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Inter SemiBold"/>
              <a:ea typeface="Inter SemiBold"/>
              <a:cs typeface="Inter SemiBold"/>
              <a:sym typeface="Inter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2"/>
          <p:cNvSpPr/>
          <p:nvPr/>
        </p:nvSpPr>
        <p:spPr>
          <a:xfrm>
            <a:off x="138633" y="98191"/>
            <a:ext cx="8870132" cy="4924863"/>
          </a:xfrm>
          <a:prstGeom prst="rect">
            <a:avLst/>
          </a:prstGeom>
          <a:noFill/>
          <a:ln cap="flat" cmpd="sng" w="57150">
            <a:solidFill>
              <a:srgbClr val="46B0F9"/>
            </a:solidFill>
            <a:prstDash val="solid"/>
            <a:miter lim="400000"/>
            <a:headEnd len="sm" w="sm" type="none"/>
            <a:tailEnd len="sm" w="sm" type="none"/>
          </a:ln>
          <a:effectLst>
            <a:outerShdw blurRad="254000" rotWithShape="0">
              <a:srgbClr val="000000">
                <a:alpha val="7058"/>
              </a:srgbClr>
            </a:outerShdw>
          </a:effectLst>
        </p:spPr>
        <p:txBody>
          <a:bodyPr anchorCtr="0" anchor="ctr" bIns="20775" lIns="15600" spcFirstLastPara="1" rIns="15600" wrap="square" tIns="207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44" name="Google Shape;44;p2"/>
          <p:cNvSpPr txBox="1"/>
          <p:nvPr>
            <p:ph type="title"/>
          </p:nvPr>
        </p:nvSpPr>
        <p:spPr>
          <a:xfrm>
            <a:off x="627717" y="515825"/>
            <a:ext cx="5817127" cy="467581"/>
          </a:xfrm>
          <a:prstGeom prst="rect">
            <a:avLst/>
          </a:prstGeom>
          <a:noFill/>
          <a:ln>
            <a:noFill/>
          </a:ln>
        </p:spPr>
        <p:txBody>
          <a:bodyPr anchorCtr="0" anchor="t" bIns="0" lIns="0" spcFirstLastPara="1" rIns="0" wrap="square" tIns="5475">
            <a:spAutoFit/>
          </a:bodyPr>
          <a:lstStyle/>
          <a:p>
            <a:pPr indent="0" lvl="0" marL="0" rtl="0" algn="l">
              <a:lnSpc>
                <a:spcPct val="100000"/>
              </a:lnSpc>
              <a:spcBef>
                <a:spcPts val="0"/>
              </a:spcBef>
              <a:spcAft>
                <a:spcPts val="0"/>
              </a:spcAft>
              <a:buSzPts val="600"/>
              <a:buNone/>
            </a:pPr>
            <a:r>
              <a:rPr lang="en-GB" sz="3000">
                <a:latin typeface="Inter ExtraBold"/>
                <a:ea typeface="Inter ExtraBold"/>
                <a:cs typeface="Inter ExtraBold"/>
                <a:sym typeface="Inter ExtraBold"/>
              </a:rPr>
              <a:t>Introduction</a:t>
            </a:r>
            <a:r>
              <a:rPr lang="en-GB" sz="2300">
                <a:solidFill>
                  <a:srgbClr val="FF0000"/>
                </a:solidFill>
                <a:latin typeface="Inter ExtraBold"/>
                <a:ea typeface="Inter ExtraBold"/>
                <a:cs typeface="Inter ExtraBold"/>
                <a:sym typeface="Inter ExtraBold"/>
              </a:rPr>
              <a:t>.</a:t>
            </a:r>
            <a:endParaRPr sz="2300">
              <a:solidFill>
                <a:srgbClr val="FF0000"/>
              </a:solidFill>
              <a:latin typeface="Inter ExtraBold"/>
              <a:ea typeface="Inter ExtraBold"/>
              <a:cs typeface="Inter ExtraBold"/>
              <a:sym typeface="Inter ExtraBold"/>
            </a:endParaRPr>
          </a:p>
        </p:txBody>
      </p:sp>
      <p:sp>
        <p:nvSpPr>
          <p:cNvPr id="45" name="Google Shape;45;p2"/>
          <p:cNvSpPr txBox="1"/>
          <p:nvPr/>
        </p:nvSpPr>
        <p:spPr>
          <a:xfrm>
            <a:off x="627717" y="1166540"/>
            <a:ext cx="7645500" cy="4175548"/>
          </a:xfrm>
          <a:prstGeom prst="rect">
            <a:avLst/>
          </a:prstGeom>
          <a:noFill/>
          <a:ln>
            <a:noFill/>
          </a:ln>
        </p:spPr>
        <p:txBody>
          <a:bodyPr anchorCtr="0" anchor="t" bIns="0" lIns="0" spcFirstLastPara="1" rIns="0" wrap="square" tIns="665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202124"/>
              </a:buClr>
              <a:buSzPts val="1400"/>
              <a:buFont typeface="Arial"/>
              <a:buChar char="●"/>
            </a:pPr>
            <a:r>
              <a:rPr b="0" i="0" lang="en-GB" sz="1400" u="none" cap="none" strike="noStrike">
                <a:solidFill>
                  <a:srgbClr val="202124"/>
                </a:solidFill>
                <a:highlight>
                  <a:srgbClr val="FFFFFF"/>
                </a:highlight>
                <a:latin typeface="Arial"/>
                <a:ea typeface="Arial"/>
                <a:cs typeface="Arial"/>
                <a:sym typeface="Arial"/>
              </a:rPr>
              <a:t>Welcome to the Public Transport Efficiency System, your multi-destination trip planner for optimizing public transportation routes. Our web application is designed to assist you in planning your journeys with ease. Whether you need to visit multiple destinations, find the quickest routes, or minimize your travel time, we've got you covered.</a:t>
            </a:r>
            <a:endParaRPr/>
          </a:p>
          <a:p>
            <a:pPr indent="-228600" lvl="0" marL="457200" marR="0" rtl="0" algn="l">
              <a:lnSpc>
                <a:spcPct val="100000"/>
              </a:lnSpc>
              <a:spcBef>
                <a:spcPts val="0"/>
              </a:spcBef>
              <a:spcAft>
                <a:spcPts val="0"/>
              </a:spcAft>
              <a:buClr>
                <a:srgbClr val="202124"/>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GB" sz="1400" u="none" cap="none" strike="noStrike">
                <a:solidFill>
                  <a:schemeClr val="dk1"/>
                </a:solidFill>
                <a:latin typeface="Arial"/>
                <a:ea typeface="Arial"/>
                <a:cs typeface="Arial"/>
                <a:sym typeface="Arial"/>
              </a:rPr>
              <a:t>Challenges: We identify transportation obstacles in unexplored territory, including environmental, engineering, and congestion issues.</a:t>
            </a:r>
            <a:endParaRPr b="0" i="0" sz="1400" u="none" cap="none" strike="noStrike">
              <a:solidFill>
                <a:schemeClr val="dk1"/>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GB" sz="1400" u="none" cap="none" strike="noStrike">
                <a:solidFill>
                  <a:schemeClr val="dk1"/>
                </a:solidFill>
                <a:latin typeface="Arial"/>
                <a:ea typeface="Arial"/>
                <a:cs typeface="Arial"/>
                <a:sym typeface="Arial"/>
              </a:rPr>
              <a:t>Algorithmic Solutions: We use powerful algorithm (brute force approach) and to efficiently optimize road routing in these areas.</a:t>
            </a:r>
            <a:endParaRPr b="0" i="0" sz="1400" u="none" cap="none" strike="noStrike">
              <a:solidFill>
                <a:schemeClr val="dk1"/>
              </a:solidFill>
              <a:latin typeface="Arial"/>
              <a:ea typeface="Arial"/>
              <a:cs typeface="Arial"/>
              <a:sym typeface="Arial"/>
            </a:endParaRPr>
          </a:p>
          <a:p>
            <a:pPr indent="-196850" lvl="0" marL="74295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GB" sz="1400" u="none" cap="none" strike="noStrike">
                <a:solidFill>
                  <a:schemeClr val="dk1"/>
                </a:solidFill>
                <a:latin typeface="Arial"/>
                <a:ea typeface="Arial"/>
                <a:cs typeface="Arial"/>
                <a:sym typeface="Arial"/>
              </a:rPr>
              <a:t>Transportation Improvement: Through algorithmic solutions, we hope to create a more sustainable, efficient, and accessible transportation system that benefits communities and the environment in unexplored areas.</a:t>
            </a:r>
            <a:endParaRPr b="0" i="0" sz="1400" u="none" cap="none" strike="noStrike">
              <a:solidFill>
                <a:schemeClr val="dk1"/>
              </a:solidFill>
              <a:latin typeface="Arial"/>
              <a:ea typeface="Arial"/>
              <a:cs typeface="Arial"/>
              <a:sym typeface="Arial"/>
            </a:endParaRPr>
          </a:p>
          <a:p>
            <a:pPr indent="0" lvl="0" marL="457200" marR="0" rtl="0" algn="l">
              <a:lnSpc>
                <a:spcPct val="203062"/>
              </a:lnSpc>
              <a:spcBef>
                <a:spcPts val="0"/>
              </a:spcBef>
              <a:spcAft>
                <a:spcPts val="0"/>
              </a:spcAft>
              <a:buClr>
                <a:srgbClr val="000000"/>
              </a:buClr>
              <a:buSzPts val="1500"/>
              <a:buFont typeface="Arial"/>
              <a:buNone/>
            </a:pPr>
            <a:r>
              <a:t/>
            </a:r>
            <a:endParaRPr b="1" i="0" sz="1500" u="none" cap="none" strike="noStrike">
              <a:solidFill>
                <a:srgbClr val="522D1C"/>
              </a:solidFill>
              <a:latin typeface="Alegreya"/>
              <a:ea typeface="Alegreya"/>
              <a:cs typeface="Alegreya"/>
              <a:sym typeface="Alegreya"/>
            </a:endParaRPr>
          </a:p>
          <a:p>
            <a:pPr indent="0" lvl="0" marL="0" marR="0" rtl="0" algn="l">
              <a:lnSpc>
                <a:spcPct val="203062"/>
              </a:lnSpc>
              <a:spcBef>
                <a:spcPts val="0"/>
              </a:spcBef>
              <a:spcAft>
                <a:spcPts val="0"/>
              </a:spcAft>
              <a:buClr>
                <a:srgbClr val="000000"/>
              </a:buClr>
              <a:buSzPts val="1500"/>
              <a:buFont typeface="Arial"/>
              <a:buNone/>
            </a:pPr>
            <a:r>
              <a:t/>
            </a:r>
            <a:endParaRPr b="1" i="0" sz="1500" u="none" cap="none" strike="noStrike">
              <a:solidFill>
                <a:srgbClr val="522D1C"/>
              </a:solidFill>
              <a:latin typeface="Alegreya"/>
              <a:ea typeface="Alegreya"/>
              <a:cs typeface="Alegreya"/>
              <a:sym typeface="Alegreya"/>
            </a:endParaRPr>
          </a:p>
        </p:txBody>
      </p:sp>
      <p:pic>
        <p:nvPicPr>
          <p:cNvPr id="46" name="Google Shape;46;p2"/>
          <p:cNvPicPr preferRelativeResize="0"/>
          <p:nvPr/>
        </p:nvPicPr>
        <p:blipFill rotWithShape="1">
          <a:blip r:embed="rId3">
            <a:alphaModFix/>
          </a:blip>
          <a:srcRect b="0" l="0" r="0" t="0"/>
          <a:stretch/>
        </p:blipFill>
        <p:spPr>
          <a:xfrm>
            <a:off x="7459737" y="189689"/>
            <a:ext cx="1435811" cy="559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 name="Shape 50"/>
        <p:cNvGrpSpPr/>
        <p:nvPr/>
      </p:nvGrpSpPr>
      <p:grpSpPr>
        <a:xfrm>
          <a:off x="0" y="0"/>
          <a:ext cx="0" cy="0"/>
          <a:chOff x="0" y="0"/>
          <a:chExt cx="0" cy="0"/>
        </a:xfrm>
      </p:grpSpPr>
      <p:sp>
        <p:nvSpPr>
          <p:cNvPr id="51" name="Google Shape;51;p3"/>
          <p:cNvSpPr/>
          <p:nvPr/>
        </p:nvSpPr>
        <p:spPr>
          <a:xfrm>
            <a:off x="89704" y="97972"/>
            <a:ext cx="8954100" cy="4972050"/>
          </a:xfrm>
          <a:prstGeom prst="rect">
            <a:avLst/>
          </a:prstGeom>
          <a:noFill/>
          <a:ln cap="flat" cmpd="sng" w="57150">
            <a:solidFill>
              <a:srgbClr val="46B0F9"/>
            </a:solidFill>
            <a:prstDash val="solid"/>
            <a:miter lim="400000"/>
            <a:headEnd len="sm" w="sm" type="none"/>
            <a:tailEnd len="sm" w="sm" type="none"/>
          </a:ln>
          <a:effectLst>
            <a:outerShdw blurRad="254000" rotWithShape="0">
              <a:srgbClr val="000000">
                <a:alpha val="7058"/>
              </a:srgbClr>
            </a:outerShdw>
          </a:effectLst>
        </p:spPr>
        <p:txBody>
          <a:bodyPr anchorCtr="0" anchor="ctr" bIns="20775" lIns="15600" spcFirstLastPara="1" rIns="15600" wrap="square" tIns="207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52" name="Google Shape;52;p3"/>
          <p:cNvSpPr txBox="1"/>
          <p:nvPr>
            <p:ph type="title"/>
          </p:nvPr>
        </p:nvSpPr>
        <p:spPr>
          <a:xfrm>
            <a:off x="560985" y="591945"/>
            <a:ext cx="4274016" cy="467581"/>
          </a:xfrm>
          <a:prstGeom prst="rect">
            <a:avLst/>
          </a:prstGeom>
          <a:noFill/>
          <a:ln>
            <a:noFill/>
          </a:ln>
        </p:spPr>
        <p:txBody>
          <a:bodyPr anchorCtr="0" anchor="t" bIns="0" lIns="0" spcFirstLastPara="1" rIns="0" wrap="square" tIns="5475">
            <a:spAutoFit/>
          </a:bodyPr>
          <a:lstStyle/>
          <a:p>
            <a:pPr indent="0" lvl="0" marL="0" rtl="0" algn="l">
              <a:lnSpc>
                <a:spcPct val="100000"/>
              </a:lnSpc>
              <a:spcBef>
                <a:spcPts val="0"/>
              </a:spcBef>
              <a:spcAft>
                <a:spcPts val="0"/>
              </a:spcAft>
              <a:buSzPts val="600"/>
              <a:buNone/>
            </a:pPr>
            <a:r>
              <a:rPr lang="en-GB" sz="3000">
                <a:solidFill>
                  <a:schemeClr val="dk1"/>
                </a:solidFill>
                <a:latin typeface="Inter ExtraBold"/>
                <a:ea typeface="Inter ExtraBold"/>
                <a:cs typeface="Inter ExtraBold"/>
                <a:sym typeface="Inter ExtraBold"/>
              </a:rPr>
              <a:t>Problem Statement</a:t>
            </a:r>
            <a:r>
              <a:rPr lang="en-GB" sz="3000">
                <a:solidFill>
                  <a:srgbClr val="FF0000"/>
                </a:solidFill>
                <a:latin typeface="Inter ExtraBold"/>
                <a:ea typeface="Inter ExtraBold"/>
                <a:cs typeface="Inter ExtraBold"/>
                <a:sym typeface="Inter ExtraBold"/>
              </a:rPr>
              <a:t>.</a:t>
            </a:r>
            <a:endParaRPr/>
          </a:p>
        </p:txBody>
      </p:sp>
      <p:sp>
        <p:nvSpPr>
          <p:cNvPr id="53" name="Google Shape;53;p3"/>
          <p:cNvSpPr txBox="1"/>
          <p:nvPr/>
        </p:nvSpPr>
        <p:spPr>
          <a:xfrm>
            <a:off x="560985" y="1359887"/>
            <a:ext cx="7588800" cy="2840055"/>
          </a:xfrm>
          <a:prstGeom prst="rect">
            <a:avLst/>
          </a:prstGeom>
          <a:noFill/>
          <a:ln>
            <a:noFill/>
          </a:ln>
        </p:spPr>
        <p:txBody>
          <a:bodyPr anchorCtr="0" anchor="t" bIns="0" lIns="0" spcFirstLastPara="1" rIns="0" wrap="square" tIns="6650">
            <a:spAutoFit/>
          </a:bodyPr>
          <a:lstStyle/>
          <a:p>
            <a:pPr indent="-317500" lvl="0" marL="457200" marR="0" rtl="0" algn="l">
              <a:lnSpc>
                <a:spcPct val="100000"/>
              </a:lnSpc>
              <a:spcBef>
                <a:spcPts val="0"/>
              </a:spcBef>
              <a:spcAft>
                <a:spcPts val="0"/>
              </a:spcAft>
              <a:buClr>
                <a:schemeClr val="dk1"/>
              </a:buClr>
              <a:buSzPts val="1400"/>
              <a:buFont typeface="Arial"/>
              <a:buChar char="●"/>
            </a:pPr>
            <a:r>
              <a:rPr b="0" i="0" lang="en-GB" sz="1400" u="none" cap="none" strike="noStrike">
                <a:solidFill>
                  <a:schemeClr val="dk1"/>
                </a:solidFill>
                <a:latin typeface="Arial"/>
                <a:ea typeface="Arial"/>
                <a:cs typeface="Arial"/>
                <a:sym typeface="Arial"/>
              </a:rPr>
              <a:t>Dissatisfaction with inadequate public transportation in less developed regions and congested travel plans can be addressed, aligning with the smart city objective of enhancing living standards and promoting economic growth.</a:t>
            </a:r>
            <a:endParaRPr/>
          </a:p>
          <a:p>
            <a:pPr indent="-228600" lvl="0" marL="45720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GB" sz="1400" u="none" cap="none" strike="noStrike">
                <a:solidFill>
                  <a:schemeClr val="dk1"/>
                </a:solidFill>
                <a:latin typeface="Arial"/>
                <a:ea typeface="Arial"/>
                <a:cs typeface="Arial"/>
                <a:sym typeface="Arial"/>
              </a:rPr>
              <a:t>Create an innovative and effective solution to address inefficiencies in public transportation systems, with a focus on improving route planning to increase overall system efficiency, decrease travel times, and improve the customer experience.</a:t>
            </a:r>
            <a:endParaRPr/>
          </a:p>
          <a:p>
            <a:pPr indent="-228600" lvl="0" marL="45720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247650" lvl="0" marL="349250" marR="0" rtl="0" algn="l">
              <a:lnSpc>
                <a:spcPct val="100000"/>
              </a:lnSpc>
              <a:spcBef>
                <a:spcPts val="0"/>
              </a:spcBef>
              <a:spcAft>
                <a:spcPts val="0"/>
              </a:spcAft>
              <a:buClr>
                <a:schemeClr val="dk1"/>
              </a:buClr>
              <a:buSzPts val="600"/>
              <a:buFont typeface="Arial"/>
              <a:buNone/>
            </a:pPr>
            <a:r>
              <a:t/>
            </a:r>
            <a:endParaRPr b="0" i="0" sz="1400" u="none" cap="none" strike="noStrike">
              <a:solidFill>
                <a:schemeClr val="dk1"/>
              </a:solidFill>
              <a:latin typeface="Arial"/>
              <a:ea typeface="Arial"/>
              <a:cs typeface="Arial"/>
              <a:sym typeface="Arial"/>
            </a:endParaRPr>
          </a:p>
          <a:p>
            <a:pPr indent="0" lvl="0" marL="203200" marR="0" rtl="0" algn="l">
              <a:lnSpc>
                <a:spcPct val="1805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6245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54" name="Google Shape;54;p3"/>
          <p:cNvPicPr preferRelativeResize="0"/>
          <p:nvPr/>
        </p:nvPicPr>
        <p:blipFill rotWithShape="1">
          <a:blip r:embed="rId3">
            <a:alphaModFix/>
          </a:blip>
          <a:srcRect b="0" l="0" r="0" t="0"/>
          <a:stretch/>
        </p:blipFill>
        <p:spPr>
          <a:xfrm>
            <a:off x="7431956" y="265809"/>
            <a:ext cx="1435811" cy="559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 name="Shape 58"/>
        <p:cNvGrpSpPr/>
        <p:nvPr/>
      </p:nvGrpSpPr>
      <p:grpSpPr>
        <a:xfrm>
          <a:off x="0" y="0"/>
          <a:ext cx="0" cy="0"/>
          <a:chOff x="0" y="0"/>
          <a:chExt cx="0" cy="0"/>
        </a:xfrm>
      </p:grpSpPr>
      <p:sp>
        <p:nvSpPr>
          <p:cNvPr id="59" name="Google Shape;59;p4"/>
          <p:cNvSpPr/>
          <p:nvPr/>
        </p:nvSpPr>
        <p:spPr>
          <a:xfrm>
            <a:off x="154939" y="154928"/>
            <a:ext cx="8883972" cy="4843627"/>
          </a:xfrm>
          <a:prstGeom prst="rect">
            <a:avLst/>
          </a:prstGeom>
          <a:noFill/>
          <a:ln cap="flat" cmpd="sng" w="57150">
            <a:solidFill>
              <a:srgbClr val="46B0F9"/>
            </a:solidFill>
            <a:prstDash val="solid"/>
            <a:miter lim="400000"/>
            <a:headEnd len="sm" w="sm" type="none"/>
            <a:tailEnd len="sm" w="sm" type="none"/>
          </a:ln>
          <a:effectLst>
            <a:outerShdw blurRad="254000" rotWithShape="0">
              <a:srgbClr val="000000">
                <a:alpha val="7058"/>
              </a:srgbClr>
            </a:outerShdw>
          </a:effectLst>
        </p:spPr>
        <p:txBody>
          <a:bodyPr anchorCtr="0" anchor="ctr" bIns="20775" lIns="15600" spcFirstLastPara="1" rIns="15600" wrap="square" tIns="207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60" name="Google Shape;60;p4"/>
          <p:cNvPicPr preferRelativeResize="0"/>
          <p:nvPr/>
        </p:nvPicPr>
        <p:blipFill rotWithShape="1">
          <a:blip r:embed="rId3">
            <a:alphaModFix/>
          </a:blip>
          <a:srcRect b="0" l="0" r="0" t="0"/>
          <a:stretch/>
        </p:blipFill>
        <p:spPr>
          <a:xfrm>
            <a:off x="7425060" y="235141"/>
            <a:ext cx="1435811" cy="559926"/>
          </a:xfrm>
          <a:prstGeom prst="rect">
            <a:avLst/>
          </a:prstGeom>
          <a:noFill/>
          <a:ln>
            <a:noFill/>
          </a:ln>
        </p:spPr>
      </p:pic>
      <p:sp>
        <p:nvSpPr>
          <p:cNvPr id="61" name="Google Shape;61;p4"/>
          <p:cNvSpPr txBox="1"/>
          <p:nvPr/>
        </p:nvSpPr>
        <p:spPr>
          <a:xfrm>
            <a:off x="423101" y="880722"/>
            <a:ext cx="7955100" cy="4273883"/>
          </a:xfrm>
          <a:prstGeom prst="rect">
            <a:avLst/>
          </a:prstGeom>
          <a:noFill/>
          <a:ln>
            <a:noFill/>
          </a:ln>
        </p:spPr>
        <p:txBody>
          <a:bodyPr anchorCtr="0" anchor="t" bIns="20775" lIns="41575" spcFirstLastPara="1" rIns="41575" wrap="square" tIns="20775">
            <a:spAutoFit/>
          </a:bodyPr>
          <a:lstStyle/>
          <a:p>
            <a:pPr indent="-19050" lvl="0" marL="114300" marR="0" rtl="0" algn="l">
              <a:lnSpc>
                <a:spcPct val="100000"/>
              </a:lnSpc>
              <a:spcBef>
                <a:spcPts val="0"/>
              </a:spcBef>
              <a:spcAft>
                <a:spcPts val="0"/>
              </a:spcAft>
              <a:buClr>
                <a:srgbClr val="FF3F3F"/>
              </a:buClr>
              <a:buSzPts val="1500"/>
              <a:buFont typeface="Arial"/>
              <a:buNone/>
            </a:pPr>
            <a:r>
              <a:t/>
            </a:r>
            <a:endParaRPr b="0" i="0" sz="1400" u="none" cap="none" strike="noStrike">
              <a:solidFill>
                <a:schemeClr val="dk1"/>
              </a:solidFill>
              <a:latin typeface="Arial"/>
              <a:ea typeface="Arial"/>
              <a:cs typeface="Arial"/>
              <a:sym typeface="Arial"/>
            </a:endParaRPr>
          </a:p>
          <a:p>
            <a:pPr indent="0" lvl="0" marL="13970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GB" sz="1400" u="none" cap="none" strike="noStrike">
                <a:solidFill>
                  <a:schemeClr val="dk1"/>
                </a:solidFill>
                <a:latin typeface="Arial"/>
                <a:ea typeface="Arial"/>
                <a:cs typeface="Arial"/>
                <a:sym typeface="Arial"/>
              </a:rPr>
              <a:t>Congestion in Cities: Many cities throughout the world are grappling with transportation challenges, including longer travel times and a lower quality of life due to limited and inefficient public transportation options. A well-optimized static route system can significantly enhance urban mobility and improve the overall commuting experience.</a:t>
            </a:r>
            <a:r>
              <a:rPr b="0" i="0" lang="en-GB" sz="600" u="none" cap="none" strike="noStrike">
                <a:solidFill>
                  <a:srgbClr val="000000"/>
                </a:solidFill>
                <a:latin typeface="Arial"/>
                <a:ea typeface="Arial"/>
                <a:cs typeface="Arial"/>
                <a:sym typeface="Arial"/>
              </a:rPr>
              <a:t> </a:t>
            </a:r>
            <a:endParaRPr b="0" i="0" sz="6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ts val="1400"/>
              <a:buFont typeface="Arial"/>
              <a:buNone/>
            </a:pPr>
            <a:r>
              <a:t/>
            </a:r>
            <a:endParaRPr b="0" i="0" sz="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GB" sz="1400" u="none" cap="none" strike="noStrike">
                <a:solidFill>
                  <a:schemeClr val="dk1"/>
                </a:solidFill>
                <a:latin typeface="Arial"/>
                <a:ea typeface="Arial"/>
                <a:cs typeface="Arial"/>
                <a:sym typeface="Arial"/>
              </a:rPr>
              <a:t>Environmental Sustainability: Reducing the number of private vehicles on the road through improved public transportation efficiency is an important step toward reducing carbon emissions.</a:t>
            </a:r>
            <a:endParaRPr/>
          </a:p>
          <a:p>
            <a:pPr indent="-228600" lvl="0" marL="45720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GB" sz="1400" u="none" cap="none" strike="noStrike">
                <a:solidFill>
                  <a:schemeClr val="dk1"/>
                </a:solidFill>
                <a:latin typeface="Arial"/>
                <a:ea typeface="Arial"/>
                <a:cs typeface="Arial"/>
                <a:sym typeface="Arial"/>
              </a:rPr>
              <a:t>Economic Advantages: Efficient public transportation networks can attract businesses, visitors, and residents, boosting local economies and expanding job opportunities.</a:t>
            </a:r>
            <a:endParaRPr b="0" i="0" sz="1400" u="none" cap="none" strike="noStrike">
              <a:solidFill>
                <a:schemeClr val="dk1"/>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GB" sz="1400" u="none" cap="none" strike="noStrike">
                <a:solidFill>
                  <a:schemeClr val="dk1"/>
                </a:solidFill>
                <a:latin typeface="Arial"/>
                <a:ea typeface="Arial"/>
                <a:cs typeface="Arial"/>
                <a:sym typeface="Arial"/>
              </a:rPr>
              <a:t>Passenger Satisfaction: Improving the passenger experience by shortening wait times, offering dependable services, and streamlining routes might attract more people to use public transit, resulting in a more sustainable method of transportation</a:t>
            </a:r>
            <a:endParaRPr b="0" i="0" sz="1400" u="none" cap="none" strike="noStrike">
              <a:solidFill>
                <a:schemeClr val="dk1"/>
              </a:solidFill>
              <a:latin typeface="Arial"/>
              <a:ea typeface="Arial"/>
              <a:cs typeface="Arial"/>
              <a:sym typeface="Arial"/>
            </a:endParaRPr>
          </a:p>
          <a:p>
            <a:pPr indent="-19050" lvl="0" marL="114300" marR="0" rtl="0" algn="l">
              <a:lnSpc>
                <a:spcPct val="100000"/>
              </a:lnSpc>
              <a:spcBef>
                <a:spcPts val="0"/>
              </a:spcBef>
              <a:spcAft>
                <a:spcPts val="0"/>
              </a:spcAft>
              <a:buClr>
                <a:srgbClr val="FF3F3F"/>
              </a:buClr>
              <a:buSzPts val="1500"/>
              <a:buFont typeface="Arial"/>
              <a:buNone/>
            </a:pPr>
            <a:r>
              <a:t/>
            </a:r>
            <a:endParaRPr b="0" i="0" sz="1500" u="none" cap="none" strike="noStrike">
              <a:solidFill>
                <a:schemeClr val="dk1"/>
              </a:solidFill>
              <a:latin typeface="Arial"/>
              <a:ea typeface="Arial"/>
              <a:cs typeface="Arial"/>
              <a:sym typeface="Arial"/>
            </a:endParaRPr>
          </a:p>
          <a:p>
            <a:pPr indent="-19050" lvl="0" marL="114300" marR="0" rtl="0" algn="l">
              <a:lnSpc>
                <a:spcPct val="100000"/>
              </a:lnSpc>
              <a:spcBef>
                <a:spcPts val="0"/>
              </a:spcBef>
              <a:spcAft>
                <a:spcPts val="0"/>
              </a:spcAft>
              <a:buClr>
                <a:srgbClr val="FF3F3F"/>
              </a:buClr>
              <a:buSzPts val="1500"/>
              <a:buFont typeface="Arial"/>
              <a:buNone/>
            </a:pPr>
            <a:r>
              <a:t/>
            </a:r>
            <a:endParaRPr b="0" i="0" sz="1500" u="none" cap="none" strike="noStrike">
              <a:solidFill>
                <a:schemeClr val="dk1"/>
              </a:solidFill>
              <a:latin typeface="Arial"/>
              <a:ea typeface="Arial"/>
              <a:cs typeface="Arial"/>
              <a:sym typeface="Arial"/>
            </a:endParaRPr>
          </a:p>
          <a:p>
            <a:pPr indent="0" lvl="0" marL="2032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
        <p:nvSpPr>
          <p:cNvPr id="62" name="Google Shape;62;p4"/>
          <p:cNvSpPr txBox="1"/>
          <p:nvPr/>
        </p:nvSpPr>
        <p:spPr>
          <a:xfrm>
            <a:off x="512908" y="619909"/>
            <a:ext cx="4570795" cy="504010"/>
          </a:xfrm>
          <a:prstGeom prst="rect">
            <a:avLst/>
          </a:prstGeom>
          <a:noFill/>
          <a:ln>
            <a:noFill/>
          </a:ln>
        </p:spPr>
        <p:txBody>
          <a:bodyPr anchorCtr="0" anchor="t" bIns="20775" lIns="41575" spcFirstLastPara="1" rIns="41575" wrap="square" tIns="20775">
            <a:spAutoFit/>
          </a:bodyPr>
          <a:lstStyle/>
          <a:p>
            <a:pPr indent="0" lvl="0" marL="0" marR="0" rtl="0" algn="l">
              <a:lnSpc>
                <a:spcPct val="100600"/>
              </a:lnSpc>
              <a:spcBef>
                <a:spcPts val="0"/>
              </a:spcBef>
              <a:spcAft>
                <a:spcPts val="0"/>
              </a:spcAft>
              <a:buClr>
                <a:srgbClr val="000000"/>
              </a:buClr>
              <a:buSzPts val="3000"/>
              <a:buFont typeface="Arial"/>
              <a:buNone/>
            </a:pPr>
            <a:r>
              <a:rPr b="1" i="0" lang="en-GB" sz="3000" u="none" cap="none" strike="noStrike">
                <a:solidFill>
                  <a:srgbClr val="241F21"/>
                </a:solidFill>
                <a:latin typeface="Inter ExtraBold"/>
                <a:ea typeface="Inter ExtraBold"/>
                <a:cs typeface="Inter ExtraBold"/>
                <a:sym typeface="Inter ExtraBold"/>
              </a:rPr>
              <a:t>Motivation</a:t>
            </a:r>
            <a:r>
              <a:rPr b="1" i="0" lang="en-GB" sz="3000" u="none" cap="none" strike="noStrike">
                <a:solidFill>
                  <a:srgbClr val="ED2127"/>
                </a:solidFill>
                <a:latin typeface="Inter ExtraBold"/>
                <a:ea typeface="Inter ExtraBold"/>
                <a:cs typeface="Inter ExtraBold"/>
                <a:sym typeface="Inter ExtraBold"/>
              </a:rPr>
              <a:t>.</a:t>
            </a:r>
            <a:endParaRPr b="1" i="0" sz="3000" u="none" cap="none" strike="noStrike">
              <a:solidFill>
                <a:srgbClr val="324659"/>
              </a:solidFill>
              <a:latin typeface="Inter ExtraBold"/>
              <a:ea typeface="Inter ExtraBold"/>
              <a:cs typeface="Inter ExtraBold"/>
              <a:sym typeface="Inter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5"/>
          <p:cNvSpPr/>
          <p:nvPr/>
        </p:nvSpPr>
        <p:spPr>
          <a:xfrm>
            <a:off x="154942" y="154932"/>
            <a:ext cx="8831737" cy="4843659"/>
          </a:xfrm>
          <a:prstGeom prst="rect">
            <a:avLst/>
          </a:prstGeom>
          <a:noFill/>
          <a:ln cap="flat" cmpd="sng" w="57150">
            <a:solidFill>
              <a:srgbClr val="46B0F9"/>
            </a:solidFill>
            <a:prstDash val="solid"/>
            <a:miter lim="400000"/>
            <a:headEnd len="sm" w="sm" type="none"/>
            <a:tailEnd len="sm" w="sm" type="none"/>
          </a:ln>
          <a:effectLst>
            <a:outerShdw blurRad="254000" rotWithShape="0">
              <a:srgbClr val="000000">
                <a:alpha val="7058"/>
              </a:srgbClr>
            </a:outerShdw>
          </a:effectLst>
        </p:spPr>
        <p:txBody>
          <a:bodyPr anchorCtr="0" anchor="ctr" bIns="20775" lIns="15600" spcFirstLastPara="1" rIns="15600" wrap="square" tIns="207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68" name="Google Shape;68;p5"/>
          <p:cNvPicPr preferRelativeResize="0"/>
          <p:nvPr/>
        </p:nvPicPr>
        <p:blipFill rotWithShape="1">
          <a:blip r:embed="rId3">
            <a:alphaModFix/>
          </a:blip>
          <a:srcRect b="3590" l="0" r="9093" t="12958"/>
          <a:stretch/>
        </p:blipFill>
        <p:spPr>
          <a:xfrm>
            <a:off x="5502728" y="960568"/>
            <a:ext cx="3053265" cy="1993391"/>
          </a:xfrm>
          <a:prstGeom prst="rect">
            <a:avLst/>
          </a:prstGeom>
          <a:noFill/>
          <a:ln>
            <a:noFill/>
          </a:ln>
        </p:spPr>
      </p:pic>
      <p:sp>
        <p:nvSpPr>
          <p:cNvPr id="69" name="Google Shape;69;p5"/>
          <p:cNvSpPr txBox="1"/>
          <p:nvPr>
            <p:ph idx="12" type="sldNum"/>
          </p:nvPr>
        </p:nvSpPr>
        <p:spPr>
          <a:xfrm>
            <a:off x="8869496" y="4835403"/>
            <a:ext cx="118704" cy="112053"/>
          </a:xfrm>
          <a:prstGeom prst="rect">
            <a:avLst/>
          </a:prstGeom>
          <a:noFill/>
          <a:ln>
            <a:noFill/>
          </a:ln>
        </p:spPr>
        <p:txBody>
          <a:bodyPr anchorCtr="0" anchor="t" bIns="0" lIns="0" spcFirstLastPara="1" rIns="0" wrap="square" tIns="4025">
            <a:spAutoFit/>
          </a:bodyPr>
          <a:lstStyle/>
          <a:p>
            <a:pPr indent="0" lvl="0" marL="12700" rtl="0" algn="l">
              <a:lnSpc>
                <a:spcPct val="100000"/>
              </a:lnSpc>
              <a:spcBef>
                <a:spcPts val="0"/>
              </a:spcBef>
              <a:spcAft>
                <a:spcPts val="0"/>
              </a:spcAft>
              <a:buSzPts val="600"/>
              <a:buNone/>
            </a:pPr>
            <a:fld id="{00000000-1234-1234-1234-123412341234}" type="slidenum">
              <a:rPr lang="en-GB"/>
              <a:t>‹#›</a:t>
            </a:fld>
            <a:endParaRPr/>
          </a:p>
        </p:txBody>
      </p:sp>
      <p:sp>
        <p:nvSpPr>
          <p:cNvPr id="70" name="Google Shape;70;p5"/>
          <p:cNvSpPr txBox="1"/>
          <p:nvPr/>
        </p:nvSpPr>
        <p:spPr>
          <a:xfrm>
            <a:off x="481258" y="488785"/>
            <a:ext cx="2188500" cy="467100"/>
          </a:xfrm>
          <a:prstGeom prst="rect">
            <a:avLst/>
          </a:prstGeom>
          <a:noFill/>
          <a:ln>
            <a:noFill/>
          </a:ln>
        </p:spPr>
        <p:txBody>
          <a:bodyPr anchorCtr="0" anchor="t" bIns="0" lIns="0" spcFirstLastPara="1" rIns="0" wrap="square" tIns="5200">
            <a:spAutoFit/>
          </a:bodyPr>
          <a:lstStyle/>
          <a:p>
            <a:pPr indent="0" lvl="0" marL="0" marR="0" rtl="0" algn="l">
              <a:lnSpc>
                <a:spcPct val="100600"/>
              </a:lnSpc>
              <a:spcBef>
                <a:spcPts val="0"/>
              </a:spcBef>
              <a:spcAft>
                <a:spcPts val="0"/>
              </a:spcAft>
              <a:buClr>
                <a:srgbClr val="000000"/>
              </a:buClr>
              <a:buSzPts val="3000"/>
              <a:buFont typeface="Arial"/>
              <a:buNone/>
            </a:pPr>
            <a:r>
              <a:rPr b="1" i="0" lang="en-GB" sz="3000" u="none" cap="none" strike="noStrike">
                <a:solidFill>
                  <a:srgbClr val="241F21"/>
                </a:solidFill>
                <a:latin typeface="Inter ExtraBold"/>
                <a:ea typeface="Inter ExtraBold"/>
                <a:cs typeface="Inter ExtraBold"/>
                <a:sym typeface="Inter ExtraBold"/>
              </a:rPr>
              <a:t>Objectives</a:t>
            </a:r>
            <a:r>
              <a:rPr b="1" i="0" lang="en-GB" sz="3000" u="none" cap="none" strike="noStrike">
                <a:solidFill>
                  <a:srgbClr val="ED2127"/>
                </a:solidFill>
                <a:latin typeface="Inter ExtraBold"/>
                <a:ea typeface="Inter ExtraBold"/>
                <a:cs typeface="Inter ExtraBold"/>
                <a:sym typeface="Inter ExtraBold"/>
              </a:rPr>
              <a:t>.</a:t>
            </a:r>
            <a:endParaRPr b="1" i="0" sz="3000" u="none" cap="none" strike="noStrike">
              <a:solidFill>
                <a:srgbClr val="324659"/>
              </a:solidFill>
              <a:latin typeface="Inter ExtraBold"/>
              <a:ea typeface="Inter ExtraBold"/>
              <a:cs typeface="Inter ExtraBold"/>
              <a:sym typeface="Inter ExtraBold"/>
            </a:endParaRPr>
          </a:p>
        </p:txBody>
      </p:sp>
      <p:sp>
        <p:nvSpPr>
          <p:cNvPr id="71" name="Google Shape;71;p5"/>
          <p:cNvSpPr txBox="1"/>
          <p:nvPr/>
        </p:nvSpPr>
        <p:spPr>
          <a:xfrm>
            <a:off x="588007" y="1061459"/>
            <a:ext cx="4637136" cy="2436686"/>
          </a:xfrm>
          <a:prstGeom prst="rect">
            <a:avLst/>
          </a:prstGeom>
          <a:noFill/>
          <a:ln>
            <a:noFill/>
          </a:ln>
        </p:spPr>
        <p:txBody>
          <a:bodyPr anchorCtr="0" anchor="t" bIns="0" lIns="0" spcFirstLastPara="1" rIns="0" wrap="square" tIns="5200">
            <a:spAutoFit/>
          </a:bodyPr>
          <a:lstStyle/>
          <a:p>
            <a:pPr indent="-82550" lvl="0" marL="0" marR="0" rtl="0" algn="l">
              <a:lnSpc>
                <a:spcPct val="100000"/>
              </a:lnSpc>
              <a:spcBef>
                <a:spcPts val="0"/>
              </a:spcBef>
              <a:spcAft>
                <a:spcPts val="0"/>
              </a:spcAft>
              <a:buClr>
                <a:srgbClr val="000000"/>
              </a:buClr>
              <a:buSzPts val="1300"/>
              <a:buFont typeface="Arial"/>
              <a:buAutoNum type="arabicPeriod"/>
            </a:pPr>
            <a:r>
              <a:rPr b="1" i="0" lang="en-GB" sz="1300" u="none" cap="none" strike="noStrike">
                <a:solidFill>
                  <a:schemeClr val="dk1"/>
                </a:solidFill>
                <a:latin typeface="Arial"/>
                <a:ea typeface="Arial"/>
                <a:cs typeface="Arial"/>
                <a:sym typeface="Arial"/>
              </a:rPr>
              <a:t> Brute Force Algorithm</a:t>
            </a:r>
            <a:r>
              <a:rPr b="0" i="0" lang="en-GB" sz="1300" u="none" cap="none" strike="noStrike">
                <a:solidFill>
                  <a:schemeClr val="dk1"/>
                </a:solidFill>
                <a:latin typeface="Arial"/>
                <a:ea typeface="Arial"/>
                <a:cs typeface="Arial"/>
                <a:sym typeface="Arial"/>
              </a:rPr>
              <a:t>:</a:t>
            </a:r>
            <a:endParaRPr b="0" i="0" sz="600" u="none" cap="none" strike="noStrike">
              <a:solidFill>
                <a:srgbClr val="000000"/>
              </a:solidFill>
              <a:latin typeface="Arial"/>
              <a:ea typeface="Arial"/>
              <a:cs typeface="Arial"/>
              <a:sym typeface="Arial"/>
            </a:endParaRPr>
          </a:p>
          <a:p>
            <a:pPr indent="0" lvl="1" marL="20320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Arial"/>
                <a:ea typeface="Arial"/>
                <a:cs typeface="Arial"/>
                <a:sym typeface="Arial"/>
              </a:rPr>
              <a:t>Develop and implement a static route calculation algorithm suitable for public transportation networks, ensuring efficient route planning without considering real-time traffic data.</a:t>
            </a:r>
            <a:endParaRPr/>
          </a:p>
          <a:p>
            <a:pPr indent="0" lvl="1" marL="203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82550" lvl="0" marL="0" marR="0" rtl="0" algn="l">
              <a:lnSpc>
                <a:spcPct val="100000"/>
              </a:lnSpc>
              <a:spcBef>
                <a:spcPts val="0"/>
              </a:spcBef>
              <a:spcAft>
                <a:spcPts val="0"/>
              </a:spcAft>
              <a:buClr>
                <a:srgbClr val="000000"/>
              </a:buClr>
              <a:buSzPts val="1300"/>
              <a:buFont typeface="Arial"/>
              <a:buAutoNum type="arabicPeriod"/>
            </a:pPr>
            <a:r>
              <a:rPr b="1" i="0" lang="en-GB" sz="1300" u="none" cap="none" strike="noStrike">
                <a:solidFill>
                  <a:schemeClr val="dk1"/>
                </a:solidFill>
                <a:latin typeface="Arial"/>
                <a:ea typeface="Arial"/>
                <a:cs typeface="Arial"/>
                <a:sym typeface="Arial"/>
              </a:rPr>
              <a:t> Network Representation</a:t>
            </a:r>
            <a:r>
              <a:rPr b="0" i="0" lang="en-GB" sz="1300" u="none" cap="none" strike="noStrike">
                <a:solidFill>
                  <a:schemeClr val="dk1"/>
                </a:solidFill>
                <a:latin typeface="Arial"/>
                <a:ea typeface="Arial"/>
                <a:cs typeface="Arial"/>
                <a:sym typeface="Arial"/>
              </a:rPr>
              <a:t>:</a:t>
            </a:r>
            <a:endParaRPr b="0" i="0" sz="600" u="none" cap="none" strike="noStrike">
              <a:solidFill>
                <a:srgbClr val="000000"/>
              </a:solidFill>
              <a:latin typeface="Arial"/>
              <a:ea typeface="Arial"/>
              <a:cs typeface="Arial"/>
              <a:sym typeface="Arial"/>
            </a:endParaRPr>
          </a:p>
          <a:p>
            <a:pPr indent="0" lvl="1" marL="20320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Arial"/>
                <a:ea typeface="Arial"/>
                <a:cs typeface="Arial"/>
                <a:sym typeface="Arial"/>
              </a:rPr>
              <a:t>Create a comprehensive representation of the static public transportation network as a graph, with nodes representing stops or stations and edges representing routes between them.</a:t>
            </a:r>
            <a:endParaRPr b="0" i="0" sz="600" u="none" cap="none" strike="noStrike">
              <a:solidFill>
                <a:srgbClr val="000000"/>
              </a:solidFill>
              <a:latin typeface="Arial"/>
              <a:ea typeface="Arial"/>
              <a:cs typeface="Arial"/>
              <a:sym typeface="Arial"/>
            </a:endParaRPr>
          </a:p>
          <a:p>
            <a:pPr indent="0" lvl="0" marL="2032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p:txBody>
      </p:sp>
      <p:pic>
        <p:nvPicPr>
          <p:cNvPr id="72" name="Google Shape;72;p5"/>
          <p:cNvPicPr preferRelativeResize="0"/>
          <p:nvPr/>
        </p:nvPicPr>
        <p:blipFill rotWithShape="1">
          <a:blip r:embed="rId4">
            <a:alphaModFix/>
          </a:blip>
          <a:srcRect b="0" l="0" r="0" t="0"/>
          <a:stretch/>
        </p:blipFill>
        <p:spPr>
          <a:xfrm>
            <a:off x="7434345" y="232127"/>
            <a:ext cx="1435811" cy="559926"/>
          </a:xfrm>
          <a:prstGeom prst="rect">
            <a:avLst/>
          </a:prstGeom>
          <a:noFill/>
          <a:ln>
            <a:noFill/>
          </a:ln>
        </p:spPr>
      </p:pic>
      <p:sp>
        <p:nvSpPr>
          <p:cNvPr id="73" name="Google Shape;73;p5"/>
          <p:cNvSpPr txBox="1"/>
          <p:nvPr/>
        </p:nvSpPr>
        <p:spPr>
          <a:xfrm>
            <a:off x="588007" y="3212376"/>
            <a:ext cx="8248657" cy="1442339"/>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000000"/>
              </a:buClr>
              <a:buSzPts val="1300"/>
              <a:buFont typeface="Arial"/>
              <a:buNone/>
            </a:pPr>
            <a:r>
              <a:rPr b="1" i="0" lang="en-GB" sz="1300" u="none" cap="none" strike="noStrike">
                <a:solidFill>
                  <a:schemeClr val="dk1"/>
                </a:solidFill>
                <a:latin typeface="Arial"/>
                <a:ea typeface="Arial"/>
                <a:cs typeface="Arial"/>
                <a:sym typeface="Arial"/>
              </a:rPr>
              <a:t>3. User-Friendly Interface</a:t>
            </a:r>
            <a:r>
              <a:rPr b="0" i="0" lang="en-GB" sz="1300" u="none" cap="none" strike="noStrike">
                <a:solidFill>
                  <a:schemeClr val="dk1"/>
                </a:solidFill>
                <a:latin typeface="Arial"/>
                <a:ea typeface="Arial"/>
                <a:cs typeface="Arial"/>
                <a:sym typeface="Arial"/>
              </a:rPr>
              <a:t>:</a:t>
            </a:r>
            <a:endParaRPr b="0" i="0" sz="600" u="none" cap="none" strike="noStrike">
              <a:solidFill>
                <a:srgbClr val="000000"/>
              </a:solidFill>
              <a:latin typeface="Arial"/>
              <a:ea typeface="Arial"/>
              <a:cs typeface="Arial"/>
              <a:sym typeface="Arial"/>
            </a:endParaRPr>
          </a:p>
          <a:p>
            <a:pPr indent="0" lvl="1" marL="20320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Arial"/>
                <a:ea typeface="Arial"/>
                <a:cs typeface="Arial"/>
                <a:sym typeface="Arial"/>
              </a:rPr>
              <a:t>Design an intuitive user interface that enables users to input their origin and  multiple destinations, selecting from static routes, and receive optimized route suggestions within the public transportation network.</a:t>
            </a:r>
            <a:endParaRPr b="0" i="0" sz="600" u="none" cap="none" strike="noStrike">
              <a:solidFill>
                <a:srgbClr val="000000"/>
              </a:solidFill>
              <a:latin typeface="Arial"/>
              <a:ea typeface="Arial"/>
              <a:cs typeface="Arial"/>
              <a:sym typeface="Arial"/>
            </a:endParaRPr>
          </a:p>
          <a:p>
            <a:pPr indent="0" lvl="1" marL="203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1" i="0" lang="en-GB" sz="1300" u="none" cap="none" strike="noStrike">
                <a:solidFill>
                  <a:schemeClr val="dk1"/>
                </a:solidFill>
                <a:latin typeface="Arial"/>
                <a:ea typeface="Arial"/>
                <a:cs typeface="Arial"/>
                <a:sym typeface="Arial"/>
              </a:rPr>
              <a:t>4.  Efficiency Enhancement</a:t>
            </a:r>
            <a:r>
              <a:rPr b="0" i="0" lang="en-GB" sz="1300" u="none" cap="none" strike="noStrike">
                <a:solidFill>
                  <a:schemeClr val="dk1"/>
                </a:solidFill>
                <a:latin typeface="Arial"/>
                <a:ea typeface="Arial"/>
                <a:cs typeface="Arial"/>
                <a:sym typeface="Arial"/>
              </a:rPr>
              <a:t>:</a:t>
            </a:r>
            <a:endParaRPr b="0" i="0" sz="600" u="none" cap="none" strike="noStrike">
              <a:solidFill>
                <a:srgbClr val="000000"/>
              </a:solidFill>
              <a:latin typeface="Arial"/>
              <a:ea typeface="Arial"/>
              <a:cs typeface="Arial"/>
              <a:sym typeface="Arial"/>
            </a:endParaRPr>
          </a:p>
          <a:p>
            <a:pPr indent="0" lvl="1" marL="203200" marR="0" rtl="0" algn="l">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Arial"/>
                <a:ea typeface="Arial"/>
                <a:cs typeface="Arial"/>
                <a:sym typeface="Arial"/>
              </a:rPr>
              <a:t>Enhance public transportation efficiency by providing commuters with accurate, static route recommendations, reducing travel time, and improving the overall reliability of the transportation system.</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 name="Shape 77"/>
        <p:cNvGrpSpPr/>
        <p:nvPr/>
      </p:nvGrpSpPr>
      <p:grpSpPr>
        <a:xfrm>
          <a:off x="0" y="0"/>
          <a:ext cx="0" cy="0"/>
          <a:chOff x="0" y="0"/>
          <a:chExt cx="0" cy="0"/>
        </a:xfrm>
      </p:grpSpPr>
      <p:sp>
        <p:nvSpPr>
          <p:cNvPr id="78" name="Google Shape;78;p6"/>
          <p:cNvSpPr txBox="1"/>
          <p:nvPr/>
        </p:nvSpPr>
        <p:spPr>
          <a:xfrm>
            <a:off x="472107" y="671791"/>
            <a:ext cx="2373947" cy="471778"/>
          </a:xfrm>
          <a:prstGeom prst="rect">
            <a:avLst/>
          </a:prstGeom>
          <a:noFill/>
          <a:ln>
            <a:noFill/>
          </a:ln>
        </p:spPr>
        <p:txBody>
          <a:bodyPr anchorCtr="0" anchor="t" bIns="0" lIns="0" spcFirstLastPara="1" rIns="0" wrap="square" tIns="5200">
            <a:spAutoFit/>
          </a:bodyPr>
          <a:lstStyle/>
          <a:p>
            <a:pPr indent="0" lvl="0" marL="0" marR="0" rtl="0" algn="l">
              <a:lnSpc>
                <a:spcPct val="100600"/>
              </a:lnSpc>
              <a:spcBef>
                <a:spcPts val="0"/>
              </a:spcBef>
              <a:spcAft>
                <a:spcPts val="0"/>
              </a:spcAft>
              <a:buClr>
                <a:srgbClr val="000000"/>
              </a:buClr>
              <a:buSzPts val="3000"/>
              <a:buFont typeface="Arial"/>
              <a:buNone/>
            </a:pPr>
            <a:r>
              <a:rPr b="1" i="0" lang="en-GB" sz="3000" u="none" cap="none" strike="noStrike">
                <a:solidFill>
                  <a:srgbClr val="211E1F"/>
                </a:solidFill>
                <a:latin typeface="Inter ExtraBold"/>
                <a:ea typeface="Inter ExtraBold"/>
                <a:cs typeface="Inter ExtraBold"/>
                <a:sym typeface="Inter ExtraBold"/>
              </a:rPr>
              <a:t>Tech Stack</a:t>
            </a:r>
            <a:r>
              <a:rPr b="1" i="0" lang="en-GB" sz="3000" u="none" cap="none" strike="noStrike">
                <a:solidFill>
                  <a:srgbClr val="ED2127"/>
                </a:solidFill>
                <a:latin typeface="Inter ExtraBold"/>
                <a:ea typeface="Inter ExtraBold"/>
                <a:cs typeface="Inter ExtraBold"/>
                <a:sym typeface="Inter ExtraBold"/>
              </a:rPr>
              <a:t>.</a:t>
            </a:r>
            <a:endParaRPr b="1" i="0" sz="3000" u="none" cap="none" strike="noStrike">
              <a:solidFill>
                <a:srgbClr val="324659"/>
              </a:solidFill>
              <a:latin typeface="Inter ExtraBold"/>
              <a:ea typeface="Inter ExtraBold"/>
              <a:cs typeface="Inter ExtraBold"/>
              <a:sym typeface="Inter ExtraBold"/>
            </a:endParaRPr>
          </a:p>
        </p:txBody>
      </p:sp>
      <p:sp>
        <p:nvSpPr>
          <p:cNvPr id="79" name="Google Shape;79;p6"/>
          <p:cNvSpPr/>
          <p:nvPr/>
        </p:nvSpPr>
        <p:spPr>
          <a:xfrm>
            <a:off x="156148" y="149935"/>
            <a:ext cx="8831712" cy="4843627"/>
          </a:xfrm>
          <a:prstGeom prst="rect">
            <a:avLst/>
          </a:prstGeom>
          <a:noFill/>
          <a:ln cap="flat" cmpd="sng" w="57150">
            <a:solidFill>
              <a:srgbClr val="46B0F9"/>
            </a:solidFill>
            <a:prstDash val="solid"/>
            <a:miter lim="400000"/>
            <a:headEnd len="sm" w="sm" type="none"/>
            <a:tailEnd len="sm" w="sm" type="none"/>
          </a:ln>
          <a:effectLst>
            <a:outerShdw blurRad="254000" rotWithShape="0">
              <a:srgbClr val="000000">
                <a:alpha val="7058"/>
              </a:srgbClr>
            </a:outerShdw>
          </a:effectLst>
        </p:spPr>
        <p:txBody>
          <a:bodyPr anchorCtr="0" anchor="ctr" bIns="20775" lIns="15600" spcFirstLastPara="1" rIns="15600" wrap="square" tIns="207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80" name="Google Shape;80;p6"/>
          <p:cNvPicPr preferRelativeResize="0"/>
          <p:nvPr/>
        </p:nvPicPr>
        <p:blipFill rotWithShape="1">
          <a:blip r:embed="rId3">
            <a:alphaModFix/>
          </a:blip>
          <a:srcRect b="0" l="0" r="0" t="0"/>
          <a:stretch/>
        </p:blipFill>
        <p:spPr>
          <a:xfrm>
            <a:off x="7413441" y="245050"/>
            <a:ext cx="1435811" cy="559926"/>
          </a:xfrm>
          <a:prstGeom prst="rect">
            <a:avLst/>
          </a:prstGeom>
          <a:noFill/>
          <a:ln>
            <a:noFill/>
          </a:ln>
        </p:spPr>
      </p:pic>
      <p:sp>
        <p:nvSpPr>
          <p:cNvPr id="81" name="Google Shape;81;p6"/>
          <p:cNvSpPr txBox="1"/>
          <p:nvPr/>
        </p:nvSpPr>
        <p:spPr>
          <a:xfrm>
            <a:off x="618930" y="1396567"/>
            <a:ext cx="3490289" cy="2688834"/>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Arial"/>
                <a:ea typeface="Arial"/>
                <a:cs typeface="Arial"/>
                <a:sym typeface="Arial"/>
              </a:rPr>
              <a:t>Version Control: </a:t>
            </a:r>
            <a:endParaRPr b="0" i="0"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Git, GitHub/GitLab</a:t>
            </a:r>
            <a:endParaRPr b="0" i="0"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Arial"/>
                <a:ea typeface="Arial"/>
                <a:cs typeface="Arial"/>
                <a:sym typeface="Arial"/>
              </a:rPr>
              <a:t>Programming Language: </a:t>
            </a:r>
            <a:endParaRPr b="0" i="0"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Java</a:t>
            </a:r>
            <a:endParaRPr b="0" i="0"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Arial"/>
                <a:ea typeface="Arial"/>
                <a:cs typeface="Arial"/>
                <a:sym typeface="Arial"/>
              </a:rPr>
              <a:t>Integrated Development Environment (IDE): </a:t>
            </a:r>
            <a:endParaRPr b="0" i="0"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VS-code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6"/>
          <p:cNvSpPr txBox="1"/>
          <p:nvPr/>
        </p:nvSpPr>
        <p:spPr>
          <a:xfrm>
            <a:off x="4335235" y="1396567"/>
            <a:ext cx="3306536" cy="29084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Arial"/>
                <a:ea typeface="Arial"/>
                <a:cs typeface="Arial"/>
                <a:sym typeface="Arial"/>
              </a:rPr>
              <a:t>Frontend: </a:t>
            </a:r>
            <a:endParaRPr b="0" i="0"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Springboot, HTML, CSS </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Arial"/>
                <a:ea typeface="Arial"/>
                <a:cs typeface="Arial"/>
                <a:sym typeface="Arial"/>
              </a:rPr>
              <a:t>Deployment and automation:</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Maven</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GB" sz="1600" u="none" cap="none" strike="noStrike">
                <a:solidFill>
                  <a:srgbClr val="000000"/>
                </a:solidFill>
                <a:latin typeface="Arial"/>
                <a:ea typeface="Arial"/>
                <a:cs typeface="Arial"/>
                <a:sym typeface="Arial"/>
              </a:rPr>
              <a:t>Google maps API integration</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 name="Shape 86"/>
        <p:cNvGrpSpPr/>
        <p:nvPr/>
      </p:nvGrpSpPr>
      <p:grpSpPr>
        <a:xfrm>
          <a:off x="0" y="0"/>
          <a:ext cx="0" cy="0"/>
          <a:chOff x="0" y="0"/>
          <a:chExt cx="0" cy="0"/>
        </a:xfrm>
      </p:grpSpPr>
      <p:sp>
        <p:nvSpPr>
          <p:cNvPr id="87" name="Google Shape;87;p7"/>
          <p:cNvSpPr/>
          <p:nvPr/>
        </p:nvSpPr>
        <p:spPr>
          <a:xfrm>
            <a:off x="97859" y="71665"/>
            <a:ext cx="8936390" cy="5000170"/>
          </a:xfrm>
          <a:prstGeom prst="rect">
            <a:avLst/>
          </a:prstGeom>
          <a:noFill/>
          <a:ln cap="flat" cmpd="sng" w="57150">
            <a:solidFill>
              <a:srgbClr val="46B0F9"/>
            </a:solidFill>
            <a:prstDash val="solid"/>
            <a:miter lim="400000"/>
            <a:headEnd len="sm" w="sm" type="none"/>
            <a:tailEnd len="sm" w="sm" type="none"/>
          </a:ln>
          <a:effectLst>
            <a:outerShdw blurRad="254000" rotWithShape="0">
              <a:srgbClr val="000000">
                <a:alpha val="7058"/>
              </a:srgbClr>
            </a:outerShdw>
          </a:effectLst>
        </p:spPr>
        <p:txBody>
          <a:bodyPr anchorCtr="0" anchor="ctr" bIns="20775" lIns="15600" spcFirstLastPara="1" rIns="15600" wrap="square" tIns="207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88" name="Google Shape;88;p7"/>
          <p:cNvPicPr preferRelativeResize="0"/>
          <p:nvPr/>
        </p:nvPicPr>
        <p:blipFill rotWithShape="1">
          <a:blip r:embed="rId3">
            <a:alphaModFix/>
          </a:blip>
          <a:srcRect b="0" l="0" r="0" t="0"/>
          <a:stretch/>
        </p:blipFill>
        <p:spPr>
          <a:xfrm>
            <a:off x="7509609" y="208885"/>
            <a:ext cx="1435811" cy="559926"/>
          </a:xfrm>
          <a:prstGeom prst="rect">
            <a:avLst/>
          </a:prstGeom>
          <a:noFill/>
          <a:ln>
            <a:noFill/>
          </a:ln>
        </p:spPr>
      </p:pic>
      <p:sp>
        <p:nvSpPr>
          <p:cNvPr id="89" name="Google Shape;89;p7"/>
          <p:cNvSpPr txBox="1"/>
          <p:nvPr/>
        </p:nvSpPr>
        <p:spPr>
          <a:xfrm>
            <a:off x="587151" y="488848"/>
            <a:ext cx="3632999" cy="1217800"/>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211E1F"/>
                </a:solidFill>
                <a:latin typeface="Inter ExtraBold"/>
                <a:ea typeface="Inter ExtraBold"/>
                <a:cs typeface="Inter ExtraBold"/>
                <a:sym typeface="Inter ExtraBold"/>
              </a:rPr>
              <a:t>Methodology</a:t>
            </a:r>
            <a:r>
              <a:rPr b="1" i="0" lang="en-GB" sz="3300" u="none" cap="none" strike="noStrike">
                <a:solidFill>
                  <a:srgbClr val="ED2127"/>
                </a:solidFill>
                <a:latin typeface="Inter ExtraBold"/>
                <a:ea typeface="Inter ExtraBold"/>
                <a:cs typeface="Inter ExtraBold"/>
                <a:sym typeface="Inter ExtraBold"/>
              </a:rPr>
              <a:t>.</a:t>
            </a:r>
            <a:endParaRPr b="1" i="0" sz="3300" u="none" cap="none" strike="noStrike">
              <a:solidFill>
                <a:srgbClr val="324659"/>
              </a:solidFill>
              <a:latin typeface="Inter ExtraBold"/>
              <a:ea typeface="Inter ExtraBold"/>
              <a:cs typeface="Inter ExtraBold"/>
              <a:sym typeface="Inter ExtraBold"/>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000000"/>
              </a:solidFill>
              <a:latin typeface="Arial"/>
              <a:ea typeface="Arial"/>
              <a:cs typeface="Arial"/>
              <a:sym typeface="Arial"/>
            </a:endParaRPr>
          </a:p>
        </p:txBody>
      </p:sp>
      <p:sp>
        <p:nvSpPr>
          <p:cNvPr id="90" name="Google Shape;90;p7"/>
          <p:cNvSpPr txBox="1"/>
          <p:nvPr/>
        </p:nvSpPr>
        <p:spPr>
          <a:xfrm>
            <a:off x="587151" y="1131851"/>
            <a:ext cx="8181802" cy="3939984"/>
          </a:xfrm>
          <a:prstGeom prst="rect">
            <a:avLst/>
          </a:prstGeom>
          <a:noFill/>
          <a:ln>
            <a:noFill/>
          </a:ln>
        </p:spPr>
        <p:txBody>
          <a:bodyPr anchorCtr="0" anchor="t" bIns="41575" lIns="41575" spcFirstLastPara="1" rIns="41575" wrap="square" tIns="41575">
            <a:noAutofit/>
          </a:bodyPr>
          <a:lstStyle/>
          <a:p>
            <a:pPr indent="-228600" lvl="0" marL="228600" marR="0" rtl="0" algn="l">
              <a:lnSpc>
                <a:spcPct val="100000"/>
              </a:lnSpc>
              <a:spcBef>
                <a:spcPts val="0"/>
              </a:spcBef>
              <a:spcAft>
                <a:spcPts val="0"/>
              </a:spcAft>
              <a:buClr>
                <a:schemeClr val="dk1"/>
              </a:buClr>
              <a:buSzPts val="1400"/>
              <a:buFont typeface="Arial"/>
              <a:buAutoNum type="arabicPeriod"/>
            </a:pPr>
            <a:r>
              <a:rPr b="1" i="0" lang="en-GB" sz="1400" u="none" cap="none" strike="noStrike">
                <a:solidFill>
                  <a:schemeClr val="dk1"/>
                </a:solidFill>
                <a:latin typeface="Arial"/>
                <a:ea typeface="Arial"/>
                <a:cs typeface="Arial"/>
                <a:sym typeface="Arial"/>
              </a:rPr>
              <a:t>Google Maps API Data: </a:t>
            </a:r>
            <a:r>
              <a:rPr b="0" i="0" lang="en-GB" sz="1400" u="none" cap="none" strike="noStrike">
                <a:solidFill>
                  <a:schemeClr val="dk1"/>
                </a:solidFill>
                <a:latin typeface="Arial"/>
                <a:ea typeface="Arial"/>
                <a:cs typeface="Arial"/>
                <a:sym typeface="Arial"/>
              </a:rPr>
              <a:t>Access data from Google Maps APIs, including the Distance Matrix API and Route API, to obtain information about locations, distances between places, and route conditions.</a:t>
            </a:r>
            <a:endParaRPr/>
          </a:p>
          <a:p>
            <a:pPr indent="-139700" lvl="0" marL="22860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400"/>
              <a:buFont typeface="Arial"/>
              <a:buAutoNum type="arabicPeriod"/>
            </a:pPr>
            <a:r>
              <a:rPr b="1" i="0" lang="en-GB" sz="1400" u="none" cap="none" strike="noStrike">
                <a:solidFill>
                  <a:srgbClr val="000000"/>
                </a:solidFill>
                <a:latin typeface="Arial"/>
                <a:ea typeface="Arial"/>
                <a:cs typeface="Arial"/>
                <a:sym typeface="Arial"/>
              </a:rPr>
              <a:t>Graph Representation: </a:t>
            </a:r>
            <a:r>
              <a:rPr b="0" i="0" lang="en-GB" sz="1400" u="none" cap="none" strike="noStrike">
                <a:solidFill>
                  <a:srgbClr val="000000"/>
                </a:solidFill>
                <a:latin typeface="Arial"/>
                <a:ea typeface="Arial"/>
                <a:cs typeface="Arial"/>
                <a:sym typeface="Arial"/>
              </a:rPr>
              <a:t>Create a graph data structure to represent the highway network based on the static dataset. Vertices represent cities or intersections, and edges represent roads connecting them.</a:t>
            </a:r>
            <a:endParaRPr b="0" i="0" sz="1400" u="none" cap="none" strike="noStrike">
              <a:solidFill>
                <a:srgbClr val="000000"/>
              </a:solidFill>
              <a:latin typeface="Arial"/>
              <a:ea typeface="Arial"/>
              <a:cs typeface="Arial"/>
              <a:sym typeface="Arial"/>
            </a:endParaRPr>
          </a:p>
          <a:p>
            <a:pPr indent="-254000" lvl="0" marL="43180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400"/>
              <a:buFont typeface="Arial"/>
              <a:buAutoNum type="arabicPeriod"/>
            </a:pPr>
            <a:r>
              <a:rPr b="1" i="0" lang="en-GB" sz="1400" u="none" cap="none" strike="noStrike">
                <a:solidFill>
                  <a:srgbClr val="000000"/>
                </a:solidFill>
                <a:latin typeface="Arial"/>
                <a:ea typeface="Arial"/>
                <a:cs typeface="Arial"/>
                <a:sym typeface="Arial"/>
              </a:rPr>
              <a:t>Route Calculation Algorithm: </a:t>
            </a:r>
            <a:r>
              <a:rPr b="0" i="0" lang="en-GB" sz="1400" u="none" cap="none" strike="noStrike">
                <a:solidFill>
                  <a:srgbClr val="000000"/>
                </a:solidFill>
                <a:latin typeface="Arial"/>
                <a:ea typeface="Arial"/>
                <a:cs typeface="Arial"/>
                <a:sym typeface="Arial"/>
              </a:rPr>
              <a:t>Implement a routing algorithm (Brute Force Approach) to calculate the shortest route between two cities based on the graph representation.</a:t>
            </a:r>
            <a:endParaRPr b="0" i="0" sz="1400" u="none" cap="none" strike="noStrike">
              <a:solidFill>
                <a:srgbClr val="000000"/>
              </a:solidFill>
              <a:latin typeface="Arial"/>
              <a:ea typeface="Arial"/>
              <a:cs typeface="Arial"/>
              <a:sym typeface="Arial"/>
            </a:endParaRPr>
          </a:p>
          <a:p>
            <a:pPr indent="-254000" lvl="0" marL="43180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400"/>
              <a:buFont typeface="Arial"/>
              <a:buAutoNum type="arabicPeriod"/>
            </a:pPr>
            <a:r>
              <a:rPr b="1" i="0" lang="en-GB" sz="1400" u="none" cap="none" strike="noStrike">
                <a:solidFill>
                  <a:srgbClr val="000000"/>
                </a:solidFill>
                <a:latin typeface="Arial"/>
                <a:ea typeface="Arial"/>
                <a:cs typeface="Arial"/>
                <a:sym typeface="Arial"/>
              </a:rPr>
              <a:t>User Interface Development: </a:t>
            </a:r>
            <a:r>
              <a:rPr b="0" i="0" lang="en-GB" sz="1400" u="none" cap="none" strike="noStrike">
                <a:solidFill>
                  <a:srgbClr val="000000"/>
                </a:solidFill>
                <a:latin typeface="Arial"/>
                <a:ea typeface="Arial"/>
                <a:cs typeface="Arial"/>
                <a:sym typeface="Arial"/>
              </a:rPr>
              <a:t>Choose a user interface development framework (GUI: Apache Maven).</a:t>
            </a:r>
            <a:endParaRPr b="0" i="0" sz="1400" u="none" cap="none" strike="noStrike">
              <a:solidFill>
                <a:srgbClr val="000000"/>
              </a:solidFill>
              <a:latin typeface="Arial"/>
              <a:ea typeface="Arial"/>
              <a:cs typeface="Arial"/>
              <a:sym typeface="Arial"/>
            </a:endParaRPr>
          </a:p>
          <a:p>
            <a:pPr indent="-254000" lvl="0" marL="43180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400"/>
              <a:buFont typeface="Arial"/>
              <a:buAutoNum type="arabicPeriod"/>
            </a:pPr>
            <a:r>
              <a:rPr b="1" i="0" lang="en-GB" sz="1400" u="none" cap="none" strike="noStrike">
                <a:solidFill>
                  <a:srgbClr val="000000"/>
                </a:solidFill>
                <a:latin typeface="Arial"/>
                <a:ea typeface="Arial"/>
                <a:cs typeface="Arial"/>
                <a:sym typeface="Arial"/>
              </a:rPr>
              <a:t>Design and create a user interface that includes:</a:t>
            </a:r>
            <a:r>
              <a:rPr b="0" i="0" lang="en-GB" sz="1400" u="none" cap="none" strike="noStrike">
                <a:solidFill>
                  <a:srgbClr val="000000"/>
                </a:solidFill>
                <a:latin typeface="Arial"/>
                <a:ea typeface="Arial"/>
                <a:cs typeface="Arial"/>
                <a:sym typeface="Arial"/>
              </a:rPr>
              <a:t>  Input fields for specifying the start and multiple end cities, routes and the total distance and total duration.</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8"/>
          <p:cNvSpPr/>
          <p:nvPr/>
        </p:nvSpPr>
        <p:spPr>
          <a:xfrm>
            <a:off x="86985" y="72521"/>
            <a:ext cx="8970029" cy="4998457"/>
          </a:xfrm>
          <a:prstGeom prst="rect">
            <a:avLst/>
          </a:prstGeom>
          <a:noFill/>
          <a:ln cap="flat" cmpd="sng" w="57150">
            <a:solidFill>
              <a:srgbClr val="46B0F9"/>
            </a:solidFill>
            <a:prstDash val="solid"/>
            <a:miter lim="400000"/>
            <a:headEnd len="sm" w="sm" type="none"/>
            <a:tailEnd len="sm" w="sm" type="none"/>
          </a:ln>
          <a:effectLst>
            <a:outerShdw blurRad="254000" rotWithShape="0">
              <a:srgbClr val="000000">
                <a:alpha val="7058"/>
              </a:srgbClr>
            </a:outerShdw>
          </a:effectLst>
        </p:spPr>
        <p:txBody>
          <a:bodyPr anchorCtr="0" anchor="ctr" bIns="20775" lIns="15600" spcFirstLastPara="1" rIns="15600" wrap="square" tIns="207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96" name="Google Shape;96;p8"/>
          <p:cNvPicPr preferRelativeResize="0"/>
          <p:nvPr/>
        </p:nvPicPr>
        <p:blipFill rotWithShape="1">
          <a:blip r:embed="rId3">
            <a:alphaModFix/>
          </a:blip>
          <a:srcRect b="0" l="0" r="0" t="0"/>
          <a:stretch/>
        </p:blipFill>
        <p:spPr>
          <a:xfrm>
            <a:off x="7509609" y="208885"/>
            <a:ext cx="1435811" cy="559926"/>
          </a:xfrm>
          <a:prstGeom prst="rect">
            <a:avLst/>
          </a:prstGeom>
          <a:noFill/>
          <a:ln>
            <a:noFill/>
          </a:ln>
        </p:spPr>
      </p:pic>
      <p:sp>
        <p:nvSpPr>
          <p:cNvPr id="97" name="Google Shape;97;p8"/>
          <p:cNvSpPr txBox="1"/>
          <p:nvPr/>
        </p:nvSpPr>
        <p:spPr>
          <a:xfrm>
            <a:off x="587159" y="488843"/>
            <a:ext cx="8190262" cy="1218002"/>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211E1F"/>
                </a:solidFill>
                <a:latin typeface="Inter ExtraBold"/>
                <a:ea typeface="Inter ExtraBold"/>
                <a:cs typeface="Inter ExtraBold"/>
                <a:sym typeface="Inter ExtraBold"/>
              </a:rPr>
              <a:t>Methodology (contd)</a:t>
            </a:r>
            <a:r>
              <a:rPr b="1" i="0" lang="en-GB" sz="3300" u="none" cap="none" strike="noStrike">
                <a:solidFill>
                  <a:srgbClr val="ED2127"/>
                </a:solidFill>
                <a:latin typeface="Inter ExtraBold"/>
                <a:ea typeface="Inter ExtraBold"/>
                <a:cs typeface="Inter ExtraBold"/>
                <a:sym typeface="Inter ExtraBold"/>
              </a:rPr>
              <a:t>.</a:t>
            </a:r>
            <a:endParaRPr b="1" i="0" sz="3300" u="none" cap="none" strike="noStrike">
              <a:solidFill>
                <a:srgbClr val="324659"/>
              </a:solidFill>
              <a:latin typeface="Inter ExtraBold"/>
              <a:ea typeface="Inter ExtraBold"/>
              <a:cs typeface="Inter ExtraBold"/>
              <a:sym typeface="Inter ExtraBold"/>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000000"/>
              </a:solidFill>
              <a:latin typeface="Arial"/>
              <a:ea typeface="Arial"/>
              <a:cs typeface="Arial"/>
              <a:sym typeface="Arial"/>
            </a:endParaRPr>
          </a:p>
        </p:txBody>
      </p:sp>
      <p:sp>
        <p:nvSpPr>
          <p:cNvPr id="98" name="Google Shape;98;p8"/>
          <p:cNvSpPr txBox="1"/>
          <p:nvPr/>
        </p:nvSpPr>
        <p:spPr>
          <a:xfrm>
            <a:off x="587159" y="1263918"/>
            <a:ext cx="7324007" cy="3563433"/>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000000"/>
              </a:buClr>
              <a:buSzPts val="1300"/>
              <a:buFont typeface="Arial"/>
              <a:buNone/>
            </a:pPr>
            <a:r>
              <a:rPr b="1" i="0" lang="en-GB" sz="1300" u="none" cap="none" strike="noStrike">
                <a:solidFill>
                  <a:srgbClr val="000000"/>
                </a:solidFill>
                <a:latin typeface="Arial"/>
                <a:ea typeface="Arial"/>
                <a:cs typeface="Arial"/>
                <a:sym typeface="Arial"/>
              </a:rPr>
              <a:t>6. </a:t>
            </a:r>
            <a:r>
              <a:rPr b="1" i="0" lang="en-GB" sz="1300" u="none" cap="none" strike="noStrike">
                <a:solidFill>
                  <a:schemeClr val="dk1"/>
                </a:solidFill>
                <a:latin typeface="Arial"/>
                <a:ea typeface="Arial"/>
                <a:cs typeface="Arial"/>
                <a:sym typeface="Arial"/>
              </a:rPr>
              <a:t>Google Maps API Integration: </a:t>
            </a:r>
            <a:r>
              <a:rPr b="0" i="0" lang="en-GB" sz="1300" u="none" cap="none" strike="noStrike">
                <a:solidFill>
                  <a:schemeClr val="dk1"/>
                </a:solidFill>
                <a:latin typeface="Arial"/>
                <a:ea typeface="Arial"/>
                <a:cs typeface="Arial"/>
                <a:sym typeface="Arial"/>
              </a:rPr>
              <a:t>Load the Google Maps API into the application and ensure that the graph data structure is initialized with this dynamic data source.</a:t>
            </a:r>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700"/>
              </a:spcBef>
              <a:spcAft>
                <a:spcPts val="0"/>
              </a:spcAft>
              <a:buClr>
                <a:srgbClr val="000000"/>
              </a:buClr>
              <a:buSzPts val="1300"/>
              <a:buFont typeface="Arial"/>
              <a:buNone/>
            </a:pPr>
            <a:r>
              <a:rPr b="1" i="0" lang="en-GB" sz="1300" u="none" cap="none" strike="noStrike">
                <a:solidFill>
                  <a:srgbClr val="000000"/>
                </a:solidFill>
                <a:latin typeface="Arial"/>
                <a:ea typeface="Arial"/>
                <a:cs typeface="Arial"/>
                <a:sym typeface="Arial"/>
              </a:rPr>
              <a:t>7. User Interaction</a:t>
            </a:r>
            <a:r>
              <a:rPr b="0" i="0" lang="en-GB" sz="1300" u="none" cap="none" strike="noStrike">
                <a:solidFill>
                  <a:srgbClr val="000000"/>
                </a:solidFill>
                <a:latin typeface="Arial"/>
                <a:ea typeface="Arial"/>
                <a:cs typeface="Arial"/>
                <a:sym typeface="Arial"/>
              </a:rPr>
              <a:t>: Allow users to input start and multiple end cities through the user interface. Trigger the routing algorithm to calculate the shortest route when the user requests it.</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70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700"/>
              </a:spcBef>
              <a:spcAft>
                <a:spcPts val="0"/>
              </a:spcAft>
              <a:buClr>
                <a:srgbClr val="000000"/>
              </a:buClr>
              <a:buSzPts val="1300"/>
              <a:buFont typeface="Arial"/>
              <a:buNone/>
            </a:pPr>
            <a:r>
              <a:rPr b="1" i="0" lang="en-GB" sz="1300" u="none" cap="none" strike="noStrike">
                <a:solidFill>
                  <a:srgbClr val="000000"/>
                </a:solidFill>
                <a:latin typeface="Arial"/>
                <a:ea typeface="Arial"/>
                <a:cs typeface="Arial"/>
                <a:sym typeface="Arial"/>
              </a:rPr>
              <a:t>8. Route Display:</a:t>
            </a:r>
            <a:r>
              <a:rPr b="0" i="0" lang="en-GB" sz="1300" u="none" cap="none" strike="noStrike">
                <a:solidFill>
                  <a:srgbClr val="000000"/>
                </a:solidFill>
                <a:latin typeface="Arial"/>
                <a:ea typeface="Arial"/>
                <a:cs typeface="Arial"/>
                <a:sym typeface="Arial"/>
              </a:rPr>
              <a:t> Display the calculated route on the map in the user interface. Show route information, including the list of cities on the route and the total distance and total duration.</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70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700"/>
              </a:spcBef>
              <a:spcAft>
                <a:spcPts val="0"/>
              </a:spcAft>
              <a:buClr>
                <a:srgbClr val="000000"/>
              </a:buClr>
              <a:buSzPts val="1300"/>
              <a:buFont typeface="Arial"/>
              <a:buNone/>
            </a:pPr>
            <a:r>
              <a:rPr b="1" i="0" lang="en-GB" sz="1300" u="none" cap="none" strike="noStrike">
                <a:solidFill>
                  <a:srgbClr val="000000"/>
                </a:solidFill>
                <a:latin typeface="Arial"/>
                <a:ea typeface="Arial"/>
                <a:cs typeface="Arial"/>
                <a:sym typeface="Arial"/>
              </a:rPr>
              <a:t>9. Testing: </a:t>
            </a:r>
            <a:r>
              <a:rPr b="0" i="0" lang="en-GB" sz="1300" u="none" cap="none" strike="noStrike">
                <a:solidFill>
                  <a:srgbClr val="000000"/>
                </a:solidFill>
                <a:latin typeface="Arial"/>
                <a:ea typeface="Arial"/>
                <a:cs typeface="Arial"/>
                <a:sym typeface="Arial"/>
              </a:rPr>
              <a:t>Test the routing algorithm for accuracy by comparing results with a known static dataset. Conduct user testing to ensure the interface is intuitive and functional.</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70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700"/>
              </a:spcBef>
              <a:spcAft>
                <a:spcPts val="0"/>
              </a:spcAft>
              <a:buClr>
                <a:srgbClr val="000000"/>
              </a:buClr>
              <a:buSzPts val="1300"/>
              <a:buFont typeface="Arial"/>
              <a:buNone/>
            </a:pPr>
            <a:r>
              <a:rPr b="1" i="0" lang="en-GB" sz="1300" u="none" cap="none" strike="noStrike">
                <a:solidFill>
                  <a:srgbClr val="000000"/>
                </a:solidFill>
                <a:latin typeface="Arial"/>
                <a:ea typeface="Arial"/>
                <a:cs typeface="Arial"/>
                <a:sym typeface="Arial"/>
              </a:rPr>
              <a:t>10. Documentation: </a:t>
            </a:r>
            <a:r>
              <a:rPr b="0" i="0" lang="en-GB" sz="1300" u="none" cap="none" strike="noStrike">
                <a:solidFill>
                  <a:srgbClr val="000000"/>
                </a:solidFill>
                <a:latin typeface="Arial"/>
                <a:ea typeface="Arial"/>
                <a:cs typeface="Arial"/>
                <a:sym typeface="Arial"/>
              </a:rPr>
              <a:t>Create user documentation explaining how to use the application. Document the code and algorithms for future reference.</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2" name="Shape 102"/>
        <p:cNvGrpSpPr/>
        <p:nvPr/>
      </p:nvGrpSpPr>
      <p:grpSpPr>
        <a:xfrm>
          <a:off x="0" y="0"/>
          <a:ext cx="0" cy="0"/>
          <a:chOff x="0" y="0"/>
          <a:chExt cx="0" cy="0"/>
        </a:xfrm>
      </p:grpSpPr>
      <p:sp>
        <p:nvSpPr>
          <p:cNvPr id="103" name="Google Shape;103;p9"/>
          <p:cNvSpPr/>
          <p:nvPr/>
        </p:nvSpPr>
        <p:spPr>
          <a:xfrm>
            <a:off x="99206" y="122315"/>
            <a:ext cx="8944556" cy="4930198"/>
          </a:xfrm>
          <a:prstGeom prst="rect">
            <a:avLst/>
          </a:prstGeom>
          <a:noFill/>
          <a:ln cap="flat" cmpd="sng" w="57150">
            <a:solidFill>
              <a:srgbClr val="46B0F9"/>
            </a:solidFill>
            <a:prstDash val="solid"/>
            <a:miter lim="400000"/>
            <a:headEnd len="sm" w="sm" type="none"/>
            <a:tailEnd len="sm" w="sm" type="none"/>
          </a:ln>
          <a:effectLst>
            <a:outerShdw blurRad="254000" rotWithShape="0">
              <a:srgbClr val="000000">
                <a:alpha val="7058"/>
              </a:srgbClr>
            </a:outerShdw>
          </a:effectLst>
        </p:spPr>
        <p:txBody>
          <a:bodyPr anchorCtr="0" anchor="ctr" bIns="20775" lIns="15600" spcFirstLastPara="1" rIns="15600" wrap="square" tIns="20775">
            <a:noAutofit/>
          </a:bodyPr>
          <a:lstStyle/>
          <a:p>
            <a:pPr indent="0" lvl="0" marL="0" marR="0" rtl="0" algn="l">
              <a:lnSpc>
                <a:spcPct val="100000"/>
              </a:lnSpc>
              <a:spcBef>
                <a:spcPts val="0"/>
              </a:spcBef>
              <a:spcAft>
                <a:spcPts val="0"/>
              </a:spcAft>
              <a:buClr>
                <a:srgbClr val="000000"/>
              </a:buClr>
              <a:buSzPts val="500"/>
              <a:buFont typeface="Arial"/>
              <a:buNone/>
            </a:pPr>
            <a:r>
              <a:rPr b="0" i="0" lang="en-GB" sz="500" u="none" cap="none" strike="noStrike">
                <a:solidFill>
                  <a:srgbClr val="000000"/>
                </a:solidFill>
                <a:latin typeface="Arial"/>
                <a:ea typeface="Arial"/>
                <a:cs typeface="Arial"/>
                <a:sym typeface="Arial"/>
              </a:rPr>
              <a:t>c</a:t>
            </a:r>
            <a:endParaRPr b="0" i="0" sz="500" u="none" cap="none" strike="noStrike">
              <a:solidFill>
                <a:srgbClr val="000000"/>
              </a:solidFill>
              <a:latin typeface="Arial"/>
              <a:ea typeface="Arial"/>
              <a:cs typeface="Arial"/>
              <a:sym typeface="Arial"/>
            </a:endParaRPr>
          </a:p>
        </p:txBody>
      </p:sp>
      <p:pic>
        <p:nvPicPr>
          <p:cNvPr id="104" name="Google Shape;104;p9"/>
          <p:cNvPicPr preferRelativeResize="0"/>
          <p:nvPr/>
        </p:nvPicPr>
        <p:blipFill rotWithShape="1">
          <a:blip r:embed="rId3">
            <a:alphaModFix/>
          </a:blip>
          <a:srcRect b="0" l="0" r="0" t="0"/>
          <a:stretch/>
        </p:blipFill>
        <p:spPr>
          <a:xfrm>
            <a:off x="7509609" y="208885"/>
            <a:ext cx="1435811" cy="559926"/>
          </a:xfrm>
          <a:prstGeom prst="rect">
            <a:avLst/>
          </a:prstGeom>
          <a:noFill/>
          <a:ln>
            <a:noFill/>
          </a:ln>
        </p:spPr>
      </p:pic>
      <p:sp>
        <p:nvSpPr>
          <p:cNvPr id="105" name="Google Shape;105;p9"/>
          <p:cNvSpPr txBox="1"/>
          <p:nvPr/>
        </p:nvSpPr>
        <p:spPr>
          <a:xfrm>
            <a:off x="587151" y="488848"/>
            <a:ext cx="3632975" cy="1176115"/>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rgbClr val="211E1F"/>
                </a:solidFill>
                <a:latin typeface="Inter ExtraBold"/>
                <a:ea typeface="Inter ExtraBold"/>
                <a:cs typeface="Inter ExtraBold"/>
                <a:sym typeface="Inter ExtraBold"/>
              </a:rPr>
              <a:t>Implementation</a:t>
            </a:r>
            <a:r>
              <a:rPr b="1" i="0" lang="en-GB" sz="3000" u="none" cap="none" strike="noStrike">
                <a:solidFill>
                  <a:srgbClr val="ED2127"/>
                </a:solidFill>
                <a:latin typeface="Inter ExtraBold"/>
                <a:ea typeface="Inter ExtraBold"/>
                <a:cs typeface="Inter ExtraBold"/>
                <a:sym typeface="Inter ExtraBold"/>
              </a:rPr>
              <a:t>.</a:t>
            </a:r>
            <a:endParaRPr b="1" i="0" sz="3000" u="none" cap="none" strike="noStrike">
              <a:solidFill>
                <a:srgbClr val="324659"/>
              </a:solidFill>
              <a:latin typeface="Inter ExtraBold"/>
              <a:ea typeface="Inter ExtraBold"/>
              <a:cs typeface="Inter ExtraBold"/>
              <a:sym typeface="Inter ExtraBold"/>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000000"/>
              </a:solidFill>
              <a:latin typeface="Arial"/>
              <a:ea typeface="Arial"/>
              <a:cs typeface="Arial"/>
              <a:sym typeface="Arial"/>
            </a:endParaRPr>
          </a:p>
        </p:txBody>
      </p:sp>
      <p:sp>
        <p:nvSpPr>
          <p:cNvPr id="106" name="Google Shape;106;p9"/>
          <p:cNvSpPr txBox="1"/>
          <p:nvPr/>
        </p:nvSpPr>
        <p:spPr>
          <a:xfrm>
            <a:off x="213081" y="1250847"/>
            <a:ext cx="8343768" cy="3581828"/>
          </a:xfrm>
          <a:prstGeom prst="rect">
            <a:avLst/>
          </a:prstGeom>
          <a:noFill/>
          <a:ln>
            <a:noFill/>
          </a:ln>
        </p:spPr>
        <p:txBody>
          <a:bodyPr anchorCtr="0" anchor="t" bIns="41575" lIns="41575" spcFirstLastPara="1" rIns="41575" wrap="square" tIns="41575">
            <a:noAutofit/>
          </a:bodyPr>
          <a:lstStyle/>
          <a:p>
            <a:pPr indent="-342900" lvl="1" marL="546100" marR="0" rtl="0" algn="l">
              <a:lnSpc>
                <a:spcPct val="100000"/>
              </a:lnSpc>
              <a:spcBef>
                <a:spcPts val="0"/>
              </a:spcBef>
              <a:spcAft>
                <a:spcPts val="0"/>
              </a:spcAft>
              <a:buClr>
                <a:srgbClr val="000000"/>
              </a:buClr>
              <a:buSzPts val="1400"/>
              <a:buFont typeface="Arial"/>
              <a:buAutoNum type="arabicPeriod"/>
            </a:pPr>
            <a:r>
              <a:rPr b="1" i="0" lang="en-GB" sz="1400" u="none" cap="none" strike="noStrike">
                <a:solidFill>
                  <a:schemeClr val="dk1"/>
                </a:solidFill>
                <a:latin typeface="Arial"/>
                <a:ea typeface="Arial"/>
                <a:cs typeface="Arial"/>
                <a:sym typeface="Arial"/>
              </a:rPr>
              <a:t>Google API Data Representation: </a:t>
            </a:r>
            <a:r>
              <a:rPr b="0" i="0" lang="en-GB" sz="1400" u="none" cap="none" strike="noStrike">
                <a:solidFill>
                  <a:schemeClr val="dk1"/>
                </a:solidFill>
                <a:latin typeface="Arial"/>
                <a:ea typeface="Arial"/>
                <a:cs typeface="Arial"/>
                <a:sym typeface="Arial"/>
              </a:rPr>
              <a:t>Utilize data obtained from Google Maps APIs to represent information about the highway network and real-time traffic conditions, including details about vertices and edges in the network.</a:t>
            </a:r>
            <a:endParaRPr b="0" i="0" sz="1400" u="none" cap="none" strike="noStrike">
              <a:solidFill>
                <a:schemeClr val="dk1"/>
              </a:solidFill>
              <a:latin typeface="Arial"/>
              <a:ea typeface="Arial"/>
              <a:cs typeface="Arial"/>
              <a:sym typeface="Arial"/>
            </a:endParaRPr>
          </a:p>
          <a:p>
            <a:pPr indent="-254000" lvl="1" marL="5461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342900" lvl="1" marL="546100" marR="0" rtl="0" algn="l">
              <a:lnSpc>
                <a:spcPct val="100000"/>
              </a:lnSpc>
              <a:spcBef>
                <a:spcPts val="0"/>
              </a:spcBef>
              <a:spcAft>
                <a:spcPts val="0"/>
              </a:spcAft>
              <a:buClr>
                <a:srgbClr val="000000"/>
              </a:buClr>
              <a:buSzPts val="1400"/>
              <a:buFont typeface="Arial"/>
              <a:buAutoNum type="arabicPeriod"/>
            </a:pPr>
            <a:r>
              <a:rPr b="1" i="0" lang="en-GB" sz="1400" u="none" cap="none" strike="noStrike">
                <a:solidFill>
                  <a:schemeClr val="dk1"/>
                </a:solidFill>
                <a:latin typeface="Arial"/>
                <a:ea typeface="Arial"/>
                <a:cs typeface="Arial"/>
                <a:sym typeface="Arial"/>
              </a:rPr>
              <a:t>Interface Design </a:t>
            </a:r>
            <a:r>
              <a:rPr b="0" i="0" lang="en-GB" sz="1400" u="none" cap="none" strike="noStrike">
                <a:solidFill>
                  <a:schemeClr val="dk1"/>
                </a:solidFill>
                <a:latin typeface="Arial"/>
                <a:ea typeface="Arial"/>
                <a:cs typeface="Arial"/>
                <a:sym typeface="Arial"/>
              </a:rPr>
              <a:t>Develop a user-friendly CLI/GUI for interacting with the routing service.</a:t>
            </a:r>
            <a:endParaRPr b="0" i="0" sz="1400" u="none" cap="none" strike="noStrike">
              <a:solidFill>
                <a:srgbClr val="000000"/>
              </a:solidFill>
              <a:latin typeface="Arial"/>
              <a:ea typeface="Arial"/>
              <a:cs typeface="Arial"/>
              <a:sym typeface="Arial"/>
            </a:endParaRPr>
          </a:p>
          <a:p>
            <a:pPr indent="-254000" lvl="1" marL="5461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342900" lvl="1" marL="546100" marR="0" rtl="0" algn="l">
              <a:lnSpc>
                <a:spcPct val="100000"/>
              </a:lnSpc>
              <a:spcBef>
                <a:spcPts val="0"/>
              </a:spcBef>
              <a:spcAft>
                <a:spcPts val="0"/>
              </a:spcAft>
              <a:buClr>
                <a:srgbClr val="000000"/>
              </a:buClr>
              <a:buSzPts val="1400"/>
              <a:buFont typeface="Arial"/>
              <a:buAutoNum type="arabicPeriod"/>
            </a:pPr>
            <a:r>
              <a:rPr b="1" i="0" lang="en-GB" sz="1400" u="none" cap="none" strike="noStrike">
                <a:solidFill>
                  <a:schemeClr val="dk1"/>
                </a:solidFill>
                <a:latin typeface="Arial"/>
                <a:ea typeface="Arial"/>
                <a:cs typeface="Arial"/>
                <a:sym typeface="Arial"/>
              </a:rPr>
              <a:t>Route Calculation Logic</a:t>
            </a:r>
            <a:r>
              <a:rPr b="0" i="0" lang="en-GB" sz="1400" u="none" cap="none" strike="noStrike">
                <a:solidFill>
                  <a:schemeClr val="dk1"/>
                </a:solidFill>
                <a:latin typeface="Arial"/>
                <a:ea typeface="Arial"/>
                <a:cs typeface="Arial"/>
                <a:sym typeface="Arial"/>
              </a:rPr>
              <a:t>: Implement Brute Force algorithm considering API data.</a:t>
            </a:r>
            <a:endParaRPr b="0" i="0" sz="1400" u="none" cap="none" strike="noStrike">
              <a:solidFill>
                <a:srgbClr val="000000"/>
              </a:solidFill>
              <a:latin typeface="Arial"/>
              <a:ea typeface="Arial"/>
              <a:cs typeface="Arial"/>
              <a:sym typeface="Arial"/>
            </a:endParaRPr>
          </a:p>
          <a:p>
            <a:pPr indent="-254000" lvl="1" marL="5461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342900" lvl="1" marL="546100" marR="0" rtl="0" algn="l">
              <a:lnSpc>
                <a:spcPct val="100000"/>
              </a:lnSpc>
              <a:spcBef>
                <a:spcPts val="0"/>
              </a:spcBef>
              <a:spcAft>
                <a:spcPts val="0"/>
              </a:spcAft>
              <a:buClr>
                <a:srgbClr val="000000"/>
              </a:buClr>
              <a:buSzPts val="1400"/>
              <a:buFont typeface="Arial"/>
              <a:buAutoNum type="arabicPeriod"/>
            </a:pPr>
            <a:r>
              <a:rPr b="1" i="0" lang="en-GB" sz="1400" u="none" cap="none" strike="noStrike">
                <a:solidFill>
                  <a:schemeClr val="dk1"/>
                </a:solidFill>
                <a:latin typeface="Arial"/>
                <a:ea typeface="Arial"/>
                <a:cs typeface="Arial"/>
                <a:sym typeface="Arial"/>
              </a:rPr>
              <a:t>Implement the Interface: </a:t>
            </a:r>
            <a:r>
              <a:rPr b="0" i="0" lang="en-GB" sz="1400" u="none" cap="none" strike="noStrike">
                <a:solidFill>
                  <a:schemeClr val="dk1"/>
                </a:solidFill>
                <a:latin typeface="Arial"/>
                <a:ea typeface="Arial"/>
                <a:cs typeface="Arial"/>
                <a:sym typeface="Arial"/>
              </a:rPr>
              <a:t>Define flexible interface methods for route calculation.</a:t>
            </a:r>
            <a:endParaRPr b="0" i="0" sz="1400" u="none" cap="none" strike="noStrike">
              <a:solidFill>
                <a:srgbClr val="000000"/>
              </a:solidFill>
              <a:latin typeface="Arial"/>
              <a:ea typeface="Arial"/>
              <a:cs typeface="Arial"/>
              <a:sym typeface="Arial"/>
            </a:endParaRPr>
          </a:p>
          <a:p>
            <a:pPr indent="-254000" lvl="1" marL="5461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342900" lvl="1" marL="546100" marR="0" rtl="0" algn="l">
              <a:lnSpc>
                <a:spcPct val="100000"/>
              </a:lnSpc>
              <a:spcBef>
                <a:spcPts val="0"/>
              </a:spcBef>
              <a:spcAft>
                <a:spcPts val="0"/>
              </a:spcAft>
              <a:buClr>
                <a:srgbClr val="000000"/>
              </a:buClr>
              <a:buSzPts val="1400"/>
              <a:buFont typeface="Arial"/>
              <a:buAutoNum type="arabicPeriod"/>
            </a:pPr>
            <a:r>
              <a:rPr b="1" i="0" lang="en-GB" sz="1400" u="none" cap="none" strike="noStrike">
                <a:solidFill>
                  <a:schemeClr val="dk1"/>
                </a:solidFill>
                <a:latin typeface="Arial"/>
                <a:ea typeface="Arial"/>
                <a:cs typeface="Arial"/>
                <a:sym typeface="Arial"/>
              </a:rPr>
              <a:t>Implement the Routing Service</a:t>
            </a:r>
            <a:r>
              <a:rPr b="0" i="0" lang="en-GB" sz="1400" u="none" cap="none" strike="noStrike">
                <a:solidFill>
                  <a:schemeClr val="dk1"/>
                </a:solidFill>
                <a:latin typeface="Arial"/>
                <a:ea typeface="Arial"/>
                <a:cs typeface="Arial"/>
                <a:sym typeface="Arial"/>
              </a:rPr>
              <a:t>: Develop a class (Path.java) with route calculation logic using the API.</a:t>
            </a:r>
            <a:endParaRPr b="0" i="0" sz="1400" u="none" cap="none" strike="noStrike">
              <a:solidFill>
                <a:srgbClr val="000000"/>
              </a:solidFill>
              <a:latin typeface="Arial"/>
              <a:ea typeface="Arial"/>
              <a:cs typeface="Arial"/>
              <a:sym typeface="Arial"/>
            </a:endParaRPr>
          </a:p>
          <a:p>
            <a:pPr indent="-254000" lvl="1" marL="5461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342900" lvl="1" marL="546100" marR="0" rtl="0" algn="l">
              <a:lnSpc>
                <a:spcPct val="100000"/>
              </a:lnSpc>
              <a:spcBef>
                <a:spcPts val="0"/>
              </a:spcBef>
              <a:spcAft>
                <a:spcPts val="0"/>
              </a:spcAft>
              <a:buClr>
                <a:srgbClr val="000000"/>
              </a:buClr>
              <a:buSzPts val="1400"/>
              <a:buFont typeface="Arial"/>
              <a:buAutoNum type="arabicPeriod"/>
            </a:pPr>
            <a:r>
              <a:rPr b="1" i="0" lang="en-GB" sz="1400" u="none" cap="none" strike="noStrike">
                <a:solidFill>
                  <a:schemeClr val="dk1"/>
                </a:solidFill>
                <a:latin typeface="Arial"/>
                <a:ea typeface="Arial"/>
                <a:cs typeface="Arial"/>
                <a:sym typeface="Arial"/>
              </a:rPr>
              <a:t>Demonstration</a:t>
            </a:r>
            <a:r>
              <a:rPr b="0" i="0" lang="en-GB" sz="1400" u="none" cap="none" strike="noStrike">
                <a:solidFill>
                  <a:schemeClr val="dk1"/>
                </a:solidFill>
                <a:latin typeface="Arial"/>
                <a:ea typeface="Arial"/>
                <a:cs typeface="Arial"/>
                <a:sym typeface="Arial"/>
              </a:rPr>
              <a:t>: Showcase the routing service with the chosen interface.</a:t>
            </a:r>
            <a:endParaRPr b="0" i="0" sz="1400" u="none" cap="none" strike="noStrike">
              <a:solidFill>
                <a:srgbClr val="000000"/>
              </a:solidFill>
              <a:latin typeface="Arial"/>
              <a:ea typeface="Arial"/>
              <a:cs typeface="Arial"/>
              <a:sym typeface="Arial"/>
            </a:endParaRPr>
          </a:p>
          <a:p>
            <a:pPr indent="-247650" lvl="0" marL="3429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