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79" r:id="rId4"/>
    <p:sldId id="259" r:id="rId5"/>
    <p:sldId id="290" r:id="rId6"/>
    <p:sldId id="291" r:id="rId7"/>
    <p:sldId id="292" r:id="rId8"/>
    <p:sldId id="293" r:id="rId9"/>
    <p:sldId id="295" r:id="rId10"/>
    <p:sldId id="289" r:id="rId11"/>
    <p:sldId id="261" r:id="rId12"/>
    <p:sldId id="286" r:id="rId13"/>
    <p:sldId id="273" r:id="rId14"/>
    <p:sldId id="297" r:id="rId15"/>
    <p:sldId id="287" r:id="rId16"/>
  </p:sldIdLst>
  <p:sldSz cx="9144000" cy="5143500" type="screen16x9"/>
  <p:notesSz cx="6858000" cy="9144000"/>
  <p:defaultTextStyle>
    <a:defPPr>
      <a:defRPr lang="zh-CN"/>
    </a:defPPr>
    <a:lvl1pPr marL="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6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9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4C6"/>
    <a:srgbClr val="A5C067"/>
    <a:srgbClr val="03AE97"/>
    <a:srgbClr val="F7A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466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4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65" indent="0">
              <a:buNone/>
              <a:defRPr sz="1000"/>
            </a:lvl3pPr>
            <a:lvl4pPr marL="1371396" indent="0">
              <a:buNone/>
              <a:defRPr sz="900"/>
            </a:lvl4pPr>
            <a:lvl5pPr marL="1828529" indent="0">
              <a:buNone/>
              <a:defRPr sz="900"/>
            </a:lvl5pPr>
            <a:lvl6pPr marL="2285658" indent="0">
              <a:buNone/>
              <a:defRPr sz="900"/>
            </a:lvl6pPr>
            <a:lvl7pPr marL="2742788" indent="0">
              <a:buNone/>
              <a:defRPr sz="900"/>
            </a:lvl7pPr>
            <a:lvl8pPr marL="3199920" indent="0">
              <a:buNone/>
              <a:defRPr sz="900"/>
            </a:lvl8pPr>
            <a:lvl9pPr marL="365705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65" indent="0">
              <a:buNone/>
              <a:defRPr sz="2400"/>
            </a:lvl3pPr>
            <a:lvl4pPr marL="1371396" indent="0">
              <a:buNone/>
              <a:defRPr sz="2000"/>
            </a:lvl4pPr>
            <a:lvl5pPr marL="1828529" indent="0">
              <a:buNone/>
              <a:defRPr sz="2000"/>
            </a:lvl5pPr>
            <a:lvl6pPr marL="2285658" indent="0">
              <a:buNone/>
              <a:defRPr sz="2000"/>
            </a:lvl6pPr>
            <a:lvl7pPr marL="2742788" indent="0">
              <a:buNone/>
              <a:defRPr sz="2000"/>
            </a:lvl7pPr>
            <a:lvl8pPr marL="3199920" indent="0">
              <a:buNone/>
              <a:defRPr sz="2000"/>
            </a:lvl8pPr>
            <a:lvl9pPr marL="3657052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65" indent="0">
              <a:buNone/>
              <a:defRPr sz="1000"/>
            </a:lvl3pPr>
            <a:lvl4pPr marL="1371396" indent="0">
              <a:buNone/>
              <a:defRPr sz="900"/>
            </a:lvl4pPr>
            <a:lvl5pPr marL="1828529" indent="0">
              <a:buNone/>
              <a:defRPr sz="900"/>
            </a:lvl5pPr>
            <a:lvl6pPr marL="2285658" indent="0">
              <a:buNone/>
              <a:defRPr sz="900"/>
            </a:lvl6pPr>
            <a:lvl7pPr marL="2742788" indent="0">
              <a:buNone/>
              <a:defRPr sz="900"/>
            </a:lvl7pPr>
            <a:lvl8pPr marL="3199920" indent="0">
              <a:buNone/>
              <a:defRPr sz="900"/>
            </a:lvl8pPr>
            <a:lvl9pPr marL="365705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H:\背景图\模糊背景\pcsc0011.模糊创意光线图片40-2套图案11款炫丽模糊光线背景362张JPGPNG\4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r="3314"/>
          <a:stretch/>
        </p:blipFill>
        <p:spPr bwMode="auto">
          <a:xfrm>
            <a:off x="0" y="-5376"/>
            <a:ext cx="9144000" cy="5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2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8" indent="-342848" algn="l" defTabSz="9142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1" indent="-285708" algn="l" defTabSz="91426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0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60" indent="-228564" algn="l" defTabSz="91426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93" indent="-228564" algn="l" defTabSz="91426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6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7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8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5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6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9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2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4430" y="1635646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54430" y="2643758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971414" y="1876494"/>
            <a:ext cx="7272993" cy="623246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698"/>
            <a:r>
              <a:rPr lang="zh-CN" altLang="en-US" sz="3600" b="1" dirty="0" smtClean="0">
                <a:solidFill>
                  <a:schemeClr val="bg1"/>
                </a:solidFill>
                <a:latin typeface="微软雅黑"/>
                <a:ea typeface="微软雅黑"/>
              </a:rPr>
              <a:t>第二阶段课程前导</a:t>
            </a:r>
            <a:endParaRPr lang="zh-CN" altLang="en-US" sz="36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19" name="TextBox 38"/>
          <p:cNvSpPr>
            <a:spLocks noChangeArrowheads="1"/>
          </p:cNvSpPr>
          <p:nvPr/>
        </p:nvSpPr>
        <p:spPr bwMode="auto">
          <a:xfrm>
            <a:off x="2955927" y="3003799"/>
            <a:ext cx="3232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</a:rPr>
              <a:t>Python+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</a:rPr>
              <a:t>人工智能</a:t>
            </a:r>
            <a:r>
              <a:rPr lang="zh-CN" altLang="en-US" sz="1800" dirty="0">
                <a:solidFill>
                  <a:srgbClr val="FFFFFF"/>
                </a:solidFill>
                <a:latin typeface="微软雅黑"/>
                <a:ea typeface="微软雅黑"/>
              </a:rPr>
              <a:t>学院</a:t>
            </a:r>
            <a:endParaRPr lang="zh-CN" altLang="zh-CN" sz="18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23478"/>
            <a:ext cx="2705100" cy="857250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10054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6" y="365126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什么是后端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87574"/>
            <a:ext cx="6967393" cy="3684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3617275" y="1131590"/>
            <a:ext cx="792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</a:p>
        </p:txBody>
      </p:sp>
      <p:sp>
        <p:nvSpPr>
          <p:cNvPr id="8" name="矩形 7"/>
          <p:cNvSpPr/>
          <p:nvPr/>
        </p:nvSpPr>
        <p:spPr>
          <a:xfrm>
            <a:off x="3611392" y="221171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11391" y="329183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</a:p>
        </p:txBody>
      </p:sp>
    </p:spTree>
    <p:extLst>
      <p:ext uri="{BB962C8B-B14F-4D97-AF65-F5344CB8AC3E}">
        <p14:creationId xmlns:p14="http://schemas.microsoft.com/office/powerpoint/2010/main" val="41738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6" y="365126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后端特点和功能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5" name="六边形 2"/>
          <p:cNvSpPr>
            <a:spLocks noChangeArrowheads="1"/>
          </p:cNvSpPr>
          <p:nvPr/>
        </p:nvSpPr>
        <p:spPr bwMode="auto">
          <a:xfrm>
            <a:off x="3738563" y="1733550"/>
            <a:ext cx="1258887" cy="1085850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A5C067"/>
          </a:solidFill>
          <a:ln>
            <a:noFill/>
          </a:ln>
          <a:extLst/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b="1" kern="0" dirty="0">
                <a:solidFill>
                  <a:srgbClr val="FFFFFF"/>
                </a:solidFill>
                <a:ea typeface="微软雅黑"/>
                <a:sym typeface="宋体" pitchFamily="2" charset="-122"/>
              </a:rPr>
              <a:t>运行环境</a:t>
            </a:r>
          </a:p>
        </p:txBody>
      </p:sp>
      <p:sp>
        <p:nvSpPr>
          <p:cNvPr id="6" name="六边形 3"/>
          <p:cNvSpPr>
            <a:spLocks noChangeArrowheads="1"/>
          </p:cNvSpPr>
          <p:nvPr/>
        </p:nvSpPr>
        <p:spPr bwMode="auto">
          <a:xfrm>
            <a:off x="2700338" y="2276475"/>
            <a:ext cx="1258887" cy="1085850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03AE97"/>
          </a:solidFill>
          <a:ln>
            <a:noFill/>
          </a:ln>
          <a:extLst/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7" name="六边形 4"/>
          <p:cNvSpPr>
            <a:spLocks noChangeArrowheads="1"/>
          </p:cNvSpPr>
          <p:nvPr/>
        </p:nvSpPr>
        <p:spPr bwMode="auto">
          <a:xfrm>
            <a:off x="3738563" y="2857500"/>
            <a:ext cx="1258887" cy="1085850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F7AC12"/>
          </a:solidFill>
          <a:ln>
            <a:noFill/>
          </a:ln>
          <a:extLst/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8" name="六边形 5"/>
          <p:cNvSpPr>
            <a:spLocks noChangeArrowheads="1"/>
          </p:cNvSpPr>
          <p:nvPr/>
        </p:nvSpPr>
        <p:spPr bwMode="auto">
          <a:xfrm>
            <a:off x="4779965" y="2276475"/>
            <a:ext cx="1258887" cy="1085850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3194C6"/>
          </a:solidFill>
          <a:ln>
            <a:noFill/>
          </a:ln>
          <a:extLst/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4249237" y="2057401"/>
            <a:ext cx="237541" cy="36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b="1" kern="0" dirty="0" smtClean="0">
                <a:solidFill>
                  <a:srgbClr val="FFFFFF"/>
                </a:solidFill>
                <a:ea typeface="微软雅黑"/>
                <a:sym typeface="宋体" pitchFamily="2" charset="-122"/>
              </a:rPr>
              <a:t> </a:t>
            </a:r>
            <a:endParaRPr lang="zh-CN" altLang="en-US" sz="1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4044853" y="3181350"/>
            <a:ext cx="646307" cy="64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b="1" kern="0" dirty="0" smtClean="0">
                <a:solidFill>
                  <a:srgbClr val="FFFFFF"/>
                </a:solidFill>
                <a:ea typeface="微软雅黑"/>
                <a:sym typeface="宋体" pitchFamily="2" charset="-122"/>
              </a:rPr>
              <a:t>数据</a:t>
            </a:r>
            <a:endParaRPr lang="en-US" altLang="zh-CN" sz="1800" b="1" kern="0" dirty="0" smtClean="0">
              <a:solidFill>
                <a:srgbClr val="FFFFFF"/>
              </a:solidFill>
              <a:ea typeface="微软雅黑"/>
              <a:sym typeface="宋体" pitchFamily="2" charset="-122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b="1" kern="0" dirty="0" smtClean="0">
                <a:solidFill>
                  <a:srgbClr val="FFFFFF"/>
                </a:solidFill>
                <a:ea typeface="微软雅黑"/>
                <a:sym typeface="宋体" pitchFamily="2" charset="-122"/>
              </a:rPr>
              <a:t>管理</a:t>
            </a:r>
            <a:endParaRPr lang="zh-CN" altLang="en-US" sz="1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1" name="矩形 8"/>
          <p:cNvSpPr>
            <a:spLocks noChangeArrowheads="1"/>
          </p:cNvSpPr>
          <p:nvPr/>
        </p:nvSpPr>
        <p:spPr bwMode="auto">
          <a:xfrm>
            <a:off x="3019331" y="2527304"/>
            <a:ext cx="646307" cy="64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b="1" kern="0" dirty="0" smtClean="0">
                <a:solidFill>
                  <a:srgbClr val="FFFFFF"/>
                </a:solidFill>
                <a:ea typeface="微软雅黑"/>
              </a:rPr>
              <a:t>逻辑</a:t>
            </a:r>
            <a:endParaRPr lang="en-US" altLang="zh-CN" sz="1800" b="1" kern="0" dirty="0" smtClean="0">
              <a:solidFill>
                <a:srgbClr val="FFFFFF"/>
              </a:solidFill>
              <a:ea typeface="微软雅黑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b="1" kern="0" dirty="0" smtClean="0">
                <a:solidFill>
                  <a:srgbClr val="FFFFFF"/>
                </a:solidFill>
                <a:ea typeface="微软雅黑"/>
              </a:rPr>
              <a:t>处理</a:t>
            </a:r>
            <a:endParaRPr lang="zh-CN" altLang="en-US" sz="1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2" name="矩形 9"/>
          <p:cNvSpPr>
            <a:spLocks noChangeArrowheads="1"/>
          </p:cNvSpPr>
          <p:nvPr/>
        </p:nvSpPr>
        <p:spPr bwMode="auto">
          <a:xfrm>
            <a:off x="5124605" y="2527304"/>
            <a:ext cx="595010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ea typeface="微软雅黑"/>
              </a:rPr>
              <a:t>网络</a:t>
            </a:r>
            <a:endParaRPr lang="en-US" altLang="zh-CN" sz="1600" b="1" kern="0" dirty="0" smtClean="0">
              <a:solidFill>
                <a:srgbClr val="FFFFFF"/>
              </a:solidFill>
              <a:ea typeface="微软雅黑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ea typeface="微软雅黑"/>
              </a:rPr>
              <a:t>架构</a:t>
            </a:r>
            <a:endParaRPr lang="zh-CN" altLang="en-US" sz="16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3" name="TextBox 10"/>
          <p:cNvSpPr>
            <a:spLocks noChangeArrowheads="1"/>
          </p:cNvSpPr>
          <p:nvPr/>
        </p:nvSpPr>
        <p:spPr bwMode="auto">
          <a:xfrm>
            <a:off x="704850" y="1563694"/>
            <a:ext cx="3365500" cy="64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defTabSz="457130" eaLnBrk="1" hangingPunct="1">
              <a:spcBef>
                <a:spcPts val="0"/>
              </a:spcBef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因为后端程序往往比较庞大，所以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后端</a:t>
            </a:r>
            <a:r>
              <a:rPr lang="zh-CN" altLang="en-US" sz="1200" kern="0" dirty="0">
                <a:solidFill>
                  <a:srgbClr val="000000"/>
                </a:solidFill>
                <a:latin typeface="微软雅黑"/>
                <a:ea typeface="微软雅黑"/>
              </a:rPr>
              <a:t>程序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一般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运行在高性能的服务器主机上，而服务器主机大多是</a:t>
            </a:r>
            <a:r>
              <a:rPr lang="en-US" altLang="zh-CN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Linux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操作系统。</a:t>
            </a:r>
            <a:endParaRPr lang="zh-CN" altLang="en-US" sz="1200" kern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1"/>
          <p:cNvSpPr>
            <a:spLocks noChangeArrowheads="1"/>
          </p:cNvSpPr>
          <p:nvPr/>
        </p:nvSpPr>
        <p:spPr bwMode="auto">
          <a:xfrm>
            <a:off x="704850" y="3632206"/>
            <a:ext cx="3365500" cy="64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defTabSz="457130" eaLnBrk="1" hangingPunct="1">
              <a:spcBef>
                <a:spcPts val="0"/>
              </a:spcBef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应对各种前端的请求进行逻辑的处理，是后端程序的核心功能之一，通过逻辑处理满足前端的需求。</a:t>
            </a:r>
            <a:endParaRPr lang="zh-CN" altLang="en-US" sz="1200" kern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5" name="TextBox 12"/>
          <p:cNvSpPr>
            <a:spLocks noChangeArrowheads="1"/>
          </p:cNvSpPr>
          <p:nvPr/>
        </p:nvSpPr>
        <p:spPr bwMode="auto">
          <a:xfrm>
            <a:off x="5076825" y="1565281"/>
            <a:ext cx="3365500" cy="64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defTabSz="457130" eaLnBrk="1" hangingPunct="1">
              <a:spcBef>
                <a:spcPts val="0"/>
              </a:spcBef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现在的应用大多都是基于网络实现其具体功能。强大的网络架构，是后端程序能够更好的为前端服务的保障。</a:t>
            </a:r>
            <a:endParaRPr lang="zh-CN" altLang="en-US" sz="1200" kern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6" name="TextBox 13"/>
          <p:cNvSpPr>
            <a:spLocks noChangeArrowheads="1"/>
          </p:cNvSpPr>
          <p:nvPr/>
        </p:nvSpPr>
        <p:spPr bwMode="auto">
          <a:xfrm>
            <a:off x="5076825" y="3632206"/>
            <a:ext cx="3365500" cy="64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defTabSz="457130" eaLnBrk="1" hangingPunct="1">
              <a:spcBef>
                <a:spcPts val="0"/>
              </a:spcBef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在处理用户请求的过程中，离不开与数据的交互。无论是与文件交互，还是数据库交互，都是后端的重要功能。</a:t>
            </a:r>
            <a:endParaRPr lang="zh-CN" altLang="en-US" sz="1200" kern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021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5" grpId="0" bldLvl="0" animBg="1" autoUpdateAnimBg="0"/>
      <p:bldP spid="6" grpId="0" bldLvl="0" animBg="1" autoUpdateAnimBg="0"/>
      <p:bldP spid="7" grpId="0" bldLvl="0" animBg="1" autoUpdateAnimBg="0"/>
      <p:bldP spid="8" grpId="0" bldLvl="0" animBg="1" autoUpdateAnimBg="0"/>
      <p:bldP spid="9" grpId="0" bldLvl="0" autoUpdateAnimBg="0"/>
      <p:bldP spid="10" grpId="0" bldLvl="0" autoUpdateAnimBg="0"/>
      <p:bldP spid="11" grpId="0" bldLvl="0" autoUpdateAnimBg="0"/>
      <p:bldP spid="12" grpId="0" bldLvl="0" autoUpdateAnimBg="0"/>
      <p:bldP spid="13" grpId="0" bldLvl="0" autoUpdateAnimBg="0"/>
      <p:bldP spid="14" grpId="0" bldLvl="0" autoUpdateAnimBg="0"/>
      <p:bldP spid="15" grpId="0" bldLvl="0" autoUpdateAnimBg="0"/>
      <p:bldP spid="16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4" y="1485910"/>
            <a:ext cx="3357563" cy="2366033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 smtClean="0">
                <a:solidFill>
                  <a:prstClr val="white"/>
                </a:solidFill>
                <a:latin typeface="微软雅黑"/>
                <a:ea typeface="微软雅黑"/>
              </a:rPr>
              <a:t>4</a:t>
            </a:r>
            <a:endParaRPr lang="zh-CN" altLang="en-US" sz="149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zh-CN" altLang="en-US" sz="2800" b="1" kern="0" cap="small" dirty="0" smtClean="0">
                <a:solidFill>
                  <a:srgbClr val="F59F14"/>
                </a:solidFill>
                <a:latin typeface="微软雅黑"/>
                <a:ea typeface="微软雅黑"/>
              </a:rPr>
              <a:t>怎么学 ？</a:t>
            </a:r>
            <a:endParaRPr lang="en-US" altLang="zh-CN" sz="2800" b="1" kern="0" cap="small" dirty="0">
              <a:solidFill>
                <a:srgbClr val="F59F14"/>
              </a:solidFill>
              <a:latin typeface="微软雅黑"/>
              <a:ea typeface="微软雅黑"/>
            </a:endParaRP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5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1" name="矩形 38"/>
          <p:cNvSpPr>
            <a:spLocks noChangeArrowheads="1"/>
          </p:cNvSpPr>
          <p:nvPr/>
        </p:nvSpPr>
        <p:spPr bwMode="auto">
          <a:xfrm>
            <a:off x="6" y="365125"/>
            <a:ext cx="3203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学习步骤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43" name="Shape 8788"/>
          <p:cNvSpPr/>
          <p:nvPr/>
        </p:nvSpPr>
        <p:spPr>
          <a:xfrm>
            <a:off x="494229" y="2545036"/>
            <a:ext cx="7193268" cy="127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21408" y="5400"/>
                </a:lnTo>
                <a:lnTo>
                  <a:pt x="21408" y="0"/>
                </a:lnTo>
                <a:lnTo>
                  <a:pt x="21600" y="10800"/>
                </a:lnTo>
                <a:lnTo>
                  <a:pt x="21408" y="21600"/>
                </a:lnTo>
                <a:lnTo>
                  <a:pt x="21408" y="16200"/>
                </a:lnTo>
                <a:lnTo>
                  <a:pt x="0" y="16200"/>
                </a:lnTo>
                <a:lnTo>
                  <a:pt x="96" y="1080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5713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ker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  <a:cs typeface="Roboto condensed"/>
              <a:sym typeface="Roboto condensed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62094" y="1665122"/>
            <a:ext cx="1452136" cy="2377274"/>
            <a:chOff x="462094" y="1665122"/>
            <a:chExt cx="1452136" cy="2377274"/>
          </a:xfrm>
        </p:grpSpPr>
        <p:grpSp>
          <p:nvGrpSpPr>
            <p:cNvPr id="4" name="组合 3"/>
            <p:cNvGrpSpPr/>
            <p:nvPr/>
          </p:nvGrpSpPr>
          <p:grpSpPr>
            <a:xfrm>
              <a:off x="462094" y="1665122"/>
              <a:ext cx="687753" cy="994212"/>
              <a:chOff x="462094" y="1665122"/>
              <a:chExt cx="687753" cy="994212"/>
            </a:xfrm>
          </p:grpSpPr>
          <p:sp>
            <p:nvSpPr>
              <p:cNvPr id="45" name="Shape 8789"/>
              <p:cNvSpPr/>
              <p:nvPr/>
            </p:nvSpPr>
            <p:spPr>
              <a:xfrm rot="13500000" flipH="1">
                <a:off x="462094" y="1665122"/>
                <a:ext cx="687753" cy="687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12"/>
                    </a:moveTo>
                    <a:cubicBezTo>
                      <a:pt x="0" y="5164"/>
                      <a:pt x="4741" y="423"/>
                      <a:pt x="10588" y="423"/>
                    </a:cubicBezTo>
                    <a:cubicBezTo>
                      <a:pt x="14259" y="423"/>
                      <a:pt x="17929" y="282"/>
                      <a:pt x="21600" y="0"/>
                    </a:cubicBezTo>
                    <a:cubicBezTo>
                      <a:pt x="21318" y="3671"/>
                      <a:pt x="21177" y="7341"/>
                      <a:pt x="21177" y="11012"/>
                    </a:cubicBezTo>
                    <a:cubicBezTo>
                      <a:pt x="21177" y="16859"/>
                      <a:pt x="16436" y="21600"/>
                      <a:pt x="10588" y="21600"/>
                    </a:cubicBezTo>
                    <a:cubicBezTo>
                      <a:pt x="4741" y="21600"/>
                      <a:pt x="0" y="16859"/>
                      <a:pt x="0" y="11012"/>
                    </a:cubicBezTo>
                    <a:close/>
                  </a:path>
                </a:pathLst>
              </a:custGeom>
              <a:solidFill>
                <a:srgbClr val="4E566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  <p:sp>
            <p:nvSpPr>
              <p:cNvPr id="46" name="Shape 8790"/>
              <p:cNvSpPr/>
              <p:nvPr/>
            </p:nvSpPr>
            <p:spPr>
              <a:xfrm>
                <a:off x="527309" y="1819054"/>
                <a:ext cx="557507" cy="383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 defTabSz="457130">
                  <a:lnSpc>
                    <a:spcPts val="1000"/>
                  </a:lnSpc>
                  <a:defRPr>
                    <a:uFillTx/>
                  </a:defRPr>
                </a:pPr>
                <a:r>
                  <a:rPr lang="zh-CN" altLang="en-US" sz="1000" kern="0" dirty="0">
                    <a:solidFill>
                      <a:srgbClr val="FFFFFF">
                        <a:alpha val="70000"/>
                      </a:srgbClr>
                    </a:solidFill>
                    <a:uFill>
                      <a:solidFill>
                        <a:srgbClr val="FFFFFF">
                          <a:alpha val="70000"/>
                        </a:srgbClr>
                      </a:solidFill>
                    </a:uFill>
                    <a:latin typeface="微软雅黑"/>
                    <a:ea typeface="微软雅黑"/>
                    <a:cs typeface="Roboto condensed"/>
                    <a:sym typeface="Roboto condensed"/>
                  </a:rPr>
                  <a:t>步骤</a:t>
                </a:r>
                <a:r>
                  <a:rPr sz="1000" kern="0" dirty="0">
                    <a:solidFill>
                      <a:srgbClr val="FFFFFF">
                        <a:alpha val="70000"/>
                      </a:srgbClr>
                    </a:solidFill>
                    <a:uFill>
                      <a:solidFill>
                        <a:srgbClr val="FFFFFF">
                          <a:alpha val="70000"/>
                        </a:srgbClr>
                      </a:solidFill>
                    </a:uFill>
                    <a:latin typeface="微软雅黑"/>
                    <a:ea typeface="微软雅黑"/>
                    <a:cs typeface="Roboto condensed"/>
                    <a:sym typeface="Roboto condensed"/>
                  </a:rPr>
                  <a:t> </a:t>
                </a:r>
              </a:p>
              <a:p>
                <a:pPr algn="ctr" defTabSz="457130">
                  <a:lnSpc>
                    <a:spcPts val="2000"/>
                  </a:lnSpc>
                  <a:defRPr>
                    <a:uFillTx/>
                  </a:defRPr>
                </a:pPr>
                <a:r>
                  <a:rPr sz="2000" kern="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微软雅黑"/>
                    <a:ea typeface="微软雅黑"/>
                    <a:cs typeface="Roboto condensed"/>
                    <a:sym typeface="Roboto condensed"/>
                  </a:rPr>
                  <a:t>01</a:t>
                </a:r>
              </a:p>
            </p:txBody>
          </p:sp>
          <p:sp>
            <p:nvSpPr>
              <p:cNvPr id="47" name="Shape 8792"/>
              <p:cNvSpPr/>
              <p:nvPr/>
            </p:nvSpPr>
            <p:spPr>
              <a:xfrm>
                <a:off x="755171" y="2557733"/>
                <a:ext cx="101601" cy="101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4E5663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algn="ctr" defTabSz="457130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65" name="Shape 8809"/>
            <p:cNvSpPr/>
            <p:nvPr/>
          </p:nvSpPr>
          <p:spPr>
            <a:xfrm>
              <a:off x="651301" y="2785099"/>
              <a:ext cx="1156103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3" tIns="45713" rIns="45713" bIns="45713" numCol="1" anchor="t">
              <a:spAutoFit/>
            </a:bodyPr>
            <a:lstStyle>
              <a:lvl1pPr>
                <a:defRPr sz="10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kern="0" dirty="0">
                  <a:latin typeface="微软雅黑"/>
                  <a:ea typeface="微软雅黑"/>
                </a:rPr>
                <a:t>课上</a:t>
              </a:r>
              <a:endParaRPr sz="1600" kern="0" dirty="0">
                <a:latin typeface="微软雅黑"/>
                <a:ea typeface="微软雅黑"/>
              </a:endParaRPr>
            </a:p>
          </p:txBody>
        </p:sp>
        <p:sp>
          <p:nvSpPr>
            <p:cNvPr id="66" name="Shape 8810"/>
            <p:cNvSpPr/>
            <p:nvPr/>
          </p:nvSpPr>
          <p:spPr>
            <a:xfrm>
              <a:off x="651297" y="3118575"/>
              <a:ext cx="1262933" cy="923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课上听指挥，讲解时以听为主，让练习时积极动手。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25771" y="1665122"/>
            <a:ext cx="1452131" cy="2377274"/>
            <a:chOff x="1925771" y="1665122"/>
            <a:chExt cx="1452131" cy="2377274"/>
          </a:xfrm>
        </p:grpSpPr>
        <p:grpSp>
          <p:nvGrpSpPr>
            <p:cNvPr id="5" name="组合 4"/>
            <p:cNvGrpSpPr/>
            <p:nvPr/>
          </p:nvGrpSpPr>
          <p:grpSpPr>
            <a:xfrm>
              <a:off x="1925771" y="1665122"/>
              <a:ext cx="687753" cy="994212"/>
              <a:chOff x="1925771" y="1665122"/>
              <a:chExt cx="687753" cy="994212"/>
            </a:xfrm>
          </p:grpSpPr>
          <p:sp>
            <p:nvSpPr>
              <p:cNvPr id="49" name="Shape 8793"/>
              <p:cNvSpPr/>
              <p:nvPr/>
            </p:nvSpPr>
            <p:spPr>
              <a:xfrm rot="13500000" flipH="1">
                <a:off x="1925771" y="1665122"/>
                <a:ext cx="687753" cy="687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12"/>
                    </a:moveTo>
                    <a:cubicBezTo>
                      <a:pt x="0" y="5164"/>
                      <a:pt x="4741" y="423"/>
                      <a:pt x="10588" y="423"/>
                    </a:cubicBezTo>
                    <a:cubicBezTo>
                      <a:pt x="14259" y="423"/>
                      <a:pt x="17929" y="282"/>
                      <a:pt x="21600" y="0"/>
                    </a:cubicBezTo>
                    <a:cubicBezTo>
                      <a:pt x="21318" y="3671"/>
                      <a:pt x="21177" y="7341"/>
                      <a:pt x="21177" y="11012"/>
                    </a:cubicBezTo>
                    <a:cubicBezTo>
                      <a:pt x="21177" y="16859"/>
                      <a:pt x="16436" y="21600"/>
                      <a:pt x="10588" y="21600"/>
                    </a:cubicBezTo>
                    <a:cubicBezTo>
                      <a:pt x="4741" y="21600"/>
                      <a:pt x="0" y="16859"/>
                      <a:pt x="0" y="11012"/>
                    </a:cubicBezTo>
                    <a:close/>
                  </a:path>
                </a:pathLst>
              </a:custGeom>
              <a:solidFill>
                <a:srgbClr val="3194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  <p:sp>
            <p:nvSpPr>
              <p:cNvPr id="50" name="Shape 8794"/>
              <p:cNvSpPr/>
              <p:nvPr/>
            </p:nvSpPr>
            <p:spPr>
              <a:xfrm>
                <a:off x="1990984" y="1819054"/>
                <a:ext cx="557507" cy="383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 defTabSz="457130">
                  <a:lnSpc>
                    <a:spcPts val="1000"/>
                  </a:lnSpc>
                  <a:defRPr>
                    <a:uFillTx/>
                  </a:defRPr>
                </a:pPr>
                <a:r>
                  <a:rPr lang="zh-CN" altLang="en-US" sz="1000" kern="0" dirty="0">
                    <a:solidFill>
                      <a:srgbClr val="FFFFFF">
                        <a:alpha val="70000"/>
                      </a:srgbClr>
                    </a:solidFill>
                    <a:uFill>
                      <a:solidFill>
                        <a:srgbClr val="FFFFFF">
                          <a:alpha val="70000"/>
                        </a:srgbClr>
                      </a:solidFill>
                    </a:uFill>
                    <a:latin typeface="微软雅黑"/>
                    <a:ea typeface="微软雅黑"/>
                    <a:cs typeface="Roboto condensed"/>
                    <a:sym typeface="Roboto condensed"/>
                  </a:rPr>
                  <a:t>步骤</a:t>
                </a:r>
                <a:r>
                  <a:rPr sz="1000" kern="0" dirty="0">
                    <a:solidFill>
                      <a:srgbClr val="FFFFFF">
                        <a:alpha val="70000"/>
                      </a:srgbClr>
                    </a:solidFill>
                    <a:uFill>
                      <a:solidFill>
                        <a:srgbClr val="FFFFFF">
                          <a:alpha val="70000"/>
                        </a:srgbClr>
                      </a:solidFill>
                    </a:uFill>
                    <a:latin typeface="微软雅黑"/>
                    <a:ea typeface="微软雅黑"/>
                    <a:cs typeface="Roboto condensed"/>
                    <a:sym typeface="Roboto condensed"/>
                  </a:rPr>
                  <a:t> </a:t>
                </a:r>
              </a:p>
              <a:p>
                <a:pPr algn="ctr" defTabSz="457130">
                  <a:lnSpc>
                    <a:spcPts val="2000"/>
                  </a:lnSpc>
                  <a:defRPr>
                    <a:uFillTx/>
                  </a:defRPr>
                </a:pPr>
                <a:r>
                  <a:rPr sz="2000" kern="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微软雅黑"/>
                    <a:ea typeface="微软雅黑"/>
                    <a:cs typeface="Roboto condensed"/>
                    <a:sym typeface="Roboto condensed"/>
                  </a:rPr>
                  <a:t>02</a:t>
                </a:r>
              </a:p>
            </p:txBody>
          </p:sp>
          <p:sp>
            <p:nvSpPr>
              <p:cNvPr id="51" name="Shape 8796"/>
              <p:cNvSpPr/>
              <p:nvPr/>
            </p:nvSpPr>
            <p:spPr>
              <a:xfrm>
                <a:off x="2222021" y="2557733"/>
                <a:ext cx="101601" cy="101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E7535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algn="ctr" defTabSz="457130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68" name="Shape 8812"/>
            <p:cNvSpPr/>
            <p:nvPr/>
          </p:nvSpPr>
          <p:spPr>
            <a:xfrm>
              <a:off x="2114970" y="2785099"/>
              <a:ext cx="1156102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3" tIns="45713" rIns="45713" bIns="45713" numCol="1" anchor="t">
              <a:spAutoFit/>
            </a:bodyPr>
            <a:lstStyle>
              <a:lvl1pPr>
                <a:defRPr sz="10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kern="0" dirty="0">
                  <a:latin typeface="微软雅黑"/>
                  <a:ea typeface="微软雅黑"/>
                </a:rPr>
                <a:t>课下</a:t>
              </a:r>
              <a:endParaRPr sz="1600" kern="0" dirty="0">
                <a:latin typeface="微软雅黑"/>
                <a:ea typeface="微软雅黑"/>
              </a:endParaRPr>
            </a:p>
          </p:txBody>
        </p:sp>
        <p:sp>
          <p:nvSpPr>
            <p:cNvPr id="69" name="Shape 8813"/>
            <p:cNvSpPr/>
            <p:nvPr/>
          </p:nvSpPr>
          <p:spPr>
            <a:xfrm>
              <a:off x="2114970" y="3118575"/>
              <a:ext cx="1262932" cy="923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作业认真完成，与同学积极讨论，交换想法和理解。遇到问题多提问或者与同学探讨。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89444" y="1665122"/>
            <a:ext cx="1452134" cy="2377274"/>
            <a:chOff x="3389444" y="1665122"/>
            <a:chExt cx="1452134" cy="2377274"/>
          </a:xfrm>
        </p:grpSpPr>
        <p:sp>
          <p:nvSpPr>
            <p:cNvPr id="53" name="Shape 8797"/>
            <p:cNvSpPr/>
            <p:nvPr/>
          </p:nvSpPr>
          <p:spPr>
            <a:xfrm rot="13500000" flipH="1">
              <a:off x="3389444" y="1665122"/>
              <a:ext cx="687753" cy="687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012"/>
                  </a:moveTo>
                  <a:cubicBezTo>
                    <a:pt x="0" y="5164"/>
                    <a:pt x="4741" y="423"/>
                    <a:pt x="10588" y="423"/>
                  </a:cubicBezTo>
                  <a:cubicBezTo>
                    <a:pt x="14259" y="423"/>
                    <a:pt x="17929" y="282"/>
                    <a:pt x="21600" y="0"/>
                  </a:cubicBezTo>
                  <a:cubicBezTo>
                    <a:pt x="21318" y="3671"/>
                    <a:pt x="21177" y="7341"/>
                    <a:pt x="21177" y="11012"/>
                  </a:cubicBezTo>
                  <a:cubicBezTo>
                    <a:pt x="21177" y="16859"/>
                    <a:pt x="16436" y="21600"/>
                    <a:pt x="10588" y="21600"/>
                  </a:cubicBezTo>
                  <a:cubicBezTo>
                    <a:pt x="4741" y="21600"/>
                    <a:pt x="0" y="16859"/>
                    <a:pt x="0" y="11012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454659" y="1819054"/>
              <a:ext cx="557507" cy="840280"/>
              <a:chOff x="3454659" y="1819054"/>
              <a:chExt cx="557507" cy="840280"/>
            </a:xfrm>
          </p:grpSpPr>
          <p:sp>
            <p:nvSpPr>
              <p:cNvPr id="54" name="Shape 8798"/>
              <p:cNvSpPr/>
              <p:nvPr/>
            </p:nvSpPr>
            <p:spPr>
              <a:xfrm>
                <a:off x="3454659" y="1819054"/>
                <a:ext cx="557507" cy="383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 defTabSz="457130">
                  <a:lnSpc>
                    <a:spcPts val="1000"/>
                  </a:lnSpc>
                  <a:defRPr>
                    <a:uFillTx/>
                  </a:defRPr>
                </a:pPr>
                <a:r>
                  <a:rPr lang="zh-CN" altLang="en-US" sz="1000" kern="0" dirty="0">
                    <a:solidFill>
                      <a:srgbClr val="FFFFFF">
                        <a:alpha val="70000"/>
                      </a:srgbClr>
                    </a:solidFill>
                    <a:uFill>
                      <a:solidFill>
                        <a:srgbClr val="FFFFFF">
                          <a:alpha val="70000"/>
                        </a:srgbClr>
                      </a:solidFill>
                    </a:uFill>
                    <a:latin typeface="微软雅黑"/>
                    <a:ea typeface="微软雅黑"/>
                    <a:cs typeface="Roboto condensed"/>
                    <a:sym typeface="Roboto condensed"/>
                  </a:rPr>
                  <a:t>步骤</a:t>
                </a:r>
                <a:r>
                  <a:rPr sz="1000" kern="0" dirty="0">
                    <a:solidFill>
                      <a:srgbClr val="FFFFFF">
                        <a:alpha val="70000"/>
                      </a:srgbClr>
                    </a:solidFill>
                    <a:uFill>
                      <a:solidFill>
                        <a:srgbClr val="FFFFFF">
                          <a:alpha val="70000"/>
                        </a:srgbClr>
                      </a:solidFill>
                    </a:uFill>
                    <a:latin typeface="微软雅黑"/>
                    <a:ea typeface="微软雅黑"/>
                    <a:cs typeface="Roboto condensed"/>
                    <a:sym typeface="Roboto condensed"/>
                  </a:rPr>
                  <a:t> </a:t>
                </a:r>
              </a:p>
              <a:p>
                <a:pPr algn="ctr" defTabSz="457130">
                  <a:lnSpc>
                    <a:spcPts val="2000"/>
                  </a:lnSpc>
                  <a:defRPr>
                    <a:uFillTx/>
                  </a:defRPr>
                </a:pPr>
                <a:r>
                  <a:rPr sz="2000" kern="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微软雅黑"/>
                    <a:ea typeface="微软雅黑"/>
                    <a:cs typeface="Roboto condensed"/>
                    <a:sym typeface="Roboto condensed"/>
                  </a:rPr>
                  <a:t>03</a:t>
                </a:r>
              </a:p>
            </p:txBody>
          </p:sp>
          <p:sp>
            <p:nvSpPr>
              <p:cNvPr id="55" name="Shape 8800"/>
              <p:cNvSpPr/>
              <p:nvPr/>
            </p:nvSpPr>
            <p:spPr>
              <a:xfrm>
                <a:off x="3682520" y="2557733"/>
                <a:ext cx="101601" cy="101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7AC1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algn="ctr" defTabSz="457130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1" name="Shape 8815"/>
            <p:cNvSpPr/>
            <p:nvPr/>
          </p:nvSpPr>
          <p:spPr>
            <a:xfrm>
              <a:off x="3578646" y="2785099"/>
              <a:ext cx="1156102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3" tIns="45713" rIns="45713" bIns="45713" numCol="1" anchor="t">
              <a:spAutoFit/>
            </a:bodyPr>
            <a:lstStyle>
              <a:lvl1pPr>
                <a:defRPr sz="10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kern="0" dirty="0">
                  <a:latin typeface="微软雅黑"/>
                  <a:ea typeface="微软雅黑"/>
                </a:rPr>
                <a:t>笔记</a:t>
              </a:r>
              <a:endParaRPr sz="1600" kern="0" dirty="0">
                <a:latin typeface="微软雅黑"/>
                <a:ea typeface="微软雅黑"/>
              </a:endParaRPr>
            </a:p>
          </p:txBody>
        </p:sp>
        <p:sp>
          <p:nvSpPr>
            <p:cNvPr id="72" name="Shape 8816"/>
            <p:cNvSpPr/>
            <p:nvPr/>
          </p:nvSpPr>
          <p:spPr>
            <a:xfrm>
              <a:off x="3578646" y="3118575"/>
              <a:ext cx="1262932" cy="923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笔记认真整理，把自己的理解，代码和老师的笔记进行整合。</a:t>
              </a:r>
              <a:endParaRPr lang="en-US" altLang="zh-CN" sz="1200" kern="0" dirty="0" smtClean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53120" y="1665122"/>
            <a:ext cx="1452131" cy="2377274"/>
            <a:chOff x="4853120" y="1665122"/>
            <a:chExt cx="1452131" cy="2377274"/>
          </a:xfrm>
        </p:grpSpPr>
        <p:grpSp>
          <p:nvGrpSpPr>
            <p:cNvPr id="8" name="组合 7"/>
            <p:cNvGrpSpPr/>
            <p:nvPr/>
          </p:nvGrpSpPr>
          <p:grpSpPr>
            <a:xfrm>
              <a:off x="4853120" y="1665122"/>
              <a:ext cx="687753" cy="994212"/>
              <a:chOff x="4853120" y="1665122"/>
              <a:chExt cx="687753" cy="994212"/>
            </a:xfrm>
          </p:grpSpPr>
          <p:sp>
            <p:nvSpPr>
              <p:cNvPr id="57" name="Shape 8801"/>
              <p:cNvSpPr/>
              <p:nvPr/>
            </p:nvSpPr>
            <p:spPr>
              <a:xfrm rot="13500000" flipH="1">
                <a:off x="4853120" y="1665122"/>
                <a:ext cx="687753" cy="687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12"/>
                    </a:moveTo>
                    <a:cubicBezTo>
                      <a:pt x="0" y="5164"/>
                      <a:pt x="4741" y="423"/>
                      <a:pt x="10588" y="423"/>
                    </a:cubicBezTo>
                    <a:cubicBezTo>
                      <a:pt x="14259" y="423"/>
                      <a:pt x="17929" y="282"/>
                      <a:pt x="21600" y="0"/>
                    </a:cubicBezTo>
                    <a:cubicBezTo>
                      <a:pt x="21318" y="3671"/>
                      <a:pt x="21177" y="7341"/>
                      <a:pt x="21177" y="11012"/>
                    </a:cubicBezTo>
                    <a:cubicBezTo>
                      <a:pt x="21177" y="16859"/>
                      <a:pt x="16436" y="21600"/>
                      <a:pt x="10588" y="21600"/>
                    </a:cubicBezTo>
                    <a:cubicBezTo>
                      <a:pt x="4741" y="21600"/>
                      <a:pt x="0" y="16859"/>
                      <a:pt x="0" y="11012"/>
                    </a:cubicBezTo>
                    <a:close/>
                  </a:path>
                </a:pathLst>
              </a:custGeom>
              <a:solidFill>
                <a:srgbClr val="A5C0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4918334" y="1819054"/>
                <a:ext cx="557507" cy="840280"/>
                <a:chOff x="4918334" y="1819054"/>
                <a:chExt cx="557507" cy="840280"/>
              </a:xfrm>
            </p:grpSpPr>
            <p:sp>
              <p:nvSpPr>
                <p:cNvPr id="58" name="Shape 8802"/>
                <p:cNvSpPr/>
                <p:nvPr/>
              </p:nvSpPr>
              <p:spPr>
                <a:xfrm>
                  <a:off x="4918334" y="1819054"/>
                  <a:ext cx="557507" cy="38378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 defTabSz="457130">
                    <a:lnSpc>
                      <a:spcPts val="1000"/>
                    </a:lnSpc>
                    <a:defRPr>
                      <a:uFillTx/>
                    </a:defRPr>
                  </a:pPr>
                  <a:r>
                    <a:rPr lang="zh-CN" altLang="en-US" sz="1000" kern="0" dirty="0">
                      <a:solidFill>
                        <a:srgbClr val="FFFFFF">
                          <a:alpha val="70000"/>
                        </a:srgbClr>
                      </a:solidFill>
                      <a:uFill>
                        <a:solidFill>
                          <a:srgbClr val="FFFFFF">
                            <a:alpha val="70000"/>
                          </a:srgbClr>
                        </a:solidFill>
                      </a:uFill>
                      <a:latin typeface="微软雅黑"/>
                      <a:ea typeface="微软雅黑"/>
                      <a:cs typeface="Roboto condensed"/>
                      <a:sym typeface="Roboto condensed"/>
                    </a:rPr>
                    <a:t>步骤</a:t>
                  </a:r>
                  <a:r>
                    <a:rPr sz="1000" kern="0" dirty="0">
                      <a:solidFill>
                        <a:srgbClr val="FFFFFF">
                          <a:alpha val="70000"/>
                        </a:srgbClr>
                      </a:solidFill>
                      <a:uFill>
                        <a:solidFill>
                          <a:srgbClr val="FFFFFF">
                            <a:alpha val="70000"/>
                          </a:srgbClr>
                        </a:solidFill>
                      </a:uFill>
                      <a:latin typeface="微软雅黑"/>
                      <a:ea typeface="微软雅黑"/>
                      <a:cs typeface="Roboto condensed"/>
                      <a:sym typeface="Roboto condensed"/>
                    </a:rPr>
                    <a:t> </a:t>
                  </a:r>
                </a:p>
                <a:p>
                  <a:pPr algn="ctr" defTabSz="457130">
                    <a:lnSpc>
                      <a:spcPts val="2000"/>
                    </a:lnSpc>
                    <a:defRPr>
                      <a:uFillTx/>
                    </a:defRPr>
                  </a:pPr>
                  <a:r>
                    <a:rPr sz="2000" kern="0" dirty="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  <a:latin typeface="微软雅黑"/>
                      <a:ea typeface="微软雅黑"/>
                      <a:cs typeface="Roboto condensed"/>
                      <a:sym typeface="Roboto condensed"/>
                    </a:rPr>
                    <a:t>04</a:t>
                  </a:r>
                </a:p>
              </p:txBody>
            </p:sp>
            <p:sp>
              <p:nvSpPr>
                <p:cNvPr id="59" name="Shape 8804"/>
                <p:cNvSpPr/>
                <p:nvPr/>
              </p:nvSpPr>
              <p:spPr>
                <a:xfrm>
                  <a:off x="5149370" y="2557733"/>
                  <a:ext cx="101601" cy="101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solidFill>
                  <a:srgbClr val="A5C067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algn="ctr" defTabSz="457130">
                    <a:defRPr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ker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</p:grpSp>
        <p:sp>
          <p:nvSpPr>
            <p:cNvPr id="74" name="Shape 8818"/>
            <p:cNvSpPr/>
            <p:nvPr/>
          </p:nvSpPr>
          <p:spPr>
            <a:xfrm>
              <a:off x="5042322" y="2785099"/>
              <a:ext cx="1156102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3" tIns="45713" rIns="45713" bIns="45713" numCol="1" anchor="t">
              <a:spAutoFit/>
            </a:bodyPr>
            <a:lstStyle>
              <a:lvl1pPr>
                <a:defRPr sz="10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kern="0" dirty="0">
                  <a:latin typeface="微软雅黑"/>
                  <a:ea typeface="微软雅黑"/>
                </a:rPr>
                <a:t>动手</a:t>
              </a:r>
              <a:endParaRPr sz="1600" kern="0" dirty="0">
                <a:latin typeface="微软雅黑"/>
                <a:ea typeface="微软雅黑"/>
              </a:endParaRPr>
            </a:p>
          </p:txBody>
        </p:sp>
        <p:sp>
          <p:nvSpPr>
            <p:cNvPr id="75" name="Shape 8819"/>
            <p:cNvSpPr/>
            <p:nvPr/>
          </p:nvSpPr>
          <p:spPr>
            <a:xfrm>
              <a:off x="5042319" y="3118575"/>
              <a:ext cx="1262932" cy="923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对于逻辑难度较小，需要记忆的东西多练习，不要只看不写</a:t>
              </a: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。</a:t>
              </a:r>
              <a:r>
                <a:rPr lang="zh-CN" altLang="en-US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对</a:t>
              </a: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综合</a:t>
              </a: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的代码要自己总结思路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16796" y="1665122"/>
            <a:ext cx="1452131" cy="2377274"/>
            <a:chOff x="6316796" y="1665122"/>
            <a:chExt cx="1452131" cy="2377274"/>
          </a:xfrm>
        </p:grpSpPr>
        <p:grpSp>
          <p:nvGrpSpPr>
            <p:cNvPr id="9" name="组合 8"/>
            <p:cNvGrpSpPr/>
            <p:nvPr/>
          </p:nvGrpSpPr>
          <p:grpSpPr>
            <a:xfrm>
              <a:off x="6316796" y="1665122"/>
              <a:ext cx="687753" cy="994212"/>
              <a:chOff x="6316796" y="1665122"/>
              <a:chExt cx="687753" cy="994212"/>
            </a:xfrm>
          </p:grpSpPr>
          <p:sp>
            <p:nvSpPr>
              <p:cNvPr id="61" name="Shape 8805"/>
              <p:cNvSpPr/>
              <p:nvPr/>
            </p:nvSpPr>
            <p:spPr>
              <a:xfrm rot="13500000" flipH="1">
                <a:off x="6316796" y="1665122"/>
                <a:ext cx="687753" cy="687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12"/>
                    </a:moveTo>
                    <a:cubicBezTo>
                      <a:pt x="0" y="5164"/>
                      <a:pt x="4741" y="423"/>
                      <a:pt x="10588" y="423"/>
                    </a:cubicBezTo>
                    <a:cubicBezTo>
                      <a:pt x="14259" y="423"/>
                      <a:pt x="17929" y="282"/>
                      <a:pt x="21600" y="0"/>
                    </a:cubicBezTo>
                    <a:cubicBezTo>
                      <a:pt x="21318" y="3671"/>
                      <a:pt x="21177" y="7341"/>
                      <a:pt x="21177" y="11012"/>
                    </a:cubicBezTo>
                    <a:cubicBezTo>
                      <a:pt x="21177" y="16859"/>
                      <a:pt x="16436" y="21600"/>
                      <a:pt x="10588" y="21600"/>
                    </a:cubicBezTo>
                    <a:cubicBezTo>
                      <a:pt x="4741" y="21600"/>
                      <a:pt x="0" y="16859"/>
                      <a:pt x="0" y="11012"/>
                    </a:cubicBezTo>
                    <a:close/>
                  </a:path>
                </a:pathLst>
              </a:custGeom>
              <a:solidFill>
                <a:srgbClr val="03AE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  <p:sp>
            <p:nvSpPr>
              <p:cNvPr id="62" name="Shape 8806"/>
              <p:cNvSpPr/>
              <p:nvPr/>
            </p:nvSpPr>
            <p:spPr>
              <a:xfrm>
                <a:off x="6382009" y="1819054"/>
                <a:ext cx="557507" cy="383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 defTabSz="457130">
                  <a:lnSpc>
                    <a:spcPts val="1000"/>
                  </a:lnSpc>
                  <a:defRPr>
                    <a:uFillTx/>
                  </a:defRPr>
                </a:pPr>
                <a:r>
                  <a:rPr lang="zh-CN" altLang="en-US" sz="1000" kern="0" dirty="0">
                    <a:solidFill>
                      <a:srgbClr val="FFFFFF">
                        <a:alpha val="70000"/>
                      </a:srgbClr>
                    </a:solidFill>
                    <a:uFill>
                      <a:solidFill>
                        <a:srgbClr val="FFFFFF">
                          <a:alpha val="70000"/>
                        </a:srgbClr>
                      </a:solidFill>
                    </a:uFill>
                    <a:latin typeface="微软雅黑"/>
                    <a:ea typeface="微软雅黑"/>
                    <a:cs typeface="Roboto condensed"/>
                    <a:sym typeface="Roboto condensed"/>
                  </a:rPr>
                  <a:t>步骤</a:t>
                </a:r>
                <a:r>
                  <a:rPr sz="1000" kern="0" dirty="0">
                    <a:solidFill>
                      <a:srgbClr val="FFFFFF">
                        <a:alpha val="70000"/>
                      </a:srgbClr>
                    </a:solidFill>
                    <a:uFill>
                      <a:solidFill>
                        <a:srgbClr val="FFFFFF">
                          <a:alpha val="70000"/>
                        </a:srgbClr>
                      </a:solidFill>
                    </a:uFill>
                    <a:latin typeface="微软雅黑"/>
                    <a:ea typeface="微软雅黑"/>
                    <a:cs typeface="Roboto condensed"/>
                    <a:sym typeface="Roboto condensed"/>
                  </a:rPr>
                  <a:t> </a:t>
                </a:r>
              </a:p>
              <a:p>
                <a:pPr algn="ctr" defTabSz="457130">
                  <a:lnSpc>
                    <a:spcPts val="2000"/>
                  </a:lnSpc>
                  <a:defRPr>
                    <a:uFillTx/>
                  </a:defRPr>
                </a:pPr>
                <a:r>
                  <a:rPr sz="2000" kern="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微软雅黑"/>
                    <a:ea typeface="微软雅黑"/>
                    <a:cs typeface="Roboto condensed"/>
                    <a:sym typeface="Roboto condensed"/>
                  </a:rPr>
                  <a:t>05</a:t>
                </a:r>
              </a:p>
            </p:txBody>
          </p:sp>
          <p:sp>
            <p:nvSpPr>
              <p:cNvPr id="63" name="Shape 8808"/>
              <p:cNvSpPr/>
              <p:nvPr/>
            </p:nvSpPr>
            <p:spPr>
              <a:xfrm>
                <a:off x="6609872" y="2557733"/>
                <a:ext cx="101601" cy="101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3AE97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algn="ctr" defTabSz="457130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7" name="Shape 8821"/>
            <p:cNvSpPr/>
            <p:nvPr/>
          </p:nvSpPr>
          <p:spPr>
            <a:xfrm>
              <a:off x="6505995" y="2785099"/>
              <a:ext cx="1156102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3" tIns="45713" rIns="45713" bIns="45713" numCol="1" anchor="t">
              <a:spAutoFit/>
            </a:bodyPr>
            <a:lstStyle>
              <a:lvl1pPr>
                <a:defRPr sz="10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kern="0" dirty="0" smtClean="0">
                  <a:latin typeface="微软雅黑"/>
                  <a:ea typeface="微软雅黑"/>
                </a:rPr>
                <a:t>重点</a:t>
              </a:r>
              <a:endParaRPr sz="1600" kern="0" dirty="0">
                <a:latin typeface="微软雅黑"/>
                <a:ea typeface="微软雅黑"/>
              </a:endParaRPr>
            </a:p>
          </p:txBody>
        </p:sp>
        <p:sp>
          <p:nvSpPr>
            <p:cNvPr id="78" name="Shape 8822"/>
            <p:cNvSpPr/>
            <p:nvPr/>
          </p:nvSpPr>
          <p:spPr>
            <a:xfrm>
              <a:off x="6505995" y="3118575"/>
              <a:ext cx="1262932" cy="923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对于课上强调的重点代码和案例一定能够独立完成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9" name="Shape 8824"/>
          <p:cNvSpPr/>
          <p:nvPr/>
        </p:nvSpPr>
        <p:spPr>
          <a:xfrm>
            <a:off x="7794331" y="2500217"/>
            <a:ext cx="1140125" cy="21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457130">
              <a:defRPr>
                <a:uFillTx/>
              </a:defRPr>
            </a:pPr>
            <a:r>
              <a:rPr lang="zh-CN" altLang="en-US" sz="1400" kern="0" dirty="0" smtClean="0">
                <a:solidFill>
                  <a:srgbClr val="4E5663"/>
                </a:solidFill>
                <a:uFill>
                  <a:solidFill>
                    <a:srgbClr val="4E5663"/>
                  </a:solidFill>
                </a:uFill>
                <a:latin typeface="微软雅黑"/>
                <a:ea typeface="微软雅黑"/>
                <a:cs typeface="Roboto condensed"/>
                <a:sym typeface="Roboto condensed"/>
              </a:rPr>
              <a:t> </a:t>
            </a:r>
            <a:endParaRPr sz="1400" kern="0" dirty="0">
              <a:solidFill>
                <a:srgbClr val="4E5663"/>
              </a:solidFill>
              <a:uFill>
                <a:solidFill>
                  <a:srgbClr val="4E5663"/>
                </a:solidFill>
              </a:uFill>
              <a:latin typeface="微软雅黑"/>
              <a:ea typeface="微软雅黑"/>
              <a:cs typeface="Roboto condensed"/>
              <a:sym typeface="Roboto condense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84816" y="4092041"/>
            <a:ext cx="79932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业精于勤荒于嬉，行成于思毁于随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25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utoUpdateAnimBg="0"/>
      <p:bldP spid="43" grpId="0" animBg="1"/>
      <p:bldP spid="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1" name="矩形 8"/>
          <p:cNvSpPr>
            <a:spLocks noChangeArrowheads="1"/>
          </p:cNvSpPr>
          <p:nvPr/>
        </p:nvSpPr>
        <p:spPr bwMode="auto">
          <a:xfrm>
            <a:off x="6" y="365125"/>
            <a:ext cx="3203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学习方法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grpSp>
        <p:nvGrpSpPr>
          <p:cNvPr id="32" name="Group 4038"/>
          <p:cNvGrpSpPr/>
          <p:nvPr/>
        </p:nvGrpSpPr>
        <p:grpSpPr>
          <a:xfrm>
            <a:off x="6291115" y="3651003"/>
            <a:ext cx="2276197" cy="432469"/>
            <a:chOff x="0" y="0"/>
            <a:chExt cx="2276196" cy="432467"/>
          </a:xfrm>
        </p:grpSpPr>
        <p:sp>
          <p:nvSpPr>
            <p:cNvPr id="33" name="Shape 4036"/>
            <p:cNvSpPr/>
            <p:nvPr/>
          </p:nvSpPr>
          <p:spPr>
            <a:xfrm>
              <a:off x="1" y="247802"/>
              <a:ext cx="2276195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914400">
                <a:spcBef>
                  <a:spcPts val="200"/>
                </a:spcBef>
                <a:defRPr sz="9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spcBef>
                  <a:spcPts val="0"/>
                </a:spcBef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接触新知，自主学习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4" name="Shape 4037"/>
            <p:cNvSpPr/>
            <p:nvPr/>
          </p:nvSpPr>
          <p:spPr>
            <a:xfrm>
              <a:off x="0" y="0"/>
              <a:ext cx="1436290" cy="246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400" b="1">
                  <a:solidFill>
                    <a:srgbClr val="3194C6"/>
                  </a:solidFill>
                  <a:uFill>
                    <a:solidFill>
                      <a:srgbClr val="3194C6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kern="0" dirty="0" smtClean="0">
                  <a:latin typeface="微软雅黑"/>
                  <a:ea typeface="微软雅黑"/>
                </a:rPr>
                <a:t>解决问题的能力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35" name="Group 4041"/>
          <p:cNvGrpSpPr/>
          <p:nvPr/>
        </p:nvGrpSpPr>
        <p:grpSpPr>
          <a:xfrm>
            <a:off x="6253015" y="1249200"/>
            <a:ext cx="2276197" cy="432469"/>
            <a:chOff x="0" y="0"/>
            <a:chExt cx="2276196" cy="432468"/>
          </a:xfrm>
        </p:grpSpPr>
        <p:sp>
          <p:nvSpPr>
            <p:cNvPr id="36" name="Shape 4039"/>
            <p:cNvSpPr/>
            <p:nvPr/>
          </p:nvSpPr>
          <p:spPr>
            <a:xfrm>
              <a:off x="0" y="247802"/>
              <a:ext cx="2276196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914400">
                <a:spcBef>
                  <a:spcPts val="200"/>
                </a:spcBef>
                <a:defRPr sz="9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spcBef>
                  <a:spcPts val="0"/>
                </a:spcBef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公众号，技术博客，</a:t>
              </a:r>
              <a:r>
                <a:rPr lang="en-US" altLang="zh-CN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app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7" name="Shape 4040"/>
            <p:cNvSpPr/>
            <p:nvPr/>
          </p:nvSpPr>
          <p:spPr>
            <a:xfrm>
              <a:off x="0" y="0"/>
              <a:ext cx="820738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400" b="1">
                  <a:solidFill>
                    <a:srgbClr val="F7AC12"/>
                  </a:solidFill>
                  <a:uFill>
                    <a:solidFill>
                      <a:srgbClr val="F7AC12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kern="0" dirty="0" smtClean="0">
                  <a:latin typeface="微软雅黑"/>
                  <a:ea typeface="微软雅黑"/>
                </a:rPr>
                <a:t>网络资源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</p:grpSp>
      <p:sp>
        <p:nvSpPr>
          <p:cNvPr id="40" name="Shape 4043"/>
          <p:cNvSpPr/>
          <p:nvPr/>
        </p:nvSpPr>
        <p:spPr>
          <a:xfrm>
            <a:off x="2285884" y="1249200"/>
            <a:ext cx="615553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r">
              <a:defRPr sz="1400" b="1">
                <a:solidFill>
                  <a:srgbClr val="03AE97"/>
                </a:solidFill>
                <a:uFill>
                  <a:solidFill>
                    <a:srgbClr val="03AE97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kern="0" dirty="0">
                <a:latin typeface="微软雅黑"/>
                <a:ea typeface="微软雅黑"/>
              </a:rPr>
              <a:t>云笔记</a:t>
            </a:r>
          </a:p>
        </p:txBody>
      </p:sp>
      <p:grpSp>
        <p:nvGrpSpPr>
          <p:cNvPr id="41" name="Group 4047"/>
          <p:cNvGrpSpPr/>
          <p:nvPr/>
        </p:nvGrpSpPr>
        <p:grpSpPr>
          <a:xfrm>
            <a:off x="923126" y="3889172"/>
            <a:ext cx="2276197" cy="430887"/>
            <a:chOff x="0" y="1582"/>
            <a:chExt cx="2276196" cy="430885"/>
          </a:xfrm>
        </p:grpSpPr>
        <p:sp>
          <p:nvSpPr>
            <p:cNvPr id="42" name="Shape 4045"/>
            <p:cNvSpPr/>
            <p:nvPr/>
          </p:nvSpPr>
          <p:spPr>
            <a:xfrm>
              <a:off x="0" y="247802"/>
              <a:ext cx="2276196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 defTabSz="914400">
                <a:spcBef>
                  <a:spcPts val="200"/>
                </a:spcBef>
                <a:defRPr sz="9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l" defTabSz="457130">
                <a:spcBef>
                  <a:spcPts val="0"/>
                </a:spcBef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                       好的心态事半功倍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3" name="Shape 4046"/>
            <p:cNvSpPr/>
            <p:nvPr/>
          </p:nvSpPr>
          <p:spPr>
            <a:xfrm>
              <a:off x="999898" y="1582"/>
              <a:ext cx="1025923" cy="246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sz="1400" b="1">
                  <a:solidFill>
                    <a:srgbClr val="A5C067"/>
                  </a:solidFill>
                  <a:uFill>
                    <a:solidFill>
                      <a:srgbClr val="A5C067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kern="0" dirty="0" smtClean="0">
                  <a:latin typeface="微软雅黑"/>
                  <a:ea typeface="微软雅黑"/>
                </a:rPr>
                <a:t>积极的心态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029383" y="1407183"/>
            <a:ext cx="3088410" cy="3087095"/>
            <a:chOff x="2705100" y="1083037"/>
            <a:chExt cx="3736976" cy="3735386"/>
          </a:xfrm>
        </p:grpSpPr>
        <p:grpSp>
          <p:nvGrpSpPr>
            <p:cNvPr id="12" name="Group 4018"/>
            <p:cNvGrpSpPr/>
            <p:nvPr/>
          </p:nvGrpSpPr>
          <p:grpSpPr>
            <a:xfrm>
              <a:off x="2996813" y="1607064"/>
              <a:ext cx="465171" cy="217758"/>
              <a:chOff x="0" y="0"/>
              <a:chExt cx="465169" cy="217757"/>
            </a:xfrm>
          </p:grpSpPr>
          <p:sp>
            <p:nvSpPr>
              <p:cNvPr id="13" name="Shape 4016"/>
              <p:cNvSpPr/>
              <p:nvPr/>
            </p:nvSpPr>
            <p:spPr>
              <a:xfrm flipH="1" flipV="1">
                <a:off x="226115" y="1158"/>
                <a:ext cx="239054" cy="216600"/>
              </a:xfrm>
              <a:prstGeom prst="line">
                <a:avLst/>
              </a:prstGeom>
              <a:noFill/>
              <a:ln w="12700" cap="flat">
                <a:solidFill>
                  <a:srgbClr val="03AE97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  <p:sp>
            <p:nvSpPr>
              <p:cNvPr id="14" name="Shape 4017"/>
              <p:cNvSpPr/>
              <p:nvPr/>
            </p:nvSpPr>
            <p:spPr>
              <a:xfrm flipH="1" flipV="1">
                <a:off x="-1" y="-1"/>
                <a:ext cx="226117" cy="1"/>
              </a:xfrm>
              <a:prstGeom prst="line">
                <a:avLst/>
              </a:prstGeom>
              <a:noFill/>
              <a:ln w="12700" cap="flat">
                <a:solidFill>
                  <a:srgbClr val="03AE97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</p:grpSp>
        <p:grpSp>
          <p:nvGrpSpPr>
            <p:cNvPr id="15" name="Group 4021"/>
            <p:cNvGrpSpPr/>
            <p:nvPr/>
          </p:nvGrpSpPr>
          <p:grpSpPr>
            <a:xfrm>
              <a:off x="5614188" y="1605261"/>
              <a:ext cx="513202" cy="221364"/>
              <a:chOff x="0" y="0"/>
              <a:chExt cx="513201" cy="221362"/>
            </a:xfrm>
          </p:grpSpPr>
          <p:sp>
            <p:nvSpPr>
              <p:cNvPr id="16" name="Shape 4019"/>
              <p:cNvSpPr/>
              <p:nvPr/>
            </p:nvSpPr>
            <p:spPr>
              <a:xfrm flipV="1">
                <a:off x="-1" y="1095"/>
                <a:ext cx="239056" cy="220268"/>
              </a:xfrm>
              <a:prstGeom prst="line">
                <a:avLst/>
              </a:prstGeom>
              <a:noFill/>
              <a:ln w="12700" cap="flat">
                <a:solidFill>
                  <a:srgbClr val="F7AC12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  <p:sp>
            <p:nvSpPr>
              <p:cNvPr id="17" name="Shape 4020"/>
              <p:cNvSpPr/>
              <p:nvPr/>
            </p:nvSpPr>
            <p:spPr>
              <a:xfrm>
                <a:off x="239054" y="0"/>
                <a:ext cx="274148" cy="0"/>
              </a:xfrm>
              <a:prstGeom prst="line">
                <a:avLst/>
              </a:prstGeom>
              <a:noFill/>
              <a:ln w="12700" cap="flat">
                <a:solidFill>
                  <a:srgbClr val="F7AC12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</p:grpSp>
        <p:grpSp>
          <p:nvGrpSpPr>
            <p:cNvPr id="18" name="Group 4024"/>
            <p:cNvGrpSpPr/>
            <p:nvPr/>
          </p:nvGrpSpPr>
          <p:grpSpPr>
            <a:xfrm>
              <a:off x="2996813" y="4026377"/>
              <a:ext cx="455253" cy="217758"/>
              <a:chOff x="0" y="0"/>
              <a:chExt cx="455251" cy="217757"/>
            </a:xfrm>
          </p:grpSpPr>
          <p:sp>
            <p:nvSpPr>
              <p:cNvPr id="19" name="Shape 4022"/>
              <p:cNvSpPr/>
              <p:nvPr/>
            </p:nvSpPr>
            <p:spPr>
              <a:xfrm flipH="1">
                <a:off x="216198" y="-1"/>
                <a:ext cx="239054" cy="216601"/>
              </a:xfrm>
              <a:prstGeom prst="line">
                <a:avLst/>
              </a:prstGeom>
              <a:noFill/>
              <a:ln w="12700" cap="flat">
                <a:solidFill>
                  <a:srgbClr val="A5C067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  <p:sp>
            <p:nvSpPr>
              <p:cNvPr id="20" name="Shape 4023"/>
              <p:cNvSpPr/>
              <p:nvPr/>
            </p:nvSpPr>
            <p:spPr>
              <a:xfrm flipH="1" flipV="1">
                <a:off x="0" y="217757"/>
                <a:ext cx="216200" cy="1"/>
              </a:xfrm>
              <a:prstGeom prst="line">
                <a:avLst/>
              </a:prstGeom>
              <a:noFill/>
              <a:ln w="12700" cap="flat">
                <a:solidFill>
                  <a:srgbClr val="A5C067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</p:grpSp>
        <p:grpSp>
          <p:nvGrpSpPr>
            <p:cNvPr id="21" name="Group 4027"/>
            <p:cNvGrpSpPr/>
            <p:nvPr/>
          </p:nvGrpSpPr>
          <p:grpSpPr>
            <a:xfrm>
              <a:off x="5635046" y="4024574"/>
              <a:ext cx="492349" cy="221364"/>
              <a:chOff x="0" y="0"/>
              <a:chExt cx="492348" cy="221362"/>
            </a:xfrm>
          </p:grpSpPr>
          <p:sp>
            <p:nvSpPr>
              <p:cNvPr id="22" name="Shape 4025"/>
              <p:cNvSpPr/>
              <p:nvPr/>
            </p:nvSpPr>
            <p:spPr>
              <a:xfrm>
                <a:off x="-1" y="0"/>
                <a:ext cx="239056" cy="220267"/>
              </a:xfrm>
              <a:prstGeom prst="line">
                <a:avLst/>
              </a:prstGeom>
              <a:noFill/>
              <a:ln w="12700" cap="flat">
                <a:solidFill>
                  <a:srgbClr val="F34629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  <p:sp>
            <p:nvSpPr>
              <p:cNvPr id="23" name="Shape 4026"/>
              <p:cNvSpPr/>
              <p:nvPr/>
            </p:nvSpPr>
            <p:spPr>
              <a:xfrm>
                <a:off x="239054" y="221362"/>
                <a:ext cx="253295" cy="1"/>
              </a:xfrm>
              <a:prstGeom prst="line">
                <a:avLst/>
              </a:prstGeom>
              <a:noFill/>
              <a:ln w="12700" cap="flat">
                <a:solidFill>
                  <a:srgbClr val="F34629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</p:grpSp>
        <p:sp>
          <p:nvSpPr>
            <p:cNvPr id="24" name="Shape 4028"/>
            <p:cNvSpPr/>
            <p:nvPr/>
          </p:nvSpPr>
          <p:spPr>
            <a:xfrm>
              <a:off x="2705100" y="2354622"/>
              <a:ext cx="1865314" cy="2238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5736"/>
                  </a:moveTo>
                  <a:cubicBezTo>
                    <a:pt x="10800" y="5736"/>
                    <a:pt x="10800" y="5772"/>
                    <a:pt x="10800" y="5808"/>
                  </a:cubicBezTo>
                  <a:cubicBezTo>
                    <a:pt x="10800" y="6208"/>
                    <a:pt x="10844" y="6607"/>
                    <a:pt x="10887" y="6970"/>
                  </a:cubicBezTo>
                  <a:cubicBezTo>
                    <a:pt x="11192" y="8967"/>
                    <a:pt x="12237" y="10709"/>
                    <a:pt x="13979" y="12161"/>
                  </a:cubicBezTo>
                  <a:cubicBezTo>
                    <a:pt x="15460" y="13396"/>
                    <a:pt x="17115" y="14194"/>
                    <a:pt x="19031" y="14557"/>
                  </a:cubicBezTo>
                  <a:cubicBezTo>
                    <a:pt x="19858" y="14739"/>
                    <a:pt x="20685" y="14811"/>
                    <a:pt x="21600" y="14811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642" y="21600"/>
                    <a:pt x="19684" y="21564"/>
                    <a:pt x="18726" y="21455"/>
                  </a:cubicBezTo>
                  <a:cubicBezTo>
                    <a:pt x="14719" y="20983"/>
                    <a:pt x="11235" y="19494"/>
                    <a:pt x="8231" y="16990"/>
                  </a:cubicBezTo>
                  <a:cubicBezTo>
                    <a:pt x="4877" y="14158"/>
                    <a:pt x="3005" y="10854"/>
                    <a:pt x="2700" y="6970"/>
                  </a:cubicBezTo>
                  <a:cubicBezTo>
                    <a:pt x="2656" y="6607"/>
                    <a:pt x="2656" y="6208"/>
                    <a:pt x="2656" y="5808"/>
                  </a:cubicBezTo>
                  <a:cubicBezTo>
                    <a:pt x="2656" y="5772"/>
                    <a:pt x="2656" y="5736"/>
                    <a:pt x="2656" y="5736"/>
                  </a:cubicBezTo>
                  <a:cubicBezTo>
                    <a:pt x="0" y="5736"/>
                    <a:pt x="0" y="5736"/>
                    <a:pt x="0" y="5736"/>
                  </a:cubicBezTo>
                  <a:cubicBezTo>
                    <a:pt x="6837" y="0"/>
                    <a:pt x="6837" y="0"/>
                    <a:pt x="6837" y="0"/>
                  </a:cubicBezTo>
                  <a:cubicBezTo>
                    <a:pt x="13631" y="5736"/>
                    <a:pt x="13631" y="5736"/>
                    <a:pt x="13631" y="5736"/>
                  </a:cubicBezTo>
                  <a:lnTo>
                    <a:pt x="10800" y="5736"/>
                  </a:lnTo>
                  <a:close/>
                </a:path>
              </a:pathLst>
            </a:custGeom>
            <a:solidFill>
              <a:srgbClr val="F7AC1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457130"/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sp>
          <p:nvSpPr>
            <p:cNvPr id="25" name="Shape 4029"/>
            <p:cNvSpPr/>
            <p:nvPr/>
          </p:nvSpPr>
          <p:spPr>
            <a:xfrm>
              <a:off x="3968756" y="2948347"/>
              <a:ext cx="2244725" cy="187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81" y="2651"/>
                  </a:moveTo>
                  <a:cubicBezTo>
                    <a:pt x="14762" y="1825"/>
                    <a:pt x="14834" y="956"/>
                    <a:pt x="14834" y="87"/>
                  </a:cubicBezTo>
                  <a:cubicBezTo>
                    <a:pt x="14834" y="43"/>
                    <a:pt x="14834" y="0"/>
                    <a:pt x="14834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43"/>
                    <a:pt x="21600" y="87"/>
                  </a:cubicBezTo>
                  <a:cubicBezTo>
                    <a:pt x="21600" y="1043"/>
                    <a:pt x="21528" y="1999"/>
                    <a:pt x="21419" y="2955"/>
                  </a:cubicBezTo>
                  <a:cubicBezTo>
                    <a:pt x="20949" y="6954"/>
                    <a:pt x="19465" y="10474"/>
                    <a:pt x="16969" y="13473"/>
                  </a:cubicBezTo>
                  <a:cubicBezTo>
                    <a:pt x="13893" y="17167"/>
                    <a:pt x="10167" y="18992"/>
                    <a:pt x="5825" y="18992"/>
                  </a:cubicBezTo>
                  <a:cubicBezTo>
                    <a:pt x="5825" y="18992"/>
                    <a:pt x="5789" y="18992"/>
                    <a:pt x="5789" y="18992"/>
                  </a:cubicBezTo>
                  <a:cubicBezTo>
                    <a:pt x="5789" y="21600"/>
                    <a:pt x="5789" y="21600"/>
                    <a:pt x="5789" y="21600"/>
                  </a:cubicBezTo>
                  <a:cubicBezTo>
                    <a:pt x="0" y="14820"/>
                    <a:pt x="0" y="14820"/>
                    <a:pt x="0" y="14820"/>
                  </a:cubicBezTo>
                  <a:cubicBezTo>
                    <a:pt x="5789" y="8040"/>
                    <a:pt x="5789" y="8040"/>
                    <a:pt x="5789" y="8040"/>
                  </a:cubicBezTo>
                  <a:cubicBezTo>
                    <a:pt x="5789" y="10865"/>
                    <a:pt x="5789" y="10865"/>
                    <a:pt x="5789" y="10865"/>
                  </a:cubicBezTo>
                  <a:cubicBezTo>
                    <a:pt x="5789" y="10865"/>
                    <a:pt x="5825" y="10865"/>
                    <a:pt x="5825" y="10865"/>
                  </a:cubicBezTo>
                  <a:cubicBezTo>
                    <a:pt x="8322" y="10865"/>
                    <a:pt x="10420" y="9822"/>
                    <a:pt x="12193" y="7693"/>
                  </a:cubicBezTo>
                  <a:cubicBezTo>
                    <a:pt x="13423" y="6215"/>
                    <a:pt x="14219" y="4520"/>
                    <a:pt x="14581" y="2651"/>
                  </a:cubicBezTo>
                  <a:close/>
                </a:path>
              </a:pathLst>
            </a:custGeom>
            <a:solidFill>
              <a:srgbClr val="A5C067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457130"/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sp>
          <p:nvSpPr>
            <p:cNvPr id="26" name="Shape 4030"/>
            <p:cNvSpPr/>
            <p:nvPr/>
          </p:nvSpPr>
          <p:spPr>
            <a:xfrm>
              <a:off x="4570412" y="1311637"/>
              <a:ext cx="1871664" cy="2246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6" y="181"/>
                  </a:moveTo>
                  <a:cubicBezTo>
                    <a:pt x="6896" y="651"/>
                    <a:pt x="10410" y="2135"/>
                    <a:pt x="13402" y="4667"/>
                  </a:cubicBezTo>
                  <a:cubicBezTo>
                    <a:pt x="17089" y="7707"/>
                    <a:pt x="18911" y="11397"/>
                    <a:pt x="18954" y="15739"/>
                  </a:cubicBezTo>
                  <a:cubicBezTo>
                    <a:pt x="21600" y="15739"/>
                    <a:pt x="21600" y="15739"/>
                    <a:pt x="21600" y="15739"/>
                  </a:cubicBezTo>
                  <a:cubicBezTo>
                    <a:pt x="14790" y="21600"/>
                    <a:pt x="14790" y="21600"/>
                    <a:pt x="14790" y="21600"/>
                  </a:cubicBezTo>
                  <a:cubicBezTo>
                    <a:pt x="7981" y="15739"/>
                    <a:pt x="7981" y="15739"/>
                    <a:pt x="7981" y="15739"/>
                  </a:cubicBezTo>
                  <a:cubicBezTo>
                    <a:pt x="10843" y="15739"/>
                    <a:pt x="10843" y="15739"/>
                    <a:pt x="10843" y="15739"/>
                  </a:cubicBezTo>
                  <a:cubicBezTo>
                    <a:pt x="10800" y="13278"/>
                    <a:pt x="9759" y="11180"/>
                    <a:pt x="7677" y="9443"/>
                  </a:cubicBezTo>
                  <a:cubicBezTo>
                    <a:pt x="6202" y="8213"/>
                    <a:pt x="4511" y="7417"/>
                    <a:pt x="2602" y="7019"/>
                  </a:cubicBezTo>
                  <a:cubicBezTo>
                    <a:pt x="1778" y="6874"/>
                    <a:pt x="911" y="6802"/>
                    <a:pt x="43" y="6802"/>
                  </a:cubicBezTo>
                  <a:cubicBezTo>
                    <a:pt x="43" y="6802"/>
                    <a:pt x="0" y="6802"/>
                    <a:pt x="0" y="680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3" y="0"/>
                    <a:pt x="43" y="0"/>
                  </a:cubicBezTo>
                  <a:cubicBezTo>
                    <a:pt x="1041" y="0"/>
                    <a:pt x="1995" y="72"/>
                    <a:pt x="2906" y="181"/>
                  </a:cubicBezTo>
                  <a:close/>
                </a:path>
              </a:pathLst>
            </a:custGeom>
            <a:solidFill>
              <a:srgbClr val="03AE97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457130"/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sp>
          <p:nvSpPr>
            <p:cNvPr id="27" name="Shape 4031"/>
            <p:cNvSpPr/>
            <p:nvPr/>
          </p:nvSpPr>
          <p:spPr>
            <a:xfrm>
              <a:off x="2933702" y="1083037"/>
              <a:ext cx="2238375" cy="1865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85" y="14719"/>
                  </a:moveTo>
                  <a:cubicBezTo>
                    <a:pt x="3485" y="14719"/>
                    <a:pt x="3449" y="14719"/>
                    <a:pt x="3449" y="14719"/>
                  </a:cubicBezTo>
                  <a:cubicBezTo>
                    <a:pt x="3485" y="14719"/>
                    <a:pt x="3485" y="14719"/>
                    <a:pt x="3485" y="14719"/>
                  </a:cubicBezTo>
                  <a:close/>
                  <a:moveTo>
                    <a:pt x="15792" y="0"/>
                  </a:moveTo>
                  <a:cubicBezTo>
                    <a:pt x="21600" y="6837"/>
                    <a:pt x="21600" y="6837"/>
                    <a:pt x="21600" y="6837"/>
                  </a:cubicBezTo>
                  <a:cubicBezTo>
                    <a:pt x="15792" y="13674"/>
                    <a:pt x="15792" y="13674"/>
                    <a:pt x="15792" y="13674"/>
                  </a:cubicBezTo>
                  <a:cubicBezTo>
                    <a:pt x="15792" y="10844"/>
                    <a:pt x="15792" y="10844"/>
                    <a:pt x="15792" y="10844"/>
                  </a:cubicBezTo>
                  <a:cubicBezTo>
                    <a:pt x="13323" y="10844"/>
                    <a:pt x="11217" y="11889"/>
                    <a:pt x="9439" y="14023"/>
                  </a:cubicBezTo>
                  <a:cubicBezTo>
                    <a:pt x="8241" y="15503"/>
                    <a:pt x="7406" y="17158"/>
                    <a:pt x="7043" y="19031"/>
                  </a:cubicBezTo>
                  <a:cubicBezTo>
                    <a:pt x="6897" y="19858"/>
                    <a:pt x="6789" y="20685"/>
                    <a:pt x="678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598"/>
                    <a:pt x="73" y="19640"/>
                    <a:pt x="182" y="18682"/>
                  </a:cubicBezTo>
                  <a:cubicBezTo>
                    <a:pt x="653" y="14719"/>
                    <a:pt x="2142" y="11235"/>
                    <a:pt x="4647" y="8274"/>
                  </a:cubicBezTo>
                  <a:cubicBezTo>
                    <a:pt x="7732" y="4529"/>
                    <a:pt x="11435" y="2700"/>
                    <a:pt x="15792" y="2656"/>
                  </a:cubicBezTo>
                  <a:lnTo>
                    <a:pt x="15792" y="0"/>
                  </a:lnTo>
                  <a:close/>
                </a:path>
              </a:pathLst>
            </a:custGeom>
            <a:solidFill>
              <a:srgbClr val="3194C6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457130"/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sp>
          <p:nvSpPr>
            <p:cNvPr id="28" name="Shape 4032"/>
            <p:cNvSpPr/>
            <p:nvPr/>
          </p:nvSpPr>
          <p:spPr>
            <a:xfrm>
              <a:off x="4471553" y="1627235"/>
              <a:ext cx="240450" cy="2462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b">
              <a:spAutoFit/>
            </a:bodyPr>
            <a:lstStyle>
              <a:lvl1pPr algn="ctr" defTabSz="914400">
                <a:spcBef>
                  <a:spcPts val="600"/>
                </a:spcBef>
                <a:defRPr sz="2800" b="1">
                  <a:ln>
                    <a:solidFill/>
                  </a:ln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>
                <a:defRPr sz="1800" b="0">
                  <a:ln>
                    <a:noFill/>
                  </a:ln>
                  <a:solidFill>
                    <a:srgbClr val="000000"/>
                  </a:solidFill>
                  <a:uFillTx/>
                </a:defRPr>
              </a:pPr>
              <a:r>
                <a:rPr sz="1600" kern="0">
                  <a:latin typeface="微软雅黑"/>
                  <a:ea typeface="微软雅黑"/>
                </a:rPr>
                <a:t>02</a:t>
              </a:r>
            </a:p>
          </p:txBody>
        </p:sp>
        <p:sp>
          <p:nvSpPr>
            <p:cNvPr id="29" name="Shape 4033"/>
            <p:cNvSpPr/>
            <p:nvPr/>
          </p:nvSpPr>
          <p:spPr>
            <a:xfrm>
              <a:off x="5729659" y="3116274"/>
              <a:ext cx="240450" cy="2462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b">
              <a:spAutoFit/>
            </a:bodyPr>
            <a:lstStyle>
              <a:lvl1pPr algn="ctr" defTabSz="914400">
                <a:spcBef>
                  <a:spcPts val="600"/>
                </a:spcBef>
                <a:defRPr sz="2800" b="1">
                  <a:ln>
                    <a:solidFill/>
                  </a:ln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>
                <a:defRPr sz="1800" b="0">
                  <a:ln>
                    <a:noFill/>
                  </a:ln>
                  <a:solidFill>
                    <a:srgbClr val="000000"/>
                  </a:solidFill>
                  <a:uFillTx/>
                </a:defRPr>
              </a:pPr>
              <a:r>
                <a:rPr sz="1600" kern="0">
                  <a:latin typeface="微软雅黑"/>
                  <a:ea typeface="微软雅黑"/>
                </a:rPr>
                <a:t>03</a:t>
              </a:r>
            </a:p>
          </p:txBody>
        </p:sp>
        <p:sp>
          <p:nvSpPr>
            <p:cNvPr id="30" name="Shape 4034"/>
            <p:cNvSpPr/>
            <p:nvPr/>
          </p:nvSpPr>
          <p:spPr>
            <a:xfrm>
              <a:off x="4409908" y="4182711"/>
              <a:ext cx="240450" cy="2462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b">
              <a:spAutoFit/>
            </a:bodyPr>
            <a:lstStyle>
              <a:lvl1pPr algn="ctr" defTabSz="914400">
                <a:spcBef>
                  <a:spcPts val="600"/>
                </a:spcBef>
                <a:defRPr sz="2800" b="1">
                  <a:ln>
                    <a:solidFill/>
                  </a:ln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>
                <a:defRPr sz="1800" b="0">
                  <a:ln>
                    <a:noFill/>
                  </a:ln>
                  <a:solidFill>
                    <a:srgbClr val="000000"/>
                  </a:solidFill>
                  <a:uFillTx/>
                </a:defRPr>
              </a:pPr>
              <a:r>
                <a:rPr sz="1600" kern="0">
                  <a:latin typeface="微软雅黑"/>
                  <a:ea typeface="微软雅黑"/>
                </a:rPr>
                <a:t>04</a:t>
              </a:r>
            </a:p>
          </p:txBody>
        </p:sp>
        <p:sp>
          <p:nvSpPr>
            <p:cNvPr id="31" name="Shape 4035"/>
            <p:cNvSpPr/>
            <p:nvPr/>
          </p:nvSpPr>
          <p:spPr>
            <a:xfrm>
              <a:off x="4595778" y="2752320"/>
              <a:ext cx="79" cy="2979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 b="1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 b="0">
                  <a:solidFill>
                    <a:srgbClr val="000000"/>
                  </a:solidFill>
                  <a:uFillTx/>
                </a:defRPr>
              </a:pPr>
              <a:endParaRPr sz="1600" kern="0" dirty="0">
                <a:latin typeface="微软雅黑"/>
                <a:ea typeface="微软雅黑"/>
              </a:endParaRPr>
            </a:p>
          </p:txBody>
        </p:sp>
        <p:sp>
          <p:nvSpPr>
            <p:cNvPr id="44" name="Shape 4048"/>
            <p:cNvSpPr/>
            <p:nvPr/>
          </p:nvSpPr>
          <p:spPr>
            <a:xfrm>
              <a:off x="2705101" y="2354622"/>
              <a:ext cx="1176338" cy="720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52" y="21600"/>
                  </a:moveTo>
                  <a:cubicBezTo>
                    <a:pt x="4279" y="21600"/>
                    <a:pt x="4279" y="21600"/>
                    <a:pt x="4279" y="21600"/>
                  </a:cubicBezTo>
                  <a:cubicBezTo>
                    <a:pt x="4210" y="20475"/>
                    <a:pt x="4210" y="19237"/>
                    <a:pt x="4210" y="18000"/>
                  </a:cubicBezTo>
                  <a:cubicBezTo>
                    <a:pt x="4210" y="17887"/>
                    <a:pt x="4210" y="17775"/>
                    <a:pt x="4210" y="17775"/>
                  </a:cubicBezTo>
                  <a:cubicBezTo>
                    <a:pt x="0" y="17775"/>
                    <a:pt x="0" y="17775"/>
                    <a:pt x="0" y="17775"/>
                  </a:cubicBezTo>
                  <a:cubicBezTo>
                    <a:pt x="10835" y="0"/>
                    <a:pt x="10835" y="0"/>
                    <a:pt x="10835" y="0"/>
                  </a:cubicBezTo>
                  <a:cubicBezTo>
                    <a:pt x="21600" y="17775"/>
                    <a:pt x="21600" y="17775"/>
                    <a:pt x="21600" y="17775"/>
                  </a:cubicBezTo>
                  <a:cubicBezTo>
                    <a:pt x="17114" y="17775"/>
                    <a:pt x="17114" y="17775"/>
                    <a:pt x="17114" y="17775"/>
                  </a:cubicBezTo>
                  <a:cubicBezTo>
                    <a:pt x="17114" y="17775"/>
                    <a:pt x="17114" y="17887"/>
                    <a:pt x="17114" y="18000"/>
                  </a:cubicBezTo>
                  <a:cubicBezTo>
                    <a:pt x="17114" y="19237"/>
                    <a:pt x="17183" y="20475"/>
                    <a:pt x="17252" y="21600"/>
                  </a:cubicBezTo>
                  <a:close/>
                </a:path>
              </a:pathLst>
            </a:custGeom>
            <a:solidFill>
              <a:srgbClr val="F7AC1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457130"/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sp>
          <p:nvSpPr>
            <p:cNvPr id="45" name="Shape 4049"/>
            <p:cNvSpPr/>
            <p:nvPr/>
          </p:nvSpPr>
          <p:spPr>
            <a:xfrm>
              <a:off x="3189006" y="2730708"/>
              <a:ext cx="240450" cy="2462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b">
              <a:spAutoFit/>
            </a:bodyPr>
            <a:lstStyle>
              <a:lvl1pPr algn="ctr" defTabSz="914400">
                <a:spcBef>
                  <a:spcPts val="600"/>
                </a:spcBef>
                <a:defRPr sz="2800" b="1">
                  <a:ln>
                    <a:solidFill/>
                  </a:ln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>
                <a:defRPr sz="1800" b="0">
                  <a:ln>
                    <a:noFill/>
                  </a:ln>
                  <a:solidFill>
                    <a:srgbClr val="000000"/>
                  </a:solidFill>
                  <a:uFillTx/>
                </a:defRPr>
              </a:pPr>
              <a:r>
                <a:rPr sz="1600" kern="0">
                  <a:latin typeface="微软雅黑"/>
                  <a:ea typeface="微软雅黑"/>
                </a:rPr>
                <a:t>01</a:t>
              </a:r>
            </a:p>
          </p:txBody>
        </p:sp>
      </p:grpSp>
      <p:sp>
        <p:nvSpPr>
          <p:cNvPr id="46" name="Shape 4045"/>
          <p:cNvSpPr/>
          <p:nvPr/>
        </p:nvSpPr>
        <p:spPr>
          <a:xfrm>
            <a:off x="1239277" y="1532920"/>
            <a:ext cx="2276197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r" defTabSz="914400">
              <a:spcBef>
                <a:spcPts val="200"/>
              </a:spcBef>
              <a:defRPr sz="9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l" defTabSz="457130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kern="0" dirty="0" smtClean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rPr>
              <a:t>                       随时随地看笔记</a:t>
            </a:r>
            <a:endParaRPr lang="zh-CN" altLang="en-US" sz="1200" kern="0" dirty="0">
              <a:solidFill>
                <a:srgbClr val="000000"/>
              </a:solidFill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3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4430" y="1635646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54430" y="2643758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743075" y="1847919"/>
            <a:ext cx="5657850" cy="807911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698"/>
            <a:r>
              <a:rPr lang="en-US" altLang="zh-CN" sz="4800" b="1" dirty="0">
                <a:solidFill>
                  <a:prstClr val="white"/>
                </a:solidFill>
                <a:latin typeface="微软雅黑"/>
                <a:ea typeface="微软雅黑"/>
              </a:rPr>
              <a:t>THANK YOU</a:t>
            </a:r>
            <a:endParaRPr lang="zh-CN" altLang="en-US" sz="48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3107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" y="-20538"/>
            <a:ext cx="2700338" cy="516403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4854" y="1752679"/>
            <a:ext cx="1736040" cy="1235022"/>
            <a:chOff x="594854" y="1752679"/>
            <a:chExt cx="1736040" cy="1235022"/>
          </a:xfrm>
        </p:grpSpPr>
        <p:sp>
          <p:nvSpPr>
            <p:cNvPr id="27" name="矩形 26"/>
            <p:cNvSpPr/>
            <p:nvPr/>
          </p:nvSpPr>
          <p:spPr>
            <a:xfrm>
              <a:off x="594854" y="2188856"/>
              <a:ext cx="1653199" cy="7694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2042" y="2526036"/>
              <a:ext cx="1577932" cy="461665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/>
                  <a:ea typeface="微软雅黑"/>
                  <a:sym typeface="微软雅黑" pitchFamily="34" charset="-122"/>
                </a:rPr>
                <a:t>Contents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94854" y="1752680"/>
              <a:ext cx="1653199" cy="7694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81083" y="1752679"/>
              <a:ext cx="1649811" cy="769441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400" b="1" dirty="0">
                  <a:solidFill>
                    <a:srgbClr val="FFFFFF"/>
                  </a:solidFill>
                  <a:latin typeface="微软雅黑"/>
                  <a:ea typeface="微软雅黑"/>
                  <a:sym typeface="微软雅黑" pitchFamily="34" charset="-122"/>
                </a:rPr>
                <a:t>目  录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34084" y="987574"/>
            <a:ext cx="5386388" cy="628650"/>
            <a:chOff x="3434084" y="1371600"/>
            <a:chExt cx="5386388" cy="628650"/>
          </a:xfrm>
        </p:grpSpPr>
        <p:sp>
          <p:nvSpPr>
            <p:cNvPr id="17" name="矩形 16"/>
            <p:cNvSpPr/>
            <p:nvPr/>
          </p:nvSpPr>
          <p:spPr>
            <a:xfrm>
              <a:off x="3434084" y="1371600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24" name="Copyright Notice"/>
            <p:cNvSpPr>
              <a:spLocks/>
            </p:cNvSpPr>
            <p:nvPr/>
          </p:nvSpPr>
          <p:spPr bwMode="auto">
            <a:xfrm>
              <a:off x="4572000" y="1503610"/>
              <a:ext cx="2047086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65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一</a:t>
              </a:r>
              <a:r>
                <a:rPr lang="zh-CN" altLang="en-US" sz="2400" b="1" cap="small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、</a:t>
              </a: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我是谁</a:t>
              </a:r>
              <a:r>
                <a:rPr lang="en-US" altLang="zh-CN" sz="2400" b="1" cap="small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 </a:t>
              </a:r>
              <a:r>
                <a:rPr lang="zh-CN" altLang="en-US" sz="2400" b="1" cap="small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？</a:t>
              </a:r>
              <a:endParaRPr lang="en-US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34084" y="1878162"/>
            <a:ext cx="5386388" cy="628650"/>
            <a:chOff x="3434084" y="2157413"/>
            <a:chExt cx="5386388" cy="628650"/>
          </a:xfrm>
        </p:grpSpPr>
        <p:sp>
          <p:nvSpPr>
            <p:cNvPr id="19" name="矩形 18"/>
            <p:cNvSpPr/>
            <p:nvPr/>
          </p:nvSpPr>
          <p:spPr>
            <a:xfrm>
              <a:off x="3434084" y="2157413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25" name="Copyright Notice"/>
            <p:cNvSpPr>
              <a:spLocks/>
            </p:cNvSpPr>
            <p:nvPr/>
          </p:nvSpPr>
          <p:spPr bwMode="auto">
            <a:xfrm>
              <a:off x="4572000" y="2258904"/>
              <a:ext cx="2662639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sz="2400" b="1" cap="small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二、这是什么课 ？</a:t>
              </a:r>
              <a:endParaRPr lang="en-US" altLang="zh-CN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434084" y="2768750"/>
            <a:ext cx="5386388" cy="628650"/>
            <a:chOff x="3434084" y="2943225"/>
            <a:chExt cx="5386388" cy="628650"/>
          </a:xfrm>
        </p:grpSpPr>
        <p:sp>
          <p:nvSpPr>
            <p:cNvPr id="21" name="矩形 20"/>
            <p:cNvSpPr/>
            <p:nvPr/>
          </p:nvSpPr>
          <p:spPr>
            <a:xfrm>
              <a:off x="3434084" y="2943225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26" name="Copyright Notice"/>
            <p:cNvSpPr>
              <a:spLocks/>
            </p:cNvSpPr>
            <p:nvPr/>
          </p:nvSpPr>
          <p:spPr bwMode="auto">
            <a:xfrm>
              <a:off x="4572000" y="3048347"/>
              <a:ext cx="3585969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sz="2400" b="1" cap="small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三、学完能用来干什么 ？</a:t>
              </a:r>
              <a:endParaRPr lang="en-US" altLang="zh-CN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434084" y="3659337"/>
            <a:ext cx="5386388" cy="628650"/>
            <a:chOff x="3434084" y="3729038"/>
            <a:chExt cx="5386388" cy="628650"/>
          </a:xfrm>
        </p:grpSpPr>
        <p:sp>
          <p:nvSpPr>
            <p:cNvPr id="23" name="矩形 22"/>
            <p:cNvSpPr/>
            <p:nvPr/>
          </p:nvSpPr>
          <p:spPr>
            <a:xfrm>
              <a:off x="3434084" y="372903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31" name="Copyright Notice"/>
            <p:cNvSpPr>
              <a:spLocks/>
            </p:cNvSpPr>
            <p:nvPr/>
          </p:nvSpPr>
          <p:spPr bwMode="auto">
            <a:xfrm>
              <a:off x="4595837" y="3834160"/>
              <a:ext cx="2047086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四</a:t>
              </a:r>
              <a:r>
                <a:rPr lang="zh-CN" altLang="en-US" sz="2400" b="1" cap="small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、怎么学 ？</a:t>
              </a:r>
              <a:endParaRPr lang="en-US" altLang="zh-CN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72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4" y="1485910"/>
            <a:ext cx="3357563" cy="2366033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schemeClr val="bg1"/>
                </a:solidFill>
                <a:latin typeface="微软雅黑"/>
                <a:ea typeface="微软雅黑"/>
              </a:rPr>
              <a:t>1</a:t>
            </a:r>
            <a:endParaRPr lang="zh-CN" altLang="en-US" sz="149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zh-CN" altLang="en-US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我是谁</a:t>
            </a:r>
            <a:r>
              <a:rPr lang="en-US" altLang="zh-CN" sz="2800" b="1" kern="0" cap="small" dirty="0" smtClean="0">
                <a:solidFill>
                  <a:srgbClr val="F59F14"/>
                </a:solidFill>
                <a:latin typeface="微软雅黑"/>
                <a:ea typeface="微软雅黑"/>
              </a:rPr>
              <a:t> ?</a:t>
            </a:r>
            <a:endParaRPr lang="en-US" altLang="zh-CN" sz="2800" b="1" kern="0" cap="small" dirty="0">
              <a:solidFill>
                <a:srgbClr val="F59F14"/>
              </a:solidFill>
              <a:latin typeface="微软雅黑"/>
              <a:ea typeface="微软雅黑"/>
            </a:endParaRP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94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6" y="365126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自我介绍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07189"/>
            <a:ext cx="1944216" cy="29433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79933" y="1107189"/>
            <a:ext cx="6048672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工作经历</a:t>
            </a:r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十年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行业软件研发及教学经验。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曾任职北国人百集团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DBA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高级工程师，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Cisco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中国产品技术培训师。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精通多种编程语言的后端架构设计，提供高可用性的网络并发实践方案。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精通多种数据库结构设计与优化实践。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参与北国人百集团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ERP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系统、百校教育网络平台、智能家居方案、云网络系统等众多软件项目开发工作。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4092193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吕  泽  </a:t>
            </a:r>
            <a:endParaRPr lang="en-US" altLang="zh-CN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Email: lvze@tedu.cn</a:t>
            </a:r>
            <a:endParaRPr lang="zh-CN" alt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788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4" y="1485910"/>
            <a:ext cx="3357563" cy="2366033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 smtClean="0">
                <a:solidFill>
                  <a:prstClr val="white"/>
                </a:solidFill>
                <a:latin typeface="微软雅黑"/>
                <a:ea typeface="微软雅黑"/>
              </a:rPr>
              <a:t>2</a:t>
            </a:r>
            <a:endParaRPr lang="zh-CN" altLang="en-US" sz="149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zh-CN" altLang="en-US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这</a:t>
            </a:r>
            <a:r>
              <a:rPr lang="zh-CN" altLang="en-US" sz="2800" b="1" kern="0" cap="small" dirty="0" smtClean="0">
                <a:solidFill>
                  <a:srgbClr val="F59F14"/>
                </a:solidFill>
                <a:latin typeface="微软雅黑"/>
                <a:ea typeface="微软雅黑"/>
              </a:rPr>
              <a:t>是什么课 ？</a:t>
            </a:r>
            <a:endParaRPr lang="en-US" altLang="zh-CN" sz="2800" b="1" kern="0" cap="small" dirty="0">
              <a:solidFill>
                <a:srgbClr val="F59F14"/>
              </a:solidFill>
              <a:latin typeface="微软雅黑"/>
              <a:ea typeface="微软雅黑"/>
            </a:endParaRP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752475" y="1563694"/>
            <a:ext cx="7632700" cy="503237"/>
          </a:xfrm>
          <a:prstGeom prst="rect">
            <a:avLst/>
          </a:pr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9" name="等腰三角形 6"/>
          <p:cNvSpPr>
            <a:spLocks noChangeArrowheads="1"/>
          </p:cNvSpPr>
          <p:nvPr/>
        </p:nvSpPr>
        <p:spPr bwMode="auto">
          <a:xfrm flipV="1">
            <a:off x="1203325" y="2238376"/>
            <a:ext cx="304800" cy="261938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10" name="等腰三角形 7"/>
          <p:cNvSpPr>
            <a:spLocks noChangeArrowheads="1"/>
          </p:cNvSpPr>
          <p:nvPr/>
        </p:nvSpPr>
        <p:spPr bwMode="auto">
          <a:xfrm flipV="1">
            <a:off x="3203575" y="2238376"/>
            <a:ext cx="304800" cy="261938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11" name="等腰三角形 8"/>
          <p:cNvSpPr>
            <a:spLocks noChangeArrowheads="1"/>
          </p:cNvSpPr>
          <p:nvPr/>
        </p:nvSpPr>
        <p:spPr bwMode="auto">
          <a:xfrm flipV="1">
            <a:off x="5303839" y="2238376"/>
            <a:ext cx="303212" cy="261938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12" name="等腰三角形 9"/>
          <p:cNvSpPr>
            <a:spLocks noChangeArrowheads="1"/>
          </p:cNvSpPr>
          <p:nvPr/>
        </p:nvSpPr>
        <p:spPr bwMode="auto">
          <a:xfrm flipV="1">
            <a:off x="7392988" y="2238376"/>
            <a:ext cx="304800" cy="261938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13" name="TextBox 10"/>
          <p:cNvSpPr>
            <a:spLocks noChangeArrowheads="1"/>
          </p:cNvSpPr>
          <p:nvPr/>
        </p:nvSpPr>
        <p:spPr bwMode="auto">
          <a:xfrm>
            <a:off x="465902" y="3037639"/>
            <a:ext cx="2020888" cy="12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171450" indent="-171450" defTabSz="457130" eaLnBrk="1" hangingPunct="1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知识内容较多</a:t>
            </a:r>
            <a:endParaRPr lang="en-US" altLang="zh-CN" sz="1200" kern="0" dirty="0" smtClean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171450" indent="-171450" defTabSz="457130" eaLnBrk="1" hangingPunct="1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充分运用第一阶段所学内容</a:t>
            </a:r>
            <a:endParaRPr lang="en-US" altLang="zh-CN" sz="1200" kern="0" dirty="0" smtClean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171450" indent="-171450" defTabSz="457130" eaLnBrk="1" hangingPunct="1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以学习</a:t>
            </a:r>
            <a:r>
              <a:rPr lang="en-US" altLang="zh-CN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API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为主</a:t>
            </a:r>
            <a:endParaRPr lang="en-US" altLang="zh-CN" sz="1200" kern="0" dirty="0" smtClean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171450" indent="-171450" defTabSz="457130" eaLnBrk="1" hangingPunct="1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重点不再是逻辑语法而是功能</a:t>
            </a:r>
            <a:endParaRPr lang="zh-CN" altLang="en-US" sz="1200" kern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346077" y="2500319"/>
            <a:ext cx="2020888" cy="36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defTabSz="457130"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800" kern="0" dirty="0" smtClean="0">
                <a:latin typeface="微软雅黑"/>
                <a:ea typeface="微软雅黑"/>
              </a:rPr>
              <a:t>内容特点</a:t>
            </a:r>
            <a:endParaRPr lang="zh-CN" altLang="en-US" sz="1800" kern="0" dirty="0">
              <a:latin typeface="微软雅黑"/>
              <a:ea typeface="微软雅黑"/>
            </a:endParaRPr>
          </a:p>
        </p:txBody>
      </p:sp>
      <p:sp>
        <p:nvSpPr>
          <p:cNvPr id="15" name="TextBox 12"/>
          <p:cNvSpPr>
            <a:spLocks noChangeArrowheads="1"/>
          </p:cNvSpPr>
          <p:nvPr/>
        </p:nvSpPr>
        <p:spPr bwMode="auto">
          <a:xfrm>
            <a:off x="2466152" y="3037639"/>
            <a:ext cx="2020888" cy="12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171450" indent="-171450" defTabSz="457130" eaLnBrk="1" hangingPunct="1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kern="0" dirty="0">
                <a:solidFill>
                  <a:srgbClr val="000000"/>
                </a:solidFill>
                <a:latin typeface="微软雅黑"/>
                <a:ea typeface="微软雅黑"/>
              </a:rPr>
              <a:t>有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部分需要记忆性内容</a:t>
            </a:r>
            <a:endParaRPr lang="en-US" altLang="zh-CN" sz="1200" kern="0" dirty="0" smtClean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171450" indent="-171450" defTabSz="457130" eaLnBrk="1" hangingPunct="1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代码更加综合，代码量也更多</a:t>
            </a:r>
            <a:endParaRPr lang="en-US" altLang="zh-CN" sz="1200" kern="0" dirty="0" smtClean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171450" indent="-171450" defTabSz="457130" eaLnBrk="1" hangingPunct="1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有部分计算机原理的内容，只是为了辅助代码理解</a:t>
            </a:r>
            <a:endParaRPr lang="zh-CN" altLang="en-US" sz="1200" kern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6" name="矩形 13"/>
          <p:cNvSpPr>
            <a:spLocks noChangeArrowheads="1"/>
          </p:cNvSpPr>
          <p:nvPr/>
        </p:nvSpPr>
        <p:spPr bwMode="auto">
          <a:xfrm>
            <a:off x="2346327" y="2500319"/>
            <a:ext cx="2020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defTabSz="457130"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800" kern="0" dirty="0" smtClean="0">
                <a:latin typeface="微软雅黑"/>
                <a:ea typeface="微软雅黑"/>
              </a:rPr>
              <a:t>知识特点 </a:t>
            </a:r>
            <a:endParaRPr lang="zh-CN" altLang="en-US" sz="1800" kern="0" dirty="0">
              <a:latin typeface="微软雅黑"/>
              <a:ea typeface="微软雅黑"/>
            </a:endParaRPr>
          </a:p>
        </p:txBody>
      </p:sp>
      <p:sp>
        <p:nvSpPr>
          <p:cNvPr id="17" name="TextBox 14"/>
          <p:cNvSpPr>
            <a:spLocks noChangeArrowheads="1"/>
          </p:cNvSpPr>
          <p:nvPr/>
        </p:nvSpPr>
        <p:spPr bwMode="auto">
          <a:xfrm>
            <a:off x="4564831" y="3037639"/>
            <a:ext cx="2022475" cy="101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171450" indent="-171450" defTabSz="457130" eaLnBrk="1" hangingPunct="1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比第一阶段略有增加，经过第一阶段我们的基础不再为</a:t>
            </a:r>
            <a:r>
              <a:rPr lang="en-US" altLang="zh-CN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0</a:t>
            </a:r>
          </a:p>
          <a:p>
            <a:pPr marL="171450" indent="-171450" defTabSz="457130" eaLnBrk="1" hangingPunct="1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注重思想的持续培养，学会逻辑性的思考</a:t>
            </a:r>
            <a:endParaRPr lang="zh-CN" altLang="en-US" sz="1200" kern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8" name="矩形 15"/>
          <p:cNvSpPr>
            <a:spLocks noChangeArrowheads="1"/>
          </p:cNvSpPr>
          <p:nvPr/>
        </p:nvSpPr>
        <p:spPr bwMode="auto">
          <a:xfrm>
            <a:off x="4445006" y="2500319"/>
            <a:ext cx="2022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defTabSz="457130"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800" kern="0" dirty="0" smtClean="0">
                <a:latin typeface="微软雅黑"/>
                <a:ea typeface="微软雅黑"/>
              </a:rPr>
              <a:t>整体难度 </a:t>
            </a:r>
            <a:endParaRPr lang="zh-CN" altLang="en-US" sz="1800" kern="0" dirty="0">
              <a:latin typeface="微软雅黑"/>
              <a:ea typeface="微软雅黑"/>
            </a:endParaRPr>
          </a:p>
        </p:txBody>
      </p:sp>
      <p:sp>
        <p:nvSpPr>
          <p:cNvPr id="19" name="TextBox 16"/>
          <p:cNvSpPr>
            <a:spLocks noChangeArrowheads="1"/>
          </p:cNvSpPr>
          <p:nvPr/>
        </p:nvSpPr>
        <p:spPr bwMode="auto">
          <a:xfrm>
            <a:off x="6653981" y="3037639"/>
            <a:ext cx="2022475" cy="12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171450" indent="-171450" defTabSz="457130" eaLnBrk="1" hangingPunct="1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小案例没有那么多，更突出整体功能</a:t>
            </a:r>
            <a:endParaRPr lang="en-US" altLang="zh-CN" sz="1200" kern="0" dirty="0" smtClean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171450" indent="-171450" defTabSz="457130" eaLnBrk="1" hangingPunct="1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知识模块间各自</a:t>
            </a:r>
            <a:r>
              <a:rPr lang="zh-CN" altLang="en-US" sz="1200" kern="0" dirty="0">
                <a:solidFill>
                  <a:srgbClr val="000000"/>
                </a:solidFill>
                <a:latin typeface="微软雅黑"/>
                <a:ea typeface="微软雅黑"/>
              </a:rPr>
              <a:t>为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战，又相互支撑</a:t>
            </a:r>
            <a:endParaRPr lang="en-US" altLang="zh-CN" sz="1200" kern="0" dirty="0" smtClean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171450" indent="-171450" defTabSz="457130" eaLnBrk="1" hangingPunct="1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altLang="zh-CN" sz="1200" kern="0" dirty="0" smtClean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171450" indent="-171450" defTabSz="457130" eaLnBrk="1" hangingPunct="1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endParaRPr lang="zh-CN" altLang="en-US" sz="1200" kern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20" name="矩形 17"/>
          <p:cNvSpPr>
            <a:spLocks noChangeArrowheads="1"/>
          </p:cNvSpPr>
          <p:nvPr/>
        </p:nvSpPr>
        <p:spPr bwMode="auto">
          <a:xfrm>
            <a:off x="6534156" y="2500319"/>
            <a:ext cx="2022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defTabSz="457130"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800" kern="0" dirty="0">
                <a:latin typeface="微软雅黑"/>
                <a:ea typeface="微软雅黑"/>
              </a:rPr>
              <a:t>课程</a:t>
            </a:r>
            <a:r>
              <a:rPr lang="zh-CN" altLang="en-US" sz="1800" kern="0" dirty="0" smtClean="0">
                <a:latin typeface="微软雅黑"/>
                <a:ea typeface="微软雅黑"/>
              </a:rPr>
              <a:t>特点</a:t>
            </a:r>
            <a:endParaRPr lang="zh-CN" altLang="en-US" sz="1800" kern="0" dirty="0">
              <a:latin typeface="微软雅黑"/>
              <a:ea typeface="微软雅黑"/>
            </a:endParaRPr>
          </a:p>
        </p:txBody>
      </p:sp>
      <p:sp>
        <p:nvSpPr>
          <p:cNvPr id="21" name="直接连接符 19"/>
          <p:cNvSpPr>
            <a:spLocks noChangeShapeType="1"/>
          </p:cNvSpPr>
          <p:nvPr/>
        </p:nvSpPr>
        <p:spPr bwMode="auto">
          <a:xfrm flipV="1">
            <a:off x="2386775" y="2844527"/>
            <a:ext cx="1588" cy="10953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2" name="直接连接符 20"/>
          <p:cNvSpPr>
            <a:spLocks noChangeShapeType="1"/>
          </p:cNvSpPr>
          <p:nvPr/>
        </p:nvSpPr>
        <p:spPr bwMode="auto">
          <a:xfrm flipV="1">
            <a:off x="4483864" y="2844527"/>
            <a:ext cx="1587" cy="10953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3" name="直接连接符 21"/>
          <p:cNvSpPr>
            <a:spLocks noChangeShapeType="1"/>
          </p:cNvSpPr>
          <p:nvPr/>
        </p:nvSpPr>
        <p:spPr bwMode="auto">
          <a:xfrm flipV="1">
            <a:off x="6585715" y="2844527"/>
            <a:ext cx="1587" cy="10953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" y="365125"/>
            <a:ext cx="3203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课程特点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71111" y="1563638"/>
            <a:ext cx="368667" cy="451323"/>
            <a:chOff x="5271111" y="1563638"/>
            <a:chExt cx="368667" cy="451323"/>
          </a:xfrm>
        </p:grpSpPr>
        <p:sp>
          <p:nvSpPr>
            <p:cNvPr id="27" name="Freeform 43"/>
            <p:cNvSpPr>
              <a:spLocks/>
            </p:cNvSpPr>
            <p:nvPr/>
          </p:nvSpPr>
          <p:spPr bwMode="auto">
            <a:xfrm>
              <a:off x="5271111" y="1563638"/>
              <a:ext cx="202045" cy="397532"/>
            </a:xfrm>
            <a:custGeom>
              <a:avLst/>
              <a:gdLst>
                <a:gd name="T0" fmla="*/ 154 w 154"/>
                <a:gd name="T1" fmla="*/ 303 h 303"/>
                <a:gd name="T2" fmla="*/ 0 w 154"/>
                <a:gd name="T3" fmla="*/ 149 h 303"/>
                <a:gd name="T4" fmla="*/ 154 w 154"/>
                <a:gd name="T5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303">
                  <a:moveTo>
                    <a:pt x="154" y="303"/>
                  </a:moveTo>
                  <a:lnTo>
                    <a:pt x="0" y="149"/>
                  </a:lnTo>
                  <a:lnTo>
                    <a:pt x="154" y="0"/>
                  </a:lnTo>
                </a:path>
              </a:pathLst>
            </a:custGeom>
            <a:noFill/>
            <a:ln w="2381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44"/>
            <p:cNvSpPr>
              <a:spLocks noChangeArrowheads="1"/>
            </p:cNvSpPr>
            <p:nvPr/>
          </p:nvSpPr>
          <p:spPr bwMode="auto">
            <a:xfrm>
              <a:off x="5372133" y="1961169"/>
              <a:ext cx="204669" cy="53792"/>
            </a:xfrm>
            <a:prstGeom prst="rect">
              <a:avLst/>
            </a:prstGeom>
            <a:noFill/>
            <a:ln w="2381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/>
            </p:cNvSpPr>
            <p:nvPr/>
          </p:nvSpPr>
          <p:spPr bwMode="auto">
            <a:xfrm>
              <a:off x="5461348" y="1593813"/>
              <a:ext cx="175806" cy="177118"/>
            </a:xfrm>
            <a:custGeom>
              <a:avLst/>
              <a:gdLst>
                <a:gd name="T0" fmla="*/ 16 w 75"/>
                <a:gd name="T1" fmla="*/ 16 h 75"/>
                <a:gd name="T2" fmla="*/ 16 w 75"/>
                <a:gd name="T3" fmla="*/ 75 h 75"/>
                <a:gd name="T4" fmla="*/ 75 w 75"/>
                <a:gd name="T5" fmla="*/ 16 h 75"/>
                <a:gd name="T6" fmla="*/ 16 w 75"/>
                <a:gd name="T7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75">
                  <a:moveTo>
                    <a:pt x="16" y="16"/>
                  </a:moveTo>
                  <a:cubicBezTo>
                    <a:pt x="0" y="32"/>
                    <a:pt x="0" y="59"/>
                    <a:pt x="16" y="75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59" y="0"/>
                    <a:pt x="32" y="0"/>
                    <a:pt x="16" y="16"/>
                  </a:cubicBezTo>
                  <a:close/>
                </a:path>
              </a:pathLst>
            </a:custGeom>
            <a:noFill/>
            <a:ln w="238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/>
            </p:cNvSpPr>
            <p:nvPr/>
          </p:nvSpPr>
          <p:spPr bwMode="auto">
            <a:xfrm>
              <a:off x="5553187" y="1685652"/>
              <a:ext cx="86591" cy="85279"/>
            </a:xfrm>
            <a:custGeom>
              <a:avLst/>
              <a:gdLst>
                <a:gd name="T0" fmla="*/ 30 w 37"/>
                <a:gd name="T1" fmla="*/ 6 h 36"/>
                <a:gd name="T2" fmla="*/ 30 w 37"/>
                <a:gd name="T3" fmla="*/ 30 h 36"/>
                <a:gd name="T4" fmla="*/ 7 w 37"/>
                <a:gd name="T5" fmla="*/ 30 h 36"/>
                <a:gd name="T6" fmla="*/ 7 w 37"/>
                <a:gd name="T7" fmla="*/ 6 h 36"/>
                <a:gd name="T8" fmla="*/ 30 w 37"/>
                <a:gd name="T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30" y="6"/>
                  </a:moveTo>
                  <a:cubicBezTo>
                    <a:pt x="37" y="13"/>
                    <a:pt x="37" y="23"/>
                    <a:pt x="30" y="30"/>
                  </a:cubicBezTo>
                  <a:cubicBezTo>
                    <a:pt x="24" y="36"/>
                    <a:pt x="13" y="36"/>
                    <a:pt x="7" y="30"/>
                  </a:cubicBezTo>
                  <a:cubicBezTo>
                    <a:pt x="0" y="23"/>
                    <a:pt x="0" y="13"/>
                    <a:pt x="7" y="6"/>
                  </a:cubicBezTo>
                  <a:cubicBezTo>
                    <a:pt x="13" y="0"/>
                    <a:pt x="24" y="0"/>
                    <a:pt x="30" y="6"/>
                  </a:cubicBezTo>
                  <a:close/>
                </a:path>
              </a:pathLst>
            </a:custGeom>
            <a:noFill/>
            <a:ln w="238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/>
            </p:cNvSpPr>
            <p:nvPr/>
          </p:nvSpPr>
          <p:spPr bwMode="auto">
            <a:xfrm>
              <a:off x="5452165" y="1591189"/>
              <a:ext cx="53792" cy="52479"/>
            </a:xfrm>
            <a:custGeom>
              <a:avLst/>
              <a:gdLst>
                <a:gd name="T0" fmla="*/ 19 w 23"/>
                <a:gd name="T1" fmla="*/ 4 h 22"/>
                <a:gd name="T2" fmla="*/ 19 w 23"/>
                <a:gd name="T3" fmla="*/ 18 h 22"/>
                <a:gd name="T4" fmla="*/ 4 w 23"/>
                <a:gd name="T5" fmla="*/ 18 h 22"/>
                <a:gd name="T6" fmla="*/ 4 w 23"/>
                <a:gd name="T7" fmla="*/ 4 h 22"/>
                <a:gd name="T8" fmla="*/ 19 w 23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2">
                  <a:moveTo>
                    <a:pt x="19" y="4"/>
                  </a:moveTo>
                  <a:cubicBezTo>
                    <a:pt x="23" y="8"/>
                    <a:pt x="23" y="14"/>
                    <a:pt x="19" y="18"/>
                  </a:cubicBezTo>
                  <a:cubicBezTo>
                    <a:pt x="15" y="22"/>
                    <a:pt x="8" y="22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5" y="0"/>
                    <a:pt x="19" y="4"/>
                  </a:cubicBezTo>
                  <a:close/>
                </a:path>
              </a:pathLst>
            </a:custGeom>
            <a:noFill/>
            <a:ln w="238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451581" y="1563638"/>
            <a:ext cx="187614" cy="451323"/>
            <a:chOff x="7451581" y="1563638"/>
            <a:chExt cx="187614" cy="451323"/>
          </a:xfrm>
        </p:grpSpPr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7481757" y="1563638"/>
              <a:ext cx="127263" cy="282077"/>
            </a:xfrm>
            <a:custGeom>
              <a:avLst/>
              <a:gdLst>
                <a:gd name="T0" fmla="*/ 54 w 54"/>
                <a:gd name="T1" fmla="*/ 80 h 120"/>
                <a:gd name="T2" fmla="*/ 27 w 54"/>
                <a:gd name="T3" fmla="*/ 120 h 120"/>
                <a:gd name="T4" fmla="*/ 0 w 54"/>
                <a:gd name="T5" fmla="*/ 80 h 120"/>
                <a:gd name="T6" fmla="*/ 0 w 54"/>
                <a:gd name="T7" fmla="*/ 40 h 120"/>
                <a:gd name="T8" fmla="*/ 27 w 54"/>
                <a:gd name="T9" fmla="*/ 0 h 120"/>
                <a:gd name="T10" fmla="*/ 54 w 54"/>
                <a:gd name="T11" fmla="*/ 40 h 120"/>
                <a:gd name="T12" fmla="*/ 54 w 54"/>
                <a:gd name="T13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0">
                  <a:moveTo>
                    <a:pt x="54" y="80"/>
                  </a:moveTo>
                  <a:cubicBezTo>
                    <a:pt x="54" y="102"/>
                    <a:pt x="42" y="120"/>
                    <a:pt x="27" y="120"/>
                  </a:cubicBezTo>
                  <a:cubicBezTo>
                    <a:pt x="12" y="120"/>
                    <a:pt x="0" y="102"/>
                    <a:pt x="0" y="8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2" y="0"/>
                    <a:pt x="27" y="0"/>
                  </a:cubicBezTo>
                  <a:cubicBezTo>
                    <a:pt x="42" y="0"/>
                    <a:pt x="54" y="18"/>
                    <a:pt x="54" y="40"/>
                  </a:cubicBezTo>
                  <a:lnTo>
                    <a:pt x="54" y="80"/>
                  </a:lnTo>
                  <a:close/>
                </a:path>
              </a:pathLst>
            </a:custGeom>
            <a:noFill/>
            <a:ln w="238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9"/>
            <p:cNvSpPr>
              <a:spLocks/>
            </p:cNvSpPr>
            <p:nvPr/>
          </p:nvSpPr>
          <p:spPr bwMode="auto">
            <a:xfrm>
              <a:off x="7481757" y="1563638"/>
              <a:ext cx="127263" cy="282077"/>
            </a:xfrm>
            <a:custGeom>
              <a:avLst/>
              <a:gdLst>
                <a:gd name="T0" fmla="*/ 54 w 54"/>
                <a:gd name="T1" fmla="*/ 80 h 120"/>
                <a:gd name="T2" fmla="*/ 27 w 54"/>
                <a:gd name="T3" fmla="*/ 120 h 120"/>
                <a:gd name="T4" fmla="*/ 0 w 54"/>
                <a:gd name="T5" fmla="*/ 80 h 120"/>
                <a:gd name="T6" fmla="*/ 0 w 54"/>
                <a:gd name="T7" fmla="*/ 40 h 120"/>
                <a:gd name="T8" fmla="*/ 27 w 54"/>
                <a:gd name="T9" fmla="*/ 0 h 120"/>
                <a:gd name="T10" fmla="*/ 54 w 54"/>
                <a:gd name="T11" fmla="*/ 40 h 120"/>
                <a:gd name="T12" fmla="*/ 54 w 54"/>
                <a:gd name="T13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0">
                  <a:moveTo>
                    <a:pt x="54" y="80"/>
                  </a:moveTo>
                  <a:cubicBezTo>
                    <a:pt x="54" y="102"/>
                    <a:pt x="42" y="120"/>
                    <a:pt x="27" y="120"/>
                  </a:cubicBezTo>
                  <a:cubicBezTo>
                    <a:pt x="12" y="120"/>
                    <a:pt x="0" y="102"/>
                    <a:pt x="0" y="8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2" y="0"/>
                    <a:pt x="27" y="0"/>
                  </a:cubicBezTo>
                  <a:cubicBezTo>
                    <a:pt x="42" y="0"/>
                    <a:pt x="54" y="18"/>
                    <a:pt x="54" y="40"/>
                  </a:cubicBezTo>
                  <a:lnTo>
                    <a:pt x="54" y="80"/>
                  </a:lnTo>
                  <a:close/>
                </a:path>
              </a:pathLst>
            </a:custGeom>
            <a:noFill/>
            <a:ln w="238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0"/>
            <p:cNvSpPr>
              <a:spLocks/>
            </p:cNvSpPr>
            <p:nvPr/>
          </p:nvSpPr>
          <p:spPr bwMode="auto">
            <a:xfrm>
              <a:off x="7451581" y="1726324"/>
              <a:ext cx="187614" cy="163999"/>
            </a:xfrm>
            <a:custGeom>
              <a:avLst/>
              <a:gdLst>
                <a:gd name="T0" fmla="*/ 80 w 80"/>
                <a:gd name="T1" fmla="*/ 0 h 70"/>
                <a:gd name="T2" fmla="*/ 80 w 80"/>
                <a:gd name="T3" fmla="*/ 26 h 70"/>
                <a:gd name="T4" fmla="*/ 41 w 80"/>
                <a:gd name="T5" fmla="*/ 70 h 70"/>
                <a:gd name="T6" fmla="*/ 39 w 80"/>
                <a:gd name="T7" fmla="*/ 70 h 70"/>
                <a:gd name="T8" fmla="*/ 0 w 80"/>
                <a:gd name="T9" fmla="*/ 26 h 70"/>
                <a:gd name="T10" fmla="*/ 0 w 80"/>
                <a:gd name="T1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70">
                  <a:moveTo>
                    <a:pt x="80" y="0"/>
                  </a:moveTo>
                  <a:cubicBezTo>
                    <a:pt x="80" y="26"/>
                    <a:pt x="80" y="26"/>
                    <a:pt x="80" y="26"/>
                  </a:cubicBezTo>
                  <a:cubicBezTo>
                    <a:pt x="80" y="50"/>
                    <a:pt x="62" y="70"/>
                    <a:pt x="41" y="70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18" y="70"/>
                    <a:pt x="0" y="50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238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51"/>
            <p:cNvSpPr>
              <a:spLocks noChangeShapeType="1"/>
            </p:cNvSpPr>
            <p:nvPr/>
          </p:nvSpPr>
          <p:spPr bwMode="auto">
            <a:xfrm>
              <a:off x="7544732" y="1895570"/>
              <a:ext cx="0" cy="119391"/>
            </a:xfrm>
            <a:prstGeom prst="line">
              <a:avLst/>
            </a:prstGeom>
            <a:noFill/>
            <a:ln w="238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>
              <a:off x="7481757" y="2014961"/>
              <a:ext cx="127263" cy="0"/>
            </a:xfrm>
            <a:prstGeom prst="line">
              <a:avLst/>
            </a:prstGeom>
            <a:noFill/>
            <a:ln w="238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>
              <a:off x="7487005" y="1705332"/>
              <a:ext cx="116767" cy="0"/>
            </a:xfrm>
            <a:prstGeom prst="line">
              <a:avLst/>
            </a:prstGeom>
            <a:noFill/>
            <a:ln w="238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49524" y="1563638"/>
            <a:ext cx="413275" cy="451323"/>
            <a:chOff x="1149524" y="1563638"/>
            <a:chExt cx="413275" cy="451323"/>
          </a:xfrm>
        </p:grpSpPr>
        <p:sp>
          <p:nvSpPr>
            <p:cNvPr id="40" name="Freeform 75"/>
            <p:cNvSpPr>
              <a:spLocks/>
            </p:cNvSpPr>
            <p:nvPr/>
          </p:nvSpPr>
          <p:spPr bwMode="auto">
            <a:xfrm>
              <a:off x="1205939" y="1718452"/>
              <a:ext cx="282077" cy="244029"/>
            </a:xfrm>
            <a:custGeom>
              <a:avLst/>
              <a:gdLst>
                <a:gd name="T0" fmla="*/ 1 w 120"/>
                <a:gd name="T1" fmla="*/ 0 h 104"/>
                <a:gd name="T2" fmla="*/ 0 w 120"/>
                <a:gd name="T3" fmla="*/ 18 h 104"/>
                <a:gd name="T4" fmla="*/ 60 w 120"/>
                <a:gd name="T5" fmla="*/ 104 h 104"/>
                <a:gd name="T6" fmla="*/ 120 w 120"/>
                <a:gd name="T7" fmla="*/ 18 h 104"/>
                <a:gd name="T8" fmla="*/ 118 w 120"/>
                <a:gd name="T9" fmla="*/ 0 h 104"/>
                <a:gd name="T10" fmla="*/ 1 w 120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04">
                  <a:moveTo>
                    <a:pt x="1" y="0"/>
                  </a:moveTo>
                  <a:cubicBezTo>
                    <a:pt x="0" y="6"/>
                    <a:pt x="0" y="12"/>
                    <a:pt x="0" y="18"/>
                  </a:cubicBezTo>
                  <a:cubicBezTo>
                    <a:pt x="0" y="66"/>
                    <a:pt x="27" y="104"/>
                    <a:pt x="60" y="104"/>
                  </a:cubicBezTo>
                  <a:cubicBezTo>
                    <a:pt x="93" y="104"/>
                    <a:pt x="120" y="66"/>
                    <a:pt x="120" y="18"/>
                  </a:cubicBezTo>
                  <a:cubicBezTo>
                    <a:pt x="120" y="12"/>
                    <a:pt x="119" y="6"/>
                    <a:pt x="118" y="0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w="2381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76"/>
            <p:cNvSpPr>
              <a:spLocks noChangeArrowheads="1"/>
            </p:cNvSpPr>
            <p:nvPr/>
          </p:nvSpPr>
          <p:spPr bwMode="auto">
            <a:xfrm>
              <a:off x="1149524" y="1962482"/>
              <a:ext cx="394908" cy="52479"/>
            </a:xfrm>
            <a:prstGeom prst="ellipse">
              <a:avLst/>
            </a:prstGeom>
            <a:noFill/>
            <a:ln w="2381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77"/>
            <p:cNvSpPr>
              <a:spLocks/>
            </p:cNvSpPr>
            <p:nvPr/>
          </p:nvSpPr>
          <p:spPr bwMode="auto">
            <a:xfrm>
              <a:off x="1476208" y="1736820"/>
              <a:ext cx="86591" cy="157438"/>
            </a:xfrm>
            <a:custGeom>
              <a:avLst/>
              <a:gdLst>
                <a:gd name="T0" fmla="*/ 35 w 37"/>
                <a:gd name="T1" fmla="*/ 36 h 67"/>
                <a:gd name="T2" fmla="*/ 14 w 37"/>
                <a:gd name="T3" fmla="*/ 66 h 67"/>
                <a:gd name="T4" fmla="*/ 3 w 37"/>
                <a:gd name="T5" fmla="*/ 31 h 67"/>
                <a:gd name="T6" fmla="*/ 23 w 37"/>
                <a:gd name="T7" fmla="*/ 1 h 67"/>
                <a:gd name="T8" fmla="*/ 35 w 37"/>
                <a:gd name="T9" fmla="*/ 3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7">
                  <a:moveTo>
                    <a:pt x="35" y="36"/>
                  </a:moveTo>
                  <a:cubicBezTo>
                    <a:pt x="32" y="53"/>
                    <a:pt x="23" y="67"/>
                    <a:pt x="14" y="66"/>
                  </a:cubicBezTo>
                  <a:cubicBezTo>
                    <a:pt x="5" y="65"/>
                    <a:pt x="0" y="49"/>
                    <a:pt x="3" y="31"/>
                  </a:cubicBezTo>
                  <a:cubicBezTo>
                    <a:pt x="5" y="13"/>
                    <a:pt x="14" y="0"/>
                    <a:pt x="23" y="1"/>
                  </a:cubicBezTo>
                  <a:cubicBezTo>
                    <a:pt x="32" y="2"/>
                    <a:pt x="37" y="18"/>
                    <a:pt x="35" y="36"/>
                  </a:cubicBezTo>
                  <a:close/>
                </a:path>
              </a:pathLst>
            </a:custGeom>
            <a:noFill/>
            <a:ln w="2381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78"/>
            <p:cNvSpPr>
              <a:spLocks/>
            </p:cNvSpPr>
            <p:nvPr/>
          </p:nvSpPr>
          <p:spPr bwMode="auto">
            <a:xfrm>
              <a:off x="1292530" y="1563638"/>
              <a:ext cx="32800" cy="116767"/>
            </a:xfrm>
            <a:custGeom>
              <a:avLst/>
              <a:gdLst>
                <a:gd name="T0" fmla="*/ 5 w 14"/>
                <a:gd name="T1" fmla="*/ 50 h 50"/>
                <a:gd name="T2" fmla="*/ 8 w 14"/>
                <a:gd name="T3" fmla="*/ 24 h 50"/>
                <a:gd name="T4" fmla="*/ 6 w 14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50">
                  <a:moveTo>
                    <a:pt x="5" y="50"/>
                  </a:moveTo>
                  <a:cubicBezTo>
                    <a:pt x="0" y="39"/>
                    <a:pt x="1" y="34"/>
                    <a:pt x="8" y="24"/>
                  </a:cubicBezTo>
                  <a:cubicBezTo>
                    <a:pt x="14" y="15"/>
                    <a:pt x="12" y="8"/>
                    <a:pt x="6" y="0"/>
                  </a:cubicBezTo>
                </a:path>
              </a:pathLst>
            </a:custGeom>
            <a:noFill/>
            <a:ln w="2381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79"/>
            <p:cNvSpPr>
              <a:spLocks/>
            </p:cNvSpPr>
            <p:nvPr/>
          </p:nvSpPr>
          <p:spPr bwMode="auto">
            <a:xfrm>
              <a:off x="1339761" y="1563638"/>
              <a:ext cx="32800" cy="116767"/>
            </a:xfrm>
            <a:custGeom>
              <a:avLst/>
              <a:gdLst>
                <a:gd name="T0" fmla="*/ 5 w 14"/>
                <a:gd name="T1" fmla="*/ 50 h 50"/>
                <a:gd name="T2" fmla="*/ 8 w 14"/>
                <a:gd name="T3" fmla="*/ 24 h 50"/>
                <a:gd name="T4" fmla="*/ 6 w 14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50">
                  <a:moveTo>
                    <a:pt x="5" y="50"/>
                  </a:moveTo>
                  <a:cubicBezTo>
                    <a:pt x="0" y="39"/>
                    <a:pt x="0" y="34"/>
                    <a:pt x="8" y="24"/>
                  </a:cubicBezTo>
                  <a:cubicBezTo>
                    <a:pt x="14" y="15"/>
                    <a:pt x="12" y="8"/>
                    <a:pt x="6" y="0"/>
                  </a:cubicBezTo>
                </a:path>
              </a:pathLst>
            </a:custGeom>
            <a:noFill/>
            <a:ln w="2381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80"/>
            <p:cNvSpPr>
              <a:spLocks/>
            </p:cNvSpPr>
            <p:nvPr/>
          </p:nvSpPr>
          <p:spPr bwMode="auto">
            <a:xfrm>
              <a:off x="1386993" y="1563638"/>
              <a:ext cx="32800" cy="116767"/>
            </a:xfrm>
            <a:custGeom>
              <a:avLst/>
              <a:gdLst>
                <a:gd name="T0" fmla="*/ 5 w 14"/>
                <a:gd name="T1" fmla="*/ 50 h 50"/>
                <a:gd name="T2" fmla="*/ 7 w 14"/>
                <a:gd name="T3" fmla="*/ 24 h 50"/>
                <a:gd name="T4" fmla="*/ 6 w 14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50">
                  <a:moveTo>
                    <a:pt x="5" y="50"/>
                  </a:moveTo>
                  <a:cubicBezTo>
                    <a:pt x="0" y="39"/>
                    <a:pt x="0" y="34"/>
                    <a:pt x="7" y="24"/>
                  </a:cubicBezTo>
                  <a:cubicBezTo>
                    <a:pt x="14" y="15"/>
                    <a:pt x="11" y="8"/>
                    <a:pt x="6" y="0"/>
                  </a:cubicBezTo>
                </a:path>
              </a:pathLst>
            </a:custGeom>
            <a:noFill/>
            <a:ln w="2381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71781" y="1563638"/>
            <a:ext cx="369979" cy="451323"/>
            <a:chOff x="3171781" y="1563638"/>
            <a:chExt cx="369979" cy="451323"/>
          </a:xfrm>
        </p:grpSpPr>
        <p:sp>
          <p:nvSpPr>
            <p:cNvPr id="47" name="Freeform 81"/>
            <p:cNvSpPr>
              <a:spLocks/>
            </p:cNvSpPr>
            <p:nvPr/>
          </p:nvSpPr>
          <p:spPr bwMode="auto">
            <a:xfrm>
              <a:off x="3461729" y="1732884"/>
              <a:ext cx="80031" cy="191550"/>
            </a:xfrm>
            <a:custGeom>
              <a:avLst/>
              <a:gdLst>
                <a:gd name="T0" fmla="*/ 34 w 34"/>
                <a:gd name="T1" fmla="*/ 50 h 82"/>
                <a:gd name="T2" fmla="*/ 17 w 34"/>
                <a:gd name="T3" fmla="*/ 82 h 82"/>
                <a:gd name="T4" fmla="*/ 0 w 34"/>
                <a:gd name="T5" fmla="*/ 50 h 82"/>
                <a:gd name="T6" fmla="*/ 0 w 34"/>
                <a:gd name="T7" fmla="*/ 32 h 82"/>
                <a:gd name="T8" fmla="*/ 17 w 34"/>
                <a:gd name="T9" fmla="*/ 0 h 82"/>
                <a:gd name="T10" fmla="*/ 34 w 34"/>
                <a:gd name="T11" fmla="*/ 32 h 82"/>
                <a:gd name="T12" fmla="*/ 34 w 34"/>
                <a:gd name="T13" fmla="*/ 5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2">
                  <a:moveTo>
                    <a:pt x="34" y="50"/>
                  </a:moveTo>
                  <a:cubicBezTo>
                    <a:pt x="34" y="67"/>
                    <a:pt x="26" y="82"/>
                    <a:pt x="17" y="82"/>
                  </a:cubicBezTo>
                  <a:cubicBezTo>
                    <a:pt x="7" y="82"/>
                    <a:pt x="0" y="67"/>
                    <a:pt x="0" y="5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7" y="0"/>
                    <a:pt x="17" y="0"/>
                  </a:cubicBezTo>
                  <a:cubicBezTo>
                    <a:pt x="26" y="0"/>
                    <a:pt x="34" y="14"/>
                    <a:pt x="34" y="32"/>
                  </a:cubicBezTo>
                  <a:lnTo>
                    <a:pt x="34" y="50"/>
                  </a:lnTo>
                  <a:close/>
                </a:path>
              </a:pathLst>
            </a:custGeom>
            <a:noFill/>
            <a:ln w="2381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82"/>
            <p:cNvSpPr>
              <a:spLocks noChangeShapeType="1"/>
            </p:cNvSpPr>
            <p:nvPr/>
          </p:nvSpPr>
          <p:spPr bwMode="auto">
            <a:xfrm>
              <a:off x="3274116" y="1757812"/>
              <a:ext cx="0" cy="221726"/>
            </a:xfrm>
            <a:prstGeom prst="line">
              <a:avLst/>
            </a:prstGeom>
            <a:noFill/>
            <a:ln w="2381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83"/>
            <p:cNvSpPr>
              <a:spLocks noChangeShapeType="1"/>
            </p:cNvSpPr>
            <p:nvPr/>
          </p:nvSpPr>
          <p:spPr bwMode="auto">
            <a:xfrm>
              <a:off x="3339715" y="1757812"/>
              <a:ext cx="0" cy="221726"/>
            </a:xfrm>
            <a:prstGeom prst="line">
              <a:avLst/>
            </a:prstGeom>
            <a:noFill/>
            <a:ln w="2381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Line 84"/>
            <p:cNvSpPr>
              <a:spLocks noChangeShapeType="1"/>
            </p:cNvSpPr>
            <p:nvPr/>
          </p:nvSpPr>
          <p:spPr bwMode="auto">
            <a:xfrm>
              <a:off x="3407938" y="1757812"/>
              <a:ext cx="0" cy="221726"/>
            </a:xfrm>
            <a:prstGeom prst="line">
              <a:avLst/>
            </a:prstGeom>
            <a:noFill/>
            <a:ln w="2381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5"/>
            <p:cNvSpPr>
              <a:spLocks/>
            </p:cNvSpPr>
            <p:nvPr/>
          </p:nvSpPr>
          <p:spPr bwMode="auto">
            <a:xfrm>
              <a:off x="3171781" y="1563638"/>
              <a:ext cx="339804" cy="166623"/>
            </a:xfrm>
            <a:custGeom>
              <a:avLst/>
              <a:gdLst>
                <a:gd name="T0" fmla="*/ 121 w 145"/>
                <a:gd name="T1" fmla="*/ 15 h 71"/>
                <a:gd name="T2" fmla="*/ 116 w 145"/>
                <a:gd name="T3" fmla="*/ 16 h 71"/>
                <a:gd name="T4" fmla="*/ 91 w 145"/>
                <a:gd name="T5" fmla="*/ 0 h 71"/>
                <a:gd name="T6" fmla="*/ 64 w 145"/>
                <a:gd name="T7" fmla="*/ 25 h 71"/>
                <a:gd name="T8" fmla="*/ 64 w 145"/>
                <a:gd name="T9" fmla="*/ 25 h 71"/>
                <a:gd name="T10" fmla="*/ 64 w 145"/>
                <a:gd name="T11" fmla="*/ 25 h 71"/>
                <a:gd name="T12" fmla="*/ 44 w 145"/>
                <a:gd name="T13" fmla="*/ 5 h 71"/>
                <a:gd name="T14" fmla="*/ 25 w 145"/>
                <a:gd name="T15" fmla="*/ 23 h 71"/>
                <a:gd name="T16" fmla="*/ 18 w 145"/>
                <a:gd name="T17" fmla="*/ 22 h 71"/>
                <a:gd name="T18" fmla="*/ 0 w 145"/>
                <a:gd name="T19" fmla="*/ 41 h 71"/>
                <a:gd name="T20" fmla="*/ 18 w 145"/>
                <a:gd name="T21" fmla="*/ 60 h 71"/>
                <a:gd name="T22" fmla="*/ 22 w 145"/>
                <a:gd name="T23" fmla="*/ 59 h 71"/>
                <a:gd name="T24" fmla="*/ 39 w 145"/>
                <a:gd name="T25" fmla="*/ 70 h 71"/>
                <a:gd name="T26" fmla="*/ 48 w 145"/>
                <a:gd name="T27" fmla="*/ 67 h 71"/>
                <a:gd name="T28" fmla="*/ 60 w 145"/>
                <a:gd name="T29" fmla="*/ 71 h 71"/>
                <a:gd name="T30" fmla="*/ 77 w 145"/>
                <a:gd name="T31" fmla="*/ 63 h 71"/>
                <a:gd name="T32" fmla="*/ 93 w 145"/>
                <a:gd name="T33" fmla="*/ 70 h 71"/>
                <a:gd name="T34" fmla="*/ 110 w 145"/>
                <a:gd name="T35" fmla="*/ 60 h 71"/>
                <a:gd name="T36" fmla="*/ 121 w 145"/>
                <a:gd name="T37" fmla="*/ 63 h 71"/>
                <a:gd name="T38" fmla="*/ 145 w 145"/>
                <a:gd name="T39" fmla="*/ 39 h 71"/>
                <a:gd name="T40" fmla="*/ 121 w 145"/>
                <a:gd name="T41" fmla="*/ 1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71">
                  <a:moveTo>
                    <a:pt x="121" y="15"/>
                  </a:moveTo>
                  <a:cubicBezTo>
                    <a:pt x="119" y="15"/>
                    <a:pt x="117" y="15"/>
                    <a:pt x="116" y="16"/>
                  </a:cubicBezTo>
                  <a:cubicBezTo>
                    <a:pt x="111" y="6"/>
                    <a:pt x="102" y="0"/>
                    <a:pt x="91" y="0"/>
                  </a:cubicBezTo>
                  <a:cubicBezTo>
                    <a:pt x="76" y="0"/>
                    <a:pt x="65" y="11"/>
                    <a:pt x="64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14"/>
                    <a:pt x="55" y="5"/>
                    <a:pt x="44" y="5"/>
                  </a:cubicBezTo>
                  <a:cubicBezTo>
                    <a:pt x="34" y="5"/>
                    <a:pt x="26" y="13"/>
                    <a:pt x="25" y="23"/>
                  </a:cubicBezTo>
                  <a:cubicBezTo>
                    <a:pt x="23" y="22"/>
                    <a:pt x="21" y="22"/>
                    <a:pt x="18" y="22"/>
                  </a:cubicBezTo>
                  <a:cubicBezTo>
                    <a:pt x="8" y="22"/>
                    <a:pt x="0" y="30"/>
                    <a:pt x="0" y="41"/>
                  </a:cubicBezTo>
                  <a:cubicBezTo>
                    <a:pt x="0" y="51"/>
                    <a:pt x="8" y="60"/>
                    <a:pt x="18" y="60"/>
                  </a:cubicBezTo>
                  <a:cubicBezTo>
                    <a:pt x="20" y="60"/>
                    <a:pt x="21" y="59"/>
                    <a:pt x="22" y="59"/>
                  </a:cubicBezTo>
                  <a:cubicBezTo>
                    <a:pt x="25" y="65"/>
                    <a:pt x="31" y="70"/>
                    <a:pt x="39" y="70"/>
                  </a:cubicBezTo>
                  <a:cubicBezTo>
                    <a:pt x="42" y="70"/>
                    <a:pt x="45" y="69"/>
                    <a:pt x="48" y="67"/>
                  </a:cubicBezTo>
                  <a:cubicBezTo>
                    <a:pt x="51" y="70"/>
                    <a:pt x="56" y="71"/>
                    <a:pt x="60" y="71"/>
                  </a:cubicBezTo>
                  <a:cubicBezTo>
                    <a:pt x="67" y="71"/>
                    <a:pt x="73" y="68"/>
                    <a:pt x="77" y="63"/>
                  </a:cubicBezTo>
                  <a:cubicBezTo>
                    <a:pt x="81" y="68"/>
                    <a:pt x="87" y="70"/>
                    <a:pt x="93" y="70"/>
                  </a:cubicBezTo>
                  <a:cubicBezTo>
                    <a:pt x="100" y="70"/>
                    <a:pt x="106" y="66"/>
                    <a:pt x="110" y="60"/>
                  </a:cubicBezTo>
                  <a:cubicBezTo>
                    <a:pt x="113" y="62"/>
                    <a:pt x="117" y="63"/>
                    <a:pt x="121" y="63"/>
                  </a:cubicBezTo>
                  <a:cubicBezTo>
                    <a:pt x="134" y="63"/>
                    <a:pt x="145" y="52"/>
                    <a:pt x="145" y="39"/>
                  </a:cubicBezTo>
                  <a:cubicBezTo>
                    <a:pt x="145" y="26"/>
                    <a:pt x="134" y="15"/>
                    <a:pt x="121" y="15"/>
                  </a:cubicBezTo>
                  <a:close/>
                </a:path>
              </a:pathLst>
            </a:custGeom>
            <a:noFill/>
            <a:ln w="2381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86"/>
            <p:cNvSpPr>
              <a:spLocks/>
            </p:cNvSpPr>
            <p:nvPr/>
          </p:nvSpPr>
          <p:spPr bwMode="auto">
            <a:xfrm>
              <a:off x="3220324" y="1704020"/>
              <a:ext cx="241405" cy="310941"/>
            </a:xfrm>
            <a:custGeom>
              <a:avLst/>
              <a:gdLst>
                <a:gd name="T0" fmla="*/ 100 w 103"/>
                <a:gd name="T1" fmla="*/ 3 h 132"/>
                <a:gd name="T2" fmla="*/ 89 w 103"/>
                <a:gd name="T3" fmla="*/ 0 h 132"/>
                <a:gd name="T4" fmla="*/ 72 w 103"/>
                <a:gd name="T5" fmla="*/ 10 h 132"/>
                <a:gd name="T6" fmla="*/ 56 w 103"/>
                <a:gd name="T7" fmla="*/ 3 h 132"/>
                <a:gd name="T8" fmla="*/ 39 w 103"/>
                <a:gd name="T9" fmla="*/ 11 h 132"/>
                <a:gd name="T10" fmla="*/ 27 w 103"/>
                <a:gd name="T11" fmla="*/ 7 h 132"/>
                <a:gd name="T12" fmla="*/ 18 w 103"/>
                <a:gd name="T13" fmla="*/ 10 h 132"/>
                <a:gd name="T14" fmla="*/ 2 w 103"/>
                <a:gd name="T15" fmla="*/ 0 h 132"/>
                <a:gd name="T16" fmla="*/ 0 w 103"/>
                <a:gd name="T17" fmla="*/ 0 h 132"/>
                <a:gd name="T18" fmla="*/ 0 w 103"/>
                <a:gd name="T19" fmla="*/ 120 h 132"/>
                <a:gd name="T20" fmla="*/ 12 w 103"/>
                <a:gd name="T21" fmla="*/ 132 h 132"/>
                <a:gd name="T22" fmla="*/ 91 w 103"/>
                <a:gd name="T23" fmla="*/ 132 h 132"/>
                <a:gd name="T24" fmla="*/ 103 w 103"/>
                <a:gd name="T25" fmla="*/ 120 h 132"/>
                <a:gd name="T26" fmla="*/ 103 w 103"/>
                <a:gd name="T27" fmla="*/ 3 h 132"/>
                <a:gd name="T28" fmla="*/ 100 w 103"/>
                <a:gd name="T29" fmla="*/ 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32">
                  <a:moveTo>
                    <a:pt x="100" y="3"/>
                  </a:moveTo>
                  <a:cubicBezTo>
                    <a:pt x="96" y="3"/>
                    <a:pt x="92" y="2"/>
                    <a:pt x="89" y="0"/>
                  </a:cubicBezTo>
                  <a:cubicBezTo>
                    <a:pt x="85" y="6"/>
                    <a:pt x="79" y="10"/>
                    <a:pt x="72" y="10"/>
                  </a:cubicBezTo>
                  <a:cubicBezTo>
                    <a:pt x="66" y="10"/>
                    <a:pt x="60" y="8"/>
                    <a:pt x="56" y="3"/>
                  </a:cubicBezTo>
                  <a:cubicBezTo>
                    <a:pt x="52" y="8"/>
                    <a:pt x="46" y="11"/>
                    <a:pt x="39" y="11"/>
                  </a:cubicBezTo>
                  <a:cubicBezTo>
                    <a:pt x="35" y="11"/>
                    <a:pt x="30" y="10"/>
                    <a:pt x="27" y="7"/>
                  </a:cubicBezTo>
                  <a:cubicBezTo>
                    <a:pt x="24" y="9"/>
                    <a:pt x="21" y="10"/>
                    <a:pt x="18" y="10"/>
                  </a:cubicBezTo>
                  <a:cubicBezTo>
                    <a:pt x="11" y="10"/>
                    <a:pt x="5" y="6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6"/>
                    <a:pt x="5" y="132"/>
                    <a:pt x="12" y="132"/>
                  </a:cubicBezTo>
                  <a:cubicBezTo>
                    <a:pt x="91" y="132"/>
                    <a:pt x="91" y="132"/>
                    <a:pt x="91" y="132"/>
                  </a:cubicBezTo>
                  <a:cubicBezTo>
                    <a:pt x="97" y="132"/>
                    <a:pt x="103" y="126"/>
                    <a:pt x="103" y="120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2" y="3"/>
                    <a:pt x="101" y="3"/>
                    <a:pt x="100" y="3"/>
                  </a:cubicBezTo>
                  <a:close/>
                </a:path>
              </a:pathLst>
            </a:custGeom>
            <a:noFill/>
            <a:ln w="2381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679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6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6" y="365126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课程内容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grpSp>
        <p:nvGrpSpPr>
          <p:cNvPr id="12" name="Group 1545"/>
          <p:cNvGrpSpPr/>
          <p:nvPr/>
        </p:nvGrpSpPr>
        <p:grpSpPr>
          <a:xfrm>
            <a:off x="1140356" y="1262176"/>
            <a:ext cx="1224002" cy="1224002"/>
            <a:chOff x="0" y="0"/>
            <a:chExt cx="1224000" cy="1224000"/>
          </a:xfrm>
          <a:solidFill>
            <a:srgbClr val="F7AC12"/>
          </a:solidFill>
        </p:grpSpPr>
        <p:sp>
          <p:nvSpPr>
            <p:cNvPr id="13" name="Shape 1542"/>
            <p:cNvSpPr/>
            <p:nvPr/>
          </p:nvSpPr>
          <p:spPr>
            <a:xfrm>
              <a:off x="0" y="0"/>
              <a:ext cx="1224000" cy="12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15" name="Shape 1544"/>
            <p:cNvSpPr/>
            <p:nvPr/>
          </p:nvSpPr>
          <p:spPr>
            <a:xfrm>
              <a:off x="70332" y="385950"/>
              <a:ext cx="1138555" cy="46166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457130">
                <a:spcBef>
                  <a:spcPts val="300"/>
                </a:spcBef>
                <a:defRPr>
                  <a:uFillTx/>
                </a:defRPr>
              </a:pPr>
              <a:r>
                <a:rPr lang="en-US" sz="3000" b="1" kern="0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/>
                  <a:ea typeface="微软雅黑"/>
                  <a:cs typeface="Roboto Condensed Regular"/>
                  <a:sym typeface="Roboto Condensed Regular"/>
                </a:rPr>
                <a:t>2</a:t>
              </a:r>
              <a:r>
                <a:rPr lang="zh-CN" altLang="en-US" sz="3000" b="1" kern="0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/>
                  <a:ea typeface="微软雅黑"/>
                  <a:cs typeface="Roboto Condensed Regular"/>
                  <a:sym typeface="Roboto Condensed Regular"/>
                </a:rPr>
                <a:t>天</a:t>
              </a:r>
              <a:endParaRPr sz="2000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  <a:cs typeface="Roboto Condensed Regular"/>
                <a:sym typeface="Roboto Condensed Regular"/>
              </a:endParaRPr>
            </a:p>
          </p:txBody>
        </p:sp>
      </p:grpSp>
      <p:grpSp>
        <p:nvGrpSpPr>
          <p:cNvPr id="16" name="Group 1549"/>
          <p:cNvGrpSpPr/>
          <p:nvPr/>
        </p:nvGrpSpPr>
        <p:grpSpPr>
          <a:xfrm>
            <a:off x="3019589" y="1262176"/>
            <a:ext cx="1224002" cy="1224001"/>
            <a:chOff x="0" y="0"/>
            <a:chExt cx="1224000" cy="1224000"/>
          </a:xfrm>
        </p:grpSpPr>
        <p:sp>
          <p:nvSpPr>
            <p:cNvPr id="17" name="Shape 1546"/>
            <p:cNvSpPr/>
            <p:nvPr/>
          </p:nvSpPr>
          <p:spPr>
            <a:xfrm>
              <a:off x="0" y="0"/>
              <a:ext cx="1224000" cy="12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19" name="Shape 1548"/>
            <p:cNvSpPr/>
            <p:nvPr/>
          </p:nvSpPr>
          <p:spPr>
            <a:xfrm>
              <a:off x="70332" y="385949"/>
              <a:ext cx="1138555" cy="461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457130">
                <a:spcBef>
                  <a:spcPts val="300"/>
                </a:spcBef>
                <a:defRPr>
                  <a:uFillTx/>
                </a:defRPr>
              </a:pPr>
              <a:r>
                <a:rPr lang="en-US" sz="3000" b="1" kern="0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/>
                  <a:ea typeface="微软雅黑"/>
                  <a:cs typeface="Roboto Condensed Regular"/>
                  <a:sym typeface="Roboto Condensed Regular"/>
                </a:rPr>
                <a:t>7</a:t>
              </a:r>
              <a:r>
                <a:rPr lang="zh-CN" altLang="en-US" sz="3000" b="1" kern="0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/>
                  <a:ea typeface="微软雅黑"/>
                  <a:cs typeface="Roboto Condensed Regular"/>
                  <a:sym typeface="Roboto Condensed Regular"/>
                </a:rPr>
                <a:t>天</a:t>
              </a:r>
              <a:endParaRPr sz="2000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  <a:cs typeface="Roboto Condensed Regular"/>
                <a:sym typeface="Roboto Condensed Regular"/>
              </a:endParaRPr>
            </a:p>
          </p:txBody>
        </p:sp>
      </p:grpSp>
      <p:grpSp>
        <p:nvGrpSpPr>
          <p:cNvPr id="20" name="Group 1553"/>
          <p:cNvGrpSpPr/>
          <p:nvPr/>
        </p:nvGrpSpPr>
        <p:grpSpPr>
          <a:xfrm>
            <a:off x="4898821" y="1262174"/>
            <a:ext cx="1224002" cy="1224001"/>
            <a:chOff x="0" y="0"/>
            <a:chExt cx="1224000" cy="1224000"/>
          </a:xfrm>
          <a:solidFill>
            <a:srgbClr val="A5C067"/>
          </a:solidFill>
        </p:grpSpPr>
        <p:sp>
          <p:nvSpPr>
            <p:cNvPr id="21" name="Shape 1550"/>
            <p:cNvSpPr/>
            <p:nvPr/>
          </p:nvSpPr>
          <p:spPr>
            <a:xfrm>
              <a:off x="0" y="0"/>
              <a:ext cx="1224000" cy="12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23" name="Shape 1552"/>
            <p:cNvSpPr/>
            <p:nvPr/>
          </p:nvSpPr>
          <p:spPr>
            <a:xfrm>
              <a:off x="70332" y="385949"/>
              <a:ext cx="1138555" cy="46166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457130">
                <a:spcBef>
                  <a:spcPts val="300"/>
                </a:spcBef>
                <a:defRPr>
                  <a:uFillTx/>
                </a:defRPr>
              </a:pPr>
              <a:r>
                <a:rPr lang="en-US" sz="3000" b="1" kern="0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/>
                  <a:ea typeface="微软雅黑"/>
                  <a:cs typeface="Roboto Condensed Regular"/>
                  <a:sym typeface="Roboto Condensed Regular"/>
                </a:rPr>
                <a:t>7</a:t>
              </a:r>
              <a:r>
                <a:rPr lang="zh-CN" altLang="en-US" sz="3000" b="1" kern="0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/>
                  <a:ea typeface="微软雅黑"/>
                  <a:cs typeface="Roboto Condensed Regular"/>
                  <a:sym typeface="Roboto Condensed Regular"/>
                </a:rPr>
                <a:t>天</a:t>
              </a:r>
              <a:endParaRPr sz="2000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  <a:cs typeface="Roboto Condensed Regular"/>
                <a:sym typeface="Roboto Condensed Regular"/>
              </a:endParaRPr>
            </a:p>
          </p:txBody>
        </p:sp>
      </p:grpSp>
      <p:grpSp>
        <p:nvGrpSpPr>
          <p:cNvPr id="24" name="Group 1557"/>
          <p:cNvGrpSpPr/>
          <p:nvPr/>
        </p:nvGrpSpPr>
        <p:grpSpPr>
          <a:xfrm>
            <a:off x="6778052" y="1262174"/>
            <a:ext cx="1224001" cy="1224001"/>
            <a:chOff x="0" y="0"/>
            <a:chExt cx="1224000" cy="1224000"/>
          </a:xfrm>
          <a:solidFill>
            <a:srgbClr val="3194C6"/>
          </a:solidFill>
        </p:grpSpPr>
        <p:sp>
          <p:nvSpPr>
            <p:cNvPr id="25" name="Shape 1554"/>
            <p:cNvSpPr/>
            <p:nvPr/>
          </p:nvSpPr>
          <p:spPr>
            <a:xfrm>
              <a:off x="0" y="0"/>
              <a:ext cx="1224000" cy="12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27" name="Shape 1556"/>
            <p:cNvSpPr/>
            <p:nvPr/>
          </p:nvSpPr>
          <p:spPr>
            <a:xfrm>
              <a:off x="70332" y="385949"/>
              <a:ext cx="1138555" cy="46166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457130">
                <a:spcBef>
                  <a:spcPts val="300"/>
                </a:spcBef>
                <a:defRPr>
                  <a:uFillTx/>
                </a:defRPr>
              </a:pPr>
              <a:r>
                <a:rPr lang="en-US" sz="3000" b="1" kern="0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/>
                  <a:ea typeface="微软雅黑"/>
                  <a:cs typeface="Roboto Condensed Regular"/>
                  <a:sym typeface="Roboto Condensed Regular"/>
                </a:rPr>
                <a:t>3</a:t>
              </a:r>
              <a:r>
                <a:rPr lang="zh-CN" altLang="en-US" sz="3000" b="1" kern="0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/>
                  <a:ea typeface="微软雅黑"/>
                  <a:cs typeface="Roboto Condensed Regular"/>
                  <a:sym typeface="Roboto Condensed Regular"/>
                </a:rPr>
                <a:t>天</a:t>
              </a:r>
              <a:endParaRPr sz="2000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  <a:cs typeface="Roboto Condensed Regular"/>
                <a:sym typeface="Roboto Condensed Regular"/>
              </a:endParaRPr>
            </a:p>
          </p:txBody>
        </p:sp>
      </p:grpSp>
      <p:grpSp>
        <p:nvGrpSpPr>
          <p:cNvPr id="28" name="Group 1561"/>
          <p:cNvGrpSpPr/>
          <p:nvPr/>
        </p:nvGrpSpPr>
        <p:grpSpPr>
          <a:xfrm>
            <a:off x="981280" y="2690199"/>
            <a:ext cx="1542158" cy="1587998"/>
            <a:chOff x="0" y="-14256"/>
            <a:chExt cx="1542157" cy="1587998"/>
          </a:xfrm>
        </p:grpSpPr>
        <p:sp>
          <p:nvSpPr>
            <p:cNvPr id="29" name="Shape 1558"/>
            <p:cNvSpPr/>
            <p:nvPr/>
          </p:nvSpPr>
          <p:spPr>
            <a:xfrm>
              <a:off x="159076" y="0"/>
              <a:ext cx="1224002" cy="265044"/>
            </a:xfrm>
            <a:prstGeom prst="roundRect">
              <a:avLst>
                <a:gd name="adj" fmla="val 16667"/>
              </a:avLst>
            </a:pr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/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sp>
          <p:nvSpPr>
            <p:cNvPr id="30" name="Shape 1559"/>
            <p:cNvSpPr/>
            <p:nvPr/>
          </p:nvSpPr>
          <p:spPr>
            <a:xfrm>
              <a:off x="196278" y="-14256"/>
              <a:ext cx="1171687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300"/>
                </a:spcBef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 Regular"/>
                  <a:ea typeface="Roboto Condensed Regular"/>
                  <a:cs typeface="Roboto Condensed Regular"/>
                  <a:sym typeface="Roboto Condensed Regular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 smtClean="0">
                  <a:latin typeface="微软雅黑"/>
                  <a:ea typeface="微软雅黑"/>
                </a:rPr>
                <a:t>Linux</a:t>
              </a:r>
              <a:endParaRPr kern="0" dirty="0">
                <a:latin typeface="微软雅黑"/>
                <a:ea typeface="微软雅黑"/>
              </a:endParaRPr>
            </a:p>
          </p:txBody>
        </p:sp>
        <p:sp>
          <p:nvSpPr>
            <p:cNvPr id="31" name="Shape 1560"/>
            <p:cNvSpPr/>
            <p:nvPr/>
          </p:nvSpPr>
          <p:spPr>
            <a:xfrm>
              <a:off x="0" y="354947"/>
              <a:ext cx="1542157" cy="12187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10000"/>
                </a:lnSpc>
                <a:defRPr sz="7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kern="0" dirty="0" smtClean="0">
                  <a:latin typeface="微软雅黑"/>
                  <a:ea typeface="微软雅黑"/>
                </a:rPr>
                <a:t>作为服务器首选操作系统，也是将来我们实际工作的环境。深入学习</a:t>
              </a:r>
              <a:r>
                <a:rPr lang="en-US" altLang="zh-CN" sz="1200" kern="0" dirty="0" smtClean="0">
                  <a:latin typeface="微软雅黑"/>
                  <a:ea typeface="微软雅黑"/>
                </a:rPr>
                <a:t>Linux</a:t>
              </a:r>
              <a:r>
                <a:rPr lang="zh-CN" altLang="en-US" sz="1200" kern="0" dirty="0" smtClean="0">
                  <a:latin typeface="微软雅黑"/>
                  <a:ea typeface="微软雅黑"/>
                </a:rPr>
                <a:t>使用有助于我们将来结合实际开发环境进行项目开发</a:t>
              </a:r>
              <a:endParaRPr lang="zh-CN" altLang="en-US" sz="1200"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32" name="Group 1565"/>
          <p:cNvGrpSpPr/>
          <p:nvPr/>
        </p:nvGrpSpPr>
        <p:grpSpPr>
          <a:xfrm>
            <a:off x="2864194" y="2690203"/>
            <a:ext cx="1542158" cy="1292525"/>
            <a:chOff x="0" y="-14250"/>
            <a:chExt cx="1542157" cy="1292524"/>
          </a:xfrm>
        </p:grpSpPr>
        <p:sp>
          <p:nvSpPr>
            <p:cNvPr id="33" name="Shape 1562"/>
            <p:cNvSpPr/>
            <p:nvPr/>
          </p:nvSpPr>
          <p:spPr>
            <a:xfrm>
              <a:off x="159076" y="0"/>
              <a:ext cx="1224002" cy="265044"/>
            </a:xfrm>
            <a:prstGeom prst="roundRect">
              <a:avLst>
                <a:gd name="adj" fmla="val 16667"/>
              </a:avLst>
            </a:pr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/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sp>
          <p:nvSpPr>
            <p:cNvPr id="34" name="Shape 1563"/>
            <p:cNvSpPr/>
            <p:nvPr/>
          </p:nvSpPr>
          <p:spPr>
            <a:xfrm>
              <a:off x="196278" y="-14250"/>
              <a:ext cx="1171687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300"/>
                </a:spcBef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 Regular"/>
                  <a:ea typeface="Roboto Condensed Regular"/>
                  <a:cs typeface="Roboto Condensed Regular"/>
                  <a:sym typeface="Roboto Condensed Regular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kern="0" dirty="0" smtClean="0">
                  <a:latin typeface="微软雅黑"/>
                  <a:ea typeface="微软雅黑"/>
                </a:rPr>
                <a:t>数据管理</a:t>
              </a:r>
              <a:endParaRPr kern="0" dirty="0">
                <a:latin typeface="微软雅黑"/>
                <a:ea typeface="微软雅黑"/>
              </a:endParaRPr>
            </a:p>
          </p:txBody>
        </p:sp>
        <p:sp>
          <p:nvSpPr>
            <p:cNvPr id="35" name="Shape 1564"/>
            <p:cNvSpPr/>
            <p:nvPr/>
          </p:nvSpPr>
          <p:spPr>
            <a:xfrm>
              <a:off x="0" y="354945"/>
              <a:ext cx="1542157" cy="923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10000"/>
                </a:lnSpc>
                <a:defRPr sz="7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l"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程序的重要功能就是操作数据。数据的管理既使程序运行的结果得意保存，也为后面的数据分析提供素材。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36" name="Group 1569"/>
          <p:cNvGrpSpPr/>
          <p:nvPr/>
        </p:nvGrpSpPr>
        <p:grpSpPr>
          <a:xfrm>
            <a:off x="4736062" y="2690203"/>
            <a:ext cx="1542158" cy="1292527"/>
            <a:chOff x="0" y="-14250"/>
            <a:chExt cx="1542157" cy="1292526"/>
          </a:xfrm>
        </p:grpSpPr>
        <p:sp>
          <p:nvSpPr>
            <p:cNvPr id="37" name="Shape 1566"/>
            <p:cNvSpPr/>
            <p:nvPr/>
          </p:nvSpPr>
          <p:spPr>
            <a:xfrm>
              <a:off x="159076" y="0"/>
              <a:ext cx="1224002" cy="265044"/>
            </a:xfrm>
            <a:prstGeom prst="roundRect">
              <a:avLst>
                <a:gd name="adj" fmla="val 16667"/>
              </a:avLst>
            </a:pr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/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sp>
          <p:nvSpPr>
            <p:cNvPr id="38" name="Shape 1567"/>
            <p:cNvSpPr/>
            <p:nvPr/>
          </p:nvSpPr>
          <p:spPr>
            <a:xfrm>
              <a:off x="196278" y="-14250"/>
              <a:ext cx="1171687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300"/>
                </a:spcBef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 Regular"/>
                  <a:ea typeface="Roboto Condensed Regular"/>
                  <a:cs typeface="Roboto Condensed Regular"/>
                  <a:sym typeface="Roboto Condensed Regular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kern="0" dirty="0" smtClean="0">
                  <a:latin typeface="微软雅黑"/>
                  <a:ea typeface="微软雅黑"/>
                </a:rPr>
                <a:t>网络并发</a:t>
              </a:r>
              <a:endParaRPr kern="0" dirty="0">
                <a:latin typeface="微软雅黑"/>
                <a:ea typeface="微软雅黑"/>
              </a:endParaRPr>
            </a:p>
          </p:txBody>
        </p:sp>
        <p:sp>
          <p:nvSpPr>
            <p:cNvPr id="39" name="Shape 1568"/>
            <p:cNvSpPr/>
            <p:nvPr/>
          </p:nvSpPr>
          <p:spPr>
            <a:xfrm>
              <a:off x="0" y="354947"/>
              <a:ext cx="1542157" cy="923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10000"/>
                </a:lnSpc>
                <a:defRPr sz="7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l"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网络和并发都是项目开发过程中，基于操作系统功能的核心编程部分。有了更加系统的学习，将来可以写自己的框架。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40" name="Group 1573"/>
          <p:cNvGrpSpPr/>
          <p:nvPr/>
        </p:nvGrpSpPr>
        <p:grpSpPr>
          <a:xfrm>
            <a:off x="6618976" y="2690203"/>
            <a:ext cx="1542158" cy="1292527"/>
            <a:chOff x="0" y="-14250"/>
            <a:chExt cx="1542157" cy="1292526"/>
          </a:xfrm>
        </p:grpSpPr>
        <p:sp>
          <p:nvSpPr>
            <p:cNvPr id="41" name="Shape 1570"/>
            <p:cNvSpPr/>
            <p:nvPr/>
          </p:nvSpPr>
          <p:spPr>
            <a:xfrm>
              <a:off x="159076" y="0"/>
              <a:ext cx="1224002" cy="265044"/>
            </a:xfrm>
            <a:prstGeom prst="roundRect">
              <a:avLst>
                <a:gd name="adj" fmla="val 16667"/>
              </a:avLst>
            </a:pr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/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sp>
          <p:nvSpPr>
            <p:cNvPr id="42" name="Shape 1571"/>
            <p:cNvSpPr/>
            <p:nvPr/>
          </p:nvSpPr>
          <p:spPr>
            <a:xfrm>
              <a:off x="196278" y="-14250"/>
              <a:ext cx="1171687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300"/>
                </a:spcBef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 Regular"/>
                  <a:ea typeface="Roboto Condensed Regular"/>
                  <a:cs typeface="Roboto Condensed Regular"/>
                  <a:sym typeface="Roboto Condensed Regular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kern="0" dirty="0" smtClean="0">
                  <a:latin typeface="微软雅黑"/>
                  <a:ea typeface="微软雅黑"/>
                </a:rPr>
                <a:t>综合训练</a:t>
              </a:r>
              <a:endParaRPr kern="0" dirty="0">
                <a:latin typeface="微软雅黑"/>
                <a:ea typeface="微软雅黑"/>
              </a:endParaRPr>
            </a:p>
          </p:txBody>
        </p:sp>
        <p:sp>
          <p:nvSpPr>
            <p:cNvPr id="43" name="Shape 1572"/>
            <p:cNvSpPr/>
            <p:nvPr/>
          </p:nvSpPr>
          <p:spPr>
            <a:xfrm>
              <a:off x="0" y="354947"/>
              <a:ext cx="1542157" cy="923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10000"/>
                </a:lnSpc>
                <a:defRPr sz="7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l"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综合的代码，串联所有的知识。聊天室，文件服务器，</a:t>
              </a:r>
              <a:r>
                <a:rPr lang="en-US" altLang="zh-CN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webserver</a:t>
              </a: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，在线词典等，让我们的知识有所应用。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2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  <p:bldP spid="12" grpId="0" advAuto="0"/>
      <p:bldP spid="16" grpId="0" animBg="1" advAuto="0"/>
      <p:bldP spid="20" grpId="0" advAuto="0"/>
      <p:bldP spid="24" grpId="0" advAuto="0"/>
      <p:bldP spid="28" grpId="0" animBg="1" advAuto="0"/>
      <p:bldP spid="32" grpId="0" animBg="1" advAuto="0"/>
      <p:bldP spid="36" grpId="0" animBg="1" advAuto="0"/>
      <p:bldP spid="40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4" y="1485910"/>
            <a:ext cx="3357563" cy="2366033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 smtClean="0">
                <a:solidFill>
                  <a:prstClr val="white"/>
                </a:solidFill>
                <a:latin typeface="微软雅黑"/>
                <a:ea typeface="微软雅黑"/>
              </a:rPr>
              <a:t>3</a:t>
            </a:r>
            <a:endParaRPr lang="zh-CN" altLang="en-US" sz="149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zh-CN" altLang="en-US" sz="2800" b="1" kern="0" cap="small" dirty="0" smtClean="0">
                <a:solidFill>
                  <a:srgbClr val="F59F14"/>
                </a:solidFill>
                <a:latin typeface="微软雅黑"/>
                <a:ea typeface="微软雅黑"/>
              </a:rPr>
              <a:t>学</a:t>
            </a:r>
            <a:r>
              <a:rPr lang="zh-CN" altLang="en-US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完能用来干什么 ？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3203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学习目的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7973" y="1312561"/>
            <a:ext cx="1294629" cy="2402025"/>
            <a:chOff x="457973" y="1312561"/>
            <a:chExt cx="1294629" cy="2402025"/>
          </a:xfrm>
        </p:grpSpPr>
        <p:grpSp>
          <p:nvGrpSpPr>
            <p:cNvPr id="73" name="Group 8701"/>
            <p:cNvGrpSpPr/>
            <p:nvPr/>
          </p:nvGrpSpPr>
          <p:grpSpPr>
            <a:xfrm>
              <a:off x="709611" y="1487844"/>
              <a:ext cx="787402" cy="787402"/>
              <a:chOff x="0" y="0"/>
              <a:chExt cx="787400" cy="787400"/>
            </a:xfrm>
          </p:grpSpPr>
          <p:sp>
            <p:nvSpPr>
              <p:cNvPr id="78" name="Shape 8699"/>
              <p:cNvSpPr/>
              <p:nvPr/>
            </p:nvSpPr>
            <p:spPr>
              <a:xfrm>
                <a:off x="248977" y="233821"/>
                <a:ext cx="308494" cy="310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10"/>
                    </a:moveTo>
                    <a:cubicBezTo>
                      <a:pt x="21600" y="1616"/>
                      <a:pt x="19981" y="0"/>
                      <a:pt x="17985" y="0"/>
                    </a:cubicBezTo>
                    <a:cubicBezTo>
                      <a:pt x="15988" y="0"/>
                      <a:pt x="14370" y="1616"/>
                      <a:pt x="14370" y="3610"/>
                    </a:cubicBezTo>
                    <a:cubicBezTo>
                      <a:pt x="14370" y="5294"/>
                      <a:pt x="15526" y="6705"/>
                      <a:pt x="17087" y="7105"/>
                    </a:cubicBezTo>
                    <a:lnTo>
                      <a:pt x="17087" y="9909"/>
                    </a:lnTo>
                    <a:lnTo>
                      <a:pt x="14300" y="9909"/>
                    </a:lnTo>
                    <a:cubicBezTo>
                      <a:pt x="13898" y="8338"/>
                      <a:pt x="12477" y="7175"/>
                      <a:pt x="10780" y="7175"/>
                    </a:cubicBezTo>
                    <a:cubicBezTo>
                      <a:pt x="9082" y="7175"/>
                      <a:pt x="7660" y="8338"/>
                      <a:pt x="7259" y="9909"/>
                    </a:cubicBezTo>
                    <a:lnTo>
                      <a:pt x="2664" y="9909"/>
                    </a:lnTo>
                    <a:lnTo>
                      <a:pt x="2664" y="14548"/>
                    </a:lnTo>
                    <a:cubicBezTo>
                      <a:pt x="1131" y="14957"/>
                      <a:pt x="0" y="16351"/>
                      <a:pt x="0" y="18011"/>
                    </a:cubicBezTo>
                    <a:cubicBezTo>
                      <a:pt x="0" y="19993"/>
                      <a:pt x="1609" y="21600"/>
                      <a:pt x="3593" y="21600"/>
                    </a:cubicBezTo>
                    <a:cubicBezTo>
                      <a:pt x="5577" y="21600"/>
                      <a:pt x="7186" y="19994"/>
                      <a:pt x="7186" y="18011"/>
                    </a:cubicBezTo>
                    <a:cubicBezTo>
                      <a:pt x="7186" y="16331"/>
                      <a:pt x="6028" y="14925"/>
                      <a:pt x="4467" y="14534"/>
                    </a:cubicBezTo>
                    <a:lnTo>
                      <a:pt x="4467" y="11710"/>
                    </a:lnTo>
                    <a:lnTo>
                      <a:pt x="7260" y="11710"/>
                    </a:lnTo>
                    <a:cubicBezTo>
                      <a:pt x="7662" y="13279"/>
                      <a:pt x="9083" y="14441"/>
                      <a:pt x="10780" y="14441"/>
                    </a:cubicBezTo>
                    <a:cubicBezTo>
                      <a:pt x="12476" y="14441"/>
                      <a:pt x="13897" y="13279"/>
                      <a:pt x="14299" y="11710"/>
                    </a:cubicBezTo>
                    <a:lnTo>
                      <a:pt x="18890" y="11710"/>
                    </a:lnTo>
                    <a:lnTo>
                      <a:pt x="18890" y="7103"/>
                    </a:lnTo>
                    <a:cubicBezTo>
                      <a:pt x="20447" y="6701"/>
                      <a:pt x="21600" y="5293"/>
                      <a:pt x="21600" y="3610"/>
                    </a:cubicBezTo>
                    <a:close/>
                    <a:moveTo>
                      <a:pt x="5382" y="18011"/>
                    </a:moveTo>
                    <a:cubicBezTo>
                      <a:pt x="5382" y="18997"/>
                      <a:pt x="4580" y="19800"/>
                      <a:pt x="3592" y="19800"/>
                    </a:cubicBezTo>
                    <a:cubicBezTo>
                      <a:pt x="2605" y="19800"/>
                      <a:pt x="1802" y="18997"/>
                      <a:pt x="1802" y="18011"/>
                    </a:cubicBezTo>
                    <a:cubicBezTo>
                      <a:pt x="1802" y="17025"/>
                      <a:pt x="2605" y="16223"/>
                      <a:pt x="3592" y="16223"/>
                    </a:cubicBezTo>
                    <a:cubicBezTo>
                      <a:pt x="4580" y="16223"/>
                      <a:pt x="5382" y="17025"/>
                      <a:pt x="5382" y="18011"/>
                    </a:cubicBezTo>
                    <a:close/>
                    <a:moveTo>
                      <a:pt x="4467" y="15423"/>
                    </a:moveTo>
                    <a:close/>
                    <a:moveTo>
                      <a:pt x="10779" y="12641"/>
                    </a:moveTo>
                    <a:cubicBezTo>
                      <a:pt x="9768" y="12641"/>
                      <a:pt x="8945" y="11819"/>
                      <a:pt x="8945" y="10809"/>
                    </a:cubicBezTo>
                    <a:cubicBezTo>
                      <a:pt x="8945" y="9798"/>
                      <a:pt x="9768" y="8976"/>
                      <a:pt x="10779" y="8976"/>
                    </a:cubicBezTo>
                    <a:cubicBezTo>
                      <a:pt x="11791" y="8976"/>
                      <a:pt x="12613" y="9798"/>
                      <a:pt x="12613" y="10809"/>
                    </a:cubicBezTo>
                    <a:cubicBezTo>
                      <a:pt x="12614" y="11819"/>
                      <a:pt x="11791" y="12641"/>
                      <a:pt x="10779" y="12641"/>
                    </a:cubicBezTo>
                    <a:close/>
                    <a:moveTo>
                      <a:pt x="17985" y="5421"/>
                    </a:moveTo>
                    <a:cubicBezTo>
                      <a:pt x="16986" y="5421"/>
                      <a:pt x="16173" y="4609"/>
                      <a:pt x="16173" y="3610"/>
                    </a:cubicBezTo>
                    <a:cubicBezTo>
                      <a:pt x="16173" y="2613"/>
                      <a:pt x="16986" y="1800"/>
                      <a:pt x="17985" y="1800"/>
                    </a:cubicBezTo>
                    <a:cubicBezTo>
                      <a:pt x="18984" y="1800"/>
                      <a:pt x="19798" y="2613"/>
                      <a:pt x="19798" y="3610"/>
                    </a:cubicBezTo>
                    <a:cubicBezTo>
                      <a:pt x="19798" y="4609"/>
                      <a:pt x="18984" y="5421"/>
                      <a:pt x="17985" y="5421"/>
                    </a:cubicBezTo>
                    <a:close/>
                  </a:path>
                </a:pathLst>
              </a:custGeom>
              <a:solidFill>
                <a:srgbClr val="3194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  <p:sp>
            <p:nvSpPr>
              <p:cNvPr id="79" name="Shape 8700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3194C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4" name="Shape 8702"/>
            <p:cNvSpPr/>
            <p:nvPr/>
          </p:nvSpPr>
          <p:spPr>
            <a:xfrm>
              <a:off x="474662" y="2361509"/>
              <a:ext cx="1277940" cy="3997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kern="0" dirty="0">
                  <a:latin typeface="微软雅黑"/>
                  <a:ea typeface="微软雅黑"/>
                </a:rPr>
                <a:t>承上启下</a:t>
              </a:r>
            </a:p>
          </p:txBody>
        </p:sp>
        <p:sp>
          <p:nvSpPr>
            <p:cNvPr id="75" name="Shape 8703"/>
            <p:cNvSpPr/>
            <p:nvPr/>
          </p:nvSpPr>
          <p:spPr>
            <a:xfrm>
              <a:off x="457973" y="2975922"/>
              <a:ext cx="1294629" cy="738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l"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对第一阶段语法进一步练习巩固，为后面的课程做知识铺垫。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6" name="Shape 8704"/>
            <p:cNvSpPr/>
            <p:nvPr/>
          </p:nvSpPr>
          <p:spPr>
            <a:xfrm>
              <a:off x="1195801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3194C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77" name="Shape 8705"/>
            <p:cNvSpPr/>
            <p:nvPr/>
          </p:nvSpPr>
          <p:spPr>
            <a:xfrm>
              <a:off x="1189449" y="1312561"/>
              <a:ext cx="313915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90731" y="1312561"/>
            <a:ext cx="1294629" cy="2217359"/>
            <a:chOff x="2190731" y="1312561"/>
            <a:chExt cx="1294629" cy="2217359"/>
          </a:xfrm>
        </p:grpSpPr>
        <p:grpSp>
          <p:nvGrpSpPr>
            <p:cNvPr id="81" name="Group 8712"/>
            <p:cNvGrpSpPr/>
            <p:nvPr/>
          </p:nvGrpSpPr>
          <p:grpSpPr>
            <a:xfrm>
              <a:off x="2443164" y="1487844"/>
              <a:ext cx="787402" cy="787402"/>
              <a:chOff x="0" y="0"/>
              <a:chExt cx="787400" cy="787400"/>
            </a:xfrm>
          </p:grpSpPr>
          <p:grpSp>
            <p:nvGrpSpPr>
              <p:cNvPr id="86" name="Group 8710"/>
              <p:cNvGrpSpPr/>
              <p:nvPr/>
            </p:nvGrpSpPr>
            <p:grpSpPr>
              <a:xfrm>
                <a:off x="250033" y="274420"/>
                <a:ext cx="306382" cy="236653"/>
                <a:chOff x="0" y="0"/>
                <a:chExt cx="306380" cy="236651"/>
              </a:xfrm>
            </p:grpSpPr>
            <p:sp>
              <p:nvSpPr>
                <p:cNvPr id="88" name="Shape 8707"/>
                <p:cNvSpPr/>
                <p:nvPr/>
              </p:nvSpPr>
              <p:spPr>
                <a:xfrm>
                  <a:off x="29995" y="0"/>
                  <a:ext cx="241034" cy="160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905"/>
                      </a:moveTo>
                      <a:cubicBezTo>
                        <a:pt x="21600" y="610"/>
                        <a:pt x="21195" y="0"/>
                        <a:pt x="20336" y="0"/>
                      </a:cubicBezTo>
                      <a:lnTo>
                        <a:pt x="1264" y="0"/>
                      </a:lnTo>
                      <a:cubicBezTo>
                        <a:pt x="405" y="0"/>
                        <a:pt x="0" y="610"/>
                        <a:pt x="0" y="1905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905"/>
                      </a:lnTo>
                      <a:close/>
                      <a:moveTo>
                        <a:pt x="19849" y="18962"/>
                      </a:moveTo>
                      <a:lnTo>
                        <a:pt x="1751" y="18962"/>
                      </a:lnTo>
                      <a:lnTo>
                        <a:pt x="1751" y="2638"/>
                      </a:lnTo>
                      <a:lnTo>
                        <a:pt x="19849" y="2638"/>
                      </a:lnTo>
                      <a:lnTo>
                        <a:pt x="19849" y="18962"/>
                      </a:ln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89" name="Shape 8708"/>
                <p:cNvSpPr/>
                <p:nvPr/>
              </p:nvSpPr>
              <p:spPr>
                <a:xfrm>
                  <a:off x="-1" y="176413"/>
                  <a:ext cx="306382" cy="354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302" y="0"/>
                      </a:moveTo>
                      <a:lnTo>
                        <a:pt x="2298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9302" y="0"/>
                      </a:lnTo>
                      <a:close/>
                      <a:moveTo>
                        <a:pt x="8272" y="14893"/>
                      </a:moveTo>
                      <a:lnTo>
                        <a:pt x="9191" y="7037"/>
                      </a:lnTo>
                      <a:lnTo>
                        <a:pt x="12408" y="7037"/>
                      </a:lnTo>
                      <a:lnTo>
                        <a:pt x="13328" y="14893"/>
                      </a:lnTo>
                      <a:lnTo>
                        <a:pt x="8272" y="14893"/>
                      </a:ln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90" name="Shape 8709"/>
                <p:cNvSpPr/>
                <p:nvPr/>
              </p:nvSpPr>
              <p:spPr>
                <a:xfrm>
                  <a:off x="-1" y="223743"/>
                  <a:ext cx="306382" cy="129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90" y="21600"/>
                      </a:moveTo>
                      <a:cubicBezTo>
                        <a:pt x="1465" y="21600"/>
                        <a:pt x="20318" y="21600"/>
                        <a:pt x="20911" y="21600"/>
                      </a:cubicBezTo>
                      <a:cubicBezTo>
                        <a:pt x="21552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ubicBezTo>
                        <a:pt x="0" y="0"/>
                        <a:pt x="18" y="21600"/>
                        <a:pt x="690" y="21600"/>
                      </a:cubicBez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87" name="Shape 8711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7997B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82" name="Shape 8713"/>
            <p:cNvSpPr/>
            <p:nvPr/>
          </p:nvSpPr>
          <p:spPr>
            <a:xfrm>
              <a:off x="2207420" y="2361509"/>
              <a:ext cx="1277940" cy="3997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kern="0" dirty="0" smtClean="0">
                  <a:latin typeface="微软雅黑"/>
                  <a:ea typeface="微软雅黑"/>
                </a:rPr>
                <a:t>培养思维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83" name="Shape 8714"/>
            <p:cNvSpPr/>
            <p:nvPr/>
          </p:nvSpPr>
          <p:spPr>
            <a:xfrm>
              <a:off x="2190731" y="2975922"/>
              <a:ext cx="1294629" cy="553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l"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培养逻辑性的编程思维，具有独立思考设计代码的能力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4" name="Shape 8715"/>
            <p:cNvSpPr/>
            <p:nvPr/>
          </p:nvSpPr>
          <p:spPr>
            <a:xfrm>
              <a:off x="2939709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7997B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85" name="Shape 8716"/>
            <p:cNvSpPr/>
            <p:nvPr/>
          </p:nvSpPr>
          <p:spPr>
            <a:xfrm>
              <a:off x="2935701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02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20444" y="1312561"/>
            <a:ext cx="1294629" cy="2956023"/>
            <a:chOff x="3920444" y="1312561"/>
            <a:chExt cx="1294629" cy="2956023"/>
          </a:xfrm>
        </p:grpSpPr>
        <p:grpSp>
          <p:nvGrpSpPr>
            <p:cNvPr id="92" name="Group 8723"/>
            <p:cNvGrpSpPr/>
            <p:nvPr/>
          </p:nvGrpSpPr>
          <p:grpSpPr>
            <a:xfrm>
              <a:off x="4176711" y="1487844"/>
              <a:ext cx="787402" cy="787402"/>
              <a:chOff x="0" y="0"/>
              <a:chExt cx="787400" cy="787400"/>
            </a:xfrm>
          </p:grpSpPr>
          <p:grpSp>
            <p:nvGrpSpPr>
              <p:cNvPr id="97" name="Group 8721"/>
              <p:cNvGrpSpPr/>
              <p:nvPr/>
            </p:nvGrpSpPr>
            <p:grpSpPr>
              <a:xfrm>
                <a:off x="240335" y="261026"/>
                <a:ext cx="310607" cy="257783"/>
                <a:chOff x="0" y="0"/>
                <a:chExt cx="310605" cy="257782"/>
              </a:xfrm>
            </p:grpSpPr>
            <p:sp>
              <p:nvSpPr>
                <p:cNvPr id="99" name="Shape 8718"/>
                <p:cNvSpPr/>
                <p:nvPr/>
              </p:nvSpPr>
              <p:spPr>
                <a:xfrm>
                  <a:off x="0" y="0"/>
                  <a:ext cx="310607" cy="2577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905" y="6300"/>
                      </a:moveTo>
                      <a:lnTo>
                        <a:pt x="15882" y="0"/>
                      </a:lnTo>
                      <a:lnTo>
                        <a:pt x="0" y="7315"/>
                      </a:lnTo>
                      <a:lnTo>
                        <a:pt x="4584" y="21593"/>
                      </a:lnTo>
                      <a:lnTo>
                        <a:pt x="4584" y="21600"/>
                      </a:lnTo>
                      <a:lnTo>
                        <a:pt x="21600" y="21600"/>
                      </a:lnTo>
                      <a:lnTo>
                        <a:pt x="21600" y="6301"/>
                      </a:lnTo>
                      <a:lnTo>
                        <a:pt x="17905" y="6301"/>
                      </a:lnTo>
                      <a:lnTo>
                        <a:pt x="17905" y="6300"/>
                      </a:lnTo>
                      <a:close/>
                      <a:moveTo>
                        <a:pt x="16384" y="6300"/>
                      </a:moveTo>
                      <a:lnTo>
                        <a:pt x="6158" y="6300"/>
                      </a:lnTo>
                      <a:lnTo>
                        <a:pt x="15067" y="2197"/>
                      </a:lnTo>
                      <a:lnTo>
                        <a:pt x="16384" y="6300"/>
                      </a:lnTo>
                      <a:close/>
                      <a:moveTo>
                        <a:pt x="1835" y="8292"/>
                      </a:moveTo>
                      <a:lnTo>
                        <a:pt x="4585" y="7025"/>
                      </a:lnTo>
                      <a:lnTo>
                        <a:pt x="4585" y="16856"/>
                      </a:lnTo>
                      <a:lnTo>
                        <a:pt x="1835" y="8292"/>
                      </a:lnTo>
                      <a:close/>
                      <a:moveTo>
                        <a:pt x="6004" y="19900"/>
                      </a:moveTo>
                      <a:lnTo>
                        <a:pt x="6004" y="8001"/>
                      </a:lnTo>
                      <a:lnTo>
                        <a:pt x="20180" y="8001"/>
                      </a:lnTo>
                      <a:lnTo>
                        <a:pt x="20180" y="19900"/>
                      </a:lnTo>
                      <a:lnTo>
                        <a:pt x="6004" y="19900"/>
                      </a:ln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00" name="Shape 8719"/>
                <p:cNvSpPr/>
                <p:nvPr/>
              </p:nvSpPr>
              <p:spPr>
                <a:xfrm>
                  <a:off x="112358" y="128891"/>
                  <a:ext cx="160976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676" y="4990"/>
                      </a:moveTo>
                      <a:lnTo>
                        <a:pt x="16483" y="6268"/>
                      </a:lnTo>
                      <a:lnTo>
                        <a:pt x="14584" y="0"/>
                      </a:lnTo>
                      <a:lnTo>
                        <a:pt x="8443" y="15510"/>
                      </a:lnTo>
                      <a:lnTo>
                        <a:pt x="5154" y="11801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8676" y="4990"/>
                      </a:ln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01" name="Shape 8720"/>
                <p:cNvSpPr/>
                <p:nvPr/>
              </p:nvSpPr>
              <p:spPr>
                <a:xfrm>
                  <a:off x="112358" y="119761"/>
                  <a:ext cx="38354" cy="386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8" h="21598" extrusionOk="0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98" name="Shape 8722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F7AC1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93" name="Shape 8724"/>
            <p:cNvSpPr/>
            <p:nvPr/>
          </p:nvSpPr>
          <p:spPr>
            <a:xfrm>
              <a:off x="3928789" y="2361509"/>
              <a:ext cx="1277940" cy="43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kern="0" dirty="0" smtClean="0">
                  <a:latin typeface="微软雅黑"/>
                  <a:ea typeface="微软雅黑"/>
                </a:rPr>
                <a:t>后端基础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94" name="Shape 8725"/>
            <p:cNvSpPr/>
            <p:nvPr/>
          </p:nvSpPr>
          <p:spPr>
            <a:xfrm>
              <a:off x="3920444" y="2975922"/>
              <a:ext cx="1294629" cy="1292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l"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本</a:t>
              </a: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阶段的知识内容均为后端工程师的必备技能。</a:t>
              </a:r>
              <a:r>
                <a:rPr lang="en-US" altLang="zh-CN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Python</a:t>
              </a: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作为一个后端语言，将来我们大多数同学都会做后端工程师。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5" name="Shape 8726"/>
            <p:cNvSpPr/>
            <p:nvPr/>
          </p:nvSpPr>
          <p:spPr>
            <a:xfrm>
              <a:off x="4683614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F7AC1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96" name="Shape 8727"/>
            <p:cNvSpPr/>
            <p:nvPr/>
          </p:nvSpPr>
          <p:spPr>
            <a:xfrm>
              <a:off x="4670913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03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675021" y="1312561"/>
            <a:ext cx="1294629" cy="3140689"/>
            <a:chOff x="5675021" y="1312561"/>
            <a:chExt cx="1294629" cy="3140689"/>
          </a:xfrm>
        </p:grpSpPr>
        <p:grpSp>
          <p:nvGrpSpPr>
            <p:cNvPr id="103" name="Group 8733"/>
            <p:cNvGrpSpPr/>
            <p:nvPr/>
          </p:nvGrpSpPr>
          <p:grpSpPr>
            <a:xfrm>
              <a:off x="5910263" y="1487844"/>
              <a:ext cx="787402" cy="787402"/>
              <a:chOff x="0" y="0"/>
              <a:chExt cx="787400" cy="787400"/>
            </a:xfrm>
          </p:grpSpPr>
          <p:grpSp>
            <p:nvGrpSpPr>
              <p:cNvPr id="108" name="Group 8731"/>
              <p:cNvGrpSpPr/>
              <p:nvPr/>
            </p:nvGrpSpPr>
            <p:grpSpPr>
              <a:xfrm>
                <a:off x="232046" y="230100"/>
                <a:ext cx="310611" cy="308495"/>
                <a:chOff x="0" y="0"/>
                <a:chExt cx="310610" cy="308493"/>
              </a:xfrm>
            </p:grpSpPr>
            <p:sp>
              <p:nvSpPr>
                <p:cNvPr id="110" name="Shape 8729"/>
                <p:cNvSpPr/>
                <p:nvPr/>
              </p:nvSpPr>
              <p:spPr>
                <a:xfrm>
                  <a:off x="-1" y="198124"/>
                  <a:ext cx="109627" cy="1103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093" y="8514"/>
                      </a:moveTo>
                      <a:cubicBezTo>
                        <a:pt x="4628" y="10540"/>
                        <a:pt x="3309" y="14706"/>
                        <a:pt x="0" y="18328"/>
                      </a:cubicBezTo>
                      <a:lnTo>
                        <a:pt x="3281" y="21600"/>
                      </a:lnTo>
                      <a:cubicBezTo>
                        <a:pt x="6860" y="18344"/>
                        <a:pt x="10975" y="17015"/>
                        <a:pt x="13037" y="18447"/>
                      </a:cubicBezTo>
                      <a:lnTo>
                        <a:pt x="21600" y="6893"/>
                      </a:lnTo>
                      <a:lnTo>
                        <a:pt x="14691" y="0"/>
                      </a:lnTo>
                      <a:lnTo>
                        <a:pt x="3093" y="8514"/>
                      </a:lnTo>
                      <a:close/>
                      <a:moveTo>
                        <a:pt x="9876" y="14477"/>
                      </a:moveTo>
                      <a:cubicBezTo>
                        <a:pt x="9122" y="15231"/>
                        <a:pt x="7895" y="15231"/>
                        <a:pt x="7140" y="14477"/>
                      </a:cubicBezTo>
                      <a:cubicBezTo>
                        <a:pt x="6386" y="13724"/>
                        <a:pt x="6386" y="12502"/>
                        <a:pt x="7140" y="11749"/>
                      </a:cubicBezTo>
                      <a:cubicBezTo>
                        <a:pt x="7895" y="10995"/>
                        <a:pt x="9122" y="10995"/>
                        <a:pt x="9876" y="11750"/>
                      </a:cubicBezTo>
                      <a:cubicBezTo>
                        <a:pt x="10630" y="12502"/>
                        <a:pt x="10630" y="13724"/>
                        <a:pt x="9876" y="14477"/>
                      </a:cubicBezTo>
                      <a:close/>
                    </a:path>
                  </a:pathLst>
                </a:custGeom>
                <a:solidFill>
                  <a:srgbClr val="A5C06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11" name="Shape 8730"/>
                <p:cNvSpPr/>
                <p:nvPr/>
              </p:nvSpPr>
              <p:spPr>
                <a:xfrm>
                  <a:off x="77382" y="-1"/>
                  <a:ext cx="233229" cy="2336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39" h="21340" extrusionOk="0">
                      <a:moveTo>
                        <a:pt x="20558" y="780"/>
                      </a:moveTo>
                      <a:cubicBezTo>
                        <a:pt x="19516" y="-260"/>
                        <a:pt x="17828" y="-260"/>
                        <a:pt x="16786" y="780"/>
                      </a:cubicBezTo>
                      <a:lnTo>
                        <a:pt x="5149" y="12398"/>
                      </a:lnTo>
                      <a:lnTo>
                        <a:pt x="4701" y="11951"/>
                      </a:lnTo>
                      <a:lnTo>
                        <a:pt x="0" y="16646"/>
                      </a:lnTo>
                      <a:lnTo>
                        <a:pt x="4701" y="21340"/>
                      </a:lnTo>
                      <a:lnTo>
                        <a:pt x="9403" y="16645"/>
                      </a:lnTo>
                      <a:lnTo>
                        <a:pt x="8921" y="16164"/>
                      </a:lnTo>
                      <a:lnTo>
                        <a:pt x="20557" y="4546"/>
                      </a:lnTo>
                      <a:cubicBezTo>
                        <a:pt x="21600" y="3506"/>
                        <a:pt x="21600" y="1820"/>
                        <a:pt x="20558" y="780"/>
                      </a:cubicBezTo>
                      <a:close/>
                    </a:path>
                  </a:pathLst>
                </a:custGeom>
                <a:solidFill>
                  <a:srgbClr val="A5C06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109" name="Shape 8732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A5C067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104" name="Shape 8734"/>
            <p:cNvSpPr/>
            <p:nvPr/>
          </p:nvSpPr>
          <p:spPr>
            <a:xfrm>
              <a:off x="5691710" y="2361509"/>
              <a:ext cx="1277940" cy="3997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kern="0" dirty="0" smtClean="0">
                  <a:latin typeface="微软雅黑"/>
                  <a:ea typeface="微软雅黑"/>
                </a:rPr>
                <a:t>岗位需求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105" name="Shape 8735"/>
            <p:cNvSpPr/>
            <p:nvPr/>
          </p:nvSpPr>
          <p:spPr>
            <a:xfrm>
              <a:off x="5675021" y="2975922"/>
              <a:ext cx="1294629" cy="1477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l"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应对市场需要，大概有</a:t>
              </a:r>
              <a:r>
                <a:rPr lang="en-US" altLang="zh-CN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75%</a:t>
              </a: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以上的</a:t>
              </a:r>
              <a:r>
                <a:rPr lang="en-US" altLang="zh-CN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Python</a:t>
              </a: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岗位，需要使用</a:t>
              </a:r>
              <a:r>
                <a:rPr lang="en-US" altLang="zh-CN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Linux</a:t>
              </a: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作为操作系统，</a:t>
              </a:r>
              <a:r>
                <a:rPr lang="en-US" altLang="zh-CN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90%</a:t>
              </a: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的工作改为都需要会使用数据库进行数据管理。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6" name="Shape 8736"/>
            <p:cNvSpPr/>
            <p:nvPr/>
          </p:nvSpPr>
          <p:spPr>
            <a:xfrm>
              <a:off x="6427523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A5C067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107" name="Shape 8737"/>
            <p:cNvSpPr/>
            <p:nvPr/>
          </p:nvSpPr>
          <p:spPr>
            <a:xfrm>
              <a:off x="6421173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04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392173" y="1312561"/>
            <a:ext cx="1294629" cy="2956023"/>
            <a:chOff x="7392173" y="1312561"/>
            <a:chExt cx="1294629" cy="2956023"/>
          </a:xfrm>
        </p:grpSpPr>
        <p:grpSp>
          <p:nvGrpSpPr>
            <p:cNvPr id="113" name="Group 8743"/>
            <p:cNvGrpSpPr/>
            <p:nvPr/>
          </p:nvGrpSpPr>
          <p:grpSpPr>
            <a:xfrm>
              <a:off x="7643813" y="1487844"/>
              <a:ext cx="787402" cy="787402"/>
              <a:chOff x="0" y="0"/>
              <a:chExt cx="787400" cy="787400"/>
            </a:xfrm>
          </p:grpSpPr>
          <p:grpSp>
            <p:nvGrpSpPr>
              <p:cNvPr id="118" name="Group 8741"/>
              <p:cNvGrpSpPr/>
              <p:nvPr/>
            </p:nvGrpSpPr>
            <p:grpSpPr>
              <a:xfrm>
                <a:off x="267720" y="205812"/>
                <a:ext cx="259897" cy="308493"/>
                <a:chOff x="0" y="0"/>
                <a:chExt cx="259895" cy="308492"/>
              </a:xfrm>
            </p:grpSpPr>
            <p:sp>
              <p:nvSpPr>
                <p:cNvPr id="120" name="Shape 8739"/>
                <p:cNvSpPr/>
                <p:nvPr/>
              </p:nvSpPr>
              <p:spPr>
                <a:xfrm>
                  <a:off x="0" y="0"/>
                  <a:ext cx="259896" cy="3084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218"/>
                      </a:moveTo>
                      <a:lnTo>
                        <a:pt x="11590" y="2218"/>
                      </a:lnTo>
                      <a:lnTo>
                        <a:pt x="11590" y="756"/>
                      </a:lnTo>
                      <a:cubicBezTo>
                        <a:pt x="11590" y="339"/>
                        <a:pt x="11187" y="0"/>
                        <a:pt x="10690" y="0"/>
                      </a:cubicBezTo>
                      <a:cubicBezTo>
                        <a:pt x="10192" y="0"/>
                        <a:pt x="9789" y="339"/>
                        <a:pt x="9789" y="756"/>
                      </a:cubicBezTo>
                      <a:lnTo>
                        <a:pt x="9789" y="2218"/>
                      </a:lnTo>
                      <a:lnTo>
                        <a:pt x="0" y="2218"/>
                      </a:lnTo>
                      <a:lnTo>
                        <a:pt x="0" y="14675"/>
                      </a:lnTo>
                      <a:lnTo>
                        <a:pt x="6717" y="14675"/>
                      </a:lnTo>
                      <a:lnTo>
                        <a:pt x="4086" y="20400"/>
                      </a:lnTo>
                      <a:cubicBezTo>
                        <a:pt x="3877" y="20855"/>
                        <a:pt x="4146" y="21365"/>
                        <a:pt x="4688" y="21541"/>
                      </a:cubicBezTo>
                      <a:cubicBezTo>
                        <a:pt x="4812" y="21581"/>
                        <a:pt x="4940" y="21600"/>
                        <a:pt x="5066" y="21600"/>
                      </a:cubicBezTo>
                      <a:cubicBezTo>
                        <a:pt x="5488" y="21600"/>
                        <a:pt x="5886" y="21385"/>
                        <a:pt x="6047" y="21035"/>
                      </a:cubicBezTo>
                      <a:lnTo>
                        <a:pt x="8970" y="14675"/>
                      </a:lnTo>
                      <a:lnTo>
                        <a:pt x="12408" y="14675"/>
                      </a:lnTo>
                      <a:lnTo>
                        <a:pt x="15333" y="21035"/>
                      </a:lnTo>
                      <a:cubicBezTo>
                        <a:pt x="15494" y="21385"/>
                        <a:pt x="15892" y="21599"/>
                        <a:pt x="16314" y="21599"/>
                      </a:cubicBezTo>
                      <a:cubicBezTo>
                        <a:pt x="16440" y="21599"/>
                        <a:pt x="16568" y="21581"/>
                        <a:pt x="16692" y="21540"/>
                      </a:cubicBezTo>
                      <a:cubicBezTo>
                        <a:pt x="17234" y="21365"/>
                        <a:pt x="17503" y="20854"/>
                        <a:pt x="17294" y="20400"/>
                      </a:cubicBezTo>
                      <a:lnTo>
                        <a:pt x="14662" y="14675"/>
                      </a:lnTo>
                      <a:lnTo>
                        <a:pt x="21600" y="14675"/>
                      </a:lnTo>
                      <a:lnTo>
                        <a:pt x="21600" y="2218"/>
                      </a:lnTo>
                      <a:close/>
                      <a:moveTo>
                        <a:pt x="19498" y="12911"/>
                      </a:moveTo>
                      <a:lnTo>
                        <a:pt x="2102" y="12911"/>
                      </a:lnTo>
                      <a:lnTo>
                        <a:pt x="2102" y="3982"/>
                      </a:lnTo>
                      <a:lnTo>
                        <a:pt x="19498" y="3982"/>
                      </a:lnTo>
                      <a:lnTo>
                        <a:pt x="19498" y="12911"/>
                      </a:lnTo>
                      <a:close/>
                    </a:path>
                  </a:pathLst>
                </a:custGeom>
                <a:solidFill>
                  <a:srgbClr val="F7AC1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21" name="Shape 8740"/>
                <p:cNvSpPr/>
                <p:nvPr/>
              </p:nvSpPr>
              <p:spPr>
                <a:xfrm>
                  <a:off x="43046" y="72838"/>
                  <a:ext cx="171112" cy="883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60" y="21600"/>
                      </a:moveTo>
                      <a:lnTo>
                        <a:pt x="8499" y="12117"/>
                      </a:lnTo>
                      <a:lnTo>
                        <a:pt x="10271" y="17202"/>
                      </a:lnTo>
                      <a:lnTo>
                        <a:pt x="18215" y="6937"/>
                      </a:lnTo>
                      <a:lnTo>
                        <a:pt x="19235" y="9860"/>
                      </a:lnTo>
                      <a:lnTo>
                        <a:pt x="21600" y="0"/>
                      </a:lnTo>
                      <a:lnTo>
                        <a:pt x="15960" y="464"/>
                      </a:lnTo>
                      <a:lnTo>
                        <a:pt x="17056" y="3610"/>
                      </a:lnTo>
                      <a:lnTo>
                        <a:pt x="10840" y="11641"/>
                      </a:lnTo>
                      <a:lnTo>
                        <a:pt x="9067" y="6556"/>
                      </a:lnTo>
                      <a:lnTo>
                        <a:pt x="0" y="18276"/>
                      </a:lnTo>
                      <a:lnTo>
                        <a:pt x="1160" y="21600"/>
                      </a:lnTo>
                      <a:close/>
                    </a:path>
                  </a:pathLst>
                </a:custGeom>
                <a:solidFill>
                  <a:srgbClr val="F7AC1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119" name="Shape 8742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03AE97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114" name="Shape 8744"/>
            <p:cNvSpPr/>
            <p:nvPr/>
          </p:nvSpPr>
          <p:spPr>
            <a:xfrm>
              <a:off x="7408862" y="2361509"/>
              <a:ext cx="1277940" cy="43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kern="0" dirty="0" smtClean="0">
                  <a:latin typeface="微软雅黑"/>
                  <a:ea typeface="微软雅黑"/>
                </a:rPr>
                <a:t>编程核心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115" name="Shape 8745"/>
            <p:cNvSpPr/>
            <p:nvPr/>
          </p:nvSpPr>
          <p:spPr>
            <a:xfrm>
              <a:off x="7392173" y="2975922"/>
              <a:ext cx="1294629" cy="1292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l"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kern="0" dirty="0" smtClean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本阶段所讲的知识，是后面很多模型框架的原理性内容。在未来几年的职业发展中，为我们理解框架核心原理打下基础。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16" name="Shape 8746"/>
            <p:cNvSpPr/>
            <p:nvPr/>
          </p:nvSpPr>
          <p:spPr>
            <a:xfrm>
              <a:off x="8171430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F7AC1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117" name="Shape 8747"/>
            <p:cNvSpPr/>
            <p:nvPr/>
          </p:nvSpPr>
          <p:spPr>
            <a:xfrm>
              <a:off x="8165079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82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804</Words>
  <Application>Microsoft Office PowerPoint</Application>
  <PresentationFormat>全屏显示(16:9)</PresentationFormat>
  <Paragraphs>124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Roboto condensed</vt:lpstr>
      <vt:lpstr>Roboto Condensed Regular</vt:lpstr>
      <vt:lpstr>黑体</vt:lpstr>
      <vt:lpstr>华文琥珀</vt:lpstr>
      <vt:lpstr>宋体</vt:lpstr>
      <vt:lpstr>微软雅黑</vt:lpstr>
      <vt:lpstr>Arial</vt:lpstr>
      <vt:lpstr>Calibri</vt:lpstr>
      <vt:lpstr>Helvetica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Lv Levi</cp:lastModifiedBy>
  <cp:revision>55</cp:revision>
  <dcterms:created xsi:type="dcterms:W3CDTF">2015-04-30T08:31:44Z</dcterms:created>
  <dcterms:modified xsi:type="dcterms:W3CDTF">2020-04-27T02:09:35Z</dcterms:modified>
</cp:coreProperties>
</file>