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85" r:id="rId3"/>
    <p:sldId id="300"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30" r:id="rId30"/>
    <p:sldId id="331" r:id="rId31"/>
    <p:sldId id="332" r:id="rId32"/>
    <p:sldId id="313" r:id="rId33"/>
    <p:sldId id="314" r:id="rId34"/>
    <p:sldId id="315" r:id="rId35"/>
    <p:sldId id="316" r:id="rId36"/>
    <p:sldId id="317" r:id="rId37"/>
    <p:sldId id="318" r:id="rId38"/>
    <p:sldId id="319" r:id="rId39"/>
    <p:sldId id="320" r:id="rId40"/>
    <p:sldId id="323" r:id="rId41"/>
    <p:sldId id="324" r:id="rId42"/>
    <p:sldId id="325" r:id="rId43"/>
    <p:sldId id="326" r:id="rId44"/>
    <p:sldId id="321" r:id="rId45"/>
    <p:sldId id="322" r:id="rId46"/>
    <p:sldId id="257" r:id="rId47"/>
    <p:sldId id="258" r:id="rId48"/>
    <p:sldId id="259" r:id="rId49"/>
    <p:sldId id="260" r:id="rId50"/>
    <p:sldId id="261" r:id="rId51"/>
    <p:sldId id="262" r:id="rId52"/>
    <p:sldId id="263" r:id="rId53"/>
    <p:sldId id="264" r:id="rId54"/>
    <p:sldId id="265" r:id="rId55"/>
    <p:sldId id="266" r:id="rId56"/>
    <p:sldId id="267" r:id="rId57"/>
    <p:sldId id="268" r:id="rId58"/>
    <p:sldId id="276" r:id="rId59"/>
    <p:sldId id="271" r:id="rId60"/>
    <p:sldId id="270" r:id="rId61"/>
    <p:sldId id="272" r:id="rId62"/>
    <p:sldId id="273" r:id="rId63"/>
    <p:sldId id="274" r:id="rId64"/>
    <p:sldId id="280" r:id="rId65"/>
    <p:sldId id="279" r:id="rId66"/>
    <p:sldId id="281" r:id="rId67"/>
    <p:sldId id="275" r:id="rId68"/>
    <p:sldId id="277" r:id="rId69"/>
    <p:sldId id="284" r:id="rId70"/>
    <p:sldId id="327" r:id="rId71"/>
    <p:sldId id="328" r:id="rId72"/>
    <p:sldId id="334"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48" autoAdjust="0"/>
    <p:restoredTop sz="91182" autoAdjust="0"/>
  </p:normalViewPr>
  <p:slideViewPr>
    <p:cSldViewPr>
      <p:cViewPr varScale="1">
        <p:scale>
          <a:sx n="66" d="100"/>
          <a:sy n="66" d="100"/>
        </p:scale>
        <p:origin x="-15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4D6F4-5A89-4CF7-B446-A9164C5A52CF}" type="datetimeFigureOut">
              <a:rPr lang="en-US" smtClean="0"/>
              <a:pPr/>
              <a:t>2/15/2014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8976BD-A6A0-42A9-B2F0-2A3E5F3090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Trim class has two evaluate() methods. The first trims leading and trailing whitespace</a:t>
            </a:r>
          </a:p>
          <a:p>
            <a:r>
              <a:rPr lang="en-US" sz="1200" kern="1200" baseline="0" dirty="0" smtClean="0">
                <a:solidFill>
                  <a:schemeClr val="tx1"/>
                </a:solidFill>
                <a:latin typeface="+mn-lt"/>
                <a:ea typeface="+mn-ea"/>
                <a:cs typeface="+mn-cs"/>
              </a:rPr>
              <a:t>from the input, while the second can trim any of a set of supplied characters from</a:t>
            </a:r>
          </a:p>
          <a:p>
            <a:r>
              <a:rPr lang="en-US" sz="1200" kern="1200" baseline="0" dirty="0" smtClean="0">
                <a:solidFill>
                  <a:schemeClr val="tx1"/>
                </a:solidFill>
                <a:latin typeface="+mn-lt"/>
                <a:ea typeface="+mn-ea"/>
                <a:cs typeface="+mn-cs"/>
              </a:rPr>
              <a:t>the ends of the string.</a:t>
            </a:r>
            <a:endParaRPr lang="en-US" dirty="0"/>
          </a:p>
        </p:txBody>
      </p:sp>
      <p:sp>
        <p:nvSpPr>
          <p:cNvPr id="4" name="Slide Number Placeholder 3"/>
          <p:cNvSpPr>
            <a:spLocks noGrp="1"/>
          </p:cNvSpPr>
          <p:nvPr>
            <p:ph type="sldNum" sz="quarter" idx="10"/>
          </p:nvPr>
        </p:nvSpPr>
        <p:spPr/>
        <p:txBody>
          <a:bodyPr/>
          <a:lstStyle/>
          <a:p>
            <a:fld id="{238976BD-A6A0-42A9-B2F0-2A3E5F3090F1}" type="slidenum">
              <a:rPr lang="en-US" smtClean="0"/>
              <a:pPr/>
              <a:t>50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8976BD-A6A0-42A9-B2F0-2A3E5F3090F1}" type="slidenum">
              <a:rPr lang="en-US" smtClean="0"/>
              <a:pPr/>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8976BD-A6A0-42A9-B2F0-2A3E5F3090F1}" type="slidenum">
              <a:rPr lang="en-US" smtClean="0"/>
              <a:pPr/>
              <a:t>63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8976BD-A6A0-42A9-B2F0-2A3E5F3090F1}" type="slidenum">
              <a:rPr lang="en-US" smtClean="0"/>
              <a:pPr/>
              <a:t>68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AE7E02E0-C3F4-4397-8316-37CD68554053}" type="slidenum">
              <a:rPr lang="en-US" smtClean="0"/>
              <a:pPr>
                <a:defRPr/>
              </a:pPr>
              <a:t>72</a:t>
            </a:fld>
            <a:endParaRPr lang="en-US" dirty="0" smtClean="0"/>
          </a:p>
        </p:txBody>
      </p:sp>
      <p:sp>
        <p:nvSpPr>
          <p:cNvPr id="74755" name="Rectangle 2"/>
          <p:cNvSpPr>
            <a:spLocks noGrp="1" noRot="1" noChangeAspect="1" noChangeArrowheads="1" noTextEdit="1"/>
          </p:cNvSpPr>
          <p:nvPr>
            <p:ph type="sldImg"/>
          </p:nvPr>
        </p:nvSpPr>
        <p:spPr>
          <a:xfrm>
            <a:off x="1144588" y="685800"/>
            <a:ext cx="4572000" cy="3429000"/>
          </a:xfrm>
          <a:ln/>
        </p:spPr>
      </p:sp>
      <p:sp>
        <p:nvSpPr>
          <p:cNvPr id="74756" name="Rectangle 3"/>
          <p:cNvSpPr>
            <a:spLocks noGrp="1" noChangeArrowheads="1"/>
          </p:cNvSpPr>
          <p:nvPr>
            <p:ph type="body" idx="1"/>
          </p:nvPr>
        </p:nvSpPr>
        <p:spPr>
          <a:xfrm>
            <a:off x="686112" y="4343400"/>
            <a:ext cx="5485778" cy="4114800"/>
          </a:xfrm>
          <a:noFill/>
          <a:ln w="9525"/>
        </p:spPr>
        <p:txBody>
          <a:bodyPr lIns="90560" tIns="45279" rIns="90560" bIns="45279"/>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temp_2_SOG_title"/>
          <p:cNvPicPr>
            <a:picLocks noChangeArrowheads="1"/>
          </p:cNvPicPr>
          <p:nvPr/>
        </p:nvPicPr>
        <p:blipFill>
          <a:blip r:embed="rId2" cstate="print"/>
          <a:srcRect/>
          <a:stretch>
            <a:fillRect/>
          </a:stretch>
        </p:blipFill>
        <p:spPr bwMode="auto">
          <a:xfrm>
            <a:off x="0" y="0"/>
            <a:ext cx="9144000" cy="6864350"/>
          </a:xfrm>
          <a:prstGeom prst="rect">
            <a:avLst/>
          </a:prstGeom>
          <a:noFill/>
          <a:ln w="9525">
            <a:noFill/>
            <a:miter lim="800000"/>
            <a:headEnd/>
            <a:tailEnd/>
          </a:ln>
        </p:spPr>
      </p:pic>
      <p:sp>
        <p:nvSpPr>
          <p:cNvPr id="156675" name="Rectangle 3"/>
          <p:cNvSpPr>
            <a:spLocks noGrp="1" noChangeArrowheads="1"/>
          </p:cNvSpPr>
          <p:nvPr>
            <p:ph type="ctrTitle"/>
          </p:nvPr>
        </p:nvSpPr>
        <p:spPr>
          <a:xfrm>
            <a:off x="101600" y="2232025"/>
            <a:ext cx="5534025" cy="2378075"/>
          </a:xfrm>
          <a:ln algn="ctr"/>
        </p:spPr>
        <p:txBody>
          <a:bodyPr/>
          <a:lstStyle>
            <a:lvl1pPr>
              <a:lnSpc>
                <a:spcPct val="90000"/>
              </a:lnSpc>
              <a:defRPr sz="3600"/>
            </a:lvl1pPr>
          </a:lstStyle>
          <a:p>
            <a:r>
              <a:rPr lang="en-US" altLang="en-US" smtClean="0"/>
              <a:t>Click to edit Master title style</a:t>
            </a:r>
            <a:endParaRPr lang="en-US" altLang="en-US"/>
          </a:p>
        </p:txBody>
      </p:sp>
      <p:sp>
        <p:nvSpPr>
          <p:cNvPr id="156676" name="Rectangle 4"/>
          <p:cNvSpPr>
            <a:spLocks noGrp="1" noChangeArrowheads="1"/>
          </p:cNvSpPr>
          <p:nvPr>
            <p:ph type="subTitle" idx="1"/>
          </p:nvPr>
        </p:nvSpPr>
        <p:spPr>
          <a:xfrm>
            <a:off x="3700463" y="4897438"/>
            <a:ext cx="5237162" cy="930275"/>
          </a:xfrm>
          <a:ln algn="ctr"/>
        </p:spPr>
        <p:txBody>
          <a:bodyPr anchor="b"/>
          <a:lstStyle>
            <a:lvl1pPr marL="0" indent="0" algn="r">
              <a:buFont typeface="Wingdings" pitchFamily="2" charset="2"/>
              <a:buNone/>
              <a:defRPr>
                <a:solidFill>
                  <a:schemeClr val="bg1"/>
                </a:solidFill>
              </a:defRPr>
            </a:lvl1pPr>
          </a:lstStyle>
          <a:p>
            <a:r>
              <a:rPr lang="en-US" altLang="en-US" smtClean="0"/>
              <a:t>Click to edit Master subtitle style</a:t>
            </a:r>
            <a:endParaRPr lang="en-US" altLang="en-US"/>
          </a:p>
        </p:txBody>
      </p:sp>
      <p:sp>
        <p:nvSpPr>
          <p:cNvPr id="5" name="Rectangle 5"/>
          <p:cNvSpPr>
            <a:spLocks noGrp="1" noChangeArrowheads="1"/>
          </p:cNvSpPr>
          <p:nvPr>
            <p:ph type="dt" sz="quarter" idx="10"/>
          </p:nvPr>
        </p:nvSpPr>
        <p:spPr bwMode="auto">
          <a:xfrm>
            <a:off x="5535613" y="6270625"/>
            <a:ext cx="3402012" cy="457200"/>
          </a:xfrm>
          <a:prstGeom prst="rect">
            <a:avLst/>
          </a:prstGeom>
          <a:ln w="12700" algn="ctr">
            <a:miter lim="800000"/>
            <a:headEnd/>
            <a:tailEnd/>
          </a:ln>
        </p:spPr>
        <p:txBody>
          <a:bodyPr vert="horz" wrap="square" lIns="91440" tIns="45720" rIns="91440" bIns="45720" numCol="1" anchor="b" anchorCtr="0" compatLnSpc="1">
            <a:prstTxWarp prst="textNoShape">
              <a:avLst/>
            </a:prstTxWarp>
          </a:bodyPr>
          <a:lstStyle>
            <a:lvl1pPr algn="r">
              <a:defRPr sz="1200" b="1">
                <a:solidFill>
                  <a:srgbClr val="B2B2B2"/>
                </a:solidFill>
                <a:latin typeface="Arial" charset="0"/>
                <a:cs typeface="Arial" charset="0"/>
              </a:defRPr>
            </a:lvl1pPr>
          </a:lstStyle>
          <a:p>
            <a:fld id="{49931DAE-4603-4EB8-B9C0-CE57EA795E4D}" type="datetimeFigureOut">
              <a:rPr lang="en-US" smtClean="0"/>
              <a:pPr/>
              <a:t>2/15/2014</a:t>
            </a:fld>
            <a:endParaRPr lang="en-US"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20" descr="temp_2_SOG_text"/>
          <p:cNvPicPr>
            <a:picLocks noChangeArrowheads="1"/>
          </p:cNvPicPr>
          <p:nvPr/>
        </p:nvPicPr>
        <p:blipFill>
          <a:blip r:embed="rId2" cstate="print"/>
          <a:srcRect/>
          <a:stretch>
            <a:fillRect/>
          </a:stretch>
        </p:blipFill>
        <p:spPr bwMode="auto">
          <a:xfrm>
            <a:off x="0" y="0"/>
            <a:ext cx="9144000" cy="6864350"/>
          </a:xfrm>
          <a:prstGeom prst="rect">
            <a:avLst/>
          </a:prstGeom>
          <a:noFill/>
          <a:ln w="9525">
            <a:noFill/>
            <a:miter lim="800000"/>
            <a:headEnd/>
            <a:tailEnd/>
          </a:ln>
        </p:spPr>
      </p:pic>
      <p:sp>
        <p:nvSpPr>
          <p:cNvPr id="5" name="Text Box 6"/>
          <p:cNvSpPr txBox="1">
            <a:spLocks noChangeArrowheads="1"/>
          </p:cNvSpPr>
          <p:nvPr/>
        </p:nvSpPr>
        <p:spPr bwMode="auto">
          <a:xfrm>
            <a:off x="104775" y="6665913"/>
            <a:ext cx="2112963" cy="195262"/>
          </a:xfrm>
          <a:prstGeom prst="rect">
            <a:avLst/>
          </a:prstGeom>
          <a:noFill/>
          <a:ln w="12700">
            <a:noFill/>
            <a:miter lim="800000"/>
            <a:headEnd/>
            <a:tailEnd/>
          </a:ln>
          <a:effectLst/>
        </p:spPr>
        <p:txBody>
          <a:bodyPr lIns="45720" tIns="0" rIns="0" bIns="0" anchor="b"/>
          <a:lstStyle/>
          <a:p>
            <a:pPr>
              <a:lnSpc>
                <a:spcPct val="85000"/>
              </a:lnSpc>
              <a:tabLst>
                <a:tab pos="1598613" algn="r"/>
              </a:tabLst>
              <a:defRPr/>
            </a:pPr>
            <a:r>
              <a:rPr lang="en-US" altLang="en-US" sz="800" dirty="0">
                <a:solidFill>
                  <a:srgbClr val="969696"/>
                </a:solidFill>
                <a:cs typeface="Arial" charset="0"/>
              </a:rPr>
              <a:t>Confidential 	 ©2011 Syntel,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a:xfrm>
            <a:off x="4071938" y="6596063"/>
            <a:ext cx="1000125" cy="261937"/>
          </a:xfrm>
        </p:spPr>
        <p:txBody>
          <a:bodyPr/>
          <a:lstStyle>
            <a:lvl1pPr>
              <a:defRPr>
                <a:solidFill>
                  <a:schemeClr val="bg1"/>
                </a:solidFill>
              </a:defRPr>
            </a:lvl1pPr>
          </a:lstStyle>
          <a:p>
            <a:fld id="{1776EF6F-9DA9-4021-B131-19A7CF285286}" type="slidenum">
              <a:rPr lang="en-US" smtClean="0"/>
              <a:pPr/>
              <a:t>‹#›</a:t>
            </a:fld>
            <a:endParaRPr lang="en-US" dirty="0"/>
          </a:p>
        </p:txBody>
      </p:sp>
      <p:sp>
        <p:nvSpPr>
          <p:cNvPr id="7" name="Rectangle 7"/>
          <p:cNvSpPr>
            <a:spLocks noGrp="1" noChangeArrowheads="1"/>
          </p:cNvSpPr>
          <p:nvPr>
            <p:ph type="ftr" sz="quarter" idx="11"/>
          </p:nvPr>
        </p:nvSpPr>
        <p:spPr/>
        <p:txBody>
          <a:bodyPr/>
          <a:lstStyle>
            <a:lvl1pPr>
              <a:defRPr/>
            </a:lvl1pPr>
          </a:lstStyle>
          <a:p>
            <a:endParaRPr lang="en-US" dirty="0"/>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3363" y="1112838"/>
            <a:ext cx="4260850" cy="496093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12838"/>
            <a:ext cx="4260850" cy="496093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p:txBody>
          <a:bodyPr/>
          <a:lstStyle>
            <a:lvl1pPr>
              <a:defRPr/>
            </a:lvl1pPr>
          </a:lstStyle>
          <a:p>
            <a:fld id="{1776EF6F-9DA9-4021-B131-19A7CF285286}" type="slidenum">
              <a:rPr lang="en-US" smtClean="0"/>
              <a:pPr/>
              <a:t>‹#›</a:t>
            </a:fld>
            <a:endParaRPr lang="en-US" dirty="0"/>
          </a:p>
        </p:txBody>
      </p:sp>
      <p:sp>
        <p:nvSpPr>
          <p:cNvPr id="6" name="Rectangle 7"/>
          <p:cNvSpPr>
            <a:spLocks noGrp="1" noChangeArrowheads="1"/>
          </p:cNvSpPr>
          <p:nvPr>
            <p:ph type="ftr" sz="quarter" idx="11"/>
          </p:nvPr>
        </p:nvSpPr>
        <p:spPr/>
        <p:txBody>
          <a:bodyPr/>
          <a:lstStyle>
            <a:lvl1pPr>
              <a:defRPr/>
            </a:lvl1pPr>
          </a:lstStyle>
          <a:p>
            <a:endParaRPr lang="en-US"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3363" y="28575"/>
            <a:ext cx="8770937" cy="828675"/>
          </a:xfrm>
        </p:spPr>
        <p:txBody>
          <a:bodyPr/>
          <a:lstStyle/>
          <a:p>
            <a:r>
              <a:rPr lang="en-US"/>
              <a:t>Click to edit Master title style</a:t>
            </a:r>
          </a:p>
        </p:txBody>
      </p:sp>
      <p:sp>
        <p:nvSpPr>
          <p:cNvPr id="3" name="Table Placeholder 2"/>
          <p:cNvSpPr>
            <a:spLocks noGrp="1"/>
          </p:cNvSpPr>
          <p:nvPr>
            <p:ph type="tbl" idx="1"/>
          </p:nvPr>
        </p:nvSpPr>
        <p:spPr>
          <a:xfrm>
            <a:off x="233363" y="1112838"/>
            <a:ext cx="8674100" cy="4960937"/>
          </a:xfrm>
        </p:spPr>
        <p:txBody>
          <a:bodyPr/>
          <a:lstStyle/>
          <a:p>
            <a:pPr lvl="0"/>
            <a:endParaRPr lang="en-US" noProof="0" dirty="0"/>
          </a:p>
        </p:txBody>
      </p:sp>
      <p:sp>
        <p:nvSpPr>
          <p:cNvPr id="4" name="Rectangle 5"/>
          <p:cNvSpPr>
            <a:spLocks noGrp="1" noChangeArrowheads="1"/>
          </p:cNvSpPr>
          <p:nvPr>
            <p:ph type="sldNum" sz="quarter" idx="10"/>
          </p:nvPr>
        </p:nvSpPr>
        <p:spPr>
          <a:ln/>
        </p:spPr>
        <p:txBody>
          <a:bodyPr/>
          <a:lstStyle>
            <a:lvl1pPr>
              <a:defRPr/>
            </a:lvl1pPr>
          </a:lstStyle>
          <a:p>
            <a:fld id="{1776EF6F-9DA9-4021-B131-19A7CF285286}" type="slidenum">
              <a:rPr lang="en-US" smtClean="0"/>
              <a:pPr/>
              <a:t>‹#›</a:t>
            </a:fld>
            <a:endParaRPr lang="en-US" dirty="0"/>
          </a:p>
        </p:txBody>
      </p:sp>
      <p:sp>
        <p:nvSpPr>
          <p:cNvPr id="5" name="Rectangle 7"/>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3363" y="28575"/>
            <a:ext cx="8770937" cy="828675"/>
          </a:xfrm>
        </p:spPr>
        <p:txBody>
          <a:bodyPr/>
          <a:lstStyle/>
          <a:p>
            <a:r>
              <a:rPr lang="en-US"/>
              <a:t>Click to edit Master title style</a:t>
            </a:r>
          </a:p>
        </p:txBody>
      </p:sp>
      <p:sp>
        <p:nvSpPr>
          <p:cNvPr id="3" name="Content Placeholder 2"/>
          <p:cNvSpPr>
            <a:spLocks noGrp="1"/>
          </p:cNvSpPr>
          <p:nvPr>
            <p:ph sz="quarter" idx="1"/>
          </p:nvPr>
        </p:nvSpPr>
        <p:spPr>
          <a:xfrm>
            <a:off x="233363" y="1112838"/>
            <a:ext cx="4260850" cy="2403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12838"/>
            <a:ext cx="4260850" cy="2403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33363" y="3668713"/>
            <a:ext cx="4260850" cy="2405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668713"/>
            <a:ext cx="4260850" cy="2405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fld id="{1776EF6F-9DA9-4021-B131-19A7CF285286}" type="slidenum">
              <a:rPr lang="en-US" smtClean="0"/>
              <a:pPr/>
              <a:t>‹#›</a:t>
            </a:fld>
            <a:endParaRPr lang="en-US" dirty="0"/>
          </a:p>
        </p:txBody>
      </p:sp>
      <p:sp>
        <p:nvSpPr>
          <p:cNvPr id="8" name="Rectangle 7"/>
          <p:cNvSpPr>
            <a:spLocks noGrp="1" noChangeArrowheads="1"/>
          </p:cNvSpPr>
          <p:nvPr>
            <p:ph type="ftr" sz="quarter" idx="11"/>
          </p:nvPr>
        </p:nvSpPr>
        <p:spPr>
          <a:ln/>
        </p:spPr>
        <p:txBody>
          <a:bodyPr/>
          <a:lstStyle>
            <a:lvl1pPr>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776EF6F-9DA9-4021-B131-19A7CF285286}"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wmf"/><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tile tx="0" ty="0" sx="100000" sy="100000" flip="none" algn="tl"/>
        </a:blipFill>
        <a:effectLst/>
      </p:bgPr>
    </p:bg>
    <p:spTree>
      <p:nvGrpSpPr>
        <p:cNvPr id="1" name=""/>
        <p:cNvGrpSpPr/>
        <p:nvPr/>
      </p:nvGrpSpPr>
      <p:grpSpPr>
        <a:xfrm>
          <a:off x="0" y="0"/>
          <a:ext cx="0" cy="0"/>
          <a:chOff x="0" y="0"/>
          <a:chExt cx="0" cy="0"/>
        </a:xfrm>
      </p:grpSpPr>
      <p:pic>
        <p:nvPicPr>
          <p:cNvPr id="3074" name="Picture 20" descr="temp_2_SOG_text"/>
          <p:cNvPicPr>
            <a:picLocks noChangeArrowheads="1"/>
          </p:cNvPicPr>
          <p:nvPr/>
        </p:nvPicPr>
        <p:blipFill>
          <a:blip r:embed="rId9" cstate="print"/>
          <a:srcRect/>
          <a:stretch>
            <a:fillRect/>
          </a:stretch>
        </p:blipFill>
        <p:spPr bwMode="auto">
          <a:xfrm>
            <a:off x="0" y="0"/>
            <a:ext cx="9144000" cy="6864350"/>
          </a:xfrm>
          <a:prstGeom prst="rect">
            <a:avLst/>
          </a:prstGeom>
          <a:noFill/>
          <a:ln w="9525">
            <a:noFill/>
            <a:miter lim="800000"/>
            <a:headEnd/>
            <a:tailEnd/>
          </a:ln>
        </p:spPr>
      </p:pic>
      <p:sp>
        <p:nvSpPr>
          <p:cNvPr id="3075" name="Rectangle 3"/>
          <p:cNvSpPr>
            <a:spLocks noGrp="1" noChangeArrowheads="1"/>
          </p:cNvSpPr>
          <p:nvPr>
            <p:ph type="title"/>
          </p:nvPr>
        </p:nvSpPr>
        <p:spPr bwMode="auto">
          <a:xfrm>
            <a:off x="233363" y="28575"/>
            <a:ext cx="8770937"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233363" y="1112838"/>
            <a:ext cx="86741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5653" name="Rectangle 5"/>
          <p:cNvSpPr>
            <a:spLocks noGrp="1" noChangeArrowheads="1"/>
          </p:cNvSpPr>
          <p:nvPr>
            <p:ph type="sldNum" sz="quarter" idx="4"/>
          </p:nvPr>
        </p:nvSpPr>
        <p:spPr bwMode="auto">
          <a:xfrm>
            <a:off x="233363" y="6121400"/>
            <a:ext cx="1000125" cy="261938"/>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nSpc>
                <a:spcPct val="85000"/>
              </a:lnSpc>
              <a:tabLst>
                <a:tab pos="1770063" algn="r"/>
              </a:tabLst>
              <a:defRPr sz="1000" b="1">
                <a:solidFill>
                  <a:srgbClr val="5F5F5F"/>
                </a:solidFill>
                <a:latin typeface="Arial" charset="0"/>
                <a:cs typeface="Arial" charset="0"/>
              </a:defRPr>
            </a:lvl1pPr>
          </a:lstStyle>
          <a:p>
            <a:fld id="{1776EF6F-9DA9-4021-B131-19A7CF285286}" type="slidenum">
              <a:rPr lang="en-US" smtClean="0"/>
              <a:pPr/>
              <a:t>‹#›</a:t>
            </a:fld>
            <a:endParaRPr lang="en-US" dirty="0"/>
          </a:p>
        </p:txBody>
      </p:sp>
      <p:sp>
        <p:nvSpPr>
          <p:cNvPr id="155654" name="Text Box 6"/>
          <p:cNvSpPr txBox="1">
            <a:spLocks noChangeArrowheads="1"/>
          </p:cNvSpPr>
          <p:nvPr/>
        </p:nvSpPr>
        <p:spPr bwMode="auto">
          <a:xfrm>
            <a:off x="104775" y="6665913"/>
            <a:ext cx="2112963" cy="195262"/>
          </a:xfrm>
          <a:prstGeom prst="rect">
            <a:avLst/>
          </a:prstGeom>
          <a:noFill/>
          <a:ln w="12700">
            <a:noFill/>
            <a:miter lim="800000"/>
            <a:headEnd/>
            <a:tailEnd/>
          </a:ln>
          <a:effectLst/>
        </p:spPr>
        <p:txBody>
          <a:bodyPr lIns="45720" tIns="0" rIns="0" bIns="0" anchor="b"/>
          <a:lstStyle/>
          <a:p>
            <a:pPr>
              <a:lnSpc>
                <a:spcPct val="85000"/>
              </a:lnSpc>
              <a:tabLst>
                <a:tab pos="1598613" algn="r"/>
              </a:tabLst>
              <a:defRPr/>
            </a:pPr>
            <a:r>
              <a:rPr lang="en-US" altLang="en-US" sz="800" dirty="0">
                <a:solidFill>
                  <a:srgbClr val="969696"/>
                </a:solidFill>
                <a:cs typeface="Arial" charset="0"/>
              </a:rPr>
              <a:t>Confidential 	 ©2010 Syntel, Inc.</a:t>
            </a:r>
          </a:p>
        </p:txBody>
      </p:sp>
      <p:sp>
        <p:nvSpPr>
          <p:cNvPr id="155655" name="Rectangle 7"/>
          <p:cNvSpPr>
            <a:spLocks noGrp="1" noChangeArrowheads="1"/>
          </p:cNvSpPr>
          <p:nvPr>
            <p:ph type="ftr" sz="quarter" idx="3"/>
          </p:nvPr>
        </p:nvSpPr>
        <p:spPr bwMode="auto">
          <a:xfrm>
            <a:off x="5805488" y="6137275"/>
            <a:ext cx="3338512" cy="230188"/>
          </a:xfrm>
          <a:prstGeom prst="rect">
            <a:avLst/>
          </a:prstGeom>
          <a:noFill/>
          <a:ln w="12700" algn="ctr">
            <a:noFill/>
            <a:miter lim="800000"/>
            <a:headEnd/>
            <a:tailEnd/>
          </a:ln>
          <a:effectLst/>
        </p:spPr>
        <p:txBody>
          <a:bodyPr vert="horz" wrap="square" lIns="45720" tIns="45720" rIns="45720" bIns="45720" numCol="1" anchor="ctr" anchorCtr="0" compatLnSpc="1">
            <a:prstTxWarp prst="textNoShape">
              <a:avLst/>
            </a:prstTxWarp>
          </a:bodyPr>
          <a:lstStyle>
            <a:lvl1pPr algn="r">
              <a:lnSpc>
                <a:spcPct val="85000"/>
              </a:lnSpc>
              <a:tabLst>
                <a:tab pos="1770063" algn="r"/>
              </a:tabLst>
              <a:defRPr sz="1000" b="1">
                <a:solidFill>
                  <a:srgbClr val="5F5F5F"/>
                </a:solidFill>
                <a:latin typeface="Arial" charset="0"/>
                <a:cs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timing>
    <p:tnLst>
      <p:par>
        <p:cTn id="1" dur="indefinite" restart="never" nodeType="tmRoot"/>
      </p:par>
    </p:tn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defRPr>
      </a:lvl2pPr>
      <a:lvl3pPr algn="l" rtl="0" eaLnBrk="0" fontAlgn="base" hangingPunct="0">
        <a:spcBef>
          <a:spcPct val="0"/>
        </a:spcBef>
        <a:spcAft>
          <a:spcPct val="0"/>
        </a:spcAft>
        <a:defRPr sz="2600" b="1">
          <a:solidFill>
            <a:schemeClr val="tx1"/>
          </a:solidFill>
          <a:latin typeface="Arial" charset="0"/>
        </a:defRPr>
      </a:lvl3pPr>
      <a:lvl4pPr algn="l" rtl="0" eaLnBrk="0" fontAlgn="base" hangingPunct="0">
        <a:spcBef>
          <a:spcPct val="0"/>
        </a:spcBef>
        <a:spcAft>
          <a:spcPct val="0"/>
        </a:spcAft>
        <a:defRPr sz="2600" b="1">
          <a:solidFill>
            <a:schemeClr val="tx1"/>
          </a:solidFill>
          <a:latin typeface="Arial" charset="0"/>
        </a:defRPr>
      </a:lvl4pPr>
      <a:lvl5pPr algn="l" rtl="0" eaLnBrk="0" fontAlgn="base" hangingPunct="0">
        <a:spcBef>
          <a:spcPct val="0"/>
        </a:spcBef>
        <a:spcAft>
          <a:spcPct val="0"/>
        </a:spcAft>
        <a:defRPr sz="2600" b="1">
          <a:solidFill>
            <a:schemeClr val="tx1"/>
          </a:solidFill>
          <a:latin typeface="Arial" charset="0"/>
        </a:defRPr>
      </a:lvl5pPr>
      <a:lvl6pPr marL="457200" algn="l" rtl="0" eaLnBrk="1" fontAlgn="base" hangingPunct="1">
        <a:spcBef>
          <a:spcPct val="0"/>
        </a:spcBef>
        <a:spcAft>
          <a:spcPct val="0"/>
        </a:spcAft>
        <a:defRPr sz="2600" b="1">
          <a:solidFill>
            <a:schemeClr val="tx1"/>
          </a:solidFill>
          <a:latin typeface="Arial" charset="0"/>
        </a:defRPr>
      </a:lvl6pPr>
      <a:lvl7pPr marL="914400" algn="l" rtl="0" eaLnBrk="1" fontAlgn="base" hangingPunct="1">
        <a:spcBef>
          <a:spcPct val="0"/>
        </a:spcBef>
        <a:spcAft>
          <a:spcPct val="0"/>
        </a:spcAft>
        <a:defRPr sz="2600" b="1">
          <a:solidFill>
            <a:schemeClr val="tx1"/>
          </a:solidFill>
          <a:latin typeface="Arial" charset="0"/>
        </a:defRPr>
      </a:lvl7pPr>
      <a:lvl8pPr marL="1371600" algn="l" rtl="0" eaLnBrk="1" fontAlgn="base" hangingPunct="1">
        <a:spcBef>
          <a:spcPct val="0"/>
        </a:spcBef>
        <a:spcAft>
          <a:spcPct val="0"/>
        </a:spcAft>
        <a:defRPr sz="2600" b="1">
          <a:solidFill>
            <a:schemeClr val="tx1"/>
          </a:solidFill>
          <a:latin typeface="Arial" charset="0"/>
        </a:defRPr>
      </a:lvl8pPr>
      <a:lvl9pPr marL="1828800" algn="l" rtl="0" eaLnBrk="1" fontAlgn="base" hangingPunct="1">
        <a:spcBef>
          <a:spcPct val="0"/>
        </a:spcBef>
        <a:spcAft>
          <a:spcPct val="0"/>
        </a:spcAft>
        <a:defRPr sz="2600" b="1">
          <a:solidFill>
            <a:schemeClr val="tx1"/>
          </a:solidFill>
          <a:latin typeface="Arial" charset="0"/>
        </a:defRPr>
      </a:lvl9pPr>
    </p:titleStyle>
    <p:bodyStyle>
      <a:lvl1pPr marL="342900" indent="-342900" algn="l" defTabSz="969963" rtl="0" eaLnBrk="0" fontAlgn="base" hangingPunct="0">
        <a:spcBef>
          <a:spcPct val="20000"/>
        </a:spcBef>
        <a:spcAft>
          <a:spcPct val="0"/>
        </a:spcAft>
        <a:buSzPct val="125000"/>
        <a:buFont typeface="Wingdings" pitchFamily="2" charset="2"/>
        <a:buBlip>
          <a:blip r:embed="rId10"/>
        </a:buBlip>
        <a:defRPr sz="2000" b="1">
          <a:solidFill>
            <a:schemeClr val="tx1"/>
          </a:solidFill>
          <a:latin typeface="+mn-lt"/>
          <a:ea typeface="+mn-ea"/>
          <a:cs typeface="+mn-cs"/>
        </a:defRPr>
      </a:lvl1pPr>
      <a:lvl2pPr marL="742950" indent="-285750" algn="l" defTabSz="969963" rtl="0" eaLnBrk="0" fontAlgn="base" hangingPunct="0">
        <a:spcBef>
          <a:spcPct val="20000"/>
        </a:spcBef>
        <a:spcAft>
          <a:spcPct val="0"/>
        </a:spcAft>
        <a:buFont typeface="Wingdings" pitchFamily="2" charset="2"/>
        <a:buChar char="§"/>
        <a:defRPr sz="2800" b="1">
          <a:solidFill>
            <a:schemeClr val="tx1"/>
          </a:solidFill>
          <a:latin typeface="+mn-lt"/>
        </a:defRPr>
      </a:lvl2pPr>
      <a:lvl3pPr marL="1147763" indent="-228600" algn="l" defTabSz="969963" rtl="0" eaLnBrk="0" fontAlgn="base" hangingPunct="0">
        <a:spcBef>
          <a:spcPct val="20000"/>
        </a:spcBef>
        <a:spcAft>
          <a:spcPct val="0"/>
        </a:spcAft>
        <a:buChar char="•"/>
        <a:defRPr sz="1600">
          <a:solidFill>
            <a:schemeClr val="tx1"/>
          </a:solidFill>
          <a:latin typeface="+mn-lt"/>
        </a:defRPr>
      </a:lvl3pPr>
      <a:lvl4pPr marL="1546225" indent="-228600" algn="l" defTabSz="969963" rtl="0" eaLnBrk="0" fontAlgn="base" hangingPunct="0">
        <a:spcBef>
          <a:spcPct val="20000"/>
        </a:spcBef>
        <a:spcAft>
          <a:spcPct val="0"/>
        </a:spcAft>
        <a:buChar char="–"/>
        <a:defRPr sz="1400">
          <a:solidFill>
            <a:schemeClr val="tx1"/>
          </a:solidFill>
          <a:latin typeface="+mn-lt"/>
        </a:defRPr>
      </a:lvl4pPr>
      <a:lvl5pPr marL="1935163" indent="-228600" algn="l" defTabSz="969963" rtl="0" eaLnBrk="0" fontAlgn="base" hangingPunct="0">
        <a:spcBef>
          <a:spcPct val="20000"/>
        </a:spcBef>
        <a:spcAft>
          <a:spcPct val="0"/>
        </a:spcAft>
        <a:buChar char="•"/>
        <a:defRPr sz="1200">
          <a:solidFill>
            <a:schemeClr val="tx1"/>
          </a:solidFill>
          <a:latin typeface="+mn-lt"/>
        </a:defRPr>
      </a:lvl5pPr>
      <a:lvl6pPr marL="2392363" indent="-228600" algn="l" defTabSz="969963" rtl="0" eaLnBrk="1" fontAlgn="base" hangingPunct="1">
        <a:spcBef>
          <a:spcPct val="20000"/>
        </a:spcBef>
        <a:spcAft>
          <a:spcPct val="0"/>
        </a:spcAft>
        <a:buChar char="•"/>
        <a:defRPr sz="1200">
          <a:solidFill>
            <a:schemeClr val="tx1"/>
          </a:solidFill>
          <a:latin typeface="+mn-lt"/>
        </a:defRPr>
      </a:lvl6pPr>
      <a:lvl7pPr marL="2849563" indent="-228600" algn="l" defTabSz="969963" rtl="0" eaLnBrk="1" fontAlgn="base" hangingPunct="1">
        <a:spcBef>
          <a:spcPct val="20000"/>
        </a:spcBef>
        <a:spcAft>
          <a:spcPct val="0"/>
        </a:spcAft>
        <a:buChar char="•"/>
        <a:defRPr sz="1200">
          <a:solidFill>
            <a:schemeClr val="tx1"/>
          </a:solidFill>
          <a:latin typeface="+mn-lt"/>
        </a:defRPr>
      </a:lvl7pPr>
      <a:lvl8pPr marL="3306763" indent="-228600" algn="l" defTabSz="969963" rtl="0" eaLnBrk="1" fontAlgn="base" hangingPunct="1">
        <a:spcBef>
          <a:spcPct val="20000"/>
        </a:spcBef>
        <a:spcAft>
          <a:spcPct val="0"/>
        </a:spcAft>
        <a:buChar char="•"/>
        <a:defRPr sz="1200">
          <a:solidFill>
            <a:schemeClr val="tx1"/>
          </a:solidFill>
          <a:latin typeface="+mn-lt"/>
        </a:defRPr>
      </a:lvl8pPr>
      <a:lvl9pPr marL="3763963" indent="-228600" algn="l" defTabSz="969963"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Hive</a:t>
            </a:r>
            <a:br>
              <a:rPr lang="en-US" dirty="0" smtClean="0"/>
            </a:b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Creating tables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hive&gt; SHOW TABLES;</a:t>
            </a:r>
          </a:p>
          <a:p>
            <a:pPr>
              <a:buFont typeface="Wingdings" pitchFamily="2" charset="2"/>
              <a:buChar char="§"/>
            </a:pPr>
            <a:endParaRPr lang="en-US" dirty="0" smtClean="0"/>
          </a:p>
          <a:p>
            <a:pPr>
              <a:buFont typeface="Wingdings" pitchFamily="2" charset="2"/>
              <a:buChar char="§"/>
            </a:pPr>
            <a:r>
              <a:rPr lang="en-US" dirty="0" smtClean="0"/>
              <a:t>hive&gt; CREATE TABLE shakespeare (freq INT, word STRING)	ROW FORMAT DELIMITED FIELDS TERMINATED BY „\t‟ STORED AS	TEXTFILE; </a:t>
            </a:r>
          </a:p>
          <a:p>
            <a:pPr>
              <a:buFont typeface="Wingdings" pitchFamily="2" charset="2"/>
              <a:buChar char="§"/>
            </a:pPr>
            <a:endParaRPr lang="en-US" dirty="0" smtClean="0"/>
          </a:p>
          <a:p>
            <a:pPr>
              <a:buFont typeface="Wingdings" pitchFamily="2" charset="2"/>
              <a:buChar char="§"/>
            </a:pPr>
            <a:r>
              <a:rPr lang="en-US" dirty="0" smtClean="0"/>
              <a:t>hive&gt; DESCRIBE shakespeare;</a:t>
            </a:r>
            <a:endParaRPr lang="en-US" dirty="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Generating Data</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Let’s get (word, frequency) data from the Shakespeare data set:</a:t>
            </a:r>
          </a:p>
          <a:p>
            <a:pPr>
              <a:buFont typeface="Wingdings" pitchFamily="2" charset="2"/>
              <a:buChar char="§"/>
            </a:pPr>
            <a:endParaRPr lang="en-US" dirty="0" smtClean="0"/>
          </a:p>
          <a:p>
            <a:pPr>
              <a:buFont typeface="Wingdings" pitchFamily="2" charset="2"/>
              <a:buChar char="§"/>
            </a:pPr>
            <a:r>
              <a:rPr lang="en-US" dirty="0" smtClean="0"/>
              <a:t>$</a:t>
            </a:r>
            <a:r>
              <a:rPr lang="en-US" dirty="0" err="1" smtClean="0"/>
              <a:t>hadoop</a:t>
            </a:r>
            <a:r>
              <a:rPr lang="en-US" dirty="0" smtClean="0"/>
              <a:t> jar \$HADOOP_HOME/</a:t>
            </a:r>
            <a:r>
              <a:rPr lang="en-US" dirty="0" err="1" smtClean="0"/>
              <a:t>hadoop</a:t>
            </a:r>
            <a:r>
              <a:rPr lang="en-US" dirty="0" smtClean="0"/>
              <a:t>-*-</a:t>
            </a:r>
            <a:r>
              <a:rPr lang="en-US" dirty="0" err="1" smtClean="0"/>
              <a:t>examples.jar</a:t>
            </a:r>
            <a:r>
              <a:rPr lang="en-US" dirty="0" smtClean="0"/>
              <a:t> \</a:t>
            </a:r>
            <a:r>
              <a:rPr lang="en-US" dirty="0" err="1" smtClean="0"/>
              <a:t>grep</a:t>
            </a:r>
            <a:r>
              <a:rPr lang="en-US" dirty="0" smtClean="0"/>
              <a:t>	input </a:t>
            </a:r>
            <a:r>
              <a:rPr lang="en-US" dirty="0" err="1" smtClean="0"/>
              <a:t>shakespeare_freq</a:t>
            </a:r>
            <a:r>
              <a:rPr lang="en-US" dirty="0" smtClean="0"/>
              <a:t> „\w+‟</a:t>
            </a:r>
            <a:endParaRPr lang="en-US" dirty="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Loading data</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Remove the	</a:t>
            </a:r>
            <a:r>
              <a:rPr lang="en-US" dirty="0" err="1" smtClean="0"/>
              <a:t>MapReduce</a:t>
            </a:r>
            <a:r>
              <a:rPr lang="en-US" dirty="0" smtClean="0"/>
              <a:t> job	logs:</a:t>
            </a:r>
          </a:p>
          <a:p>
            <a:pPr>
              <a:buNone/>
            </a:pPr>
            <a:r>
              <a:rPr lang="en-US" sz="2000" dirty="0" smtClean="0"/>
              <a:t>	</a:t>
            </a:r>
            <a:r>
              <a:rPr lang="en-US" sz="2000" dirty="0" smtClean="0"/>
              <a:t>	$</a:t>
            </a:r>
            <a:r>
              <a:rPr lang="en-US" sz="2000" dirty="0" err="1" smtClean="0"/>
              <a:t>hadoop</a:t>
            </a:r>
            <a:r>
              <a:rPr lang="en-US" sz="2000" dirty="0" smtClean="0"/>
              <a:t> </a:t>
            </a:r>
            <a:r>
              <a:rPr lang="en-US" sz="2000" dirty="0" err="1" smtClean="0"/>
              <a:t>fs</a:t>
            </a:r>
            <a:r>
              <a:rPr lang="en-US" sz="2000" dirty="0" smtClean="0"/>
              <a:t> -</a:t>
            </a:r>
            <a:r>
              <a:rPr lang="en-US" sz="2000" dirty="0" err="1" smtClean="0"/>
              <a:t>rmr</a:t>
            </a:r>
            <a:r>
              <a:rPr lang="en-US" sz="2000" dirty="0" smtClean="0"/>
              <a:t> </a:t>
            </a:r>
            <a:r>
              <a:rPr lang="en-US" sz="2000" dirty="0" err="1" smtClean="0"/>
              <a:t>shakespeare_freq</a:t>
            </a:r>
            <a:r>
              <a:rPr lang="en-US" sz="2000" dirty="0" smtClean="0"/>
              <a:t>/_logs</a:t>
            </a:r>
          </a:p>
          <a:p>
            <a:pPr>
              <a:buFont typeface="Wingdings" pitchFamily="2" charset="2"/>
              <a:buChar char="§"/>
            </a:pPr>
            <a:endParaRPr lang="en-US" dirty="0" smtClean="0"/>
          </a:p>
          <a:p>
            <a:pPr>
              <a:buFont typeface="Wingdings" pitchFamily="2" charset="2"/>
              <a:buChar char="§"/>
            </a:pPr>
            <a:r>
              <a:rPr lang="en-US" dirty="0" smtClean="0"/>
              <a:t>Load dataset into Hive:</a:t>
            </a:r>
          </a:p>
          <a:p>
            <a:pPr>
              <a:buNone/>
            </a:pPr>
            <a:r>
              <a:rPr lang="en-US" dirty="0" smtClean="0"/>
              <a:t>	</a:t>
            </a:r>
            <a:r>
              <a:rPr lang="en-US" dirty="0" smtClean="0"/>
              <a:t>	hive&gt; LOAD DATA INPATH “</a:t>
            </a:r>
            <a:r>
              <a:rPr lang="en-US" dirty="0" err="1" smtClean="0"/>
              <a:t>shakespeare_freq</a:t>
            </a:r>
            <a:r>
              <a:rPr lang="en-US" dirty="0" smtClean="0"/>
              <a:t>” INTO TABLE	shakespeare;</a:t>
            </a:r>
            <a:endParaRPr lang="en-US"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Selecting data</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hive&gt; SELECT * FROM shakespeare LIMIT 10; </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r>
              <a:rPr lang="en-US" dirty="0" smtClean="0"/>
              <a:t>hive&gt; SELECT * FROM shakespeare WHERE freq &gt;  100 SORT BY 	  freq ASC LIMIT 10; </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Most common frequency</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hive&gt; SELECT freq, COUNT(1) AS f2 FROM shakespeare GROUP 	 BY freq SORT BY f2 DESC LIMIT 10;</a:t>
            </a:r>
          </a:p>
          <a:p>
            <a:pPr>
              <a:buFont typeface="Wingdings" pitchFamily="2" charset="2"/>
              <a:buChar char="§"/>
            </a:pPr>
            <a:endParaRPr lang="en-US" dirty="0" smtClean="0"/>
          </a:p>
          <a:p>
            <a:pPr>
              <a:buFont typeface="Wingdings" pitchFamily="2" charset="2"/>
              <a:buChar char="§"/>
            </a:pPr>
            <a:r>
              <a:rPr lang="en-US" dirty="0" smtClean="0"/>
              <a:t>hive&gt; EXPLAIN SELECT freq, COUNT(1) AS f2  FROM shakespeare 	 GROUP BY freq SORT BY f2	DESC LIMIT 10;</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Joining tables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 powerful feature of	Hive is the ability to create queries that join tables together </a:t>
            </a:r>
          </a:p>
          <a:p>
            <a:pPr>
              <a:buFont typeface="Wingdings" pitchFamily="2" charset="2"/>
              <a:buChar char="§"/>
            </a:pPr>
            <a:r>
              <a:rPr lang="en-US" dirty="0" smtClean="0"/>
              <a:t>We have (freq, word) data for Shakespeare</a:t>
            </a:r>
          </a:p>
          <a:p>
            <a:pPr>
              <a:buFont typeface="Wingdings" pitchFamily="2" charset="2"/>
              <a:buChar char="§"/>
            </a:pPr>
            <a:r>
              <a:rPr lang="en-US" dirty="0" smtClean="0"/>
              <a:t> Can	also calculate it	for KJV</a:t>
            </a:r>
          </a:p>
          <a:p>
            <a:pPr>
              <a:buFont typeface="Wingdings" pitchFamily="2" charset="2"/>
              <a:buChar char="§"/>
            </a:pPr>
            <a:r>
              <a:rPr lang="en-US" dirty="0" smtClean="0"/>
              <a:t> Let’s see what words show up a lot in both</a:t>
            </a:r>
            <a:endParaRPr lang="en-US" dirty="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Create the dataset</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t>
            </a:r>
            <a:r>
              <a:rPr lang="en-US" dirty="0" err="1" smtClean="0"/>
              <a:t>cd</a:t>
            </a:r>
            <a:r>
              <a:rPr lang="en-US" dirty="0" smtClean="0"/>
              <a:t>	~/</a:t>
            </a:r>
            <a:r>
              <a:rPr lang="en-US" dirty="0" err="1" smtClean="0"/>
              <a:t>git</a:t>
            </a:r>
            <a:r>
              <a:rPr lang="en-US" dirty="0" smtClean="0"/>
              <a:t>/data</a:t>
            </a:r>
          </a:p>
          <a:p>
            <a:pPr>
              <a:buFont typeface="Wingdings" pitchFamily="2" charset="2"/>
              <a:buChar char="§"/>
            </a:pPr>
            <a:endParaRPr lang="en-US" dirty="0" smtClean="0"/>
          </a:p>
          <a:p>
            <a:pPr>
              <a:buFont typeface="Wingdings" pitchFamily="2" charset="2"/>
              <a:buChar char="§"/>
            </a:pPr>
            <a:r>
              <a:rPr lang="en-US" dirty="0" smtClean="0"/>
              <a:t>$tar	</a:t>
            </a:r>
            <a:r>
              <a:rPr lang="en-US" dirty="0" err="1" smtClean="0"/>
              <a:t>zxf</a:t>
            </a:r>
            <a:r>
              <a:rPr lang="en-US" dirty="0" smtClean="0"/>
              <a:t> </a:t>
            </a:r>
            <a:r>
              <a:rPr lang="en-US" dirty="0" err="1" smtClean="0"/>
              <a:t>bible.tar.gz</a:t>
            </a:r>
            <a:endParaRPr lang="en-US" dirty="0" smtClean="0"/>
          </a:p>
          <a:p>
            <a:pPr>
              <a:buFont typeface="Wingdings" pitchFamily="2" charset="2"/>
              <a:buChar char="§"/>
            </a:pPr>
            <a:endParaRPr lang="en-US" dirty="0" smtClean="0"/>
          </a:p>
          <a:p>
            <a:pPr>
              <a:buFont typeface="Wingdings" pitchFamily="2" charset="2"/>
              <a:buChar char="§"/>
            </a:pPr>
            <a:r>
              <a:rPr lang="en-US" dirty="0" smtClean="0"/>
              <a:t>$</a:t>
            </a:r>
            <a:r>
              <a:rPr lang="en-US" dirty="0" err="1" smtClean="0"/>
              <a:t>hadoop</a:t>
            </a:r>
            <a:r>
              <a:rPr lang="en-US" dirty="0" smtClean="0"/>
              <a:t> </a:t>
            </a:r>
            <a:r>
              <a:rPr lang="en-US" dirty="0" err="1" smtClean="0"/>
              <a:t>fs</a:t>
            </a:r>
            <a:r>
              <a:rPr lang="en-US" dirty="0" smtClean="0"/>
              <a:t> –put bible bible</a:t>
            </a:r>
          </a:p>
          <a:p>
            <a:pPr>
              <a:buFont typeface="Wingdings" pitchFamily="2" charset="2"/>
              <a:buChar char="§"/>
            </a:pPr>
            <a:r>
              <a:rPr lang="en-US" dirty="0" smtClean="0"/>
              <a:t> </a:t>
            </a:r>
          </a:p>
          <a:p>
            <a:pPr>
              <a:buFont typeface="Wingdings" pitchFamily="2" charset="2"/>
              <a:buChar char="§"/>
            </a:pPr>
            <a:r>
              <a:rPr lang="en-US" dirty="0" smtClean="0"/>
              <a:t>$</a:t>
            </a:r>
            <a:r>
              <a:rPr lang="en-US" dirty="0" err="1" smtClean="0"/>
              <a:t>hadoop</a:t>
            </a:r>
            <a:r>
              <a:rPr lang="en-US" dirty="0" smtClean="0"/>
              <a:t> jar	\$HADOOP_HOME/</a:t>
            </a:r>
            <a:r>
              <a:rPr lang="en-US" dirty="0" err="1" smtClean="0"/>
              <a:t>hadoop</a:t>
            </a:r>
            <a:r>
              <a:rPr lang="en-US" dirty="0" smtClean="0"/>
              <a:t>-*-</a:t>
            </a:r>
            <a:r>
              <a:rPr lang="en-US" dirty="0" err="1" smtClean="0"/>
              <a:t>examples.jar</a:t>
            </a:r>
            <a:r>
              <a:rPr lang="en-US" dirty="0" smtClean="0"/>
              <a:t> \</a:t>
            </a:r>
            <a:r>
              <a:rPr lang="en-US" dirty="0" err="1" smtClean="0"/>
              <a:t>grep</a:t>
            </a:r>
            <a:r>
              <a:rPr lang="en-US" dirty="0" smtClean="0"/>
              <a:t> bible </a:t>
            </a:r>
            <a:r>
              <a:rPr lang="en-US" dirty="0" err="1" smtClean="0"/>
              <a:t>bible_freq</a:t>
            </a:r>
            <a:r>
              <a:rPr lang="en-US" dirty="0" smtClean="0"/>
              <a:t> „\w+‟</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Create the new table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hive&gt; CREATE TABLE </a:t>
            </a:r>
            <a:r>
              <a:rPr lang="en-US" dirty="0" err="1" smtClean="0"/>
              <a:t>kjv</a:t>
            </a:r>
            <a:r>
              <a:rPr lang="en-US" dirty="0" smtClean="0"/>
              <a:t> (freq INT, word STRING) ROW FORMAT DELIMITED FIELDS TERMINATED BY	„\t‟ STORED AS TEXTFILE;</a:t>
            </a:r>
          </a:p>
          <a:p>
            <a:pPr>
              <a:buNone/>
            </a:pPr>
            <a:endParaRPr lang="en-US" dirty="0" smtClean="0"/>
          </a:p>
          <a:p>
            <a:pPr>
              <a:buFont typeface="Wingdings" pitchFamily="2" charset="2"/>
              <a:buChar char="§"/>
            </a:pPr>
            <a:r>
              <a:rPr lang="en-US" dirty="0" smtClean="0"/>
              <a:t>hive&gt; SHOW TABLES;</a:t>
            </a:r>
          </a:p>
          <a:p>
            <a:pPr>
              <a:buNone/>
            </a:pPr>
            <a:endParaRPr lang="en-US" dirty="0" smtClean="0"/>
          </a:p>
          <a:p>
            <a:pPr>
              <a:buFont typeface="Wingdings" pitchFamily="2" charset="2"/>
              <a:buChar char="§"/>
            </a:pPr>
            <a:r>
              <a:rPr lang="en-US" dirty="0" smtClean="0"/>
              <a:t>hive&gt; DESCRIBE </a:t>
            </a:r>
            <a:r>
              <a:rPr lang="en-US" dirty="0" err="1" smtClean="0"/>
              <a:t>kjv</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Import data to Hive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 </a:t>
            </a:r>
            <a:r>
              <a:rPr lang="en-US" dirty="0" err="1" smtClean="0"/>
              <a:t>hadoop</a:t>
            </a:r>
            <a:r>
              <a:rPr lang="en-US" dirty="0" smtClean="0"/>
              <a:t> </a:t>
            </a:r>
            <a:r>
              <a:rPr lang="en-US" dirty="0" err="1" smtClean="0"/>
              <a:t>fs</a:t>
            </a:r>
            <a:r>
              <a:rPr lang="en-US" dirty="0" smtClean="0"/>
              <a:t> –</a:t>
            </a:r>
            <a:r>
              <a:rPr lang="en-US" dirty="0" err="1" smtClean="0"/>
              <a:t>rmr</a:t>
            </a:r>
            <a:r>
              <a:rPr lang="en-US" dirty="0" smtClean="0"/>
              <a:t> </a:t>
            </a:r>
            <a:r>
              <a:rPr lang="en-US" dirty="0" err="1" smtClean="0"/>
              <a:t>bible_freq</a:t>
            </a:r>
            <a:r>
              <a:rPr lang="en-US" dirty="0" smtClean="0"/>
              <a:t>/_logs</a:t>
            </a:r>
          </a:p>
          <a:p>
            <a:pPr>
              <a:buNone/>
            </a:pPr>
            <a:endParaRPr lang="en-US" dirty="0" smtClean="0"/>
          </a:p>
          <a:p>
            <a:pPr>
              <a:buFont typeface="Wingdings" pitchFamily="2" charset="2"/>
              <a:buChar char="§"/>
            </a:pPr>
            <a:r>
              <a:rPr lang="en-US" dirty="0" smtClean="0"/>
              <a:t>hive&gt; LOAD DATA INPATH “</a:t>
            </a:r>
            <a:r>
              <a:rPr lang="en-US" dirty="0" err="1" smtClean="0"/>
              <a:t>bible_freq</a:t>
            </a:r>
            <a:r>
              <a:rPr lang="en-US" dirty="0" smtClean="0"/>
              <a:t>” INTO TABLE </a:t>
            </a:r>
            <a:r>
              <a:rPr lang="en-US" dirty="0" err="1" smtClean="0"/>
              <a:t>kjv</a:t>
            </a:r>
            <a:r>
              <a:rPr lang="en-US" dirty="0" smtClean="0"/>
              <a:t>;</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Create an intermediate table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endParaRPr lang="en-US" dirty="0" smtClean="0"/>
          </a:p>
          <a:p>
            <a:pPr>
              <a:buFont typeface="Wingdings" pitchFamily="2" charset="2"/>
              <a:buChar char="§"/>
            </a:pPr>
            <a:r>
              <a:rPr lang="en-US" dirty="0" smtClean="0"/>
              <a:t>hive&gt; CREATE TABLE merged (word STRING, </a:t>
            </a:r>
            <a:r>
              <a:rPr lang="en-US" dirty="0" err="1" smtClean="0"/>
              <a:t>shake_f</a:t>
            </a:r>
            <a:r>
              <a:rPr lang="en-US" dirty="0" smtClean="0"/>
              <a:t> INT, </a:t>
            </a:r>
            <a:r>
              <a:rPr lang="en-US" dirty="0" err="1" smtClean="0"/>
              <a:t>kjv_f</a:t>
            </a:r>
            <a:r>
              <a:rPr lang="en-US" dirty="0" smtClean="0"/>
              <a:t> INT);</a:t>
            </a:r>
          </a:p>
          <a:p>
            <a:pPr>
              <a:buNone/>
            </a:pPr>
            <a:endParaRPr lang="en-US" dirty="0" smtClean="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Outline</a:t>
            </a:r>
            <a:br>
              <a:rPr lang="en-US" dirty="0" smtClean="0"/>
            </a:br>
            <a:endParaRPr lang="en-US" dirty="0"/>
          </a:p>
        </p:txBody>
      </p:sp>
      <p:sp>
        <p:nvSpPr>
          <p:cNvPr id="3" name="Content Placeholder 2"/>
          <p:cNvSpPr>
            <a:spLocks noGrp="1"/>
          </p:cNvSpPr>
          <p:nvPr>
            <p:ph idx="1"/>
          </p:nvPr>
        </p:nvSpPr>
        <p:spPr/>
        <p:txBody>
          <a:bodyPr/>
          <a:lstStyle/>
          <a:p>
            <a:pPr lvl="0">
              <a:buFont typeface="Wingdings" pitchFamily="2" charset="2"/>
              <a:buChar char="§"/>
            </a:pPr>
            <a:r>
              <a:rPr lang="en-US" dirty="0" smtClean="0"/>
              <a:t>Motivation </a:t>
            </a:r>
          </a:p>
          <a:p>
            <a:pPr lvl="0">
              <a:buFont typeface="Wingdings" pitchFamily="2" charset="2"/>
              <a:buChar char="§"/>
            </a:pPr>
            <a:r>
              <a:rPr lang="en-US" dirty="0" smtClean="0"/>
              <a:t>Overview </a:t>
            </a:r>
          </a:p>
          <a:p>
            <a:pPr lvl="0">
              <a:buFont typeface="Wingdings" pitchFamily="2" charset="2"/>
              <a:buChar char="§"/>
            </a:pPr>
            <a:r>
              <a:rPr lang="en-US" dirty="0" smtClean="0"/>
              <a:t>Data Model </a:t>
            </a:r>
          </a:p>
          <a:p>
            <a:pPr lvl="0">
              <a:buFont typeface="Wingdings" pitchFamily="2" charset="2"/>
              <a:buChar char="§"/>
            </a:pPr>
            <a:r>
              <a:rPr lang="en-US" dirty="0" smtClean="0"/>
              <a:t>Working with Hive</a:t>
            </a:r>
          </a:p>
          <a:p>
            <a:pPr lvl="0">
              <a:buFont typeface="Wingdings" pitchFamily="2" charset="2"/>
              <a:buChar char="§"/>
            </a:pPr>
            <a:r>
              <a:rPr lang="en-US" dirty="0" smtClean="0"/>
              <a:t>DDL	Operations</a:t>
            </a:r>
          </a:p>
          <a:p>
            <a:pPr lvl="0">
              <a:buFont typeface="Wingdings" pitchFamily="2" charset="2"/>
              <a:buChar char="§"/>
            </a:pPr>
            <a:r>
              <a:rPr lang="en-US" dirty="0" smtClean="0"/>
              <a:t>Custom </a:t>
            </a:r>
            <a:r>
              <a:rPr lang="en-US" dirty="0" err="1" smtClean="0"/>
              <a:t>mapper</a:t>
            </a:r>
            <a:r>
              <a:rPr lang="en-US" dirty="0" smtClean="0"/>
              <a:t> scripts</a:t>
            </a:r>
          </a:p>
          <a:p>
            <a:pPr lvl="0">
              <a:buFont typeface="Wingdings" pitchFamily="2" charset="2"/>
              <a:buChar char="§"/>
            </a:pPr>
            <a:r>
              <a:rPr lang="en-US" dirty="0" smtClean="0"/>
              <a:t>User Defined Functions</a:t>
            </a:r>
          </a:p>
          <a:p>
            <a:pPr>
              <a:buFont typeface="Wingdings" pitchFamily="2" charset="2"/>
              <a:buChar char="§"/>
            </a:pPr>
            <a:r>
              <a:rPr lang="en-US" dirty="0" smtClean="0"/>
              <a:t>Wrap up &amp; Conclusions</a:t>
            </a:r>
            <a:endParaRPr lang="en-US"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Running the join</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hive&gt; INSERT OVERWRITE TABLE merged SELECT </a:t>
            </a:r>
            <a:r>
              <a:rPr lang="en-US" dirty="0" err="1" smtClean="0"/>
              <a:t>s.word</a:t>
            </a:r>
            <a:r>
              <a:rPr lang="en-US" dirty="0" smtClean="0"/>
              <a:t>, </a:t>
            </a:r>
            <a:r>
              <a:rPr lang="en-US" dirty="0" err="1" smtClean="0"/>
              <a:t>s.freq</a:t>
            </a:r>
            <a:r>
              <a:rPr lang="en-US" dirty="0" smtClean="0"/>
              <a:t>, </a:t>
            </a:r>
            <a:r>
              <a:rPr lang="en-US" dirty="0" err="1" smtClean="0"/>
              <a:t>k.freq</a:t>
            </a:r>
            <a:r>
              <a:rPr lang="en-US" dirty="0" smtClean="0"/>
              <a:t> FROM shakespeare s	JOIN </a:t>
            </a:r>
            <a:r>
              <a:rPr lang="en-US" dirty="0" err="1" smtClean="0"/>
              <a:t>kjv</a:t>
            </a:r>
            <a:r>
              <a:rPr lang="en-US" dirty="0" smtClean="0"/>
              <a:t> k ON (</a:t>
            </a:r>
            <a:r>
              <a:rPr lang="en-US" dirty="0" err="1" smtClean="0"/>
              <a:t>s.word</a:t>
            </a:r>
            <a:r>
              <a:rPr lang="en-US" dirty="0" smtClean="0"/>
              <a:t> =	</a:t>
            </a:r>
            <a:r>
              <a:rPr lang="en-US" dirty="0" err="1" smtClean="0"/>
              <a:t>k.word</a:t>
            </a:r>
            <a:r>
              <a:rPr lang="en-US" dirty="0" smtClean="0"/>
              <a:t>)  </a:t>
            </a:r>
          </a:p>
          <a:p>
            <a:pPr>
              <a:buNone/>
            </a:pPr>
            <a:r>
              <a:rPr lang="en-US" dirty="0" smtClean="0"/>
              <a:t>	WHERE </a:t>
            </a:r>
            <a:r>
              <a:rPr lang="en-US" dirty="0" err="1" smtClean="0"/>
              <a:t>s.freq</a:t>
            </a:r>
            <a:r>
              <a:rPr lang="en-US" dirty="0" smtClean="0"/>
              <a:t> &gt;= 1 AND </a:t>
            </a:r>
            <a:r>
              <a:rPr lang="en-US" dirty="0" err="1" smtClean="0"/>
              <a:t>k.freq</a:t>
            </a:r>
            <a:r>
              <a:rPr lang="en-US" dirty="0" smtClean="0"/>
              <a:t> &gt;=	1;</a:t>
            </a:r>
          </a:p>
          <a:p>
            <a:pPr>
              <a:buNone/>
            </a:pPr>
            <a:r>
              <a:rPr lang="en-US" dirty="0" smtClean="0"/>
              <a:t> </a:t>
            </a:r>
          </a:p>
          <a:p>
            <a:pPr>
              <a:buFont typeface="Wingdings" pitchFamily="2" charset="2"/>
              <a:buChar char="§"/>
            </a:pPr>
            <a:r>
              <a:rPr lang="en-US" dirty="0" smtClean="0"/>
              <a:t>hive&gt; SELECT * FROM merged LIMIT 20;</a:t>
            </a:r>
          </a:p>
          <a:p>
            <a:endParaRPr lang="en-US" dirty="0"/>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Most	common intersections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What words appeared most frequently in both corpuses?</a:t>
            </a:r>
          </a:p>
          <a:p>
            <a:pPr>
              <a:buNone/>
            </a:pPr>
            <a:r>
              <a:rPr lang="en-US" dirty="0" smtClean="0"/>
              <a:t> </a:t>
            </a:r>
          </a:p>
          <a:p>
            <a:pPr>
              <a:buFont typeface="Wingdings" pitchFamily="2" charset="2"/>
              <a:buChar char="§"/>
            </a:pPr>
            <a:r>
              <a:rPr lang="en-US" dirty="0" smtClean="0"/>
              <a:t>hive&gt; SELECT word, </a:t>
            </a:r>
            <a:r>
              <a:rPr lang="en-US" dirty="0" err="1" smtClean="0"/>
              <a:t>shake_f</a:t>
            </a:r>
            <a:r>
              <a:rPr lang="en-US" dirty="0" smtClean="0"/>
              <a:t>, </a:t>
            </a:r>
            <a:r>
              <a:rPr lang="en-US" dirty="0" err="1" smtClean="0"/>
              <a:t>kjv_f</a:t>
            </a:r>
            <a:r>
              <a:rPr lang="en-US" dirty="0" smtClean="0"/>
              <a:t>, (</a:t>
            </a:r>
            <a:r>
              <a:rPr lang="en-US" dirty="0" err="1" smtClean="0"/>
              <a:t>shake_f</a:t>
            </a:r>
            <a:r>
              <a:rPr lang="en-US" dirty="0" smtClean="0"/>
              <a:t> +</a:t>
            </a:r>
            <a:r>
              <a:rPr lang="en-US" dirty="0" err="1" smtClean="0"/>
              <a:t>kjv_f</a:t>
            </a:r>
            <a:r>
              <a:rPr lang="en-US" dirty="0" smtClean="0"/>
              <a:t>) AS </a:t>
            </a:r>
            <a:r>
              <a:rPr lang="en-US" dirty="0" err="1" smtClean="0"/>
              <a:t>ss</a:t>
            </a:r>
            <a:endParaRPr lang="en-US" dirty="0" smtClean="0"/>
          </a:p>
          <a:p>
            <a:pPr>
              <a:buNone/>
            </a:pPr>
            <a:r>
              <a:rPr lang="en-US" dirty="0" smtClean="0"/>
              <a:t>	FROM merged SORT BY </a:t>
            </a:r>
            <a:r>
              <a:rPr lang="en-US" dirty="0" err="1" smtClean="0"/>
              <a:t>ss</a:t>
            </a:r>
            <a:r>
              <a:rPr lang="en-US" dirty="0" smtClean="0"/>
              <a:t>	LIMIT 20;</a:t>
            </a:r>
            <a:endParaRPr lang="en-US" dirty="0"/>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Manipulating Tables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DDL operations</a:t>
            </a:r>
          </a:p>
          <a:p>
            <a:pPr lvl="1">
              <a:buFont typeface="Arial" pitchFamily="34" charset="0"/>
              <a:buChar char="•"/>
            </a:pPr>
            <a:r>
              <a:rPr lang="en-US" sz="2000" dirty="0" smtClean="0"/>
              <a:t> SHOW TABLES</a:t>
            </a:r>
          </a:p>
          <a:p>
            <a:pPr lvl="1">
              <a:buFont typeface="Arial" pitchFamily="34" charset="0"/>
              <a:buChar char="•"/>
            </a:pPr>
            <a:r>
              <a:rPr lang="en-US" sz="2000" dirty="0" smtClean="0"/>
              <a:t> CREATE TABLE</a:t>
            </a:r>
          </a:p>
          <a:p>
            <a:pPr lvl="1">
              <a:buFont typeface="Arial" pitchFamily="34" charset="0"/>
              <a:buChar char="•"/>
            </a:pPr>
            <a:r>
              <a:rPr lang="en-US" sz="2000" dirty="0" smtClean="0"/>
              <a:t> ALTER TABLE</a:t>
            </a:r>
          </a:p>
          <a:p>
            <a:pPr lvl="1">
              <a:buFont typeface="Arial" pitchFamily="34" charset="0"/>
              <a:buChar char="•"/>
            </a:pPr>
            <a:r>
              <a:rPr lang="en-US" sz="2000" dirty="0" smtClean="0"/>
              <a:t> DROP TABLE</a:t>
            </a:r>
          </a:p>
          <a:p>
            <a:pPr>
              <a:buFont typeface="Wingdings" pitchFamily="2" charset="2"/>
              <a:buChar char="§"/>
            </a:pPr>
            <a:r>
              <a:rPr lang="en-US" dirty="0" smtClean="0"/>
              <a:t>Loading data</a:t>
            </a:r>
          </a:p>
          <a:p>
            <a:pPr>
              <a:buFont typeface="Wingdings" pitchFamily="2" charset="2"/>
              <a:buChar char="§"/>
            </a:pPr>
            <a:r>
              <a:rPr lang="en-US" dirty="0" smtClean="0"/>
              <a:t>Partitioning and bucketing</a:t>
            </a:r>
          </a:p>
          <a:p>
            <a:endParaRPr lang="en-US" dirty="0"/>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Creating Tables in Hive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Most straightforward: </a:t>
            </a:r>
          </a:p>
          <a:p>
            <a:pPr>
              <a:buNone/>
            </a:pPr>
            <a:r>
              <a:rPr lang="en-US" dirty="0" smtClean="0"/>
              <a:t>	CREATE TABLE </a:t>
            </a:r>
            <a:r>
              <a:rPr lang="en-US" dirty="0" err="1" smtClean="0"/>
              <a:t>foo</a:t>
            </a:r>
            <a:r>
              <a:rPr lang="en-US" dirty="0" smtClean="0"/>
              <a:t>(id </a:t>
            </a:r>
            <a:r>
              <a:rPr lang="en-US" dirty="0" err="1" smtClean="0"/>
              <a:t>INT,msg</a:t>
            </a:r>
            <a:r>
              <a:rPr lang="en-US" dirty="0" smtClean="0"/>
              <a:t> STRING);</a:t>
            </a:r>
          </a:p>
          <a:p>
            <a:pPr>
              <a:buNone/>
            </a:pPr>
            <a:r>
              <a:rPr lang="en-US" dirty="0" smtClean="0"/>
              <a:t> </a:t>
            </a:r>
          </a:p>
          <a:p>
            <a:pPr>
              <a:buFont typeface="Wingdings" pitchFamily="2" charset="2"/>
              <a:buChar char="§"/>
            </a:pPr>
            <a:r>
              <a:rPr lang="en-US" dirty="0" smtClean="0"/>
              <a:t>Assumes default table layout</a:t>
            </a:r>
          </a:p>
          <a:p>
            <a:pPr>
              <a:buNone/>
            </a:pPr>
            <a:r>
              <a:rPr lang="en-US" dirty="0" smtClean="0"/>
              <a:t>	-Text files; fields terminated with ^A, lines terminated with \n</a:t>
            </a:r>
          </a:p>
          <a:p>
            <a:pPr>
              <a:buNone/>
            </a:pPr>
            <a:r>
              <a:rPr lang="en-US" dirty="0" smtClean="0"/>
              <a:t/>
            </a:r>
            <a:br>
              <a:rPr lang="en-US" dirty="0" smtClean="0"/>
            </a:br>
            <a:endParaRPr lang="en-US" dirty="0"/>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Row Format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Arbitrary </a:t>
            </a:r>
            <a:r>
              <a:rPr lang="en-US" dirty="0" err="1" smtClean="0"/>
              <a:t>field,record</a:t>
            </a:r>
            <a:r>
              <a:rPr lang="en-US" dirty="0" smtClean="0"/>
              <a:t> separators are	possible. e.g., CSV format:</a:t>
            </a:r>
          </a:p>
          <a:p>
            <a:pPr>
              <a:buNone/>
            </a:pPr>
            <a:r>
              <a:rPr lang="en-US" dirty="0" smtClean="0"/>
              <a:t> </a:t>
            </a:r>
          </a:p>
          <a:p>
            <a:pPr>
              <a:buFont typeface="Wingdings" pitchFamily="2" charset="2"/>
              <a:buChar char="§"/>
            </a:pPr>
            <a:r>
              <a:rPr lang="en-US" dirty="0" smtClean="0"/>
              <a:t>CREATE TABLE </a:t>
            </a:r>
            <a:r>
              <a:rPr lang="en-US" dirty="0" err="1" smtClean="0"/>
              <a:t>foo</a:t>
            </a:r>
            <a:r>
              <a:rPr lang="en-US" dirty="0" smtClean="0"/>
              <a:t>(id INT, </a:t>
            </a:r>
            <a:r>
              <a:rPr lang="en-US" dirty="0" err="1" smtClean="0"/>
              <a:t>msg</a:t>
            </a:r>
            <a:r>
              <a:rPr lang="en-US" dirty="0" smtClean="0"/>
              <a:t> STRING)</a:t>
            </a:r>
          </a:p>
          <a:p>
            <a:pPr>
              <a:buNone/>
            </a:pPr>
            <a:r>
              <a:rPr lang="en-US" dirty="0" smtClean="0"/>
              <a:t>	ROW FORMAT</a:t>
            </a:r>
          </a:p>
          <a:p>
            <a:pPr>
              <a:buNone/>
            </a:pPr>
            <a:r>
              <a:rPr lang="en-US" dirty="0" smtClean="0"/>
              <a:t>	DELIMITED FIELDS TERMINATED BY “,” LINES TERMINATED BY “\n”;</a:t>
            </a:r>
          </a:p>
          <a:p>
            <a:endParaRPr lang="en-US" dirty="0" smtClean="0"/>
          </a:p>
          <a:p>
            <a:pPr>
              <a:buFont typeface="Wingdings" pitchFamily="2" charset="2"/>
              <a:buChar char="§"/>
            </a:pPr>
            <a:r>
              <a:rPr lang="en-US" dirty="0" smtClean="0"/>
              <a:t> Does not support “OPTIONALLY ENCLOSED BY” escape syntax</a:t>
            </a:r>
          </a:p>
          <a:p>
            <a:endParaRPr lang="en-US" dirty="0"/>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err="1" smtClean="0"/>
              <a:t>MapReduce</a:t>
            </a:r>
            <a:r>
              <a:rPr lang="en-US" dirty="0" smtClean="0"/>
              <a:t> Text	Output</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CREATE TABLE </a:t>
            </a:r>
            <a:r>
              <a:rPr lang="en-US" dirty="0" err="1" smtClean="0"/>
              <a:t>foo</a:t>
            </a:r>
            <a:r>
              <a:rPr lang="en-US" dirty="0" smtClean="0"/>
              <a:t>(id INT,	</a:t>
            </a:r>
            <a:r>
              <a:rPr lang="en-US" dirty="0" err="1" smtClean="0"/>
              <a:t>msg</a:t>
            </a:r>
            <a:r>
              <a:rPr lang="en-US" dirty="0" smtClean="0"/>
              <a:t>	STRING) ROW	FORMAT</a:t>
            </a:r>
          </a:p>
          <a:p>
            <a:pPr>
              <a:buNone/>
            </a:pPr>
            <a:r>
              <a:rPr lang="en-US" dirty="0" smtClean="0"/>
              <a:t>	DELIMITED FIELDS TERMINATED BY	„\t‟	LINES TERMINATED BY	„\n‟;</a:t>
            </a:r>
          </a:p>
          <a:p>
            <a:endParaRPr lang="en-US" dirty="0"/>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err="1" smtClean="0"/>
              <a:t>SequenceFile</a:t>
            </a:r>
            <a:r>
              <a:rPr lang="en-US" dirty="0" smtClean="0"/>
              <a:t> Storage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CREATE TABLE </a:t>
            </a:r>
            <a:r>
              <a:rPr lang="en-US" dirty="0" err="1" smtClean="0"/>
              <a:t>foo</a:t>
            </a:r>
            <a:r>
              <a:rPr lang="en-US" dirty="0" smtClean="0"/>
              <a:t>(id INT, </a:t>
            </a:r>
            <a:r>
              <a:rPr lang="en-US" dirty="0" err="1" smtClean="0"/>
              <a:t>msg</a:t>
            </a:r>
            <a:r>
              <a:rPr lang="en-US" dirty="0" smtClean="0"/>
              <a:t> STRING) STORED AS SEQUENCEFILE;</a:t>
            </a:r>
          </a:p>
          <a:p>
            <a:pPr>
              <a:buFont typeface="Wingdings" pitchFamily="2" charset="2"/>
              <a:buChar char="§"/>
            </a:pPr>
            <a:endParaRPr lang="en-US" dirty="0" smtClean="0"/>
          </a:p>
          <a:p>
            <a:pPr>
              <a:buFont typeface="Wingdings" pitchFamily="2" charset="2"/>
              <a:buChar char="§"/>
            </a:pPr>
            <a:r>
              <a:rPr lang="en-US" dirty="0" smtClean="0"/>
              <a:t>Can also explicitly say “STORED AS TEXTFILE”</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Data Types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Primitive types:</a:t>
            </a:r>
          </a:p>
          <a:p>
            <a:pPr>
              <a:buNone/>
            </a:pPr>
            <a:r>
              <a:rPr lang="en-US" dirty="0" smtClean="0"/>
              <a:t>	– TINYINT</a:t>
            </a:r>
          </a:p>
          <a:p>
            <a:pPr>
              <a:buNone/>
            </a:pPr>
            <a:r>
              <a:rPr lang="en-US" dirty="0" smtClean="0"/>
              <a:t>	– INT</a:t>
            </a:r>
          </a:p>
          <a:p>
            <a:pPr>
              <a:buNone/>
            </a:pPr>
            <a:r>
              <a:rPr lang="en-US" dirty="0" smtClean="0"/>
              <a:t>	– BIGINT</a:t>
            </a:r>
          </a:p>
          <a:p>
            <a:pPr>
              <a:buNone/>
            </a:pPr>
            <a:r>
              <a:rPr lang="en-US" dirty="0" smtClean="0"/>
              <a:t>	– BOOLEAN</a:t>
            </a:r>
          </a:p>
          <a:p>
            <a:pPr>
              <a:buNone/>
            </a:pPr>
            <a:r>
              <a:rPr lang="en-US" dirty="0" smtClean="0"/>
              <a:t>	– DOUBLE</a:t>
            </a:r>
          </a:p>
          <a:p>
            <a:pPr>
              <a:buNone/>
            </a:pPr>
            <a:r>
              <a:rPr lang="en-US" dirty="0" smtClean="0"/>
              <a:t>	– STRING</a:t>
            </a:r>
          </a:p>
          <a:p>
            <a:pPr>
              <a:buNone/>
            </a:pPr>
            <a:r>
              <a:rPr lang="en-US" dirty="0" smtClean="0"/>
              <a:t> </a:t>
            </a:r>
          </a:p>
          <a:p>
            <a:pPr>
              <a:buFont typeface="Wingdings" pitchFamily="2" charset="2"/>
              <a:buChar char="§"/>
            </a:pPr>
            <a:r>
              <a:rPr lang="en-US" dirty="0" smtClean="0"/>
              <a:t>Type constructors:</a:t>
            </a:r>
          </a:p>
          <a:p>
            <a:pPr>
              <a:buNone/>
            </a:pPr>
            <a:r>
              <a:rPr lang="en-US" dirty="0" smtClean="0"/>
              <a:t>	– ARRAY &lt; </a:t>
            </a:r>
            <a:r>
              <a:rPr lang="en-US" i="1" dirty="0" smtClean="0"/>
              <a:t>primitive-type </a:t>
            </a:r>
            <a:r>
              <a:rPr lang="en-US" dirty="0" smtClean="0"/>
              <a:t>&gt;</a:t>
            </a:r>
          </a:p>
          <a:p>
            <a:pPr>
              <a:buNone/>
            </a:pPr>
            <a:r>
              <a:rPr lang="en-US" dirty="0" smtClean="0"/>
              <a:t>	– MAP &lt; </a:t>
            </a:r>
            <a:r>
              <a:rPr lang="en-US" i="1" dirty="0" smtClean="0"/>
              <a:t>primitive-type, primitive-type </a:t>
            </a:r>
            <a:r>
              <a:rPr lang="en-US" dirty="0" smtClean="0"/>
              <a:t>&gt;</a:t>
            </a:r>
          </a:p>
          <a:p>
            <a:endParaRPr lang="en-US" dirty="0"/>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Loading Data</a:t>
            </a:r>
            <a:br>
              <a:rPr lang="en-US" dirty="0" smtClean="0"/>
            </a:br>
            <a:endParaRPr lang="en-US" dirty="0"/>
          </a:p>
        </p:txBody>
      </p:sp>
      <p:sp>
        <p:nvSpPr>
          <p:cNvPr id="3" name="Content Placeholder 2"/>
          <p:cNvSpPr>
            <a:spLocks noGrp="1"/>
          </p:cNvSpPr>
          <p:nvPr>
            <p:ph idx="1"/>
          </p:nvPr>
        </p:nvSpPr>
        <p:spPr/>
        <p:txBody>
          <a:bodyPr/>
          <a:lstStyle/>
          <a:p>
            <a:r>
              <a:rPr lang="en-US" dirty="0" smtClean="0"/>
              <a:t>HDFS-resident data:</a:t>
            </a:r>
          </a:p>
          <a:p>
            <a:pPr>
              <a:buNone/>
            </a:pPr>
            <a:r>
              <a:rPr lang="en-US" dirty="0" smtClean="0"/>
              <a:t>	LOAD DATA INPATH „</a:t>
            </a:r>
            <a:r>
              <a:rPr lang="en-US" dirty="0" err="1" smtClean="0"/>
              <a:t>mydata</a:t>
            </a:r>
            <a:r>
              <a:rPr lang="en-US" dirty="0" smtClean="0"/>
              <a:t>‟ [OVERWRITE] INTO TABLE </a:t>
            </a:r>
            <a:r>
              <a:rPr lang="en-US" dirty="0" err="1" smtClean="0"/>
              <a:t>foo</a:t>
            </a:r>
            <a:r>
              <a:rPr lang="en-US" dirty="0" smtClean="0"/>
              <a:t>;</a:t>
            </a:r>
          </a:p>
          <a:p>
            <a:pPr>
              <a:buNone/>
            </a:pPr>
            <a:r>
              <a:rPr lang="en-US" dirty="0" smtClean="0"/>
              <a:t> </a:t>
            </a:r>
          </a:p>
          <a:p>
            <a:r>
              <a:rPr lang="en-US" dirty="0" smtClean="0"/>
              <a:t>Local </a:t>
            </a:r>
            <a:r>
              <a:rPr lang="en-US" dirty="0" err="1" smtClean="0"/>
              <a:t>filesystem</a:t>
            </a:r>
            <a:r>
              <a:rPr lang="en-US" dirty="0" smtClean="0"/>
              <a:t> data:</a:t>
            </a:r>
          </a:p>
          <a:p>
            <a:pPr>
              <a:buNone/>
            </a:pPr>
            <a:r>
              <a:rPr lang="en-US" dirty="0" smtClean="0"/>
              <a:t>	LOAD DATA LOCAL INPATH “</a:t>
            </a:r>
            <a:r>
              <a:rPr lang="en-US" dirty="0" err="1" smtClean="0"/>
              <a:t>mydata</a:t>
            </a:r>
            <a:r>
              <a:rPr lang="en-US" dirty="0" smtClean="0"/>
              <a:t>” INTO TABLE </a:t>
            </a:r>
            <a:r>
              <a:rPr lang="en-US" dirty="0" err="1" smtClean="0"/>
              <a:t>foo</a:t>
            </a:r>
            <a:r>
              <a:rPr lang="en-US" dirty="0" smtClean="0"/>
              <a:t>;</a:t>
            </a:r>
          </a:p>
          <a:p>
            <a:endParaRPr lang="en-US" dirty="0"/>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Subquery</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Subquery syntax</a:t>
            </a:r>
          </a:p>
          <a:p>
            <a:pPr>
              <a:buNone/>
            </a:pPr>
            <a:r>
              <a:rPr lang="en-US" dirty="0" smtClean="0"/>
              <a:t>	SELECT ... FROM (subquery) name ... </a:t>
            </a:r>
          </a:p>
          <a:p>
            <a:pPr>
              <a:buFont typeface="Wingdings" pitchFamily="2" charset="2"/>
              <a:buChar char="§"/>
            </a:pPr>
            <a:r>
              <a:rPr lang="en-US" dirty="0" smtClean="0"/>
              <a:t>Hive supports sub queries only in the FROM clause. The subquery has to be given a name because every table in a FROM clause must have a name.</a:t>
            </a:r>
          </a:p>
          <a:p>
            <a:pPr>
              <a:buFont typeface="Wingdings" pitchFamily="2" charset="2"/>
              <a:buChar char="§"/>
            </a:pPr>
            <a:r>
              <a:rPr lang="en-US" dirty="0" smtClean="0"/>
              <a:t>Columns in the subquery select list must have unique names. The columns in the subquery select list are available in the outer query just like columns of a table.</a:t>
            </a:r>
          </a:p>
          <a:p>
            <a:pPr>
              <a:buFont typeface="Wingdings" pitchFamily="2" charset="2"/>
              <a:buChar char="§"/>
            </a:pPr>
            <a:r>
              <a:rPr lang="en-US" dirty="0" smtClean="0"/>
              <a:t>The subquery can also be a query expression with UNION. Hive supports arbitrary levels of sub-queries.</a:t>
            </a:r>
          </a:p>
          <a:p>
            <a:pPr>
              <a:buNone/>
            </a:pPr>
            <a:r>
              <a:rPr lang="en-US" dirty="0" smtClean="0"/>
              <a:t>	</a:t>
            </a:r>
          </a:p>
          <a:p>
            <a:pPr>
              <a:buNone/>
            </a:pPr>
            <a:endParaRPr lang="en-US" dirty="0" smtClean="0"/>
          </a:p>
          <a:p>
            <a:endParaRPr lang="en-US"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lstStyle/>
          <a:p>
            <a:pPr>
              <a:buFont typeface="Wingdings" pitchFamily="2" charset="2"/>
              <a:buChar char="§"/>
            </a:pPr>
            <a:r>
              <a:rPr lang="en-US" dirty="0" smtClean="0"/>
              <a:t>Started at </a:t>
            </a:r>
            <a:r>
              <a:rPr lang="en-US" dirty="0" err="1" smtClean="0"/>
              <a:t>Facebook</a:t>
            </a:r>
            <a:endParaRPr lang="en-US" dirty="0" smtClean="0"/>
          </a:p>
          <a:p>
            <a:pPr>
              <a:buFont typeface="Wingdings" pitchFamily="2" charset="2"/>
              <a:buChar char="§"/>
            </a:pPr>
            <a:r>
              <a:rPr lang="en-US" dirty="0" smtClean="0"/>
              <a:t>Data	was collected by nightly </a:t>
            </a:r>
            <a:r>
              <a:rPr lang="en-US" dirty="0" err="1" smtClean="0"/>
              <a:t>cron</a:t>
            </a:r>
            <a:r>
              <a:rPr lang="en-US" dirty="0" smtClean="0"/>
              <a:t>	jobs into Oracle DB</a:t>
            </a:r>
          </a:p>
          <a:p>
            <a:pPr>
              <a:buFont typeface="Wingdings" pitchFamily="2" charset="2"/>
              <a:buChar char="§"/>
            </a:pPr>
            <a:r>
              <a:rPr lang="en-US" dirty="0" smtClean="0"/>
              <a:t>“ETL” via hand- coded python</a:t>
            </a:r>
          </a:p>
          <a:p>
            <a:pPr>
              <a:buFont typeface="Wingdings" pitchFamily="2" charset="2"/>
              <a:buChar char="§"/>
            </a:pPr>
            <a:r>
              <a:rPr lang="en-US" dirty="0" smtClean="0"/>
              <a:t>Grew from 10s of GBs (2006) to 1 TB/day new data (2007),now 10x that.</a:t>
            </a:r>
            <a:endParaRPr 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4646613" y="1219200"/>
            <a:ext cx="4260850" cy="357090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Subquery Example</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Example with simple subquery:</a:t>
            </a:r>
          </a:p>
          <a:p>
            <a:pPr>
              <a:buNone/>
            </a:pPr>
            <a:r>
              <a:rPr lang="en-US" dirty="0" smtClean="0"/>
              <a:t>	</a:t>
            </a:r>
            <a:r>
              <a:rPr lang="en-US" dirty="0" smtClean="0"/>
              <a:t>	SELECT </a:t>
            </a:r>
            <a:r>
              <a:rPr lang="en-US" dirty="0" err="1" smtClean="0"/>
              <a:t>col</a:t>
            </a:r>
            <a:r>
              <a:rPr lang="en-US" dirty="0" smtClean="0"/>
              <a:t> FROM </a:t>
            </a:r>
          </a:p>
          <a:p>
            <a:pPr>
              <a:buNone/>
            </a:pPr>
            <a:r>
              <a:rPr lang="en-US" dirty="0" smtClean="0"/>
              <a:t>	</a:t>
            </a:r>
            <a:r>
              <a:rPr lang="en-US" dirty="0" smtClean="0"/>
              <a:t>	            ( SELECT </a:t>
            </a:r>
            <a:r>
              <a:rPr lang="en-US" dirty="0" err="1" smtClean="0"/>
              <a:t>a+b</a:t>
            </a:r>
            <a:r>
              <a:rPr lang="en-US" dirty="0" smtClean="0"/>
              <a:t> AS </a:t>
            </a:r>
            <a:r>
              <a:rPr lang="en-US" dirty="0" err="1" smtClean="0"/>
              <a:t>col</a:t>
            </a:r>
            <a:r>
              <a:rPr lang="en-US" dirty="0" smtClean="0"/>
              <a:t> FROM t1 )  t2 </a:t>
            </a:r>
          </a:p>
          <a:p>
            <a:pPr>
              <a:buFont typeface="Wingdings" pitchFamily="2" charset="2"/>
              <a:buChar char="§"/>
            </a:pPr>
            <a:r>
              <a:rPr lang="en-US" dirty="0" smtClean="0"/>
              <a:t>Example with subquery containing a UNION ALL:</a:t>
            </a:r>
          </a:p>
          <a:p>
            <a:pPr>
              <a:buNone/>
            </a:pPr>
            <a:r>
              <a:rPr lang="en-US" dirty="0" smtClean="0"/>
              <a:t>		</a:t>
            </a:r>
            <a:r>
              <a:rPr lang="en-US" dirty="0" smtClean="0"/>
              <a:t>SELECT </a:t>
            </a:r>
            <a:r>
              <a:rPr lang="en-US" dirty="0" smtClean="0"/>
              <a:t>t3.col FROM </a:t>
            </a:r>
          </a:p>
          <a:p>
            <a:pPr>
              <a:buNone/>
            </a:pPr>
            <a:r>
              <a:rPr lang="en-US" dirty="0" smtClean="0"/>
              <a:t>		  ( SELECT </a:t>
            </a:r>
            <a:r>
              <a:rPr lang="en-US" dirty="0" err="1" smtClean="0"/>
              <a:t>a+b</a:t>
            </a:r>
            <a:r>
              <a:rPr lang="en-US" dirty="0" smtClean="0"/>
              <a:t> AS </a:t>
            </a:r>
            <a:r>
              <a:rPr lang="en-US" dirty="0" err="1" smtClean="0"/>
              <a:t>col</a:t>
            </a:r>
            <a:r>
              <a:rPr lang="en-US" dirty="0" smtClean="0"/>
              <a:t> FROM t1 UNION ALL SELECT </a:t>
            </a:r>
            <a:r>
              <a:rPr lang="en-US" dirty="0" err="1" smtClean="0"/>
              <a:t>c+d</a:t>
            </a:r>
            <a:r>
              <a:rPr lang="en-US" dirty="0" smtClean="0"/>
              <a:t> AS </a:t>
            </a:r>
            <a:r>
              <a:rPr lang="en-US" dirty="0" err="1" smtClean="0"/>
              <a:t>col</a:t>
            </a:r>
            <a:r>
              <a:rPr lang="en-US" dirty="0" smtClean="0"/>
              <a:t> FROM t2 ) t3 </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Aggregations</a:t>
            </a:r>
            <a:endParaRPr lang="en-US" dirty="0"/>
          </a:p>
        </p:txBody>
      </p:sp>
      <p:sp>
        <p:nvSpPr>
          <p:cNvPr id="3" name="Content Placeholder 2"/>
          <p:cNvSpPr>
            <a:spLocks noGrp="1"/>
          </p:cNvSpPr>
          <p:nvPr>
            <p:ph idx="1"/>
          </p:nvPr>
        </p:nvSpPr>
        <p:spPr>
          <a:xfrm>
            <a:off x="233363" y="1112838"/>
            <a:ext cx="8674100" cy="5135562"/>
          </a:xfrm>
        </p:spPr>
        <p:txBody>
          <a:bodyPr/>
          <a:lstStyle/>
          <a:p>
            <a:pPr>
              <a:buFont typeface="Wingdings" pitchFamily="2" charset="2"/>
              <a:buChar char="§"/>
            </a:pPr>
            <a:r>
              <a:rPr lang="en-US" dirty="0" smtClean="0"/>
              <a:t>In order to count the number of distinct users by gender one could write the following query:</a:t>
            </a:r>
          </a:p>
          <a:p>
            <a:pPr lvl="1"/>
            <a:r>
              <a:rPr lang="en-US" dirty="0" smtClean="0"/>
              <a:t>	</a:t>
            </a:r>
            <a:r>
              <a:rPr lang="en-US" sz="1800" dirty="0" smtClean="0"/>
              <a:t>SELECT </a:t>
            </a:r>
            <a:r>
              <a:rPr lang="en-US" sz="1800" dirty="0" err="1" smtClean="0"/>
              <a:t>pv_users.gender</a:t>
            </a:r>
            <a:r>
              <a:rPr lang="en-US" sz="1800" dirty="0" smtClean="0"/>
              <a:t>, count (DISTINCT </a:t>
            </a:r>
            <a:r>
              <a:rPr lang="en-US" sz="1800" dirty="0" err="1" smtClean="0"/>
              <a:t>pv_users.userid</a:t>
            </a:r>
            <a:r>
              <a:rPr lang="en-US" sz="1800" dirty="0" smtClean="0"/>
              <a:t>) FROM </a:t>
            </a:r>
            <a:r>
              <a:rPr lang="en-US" sz="1800" dirty="0" err="1" smtClean="0"/>
              <a:t>pv_users</a:t>
            </a:r>
            <a:r>
              <a:rPr lang="en-US" sz="1800" dirty="0" smtClean="0"/>
              <a:t> GROUP BY </a:t>
            </a:r>
            <a:r>
              <a:rPr lang="en-US" sz="1800" dirty="0" err="1" smtClean="0"/>
              <a:t>pv_users.gender</a:t>
            </a:r>
            <a:r>
              <a:rPr lang="en-US" sz="1800" dirty="0" smtClean="0"/>
              <a:t>; </a:t>
            </a:r>
            <a:endParaRPr lang="en-US" dirty="0" smtClean="0"/>
          </a:p>
          <a:p>
            <a:pPr>
              <a:buFont typeface="Wingdings" pitchFamily="2" charset="2"/>
              <a:buChar char="§"/>
            </a:pPr>
            <a:r>
              <a:rPr lang="en-US" dirty="0" smtClean="0"/>
              <a:t>Multiple aggregations can be done at the same time, however, no two aggregations can have different DISTINCT columns </a:t>
            </a:r>
          </a:p>
          <a:p>
            <a:pPr lvl="1"/>
            <a:r>
              <a:rPr lang="en-US" dirty="0" smtClean="0"/>
              <a:t>	</a:t>
            </a:r>
            <a:r>
              <a:rPr lang="en-US" sz="1800" dirty="0" smtClean="0"/>
              <a:t>SELECT </a:t>
            </a:r>
            <a:r>
              <a:rPr lang="en-US" sz="1800" dirty="0" err="1" smtClean="0"/>
              <a:t>pv_users.gender</a:t>
            </a:r>
            <a:r>
              <a:rPr lang="en-US" sz="1800" dirty="0" smtClean="0"/>
              <a:t>, count(DISTINCT </a:t>
            </a:r>
            <a:r>
              <a:rPr lang="en-US" sz="1800" dirty="0" err="1" smtClean="0"/>
              <a:t>pv_users.userid</a:t>
            </a:r>
            <a:r>
              <a:rPr lang="en-US" sz="1800" dirty="0" smtClean="0"/>
              <a:t>), count(*), sum(DISTINCT </a:t>
            </a:r>
            <a:r>
              <a:rPr lang="en-US" sz="1800" dirty="0" err="1" smtClean="0"/>
              <a:t>pv_users.userid</a:t>
            </a:r>
            <a:r>
              <a:rPr lang="en-US" sz="1800" dirty="0" smtClean="0"/>
              <a:t>) FROM </a:t>
            </a:r>
            <a:r>
              <a:rPr lang="en-US" sz="1800" dirty="0" err="1" smtClean="0"/>
              <a:t>pv_users</a:t>
            </a:r>
            <a:r>
              <a:rPr lang="en-US" sz="1800" dirty="0" smtClean="0"/>
              <a:t> GROUP BY </a:t>
            </a:r>
            <a:r>
              <a:rPr lang="en-US" sz="1800" dirty="0" err="1" smtClean="0"/>
              <a:t>pv_users.gender</a:t>
            </a:r>
            <a:r>
              <a:rPr lang="en-US" sz="1800" dirty="0" smtClean="0"/>
              <a:t>; </a:t>
            </a:r>
            <a:endParaRPr lang="en-US" dirty="0" smtClean="0"/>
          </a:p>
          <a:p>
            <a:pPr>
              <a:buFont typeface="Wingdings" pitchFamily="2" charset="2"/>
              <a:buChar char="§"/>
            </a:pPr>
            <a:r>
              <a:rPr lang="en-US" dirty="0" smtClean="0"/>
              <a:t>However, the following query is not allowed</a:t>
            </a:r>
          </a:p>
          <a:p>
            <a:pPr lvl="1"/>
            <a:r>
              <a:rPr lang="en-US" sz="1800" dirty="0" smtClean="0"/>
              <a:t>	SELECT </a:t>
            </a:r>
            <a:r>
              <a:rPr lang="en-US" sz="1800" dirty="0" err="1" smtClean="0"/>
              <a:t>pv_users.gender</a:t>
            </a:r>
            <a:r>
              <a:rPr lang="en-US" sz="1800" dirty="0" smtClean="0"/>
              <a:t>, count(DISTINCT </a:t>
            </a:r>
            <a:r>
              <a:rPr lang="en-US" sz="1800" dirty="0" err="1" smtClean="0"/>
              <a:t>pv_users.userid</a:t>
            </a:r>
            <a:r>
              <a:rPr lang="en-US" sz="1800" dirty="0" smtClean="0"/>
              <a:t>), count(DISTINCT </a:t>
            </a:r>
            <a:r>
              <a:rPr lang="en-US" sz="1800" dirty="0" err="1" smtClean="0"/>
              <a:t>pv_users.ip</a:t>
            </a:r>
            <a:r>
              <a:rPr lang="en-US" sz="1800" dirty="0" smtClean="0"/>
              <a:t>) FROM </a:t>
            </a:r>
            <a:r>
              <a:rPr lang="en-US" sz="1800" dirty="0" err="1" smtClean="0"/>
              <a:t>pv_users</a:t>
            </a:r>
            <a:r>
              <a:rPr lang="en-US" sz="1800" dirty="0" smtClean="0"/>
              <a:t> GROUP BY </a:t>
            </a:r>
            <a:r>
              <a:rPr lang="en-US" sz="1800" dirty="0" err="1" smtClean="0"/>
              <a:t>pv_users.gender</a:t>
            </a:r>
            <a:r>
              <a:rPr lang="en-US" sz="1800" dirty="0" smtClean="0"/>
              <a:t>; </a:t>
            </a:r>
            <a:endParaRPr lang="en-US" dirty="0" smtClean="0"/>
          </a:p>
          <a:p>
            <a:pPr>
              <a:buFont typeface="Wingdings" pitchFamily="2" charset="2"/>
              <a:buChar char="§"/>
            </a:pPr>
            <a:endParaRPr lang="en-US" dirty="0"/>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Partitioning Data</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One or more partition columns may be specified: </a:t>
            </a:r>
          </a:p>
          <a:p>
            <a:pPr>
              <a:buNone/>
            </a:pPr>
            <a:r>
              <a:rPr lang="en-US" dirty="0" smtClean="0"/>
              <a:t>	</a:t>
            </a:r>
            <a:r>
              <a:rPr lang="en-US" dirty="0" smtClean="0"/>
              <a:t>	CREATE TABLE </a:t>
            </a:r>
            <a:r>
              <a:rPr lang="en-US" dirty="0" err="1" smtClean="0"/>
              <a:t>foo</a:t>
            </a:r>
            <a:r>
              <a:rPr lang="en-US" dirty="0" smtClean="0"/>
              <a:t>	(id	INT,	</a:t>
            </a:r>
            <a:r>
              <a:rPr lang="en-US" dirty="0" err="1" smtClean="0"/>
              <a:t>msg</a:t>
            </a:r>
            <a:r>
              <a:rPr lang="en-US" dirty="0" smtClean="0"/>
              <a:t>	STRING) PARTITIONED BY (</a:t>
            </a:r>
            <a:r>
              <a:rPr lang="en-US" dirty="0" err="1" smtClean="0"/>
              <a:t>dt</a:t>
            </a:r>
            <a:r>
              <a:rPr lang="en-US" dirty="0" smtClean="0"/>
              <a:t> STRING);</a:t>
            </a:r>
          </a:p>
          <a:p>
            <a:pPr>
              <a:buNone/>
            </a:pPr>
            <a:r>
              <a:rPr lang="en-US" dirty="0" smtClean="0"/>
              <a:t>	</a:t>
            </a:r>
            <a:r>
              <a:rPr lang="en-US" dirty="0" smtClean="0"/>
              <a:t> </a:t>
            </a:r>
          </a:p>
          <a:p>
            <a:pPr>
              <a:buFont typeface="Wingdings" pitchFamily="2" charset="2"/>
              <a:buChar char="§"/>
            </a:pPr>
            <a:r>
              <a:rPr lang="en-US" dirty="0" smtClean="0"/>
              <a:t>Creates a subdirectory for each value of	the partition column, e.g.:</a:t>
            </a:r>
          </a:p>
          <a:p>
            <a:pPr>
              <a:buNone/>
            </a:pPr>
            <a:r>
              <a:rPr lang="en-US" dirty="0" smtClean="0"/>
              <a:t>	</a:t>
            </a:r>
            <a:r>
              <a:rPr lang="en-US" dirty="0" smtClean="0"/>
              <a:t>	/user/hive/warehouse/</a:t>
            </a:r>
            <a:r>
              <a:rPr lang="en-US" dirty="0" err="1" smtClean="0"/>
              <a:t>foo</a:t>
            </a:r>
            <a:r>
              <a:rPr lang="en-US" dirty="0" smtClean="0"/>
              <a:t>/</a:t>
            </a:r>
            <a:r>
              <a:rPr lang="en-US" dirty="0" err="1" smtClean="0"/>
              <a:t>dt</a:t>
            </a:r>
            <a:r>
              <a:rPr lang="en-US" dirty="0" smtClean="0"/>
              <a:t>=2009-03-20/</a:t>
            </a:r>
          </a:p>
          <a:p>
            <a:pPr>
              <a:buNone/>
            </a:pPr>
            <a:r>
              <a:rPr lang="en-US" dirty="0" smtClean="0"/>
              <a:t> </a:t>
            </a:r>
          </a:p>
          <a:p>
            <a:pPr>
              <a:buFont typeface="Wingdings" pitchFamily="2" charset="2"/>
              <a:buChar char="§"/>
            </a:pPr>
            <a:r>
              <a:rPr lang="en-US" dirty="0" smtClean="0"/>
              <a:t>Queries with partition columns in WHERE clause can scan through only a subset of	the data</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Into Partitions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LOAD DATA INPATH „</a:t>
            </a:r>
            <a:r>
              <a:rPr lang="en-US" dirty="0" err="1" smtClean="0"/>
              <a:t>new_logs</a:t>
            </a:r>
            <a:r>
              <a:rPr lang="en-US" dirty="0" smtClean="0"/>
              <a:t>‟ INTO TABLE </a:t>
            </a:r>
            <a:r>
              <a:rPr lang="en-US" dirty="0" err="1" smtClean="0"/>
              <a:t>mytable</a:t>
            </a:r>
            <a:r>
              <a:rPr lang="en-US" dirty="0" smtClean="0"/>
              <a:t> PARTITION(</a:t>
            </a:r>
            <a:r>
              <a:rPr lang="en-US" dirty="0" err="1" smtClean="0"/>
              <a:t>dt</a:t>
            </a:r>
            <a:r>
              <a:rPr lang="en-US" dirty="0" smtClean="0"/>
              <a:t>=2009-03-20);</a:t>
            </a:r>
            <a:endParaRPr lang="en-US" dirty="0"/>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Sampling Data</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May	want to	run query against fraction of available data</a:t>
            </a:r>
          </a:p>
          <a:p>
            <a:pPr>
              <a:buNone/>
            </a:pPr>
            <a:r>
              <a:rPr lang="en-US" dirty="0" smtClean="0"/>
              <a:t>	</a:t>
            </a:r>
          </a:p>
          <a:p>
            <a:pPr>
              <a:buNone/>
            </a:pPr>
            <a:r>
              <a:rPr lang="en-US" dirty="0" smtClean="0"/>
              <a:t>	SELECT </a:t>
            </a:r>
            <a:r>
              <a:rPr lang="en-US" dirty="0" err="1" smtClean="0"/>
              <a:t>avg</a:t>
            </a:r>
            <a:r>
              <a:rPr lang="en-US" dirty="0" smtClean="0"/>
              <a:t>(cost) FROM purchases TABLESAMPLE (BUCKET 5 OUT OF 32 ON rand());</a:t>
            </a:r>
          </a:p>
          <a:p>
            <a:endParaRPr lang="en-US" dirty="0" smtClean="0"/>
          </a:p>
          <a:p>
            <a:pPr>
              <a:buFont typeface="Wingdings" pitchFamily="2" charset="2"/>
              <a:buChar char="§"/>
            </a:pPr>
            <a:r>
              <a:rPr lang="en-US" dirty="0" smtClean="0"/>
              <a:t>Randomly distributes data into 32 buckets and picks data that</a:t>
            </a:r>
          </a:p>
          <a:p>
            <a:pPr>
              <a:buNone/>
            </a:pPr>
            <a:r>
              <a:rPr lang="en-US" dirty="0" smtClean="0"/>
              <a:t>	falls into bucket #5</a:t>
            </a:r>
            <a:endParaRPr lang="en-US" dirty="0"/>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Bucketing Data In Advance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TABLESAMPLE on rand() or	non-bucket column causes full data scan  </a:t>
            </a:r>
          </a:p>
          <a:p>
            <a:pPr>
              <a:buFont typeface="Wingdings" pitchFamily="2" charset="2"/>
              <a:buChar char="§"/>
            </a:pPr>
            <a:r>
              <a:rPr lang="en-US" dirty="0" smtClean="0"/>
              <a:t>Better: pre-bucket the data for sampling queries, and	only scan pre-designed buckets </a:t>
            </a:r>
          </a:p>
          <a:p>
            <a:pPr>
              <a:buFont typeface="Wingdings" pitchFamily="2" charset="2"/>
              <a:buChar char="§"/>
            </a:pPr>
            <a:endParaRPr lang="en-US" dirty="0" smtClean="0"/>
          </a:p>
          <a:p>
            <a:pPr>
              <a:buFont typeface="Wingdings" pitchFamily="2" charset="2"/>
              <a:buChar char="§"/>
            </a:pPr>
            <a:r>
              <a:rPr lang="en-US" dirty="0" smtClean="0"/>
              <a:t>CREATE TABLE purchases(id </a:t>
            </a:r>
            <a:r>
              <a:rPr lang="en-US" dirty="0" err="1" smtClean="0"/>
              <a:t>INT,cost</a:t>
            </a:r>
            <a:r>
              <a:rPr lang="en-US" dirty="0" smtClean="0"/>
              <a:t> DOUBLE, </a:t>
            </a:r>
            <a:r>
              <a:rPr lang="en-US" dirty="0" err="1" smtClean="0"/>
              <a:t>msg</a:t>
            </a:r>
            <a:r>
              <a:rPr lang="en-US" dirty="0" smtClean="0"/>
              <a:t> STRING) CLUSTERED BY id INTO 32 BUCKETS;</a:t>
            </a:r>
          </a:p>
          <a:p>
            <a:pPr>
              <a:buFont typeface="Wingdings" pitchFamily="2" charset="2"/>
              <a:buChar char="§"/>
            </a:pPr>
            <a:endParaRPr lang="en-US" dirty="0" smtClean="0"/>
          </a:p>
          <a:p>
            <a:pPr>
              <a:buFont typeface="Wingdings" pitchFamily="2" charset="2"/>
              <a:buChar char="§"/>
            </a:pPr>
            <a:r>
              <a:rPr lang="en-US" dirty="0" smtClean="0"/>
              <a:t>Important: must remember to	 set </a:t>
            </a:r>
            <a:r>
              <a:rPr lang="en-US" dirty="0" err="1" smtClean="0"/>
              <a:t>mapred.reduce.tasks</a:t>
            </a:r>
            <a:r>
              <a:rPr lang="en-US" dirty="0" smtClean="0"/>
              <a:t> = 32	for ETL operations on this table.</a:t>
            </a:r>
            <a:endParaRPr lang="en-US" dirty="0"/>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Loading Data Into Buckets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Bucketed tables require indirect load process</a:t>
            </a:r>
          </a:p>
          <a:p>
            <a:pPr>
              <a:buNone/>
            </a:pPr>
            <a:r>
              <a:rPr lang="en-US" dirty="0" smtClean="0"/>
              <a:t>	– LOAD DATA INPATH… just moves files</a:t>
            </a:r>
          </a:p>
          <a:p>
            <a:pPr>
              <a:buFont typeface="Wingdings" pitchFamily="2" charset="2"/>
              <a:buChar char="§"/>
            </a:pPr>
            <a:r>
              <a:rPr lang="en-US" dirty="0" smtClean="0"/>
              <a:t>Example Table:</a:t>
            </a:r>
          </a:p>
          <a:p>
            <a:pPr>
              <a:buNone/>
            </a:pPr>
            <a:r>
              <a:rPr lang="en-US" dirty="0" smtClean="0"/>
              <a:t>	CREATE TABLE purchases(id INT, cost DOUBLE, </a:t>
            </a:r>
            <a:r>
              <a:rPr lang="en-US" dirty="0" err="1" smtClean="0"/>
              <a:t>msg</a:t>
            </a:r>
            <a:r>
              <a:rPr lang="en-US" dirty="0" smtClean="0"/>
              <a:t> STRING) CLUSTERED BY id INTO 32 BUCKETS;</a:t>
            </a:r>
          </a:p>
          <a:p>
            <a:endParaRPr lang="en-US" dirty="0"/>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Populate the Loading Table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CREATE TABLE </a:t>
            </a:r>
            <a:r>
              <a:rPr lang="en-US" dirty="0" err="1" smtClean="0"/>
              <a:t>purchaseload</a:t>
            </a:r>
            <a:r>
              <a:rPr lang="en-US" dirty="0" smtClean="0"/>
              <a:t>(id INT, cost DOUBLE, </a:t>
            </a:r>
            <a:r>
              <a:rPr lang="en-US" dirty="0" err="1" smtClean="0"/>
              <a:t>msg</a:t>
            </a:r>
            <a:r>
              <a:rPr lang="en-US" dirty="0" smtClean="0"/>
              <a:t> STRING</a:t>
            </a:r>
            <a:r>
              <a:rPr lang="en-US" dirty="0" smtClean="0"/>
              <a:t>);</a:t>
            </a:r>
          </a:p>
          <a:p>
            <a:pPr>
              <a:buNone/>
            </a:pPr>
            <a:r>
              <a:rPr lang="en-US" dirty="0" smtClean="0"/>
              <a:t> </a:t>
            </a:r>
          </a:p>
          <a:p>
            <a:pPr>
              <a:buFont typeface="Wingdings" pitchFamily="2" charset="2"/>
              <a:buChar char="§"/>
            </a:pPr>
            <a:r>
              <a:rPr lang="en-US" dirty="0" smtClean="0"/>
              <a:t>LOAD DATA INPATH “</a:t>
            </a:r>
            <a:r>
              <a:rPr lang="en-US" dirty="0" err="1" smtClean="0"/>
              <a:t>somepath</a:t>
            </a:r>
            <a:r>
              <a:rPr lang="en-US" dirty="0" smtClean="0"/>
              <a:t>” INTO TABLE </a:t>
            </a:r>
            <a:r>
              <a:rPr lang="en-US" dirty="0" err="1" smtClean="0"/>
              <a:t>purchaseload</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SELECT Into the Real Table</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set </a:t>
            </a:r>
            <a:r>
              <a:rPr lang="en-US" dirty="0" err="1" smtClean="0"/>
              <a:t>mapred.reduce.tasks</a:t>
            </a:r>
            <a:r>
              <a:rPr lang="en-US" dirty="0" smtClean="0"/>
              <a:t> =	32</a:t>
            </a:r>
          </a:p>
          <a:p>
            <a:pPr>
              <a:buNone/>
            </a:pPr>
            <a:r>
              <a:rPr lang="en-US" dirty="0" smtClean="0"/>
              <a:t>	</a:t>
            </a:r>
            <a:r>
              <a:rPr lang="en-US" dirty="0" smtClean="0"/>
              <a:t>	# this must ==number of buckets!</a:t>
            </a:r>
          </a:p>
          <a:p>
            <a:pPr>
              <a:buFont typeface="Wingdings" pitchFamily="2" charset="2"/>
              <a:buChar char="§"/>
            </a:pPr>
            <a:endParaRPr lang="en-US" dirty="0" smtClean="0"/>
          </a:p>
          <a:p>
            <a:pPr>
              <a:buFont typeface="Wingdings" pitchFamily="2" charset="2"/>
              <a:buChar char="§"/>
            </a:pPr>
            <a:r>
              <a:rPr lang="en-US" dirty="0" smtClean="0"/>
              <a:t>FROM (FROM </a:t>
            </a:r>
            <a:r>
              <a:rPr lang="en-US" dirty="0" err="1" smtClean="0"/>
              <a:t>purchaseload</a:t>
            </a:r>
            <a:r>
              <a:rPr lang="en-US" dirty="0" smtClean="0"/>
              <a:t> SELECT id, cost, </a:t>
            </a:r>
            <a:r>
              <a:rPr lang="en-US" dirty="0" err="1" smtClean="0"/>
              <a:t>msg</a:t>
            </a:r>
            <a:r>
              <a:rPr lang="en-US" dirty="0" smtClean="0"/>
              <a:t> CLUSTER BY	id) pl </a:t>
            </a:r>
          </a:p>
          <a:p>
            <a:pPr>
              <a:buFont typeface="Wingdings" pitchFamily="2" charset="2"/>
              <a:buChar char="§"/>
            </a:pPr>
            <a:r>
              <a:rPr lang="en-US" dirty="0" smtClean="0"/>
              <a:t>	INSERT OVERWRITE TABLE purchases</a:t>
            </a:r>
          </a:p>
          <a:p>
            <a:pPr>
              <a:buFont typeface="Wingdings" pitchFamily="2" charset="2"/>
              <a:buChar char="§"/>
            </a:pPr>
            <a:r>
              <a:rPr lang="en-US" dirty="0" smtClean="0"/>
              <a:t>	SELECT *;</a:t>
            </a:r>
            <a:endParaRPr lang="en-US" dirty="0"/>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Using Custom Mappers and Reducers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Hive has integration with Hadoop Streaming</a:t>
            </a:r>
          </a:p>
          <a:p>
            <a:pPr>
              <a:buNone/>
            </a:pPr>
            <a:r>
              <a:rPr lang="en-US" dirty="0" smtClean="0"/>
              <a:t>	– Use streaming scripts; tab-delimited string I/O</a:t>
            </a:r>
          </a:p>
          <a:p>
            <a:pPr>
              <a:buNone/>
            </a:pPr>
            <a:r>
              <a:rPr lang="en-US" dirty="0" smtClean="0"/>
              <a:t>  </a:t>
            </a:r>
          </a:p>
          <a:p>
            <a:pPr>
              <a:buNone/>
            </a:pPr>
            <a:r>
              <a:rPr lang="en-US" dirty="0" smtClean="0"/>
              <a:t>	– MAP</a:t>
            </a:r>
          </a:p>
          <a:p>
            <a:pPr>
              <a:buNone/>
            </a:pPr>
            <a:r>
              <a:rPr lang="en-US" dirty="0" smtClean="0"/>
              <a:t>	– REDUCE</a:t>
            </a:r>
          </a:p>
          <a:p>
            <a:pPr>
              <a:buNone/>
            </a:pPr>
            <a:r>
              <a:rPr lang="en-US" dirty="0" smtClean="0"/>
              <a:t>	– TRANSFORM</a:t>
            </a:r>
          </a:p>
          <a:p>
            <a:pPr>
              <a:buNone/>
            </a:pPr>
            <a:r>
              <a:rPr lang="en-US" dirty="0" smtClean="0"/>
              <a:t> </a:t>
            </a:r>
          </a:p>
          <a:p>
            <a:pPr>
              <a:buNone/>
            </a:pPr>
            <a:r>
              <a:rPr lang="en-US" dirty="0" smtClean="0"/>
              <a:t>Operators all take scripts as arguments</a:t>
            </a:r>
          </a:p>
          <a:p>
            <a:pPr>
              <a:buNone/>
            </a:pPr>
            <a:endParaRPr lang="en-US"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Hive	Applications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Log	processing </a:t>
            </a:r>
          </a:p>
          <a:p>
            <a:pPr>
              <a:buFont typeface="Wingdings" pitchFamily="2" charset="2"/>
              <a:buChar char="§"/>
            </a:pPr>
            <a:r>
              <a:rPr lang="en-US" dirty="0" smtClean="0"/>
              <a:t>Text mining </a:t>
            </a:r>
          </a:p>
          <a:p>
            <a:pPr>
              <a:buFont typeface="Wingdings" pitchFamily="2" charset="2"/>
              <a:buChar char="§"/>
            </a:pPr>
            <a:r>
              <a:rPr lang="en-US" dirty="0" smtClean="0"/>
              <a:t>Document indexing </a:t>
            </a:r>
          </a:p>
          <a:p>
            <a:pPr>
              <a:buFont typeface="Wingdings" pitchFamily="2" charset="2"/>
              <a:buChar char="§"/>
            </a:pPr>
            <a:r>
              <a:rPr lang="en-US" dirty="0" smtClean="0"/>
              <a:t>Customer-facing business intelligence (e.g., Google Analytics) </a:t>
            </a:r>
          </a:p>
          <a:p>
            <a:pPr>
              <a:buFont typeface="Wingdings" pitchFamily="2" charset="2"/>
              <a:buChar char="§"/>
            </a:pPr>
            <a:r>
              <a:rPr lang="en-US" dirty="0" smtClean="0"/>
              <a:t>Predictive modeling, hypothesis testing</a:t>
            </a:r>
            <a:endParaRPr lang="en-US" dirty="0"/>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Preloading </a:t>
            </a:r>
            <a:r>
              <a:rPr lang="en-US" dirty="0" err="1" smtClean="0"/>
              <a:t>Mapper</a:t>
            </a:r>
            <a:r>
              <a:rPr lang="en-US" dirty="0" smtClean="0"/>
              <a:t> Scripts</a:t>
            </a:r>
            <a:br>
              <a:rPr lang="en-US" dirty="0" smtClean="0"/>
            </a:br>
            <a:endParaRPr lang="en-US" dirty="0"/>
          </a:p>
        </p:txBody>
      </p:sp>
      <p:sp>
        <p:nvSpPr>
          <p:cNvPr id="3" name="Content Placeholder 2"/>
          <p:cNvSpPr>
            <a:spLocks noGrp="1"/>
          </p:cNvSpPr>
          <p:nvPr>
            <p:ph idx="1"/>
          </p:nvPr>
        </p:nvSpPr>
        <p:spPr/>
        <p:txBody>
          <a:bodyPr/>
          <a:lstStyle/>
          <a:p>
            <a:r>
              <a:rPr lang="en-US" i="1" dirty="0" smtClean="0"/>
              <a:t>script-</a:t>
            </a:r>
            <a:r>
              <a:rPr lang="en-US" i="1" dirty="0" err="1" smtClean="0"/>
              <a:t>cmd</a:t>
            </a:r>
            <a:r>
              <a:rPr lang="en-US" i="1" dirty="0" smtClean="0"/>
              <a:t> </a:t>
            </a:r>
            <a:r>
              <a:rPr lang="en-US" dirty="0" smtClean="0"/>
              <a:t>can be an	arbitrary command</a:t>
            </a:r>
          </a:p>
          <a:p>
            <a:pPr>
              <a:buNone/>
            </a:pPr>
            <a:r>
              <a:rPr lang="en-US" dirty="0" smtClean="0"/>
              <a:t>	– e.g., /bin/cat</a:t>
            </a:r>
          </a:p>
          <a:p>
            <a:r>
              <a:rPr lang="en-US" dirty="0" smtClean="0"/>
              <a:t>If you have a	custom </a:t>
            </a:r>
            <a:r>
              <a:rPr lang="en-US" dirty="0" err="1" smtClean="0"/>
              <a:t>mapper</a:t>
            </a:r>
            <a:r>
              <a:rPr lang="en-US" dirty="0" smtClean="0"/>
              <a:t> script, need to	pre-load files to	all nodes:</a:t>
            </a:r>
          </a:p>
          <a:p>
            <a:pPr>
              <a:buNone/>
            </a:pPr>
            <a:r>
              <a:rPr lang="en-US" dirty="0" smtClean="0"/>
              <a:t>	ADD	FILE </a:t>
            </a:r>
            <a:r>
              <a:rPr lang="en-US" i="1" dirty="0" smtClean="0"/>
              <a:t>mymapper.py</a:t>
            </a:r>
            <a:endParaRPr lang="en-US" dirty="0" smtClean="0"/>
          </a:p>
          <a:p>
            <a:endParaRPr lang="en-US" dirty="0"/>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Streaming example</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FROM ( </a:t>
            </a:r>
          </a:p>
          <a:p>
            <a:pPr>
              <a:buNone/>
            </a:pPr>
            <a:r>
              <a:rPr lang="en-US" dirty="0" smtClean="0"/>
              <a:t>	FROM </a:t>
            </a:r>
            <a:r>
              <a:rPr lang="en-US" dirty="0" err="1" smtClean="0"/>
              <a:t>pv_users</a:t>
            </a:r>
            <a:endParaRPr lang="en-US" dirty="0" smtClean="0"/>
          </a:p>
          <a:p>
            <a:pPr>
              <a:buNone/>
            </a:pPr>
            <a:r>
              <a:rPr lang="en-US" dirty="0" smtClean="0"/>
              <a:t>	MAP	</a:t>
            </a:r>
            <a:r>
              <a:rPr lang="en-US" dirty="0" err="1" smtClean="0"/>
              <a:t>pv_users.userid</a:t>
            </a:r>
            <a:r>
              <a:rPr lang="en-US" dirty="0" smtClean="0"/>
              <a:t>, </a:t>
            </a:r>
            <a:r>
              <a:rPr lang="en-US" dirty="0" err="1" smtClean="0"/>
              <a:t>pv_users.date</a:t>
            </a:r>
            <a:endParaRPr lang="en-US" dirty="0" smtClean="0"/>
          </a:p>
          <a:p>
            <a:pPr>
              <a:buNone/>
            </a:pPr>
            <a:r>
              <a:rPr lang="en-US" dirty="0" smtClean="0"/>
              <a:t>	USING '</a:t>
            </a:r>
            <a:r>
              <a:rPr lang="en-US" dirty="0" err="1" smtClean="0"/>
              <a:t>map_script</a:t>
            </a:r>
            <a:r>
              <a:rPr lang="en-US" dirty="0" smtClean="0"/>
              <a:t>' AS </a:t>
            </a:r>
            <a:r>
              <a:rPr lang="en-US" dirty="0" err="1" smtClean="0"/>
              <a:t>dt,uid</a:t>
            </a:r>
            <a:r>
              <a:rPr lang="en-US" dirty="0" smtClean="0"/>
              <a:t> CLUSTER BY </a:t>
            </a:r>
            <a:r>
              <a:rPr lang="en-US" dirty="0" err="1" smtClean="0"/>
              <a:t>dt</a:t>
            </a:r>
            <a:r>
              <a:rPr lang="en-US" dirty="0" smtClean="0"/>
              <a:t>) </a:t>
            </a:r>
            <a:r>
              <a:rPr lang="en-US" dirty="0" err="1" smtClean="0"/>
              <a:t>map_output</a:t>
            </a:r>
            <a:endParaRPr lang="en-US" dirty="0" smtClean="0"/>
          </a:p>
          <a:p>
            <a:pPr>
              <a:buNone/>
            </a:pPr>
            <a:r>
              <a:rPr lang="en-US" dirty="0" smtClean="0"/>
              <a:t> </a:t>
            </a:r>
          </a:p>
          <a:p>
            <a:pPr>
              <a:buNone/>
            </a:pPr>
            <a:r>
              <a:rPr lang="en-US" dirty="0" smtClean="0"/>
              <a:t>	INSERT OVERWRITE TABLE	</a:t>
            </a:r>
            <a:r>
              <a:rPr lang="en-US" dirty="0" err="1" smtClean="0"/>
              <a:t>pv_users_reduced</a:t>
            </a:r>
            <a:r>
              <a:rPr lang="en-US" dirty="0" smtClean="0"/>
              <a:t> REDUCE </a:t>
            </a:r>
            <a:r>
              <a:rPr lang="en-US" dirty="0" err="1" smtClean="0"/>
              <a:t>map_output.dt</a:t>
            </a:r>
            <a:r>
              <a:rPr lang="en-US" dirty="0" smtClean="0"/>
              <a:t>, map_output.uid USING '</a:t>
            </a:r>
            <a:r>
              <a:rPr lang="en-US" dirty="0" err="1" smtClean="0"/>
              <a:t>reduce_script</a:t>
            </a:r>
            <a:r>
              <a:rPr lang="en-US" dirty="0" smtClean="0"/>
              <a:t>'</a:t>
            </a:r>
          </a:p>
          <a:p>
            <a:pPr>
              <a:buNone/>
            </a:pPr>
            <a:r>
              <a:rPr lang="en-US" dirty="0" smtClean="0"/>
              <a:t>	AS date, count;</a:t>
            </a:r>
          </a:p>
          <a:p>
            <a:pPr>
              <a:buNone/>
            </a:pPr>
            <a:endParaRPr lang="en-US" dirty="0"/>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Transform Example</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INSERT OVERWRITE TABLE </a:t>
            </a:r>
            <a:r>
              <a:rPr lang="en-US" dirty="0" err="1" smtClean="0"/>
              <a:t>u_data_new</a:t>
            </a:r>
            <a:endParaRPr lang="en-US" dirty="0" smtClean="0"/>
          </a:p>
          <a:p>
            <a:pPr>
              <a:buNone/>
            </a:pPr>
            <a:r>
              <a:rPr lang="en-US" dirty="0" smtClean="0"/>
              <a:t>	SELECT</a:t>
            </a:r>
          </a:p>
          <a:p>
            <a:pPr>
              <a:buNone/>
            </a:pPr>
            <a:r>
              <a:rPr lang="en-US" dirty="0" smtClean="0"/>
              <a:t>		TRANSFORM (</a:t>
            </a:r>
            <a:r>
              <a:rPr lang="en-US" dirty="0" err="1" smtClean="0"/>
              <a:t>userid</a:t>
            </a:r>
            <a:r>
              <a:rPr lang="en-US" dirty="0" smtClean="0"/>
              <a:t>, </a:t>
            </a:r>
            <a:r>
              <a:rPr lang="en-US" dirty="0" err="1" smtClean="0"/>
              <a:t>movieid</a:t>
            </a:r>
            <a:r>
              <a:rPr lang="en-US" dirty="0" smtClean="0"/>
              <a:t>, rating, </a:t>
            </a:r>
            <a:r>
              <a:rPr lang="en-US" dirty="0" err="1" smtClean="0"/>
              <a:t>unixtime</a:t>
            </a:r>
            <a:r>
              <a:rPr lang="en-US" dirty="0" smtClean="0"/>
              <a:t>)</a:t>
            </a:r>
          </a:p>
          <a:p>
            <a:pPr>
              <a:buNone/>
            </a:pPr>
            <a:r>
              <a:rPr lang="en-US" dirty="0" smtClean="0"/>
              <a:t>		USING 'python weekday_mapper.py' AS (</a:t>
            </a:r>
            <a:r>
              <a:rPr lang="en-US" dirty="0" err="1" smtClean="0"/>
              <a:t>userid</a:t>
            </a:r>
            <a:r>
              <a:rPr lang="en-US" dirty="0" smtClean="0"/>
              <a:t>, </a:t>
            </a:r>
            <a:r>
              <a:rPr lang="en-US" dirty="0" err="1" smtClean="0"/>
              <a:t>movieid</a:t>
            </a:r>
            <a:r>
              <a:rPr lang="en-US" dirty="0" smtClean="0"/>
              <a:t>, 	</a:t>
            </a:r>
            <a:r>
              <a:rPr lang="en-US" dirty="0" err="1" smtClean="0"/>
              <a:t>rating,weekday</a:t>
            </a:r>
            <a:r>
              <a:rPr lang="en-US" dirty="0" smtClean="0"/>
              <a:t>)</a:t>
            </a:r>
          </a:p>
          <a:p>
            <a:pPr>
              <a:buNone/>
            </a:pPr>
            <a:r>
              <a:rPr lang="en-US" dirty="0" smtClean="0"/>
              <a:t>	FROM </a:t>
            </a:r>
            <a:r>
              <a:rPr lang="en-US" dirty="0" err="1" smtClean="0"/>
              <a:t>u_data</a:t>
            </a:r>
            <a:r>
              <a:rPr lang="en-US" dirty="0" smtClean="0"/>
              <a:t>;</a:t>
            </a:r>
          </a:p>
          <a:p>
            <a:pPr>
              <a:buNone/>
            </a:pPr>
            <a:endParaRPr lang="en-US" dirty="0"/>
          </a:p>
        </p:txBody>
      </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Dropping Data</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DROP TABLE </a:t>
            </a:r>
            <a:r>
              <a:rPr lang="en-US" i="1" dirty="0" err="1" smtClean="0"/>
              <a:t>foo</a:t>
            </a:r>
            <a:endParaRPr lang="en-US" i="1" dirty="0" smtClean="0"/>
          </a:p>
          <a:p>
            <a:pPr>
              <a:buNone/>
            </a:pPr>
            <a:r>
              <a:rPr lang="en-US" i="1" dirty="0" smtClean="0"/>
              <a:t>	</a:t>
            </a:r>
            <a:r>
              <a:rPr lang="en-US" i="1" dirty="0" smtClean="0"/>
              <a:t>	</a:t>
            </a:r>
            <a:r>
              <a:rPr lang="en-US" dirty="0" smtClean="0"/>
              <a:t>-- delete a table</a:t>
            </a:r>
          </a:p>
          <a:p>
            <a:pPr>
              <a:buFont typeface="Wingdings" pitchFamily="2" charset="2"/>
              <a:buChar char="§"/>
            </a:pPr>
            <a:r>
              <a:rPr lang="en-US" dirty="0" smtClean="0"/>
              <a:t> ALTER TABLE </a:t>
            </a:r>
            <a:r>
              <a:rPr lang="en-US" i="1" dirty="0" err="1" smtClean="0"/>
              <a:t>foo</a:t>
            </a:r>
            <a:r>
              <a:rPr lang="en-US" i="1" dirty="0" smtClean="0"/>
              <a:t> </a:t>
            </a:r>
            <a:r>
              <a:rPr lang="en-US" dirty="0" smtClean="0"/>
              <a:t>DROP PARTITION(</a:t>
            </a:r>
            <a:r>
              <a:rPr lang="en-US" i="1" dirty="0" err="1" smtClean="0"/>
              <a:t>col</a:t>
            </a:r>
            <a:r>
              <a:rPr lang="en-US" dirty="0" smtClean="0"/>
              <a:t>=</a:t>
            </a:r>
            <a:r>
              <a:rPr lang="en-US" i="1" dirty="0" smtClean="0"/>
              <a:t>value)</a:t>
            </a:r>
            <a:endParaRPr lang="en-US" dirty="0"/>
          </a:p>
        </p:txBody>
      </p:sp>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Tables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ALTER TABLE </a:t>
            </a:r>
            <a:r>
              <a:rPr lang="en-US" dirty="0" err="1" smtClean="0"/>
              <a:t>table_name</a:t>
            </a:r>
            <a:r>
              <a:rPr lang="en-US" dirty="0" smtClean="0"/>
              <a:t> ADD COLUMNS (</a:t>
            </a:r>
            <a:r>
              <a:rPr lang="en-US" dirty="0" err="1" smtClean="0"/>
              <a:t>col_name</a:t>
            </a:r>
            <a:r>
              <a:rPr lang="en-US" dirty="0" smtClean="0"/>
              <a:t> </a:t>
            </a:r>
            <a:r>
              <a:rPr lang="en-US" dirty="0" err="1" smtClean="0"/>
              <a:t>data_type</a:t>
            </a:r>
            <a:r>
              <a:rPr lang="en-US" dirty="0" smtClean="0"/>
              <a:t> [</a:t>
            </a:r>
            <a:r>
              <a:rPr lang="en-US" dirty="0" err="1" smtClean="0"/>
              <a:t>col_comment</a:t>
            </a:r>
            <a:r>
              <a:rPr lang="en-US" dirty="0" smtClean="0"/>
              <a:t>],</a:t>
            </a:r>
          </a:p>
          <a:p>
            <a:pPr>
              <a:buNone/>
            </a:pPr>
            <a:r>
              <a:rPr lang="en-US" dirty="0" smtClean="0"/>
              <a:t>	</a:t>
            </a:r>
            <a:r>
              <a:rPr lang="en-US" dirty="0" smtClean="0"/>
              <a:t>	...)</a:t>
            </a:r>
          </a:p>
          <a:p>
            <a:pPr>
              <a:buFont typeface="Wingdings" pitchFamily="2" charset="2"/>
              <a:buChar char="§"/>
            </a:pPr>
            <a:endParaRPr lang="en-US" dirty="0" smtClean="0"/>
          </a:p>
          <a:p>
            <a:pPr>
              <a:buFont typeface="Wingdings" pitchFamily="2" charset="2"/>
              <a:buChar char="§"/>
            </a:pPr>
            <a:r>
              <a:rPr lang="en-US" dirty="0" smtClean="0"/>
              <a:t>Can	add non-partition columns to table</a:t>
            </a:r>
            <a:endParaRPr lang="en-US" dirty="0"/>
          </a:p>
        </p:txBody>
      </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Resorting Tables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Changing partitions, buckets for table requires full rescan </a:t>
            </a:r>
          </a:p>
          <a:p>
            <a:pPr>
              <a:buNone/>
            </a:pPr>
            <a:r>
              <a:rPr lang="en-US" dirty="0" smtClean="0"/>
              <a:t>Create a new table to	hold the new layout</a:t>
            </a:r>
          </a:p>
          <a:p>
            <a:pPr>
              <a:buNone/>
            </a:pPr>
            <a:r>
              <a:rPr lang="en-US" dirty="0" smtClean="0"/>
              <a:t>Then for each partition:</a:t>
            </a:r>
          </a:p>
          <a:p>
            <a:pPr>
              <a:buNone/>
            </a:pPr>
            <a:endParaRPr lang="en-US" dirty="0" smtClean="0"/>
          </a:p>
          <a:p>
            <a:pPr>
              <a:buNone/>
            </a:pPr>
            <a:r>
              <a:rPr lang="en-US" dirty="0" smtClean="0"/>
              <a:t>INSERT OVERWRITE </a:t>
            </a:r>
            <a:r>
              <a:rPr lang="en-US" i="1" dirty="0" smtClean="0"/>
              <a:t>new-table-name </a:t>
            </a:r>
            <a:r>
              <a:rPr lang="en-US" dirty="0" smtClean="0"/>
              <a:t>PARTITION (</a:t>
            </a:r>
            <a:r>
              <a:rPr lang="en-US" i="1" dirty="0" err="1" smtClean="0"/>
              <a:t>col</a:t>
            </a:r>
            <a:r>
              <a:rPr lang="en-US" i="1" dirty="0" smtClean="0"/>
              <a:t>=value</a:t>
            </a:r>
            <a:r>
              <a:rPr lang="en-US" dirty="0" smtClean="0"/>
              <a:t>) SELECT *	FROM </a:t>
            </a:r>
            <a:r>
              <a:rPr lang="en-US" i="1" dirty="0" smtClean="0"/>
              <a:t>old-table </a:t>
            </a:r>
            <a:r>
              <a:rPr lang="en-US" dirty="0" smtClean="0"/>
              <a:t>WHERE </a:t>
            </a:r>
            <a:r>
              <a:rPr lang="en-US" i="1" dirty="0" err="1" smtClean="0"/>
              <a:t>col</a:t>
            </a:r>
            <a:r>
              <a:rPr lang="en-US" i="1" dirty="0" smtClean="0"/>
              <a:t>=value </a:t>
            </a:r>
            <a:r>
              <a:rPr lang="en-US" dirty="0" smtClean="0"/>
              <a:t>CLUSTER BY </a:t>
            </a:r>
            <a:r>
              <a:rPr lang="en-US" i="1" dirty="0" smtClean="0"/>
              <a:t>cluster-</a:t>
            </a:r>
            <a:r>
              <a:rPr lang="en-US" i="1" dirty="0" err="1" smtClean="0"/>
              <a:t>col</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Hive User-defined function (UDF)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Sometimes the query you want to write can’t be expressed easily (or not at all) using the built-in functions that Hive provides. By writing user defined  function ( UDF),Hive makes it easy to plug in your own processing code and invokes it from hive query.</a:t>
            </a:r>
          </a:p>
          <a:p>
            <a:pPr>
              <a:buFont typeface="Wingdings" pitchFamily="2" charset="2"/>
              <a:buChar char="§"/>
            </a:pPr>
            <a:r>
              <a:rPr lang="en-US" dirty="0" smtClean="0"/>
              <a:t>UDFs have to be written in java. For other languages, you have to use SELECT TRANSFORM query, which allows you to stream data through a user-defined script.</a:t>
            </a:r>
            <a:endParaRPr lang="en-US" dirty="0"/>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UDF</a:t>
            </a:r>
            <a:endParaRPr lang="en-US" dirty="0"/>
          </a:p>
        </p:txBody>
      </p:sp>
      <p:sp>
        <p:nvSpPr>
          <p:cNvPr id="3" name="Content Placeholder 2"/>
          <p:cNvSpPr>
            <a:spLocks noGrp="1"/>
          </p:cNvSpPr>
          <p:nvPr>
            <p:ph idx="1"/>
          </p:nvPr>
        </p:nvSpPr>
        <p:spPr/>
        <p:txBody>
          <a:bodyPr/>
          <a:lstStyle/>
          <a:p>
            <a:pPr>
              <a:buNone/>
            </a:pPr>
            <a:r>
              <a:rPr lang="en-US" dirty="0" smtClean="0"/>
              <a:t>There are three types of UDFs in Hive: regular UDF, UDAF and UDTF.</a:t>
            </a:r>
          </a:p>
          <a:p>
            <a:pPr lvl="1">
              <a:buNone/>
            </a:pPr>
            <a:r>
              <a:rPr lang="en-US" sz="1800" dirty="0" smtClean="0"/>
              <a:t>A UDF operates on single row and produces a single row as its output. Most functions, such as mathematical functions and string functions are of this type.</a:t>
            </a:r>
          </a:p>
          <a:p>
            <a:pPr lvl="1">
              <a:buNone/>
            </a:pPr>
            <a:r>
              <a:rPr lang="en-US" sz="1800" dirty="0" smtClean="0"/>
              <a:t>A UDAF works on multiple input rows and creates a single output row. Aggregate functions include such as COUNT and MAX.</a:t>
            </a:r>
          </a:p>
          <a:p>
            <a:pPr lvl="1">
              <a:buNone/>
            </a:pPr>
            <a:r>
              <a:rPr lang="en-US" sz="1800" dirty="0" smtClean="0"/>
              <a:t>A UDTF operates on a single row and produces multiple rows – a table – as output.</a:t>
            </a:r>
            <a:endParaRPr lang="en-US" sz="1800" dirty="0"/>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function (UDF)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New UDF classes need to inherit from </a:t>
            </a:r>
            <a:r>
              <a:rPr lang="en-US" i="1" dirty="0" smtClean="0"/>
              <a:t>org.apache.hadoop.hive.ql.exec.UDF</a:t>
            </a:r>
            <a:r>
              <a:rPr lang="en-US" dirty="0" smtClean="0"/>
              <a:t> class. All UDF classes are required to implement one or more methods named "evaluate" which will be called by Hive. The following are some examples:</a:t>
            </a:r>
          </a:p>
          <a:p>
            <a:pPr lvl="1"/>
            <a:r>
              <a:rPr lang="en-US" sz="1800" dirty="0" smtClean="0"/>
              <a:t>public int evaluate (); </a:t>
            </a:r>
          </a:p>
          <a:p>
            <a:pPr lvl="1"/>
            <a:r>
              <a:rPr lang="en-US" sz="1800" dirty="0" smtClean="0"/>
              <a:t>public int evaluate (int a);</a:t>
            </a:r>
          </a:p>
          <a:p>
            <a:pPr lvl="1"/>
            <a:r>
              <a:rPr lang="en-US" sz="1800" dirty="0" smtClean="0"/>
              <a:t>public double evaluate (int a, double b); </a:t>
            </a:r>
          </a:p>
          <a:p>
            <a:pPr lvl="1"/>
            <a:r>
              <a:rPr lang="en-US" sz="1800" dirty="0" smtClean="0"/>
              <a:t>public String evaluate (String a, int b, String c); </a:t>
            </a:r>
          </a:p>
          <a:p>
            <a:pPr>
              <a:buFont typeface="Wingdings" pitchFamily="2" charset="2"/>
              <a:buChar char="§"/>
            </a:pPr>
            <a:r>
              <a:rPr lang="en-US" dirty="0" smtClean="0"/>
              <a:t>"evaluate" should never be a void method. However it can return "null" if needed. </a:t>
            </a:r>
          </a:p>
          <a:p>
            <a:pPr>
              <a:buFont typeface="Wingdings" pitchFamily="2" charset="2"/>
              <a:buChar char="§"/>
            </a:pPr>
            <a:r>
              <a:rPr lang="en-US" dirty="0" smtClean="0"/>
              <a:t>The evaluate() method is not defined by an interface since it may take an arbitrary number of arguments, of arbitrary types, and it may return a value of arbitrary type. Hive introspects the UDF to find the evaluate() method that matches the Hive function that was invoked.</a:t>
            </a:r>
          </a:p>
          <a:p>
            <a:pPr lvl="1"/>
            <a:endParaRPr lang="en-US" sz="1800" dirty="0" smtClean="0"/>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function (UDF) example</a:t>
            </a:r>
            <a:endParaRPr lang="en-US" dirty="0"/>
          </a:p>
        </p:txBody>
      </p:sp>
      <p:pic>
        <p:nvPicPr>
          <p:cNvPr id="4" name="Content Placeholder 3"/>
          <p:cNvPicPr>
            <a:picLocks noGrp="1"/>
          </p:cNvPicPr>
          <p:nvPr>
            <p:ph idx="1"/>
          </p:nvPr>
        </p:nvPicPr>
        <p:blipFill>
          <a:blip r:embed="rId2"/>
          <a:srcRect/>
          <a:stretch>
            <a:fillRect/>
          </a:stretch>
        </p:blipFill>
        <p:spPr bwMode="auto">
          <a:xfrm>
            <a:off x="533400" y="1447800"/>
            <a:ext cx="7848600" cy="4495800"/>
          </a:xfrm>
          <a:prstGeom prst="rect">
            <a:avLst/>
          </a:prstGeom>
          <a:noFill/>
          <a:ln w="9525">
            <a:solidFill>
              <a:schemeClr val="accent1"/>
            </a:solidFill>
            <a:miter lim="800000"/>
            <a:headEnd/>
            <a:tailEnd/>
          </a:ln>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Hive Components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Shell: allows interactive queries like </a:t>
            </a:r>
            <a:r>
              <a:rPr lang="en-US" dirty="0" err="1" smtClean="0"/>
              <a:t>MySQL</a:t>
            </a:r>
            <a:r>
              <a:rPr lang="en-US" dirty="0" smtClean="0"/>
              <a:t> shell connected to database</a:t>
            </a:r>
          </a:p>
          <a:p>
            <a:pPr>
              <a:buFont typeface="Wingdings" pitchFamily="2" charset="2"/>
              <a:buChar char="§"/>
            </a:pPr>
            <a:r>
              <a:rPr lang="en-US" dirty="0" smtClean="0"/>
              <a:t>	- Also supports web and JDBC clients</a:t>
            </a:r>
          </a:p>
          <a:p>
            <a:pPr>
              <a:buFont typeface="Wingdings" pitchFamily="2" charset="2"/>
              <a:buChar char="§"/>
            </a:pPr>
            <a:r>
              <a:rPr lang="en-US" dirty="0" smtClean="0"/>
              <a:t> Driver: session handles,fetch,execute</a:t>
            </a:r>
          </a:p>
          <a:p>
            <a:pPr>
              <a:buFont typeface="Wingdings" pitchFamily="2" charset="2"/>
              <a:buChar char="§"/>
            </a:pPr>
            <a:r>
              <a:rPr lang="en-US" dirty="0" smtClean="0"/>
              <a:t>Compiler:parse,plan,optimize</a:t>
            </a:r>
          </a:p>
          <a:p>
            <a:pPr>
              <a:buFont typeface="Wingdings" pitchFamily="2" charset="2"/>
              <a:buChar char="§"/>
            </a:pPr>
            <a:r>
              <a:rPr lang="en-US" dirty="0" smtClean="0"/>
              <a:t>Execution engine: DAG of stages (M/R, HDFS, or metadata)</a:t>
            </a:r>
          </a:p>
          <a:p>
            <a:pPr>
              <a:buFont typeface="Wingdings" pitchFamily="2" charset="2"/>
              <a:buChar char="§"/>
            </a:pPr>
            <a:r>
              <a:rPr lang="en-US" dirty="0" smtClean="0"/>
              <a:t>Metastore: schema, location in HDFS,SerDe</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function (UDF) example</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304800" y="990601"/>
            <a:ext cx="8458199" cy="5181600"/>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function (UDF)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Hive supports Java primitives in UDFs (and a few other types like java.util.List and java.util.Map), so a signature </a:t>
            </a:r>
          </a:p>
          <a:p>
            <a:pPr>
              <a:buNone/>
            </a:pPr>
            <a:r>
              <a:rPr lang="en-US" dirty="0" smtClean="0"/>
              <a:t>	like: public String evaluate(String str) would work equally well. However, by using Text, we can take advantage of object reuse, which can bring efficiency savings, and so is to be preferred in general.</a:t>
            </a:r>
          </a:p>
          <a:p>
            <a:pPr>
              <a:buNone/>
            </a:pPr>
            <a:endParaRPr lang="en-US" dirty="0"/>
          </a:p>
        </p:txBody>
      </p:sp>
    </p:spTree>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function (UDF)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use the UDF in Hive, we need to package the compiled Java class in a JAR file and register the jar file with Hive:</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r>
              <a:rPr lang="en-US" dirty="0" smtClean="0"/>
              <a:t>You can confirm using list jar command in hive.</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r>
              <a:rPr lang="en-US" dirty="0" smtClean="0"/>
              <a:t>Once hive is started up with your jars in the classpath, the final step is to register your function:</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pic>
        <p:nvPicPr>
          <p:cNvPr id="4" name="Picture 3"/>
          <p:cNvPicPr/>
          <p:nvPr/>
        </p:nvPicPr>
        <p:blipFill>
          <a:blip r:embed="rId2"/>
          <a:srcRect/>
          <a:stretch>
            <a:fillRect/>
          </a:stretch>
        </p:blipFill>
        <p:spPr bwMode="auto">
          <a:xfrm>
            <a:off x="685800" y="2057400"/>
            <a:ext cx="8001000" cy="1009650"/>
          </a:xfrm>
          <a:prstGeom prst="rect">
            <a:avLst/>
          </a:prstGeom>
          <a:noFill/>
          <a:ln w="9525">
            <a:solidFill>
              <a:schemeClr val="accent1"/>
            </a:solidFill>
            <a:miter lim="800000"/>
            <a:headEnd/>
            <a:tailEnd/>
          </a:ln>
        </p:spPr>
      </p:pic>
      <p:pic>
        <p:nvPicPr>
          <p:cNvPr id="5" name="Picture 4"/>
          <p:cNvPicPr/>
          <p:nvPr/>
        </p:nvPicPr>
        <p:blipFill>
          <a:blip r:embed="rId3"/>
          <a:srcRect/>
          <a:stretch>
            <a:fillRect/>
          </a:stretch>
        </p:blipFill>
        <p:spPr bwMode="auto">
          <a:xfrm>
            <a:off x="685800" y="3810000"/>
            <a:ext cx="8001000" cy="457200"/>
          </a:xfrm>
          <a:prstGeom prst="rect">
            <a:avLst/>
          </a:prstGeom>
          <a:noFill/>
          <a:ln w="9525">
            <a:solidFill>
              <a:schemeClr val="accent1"/>
            </a:solidFill>
            <a:miter lim="800000"/>
            <a:headEnd/>
            <a:tailEnd/>
          </a:ln>
        </p:spPr>
      </p:pic>
      <p:pic>
        <p:nvPicPr>
          <p:cNvPr id="6" name="Picture 5"/>
          <p:cNvPicPr/>
          <p:nvPr/>
        </p:nvPicPr>
        <p:blipFill>
          <a:blip r:embed="rId4"/>
          <a:srcRect/>
          <a:stretch>
            <a:fillRect/>
          </a:stretch>
        </p:blipFill>
        <p:spPr bwMode="auto">
          <a:xfrm>
            <a:off x="685800" y="5105400"/>
            <a:ext cx="8001000" cy="756385"/>
          </a:xfrm>
          <a:prstGeom prst="rect">
            <a:avLst/>
          </a:prstGeom>
          <a:noFill/>
          <a:ln w="9525">
            <a:solidFill>
              <a:schemeClr val="accent1"/>
            </a:solidFill>
            <a:miter lim="800000"/>
            <a:headEnd/>
            <a:tailEnd/>
          </a:ln>
        </p:spPr>
      </p:pic>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function (UDF)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The TEMPORARY keyword highlights the fact that UDFs are only defined for the duration of the Hive session (they are not persisted in the </a:t>
            </a:r>
            <a:r>
              <a:rPr lang="en-US" dirty="0" err="1" smtClean="0"/>
              <a:t>metastore</a:t>
            </a:r>
            <a:r>
              <a:rPr lang="en-US" dirty="0" smtClean="0"/>
              <a:t>). This means you need to add the JAR file, and define the function at the beginning of each script or session.</a:t>
            </a:r>
          </a:p>
          <a:p>
            <a:pPr>
              <a:buFont typeface="Wingdings" pitchFamily="2" charset="2"/>
              <a:buChar char="§"/>
            </a:pPr>
            <a:r>
              <a:rPr lang="en-US" dirty="0" smtClean="0"/>
              <a:t>Now you can start using it.</a:t>
            </a:r>
          </a:p>
          <a:p>
            <a:pPr>
              <a:buFont typeface="Wingdings" pitchFamily="2" charset="2"/>
              <a:buChar char="§"/>
            </a:pPr>
            <a:endParaRPr lang="en-US" dirty="0"/>
          </a:p>
        </p:txBody>
      </p:sp>
      <p:pic>
        <p:nvPicPr>
          <p:cNvPr id="4" name="Picture 3"/>
          <p:cNvPicPr/>
          <p:nvPr/>
        </p:nvPicPr>
        <p:blipFill>
          <a:blip r:embed="rId2"/>
          <a:srcRect/>
          <a:stretch>
            <a:fillRect/>
          </a:stretch>
        </p:blipFill>
        <p:spPr bwMode="auto">
          <a:xfrm>
            <a:off x="685800" y="2819400"/>
            <a:ext cx="8077200" cy="3124200"/>
          </a:xfrm>
          <a:prstGeom prst="rect">
            <a:avLst/>
          </a:prstGeom>
          <a:noFill/>
          <a:ln w="9525">
            <a:solidFill>
              <a:schemeClr val="accent1"/>
            </a:solidFill>
            <a:miter lim="800000"/>
            <a:headEnd/>
            <a:tailEnd/>
          </a:ln>
        </p:spPr>
      </p:pic>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Aggregate function (UDAF)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 UDAF works on multiple input rows and creates a single output row. Aggregate functions include such as COUNT and MAX.</a:t>
            </a:r>
          </a:p>
          <a:p>
            <a:pPr>
              <a:buFont typeface="Wingdings" pitchFamily="2" charset="2"/>
              <a:buChar char="§"/>
            </a:pPr>
            <a:r>
              <a:rPr lang="en-US" dirty="0" smtClean="0"/>
              <a:t>New UDAF classes need to inherit from </a:t>
            </a:r>
            <a:r>
              <a:rPr lang="en-US" i="1" dirty="0" smtClean="0"/>
              <a:t>org.apache.hadoop.hive.ql.exec.UDAF</a:t>
            </a:r>
            <a:r>
              <a:rPr lang="en-US" dirty="0" smtClean="0"/>
              <a:t> class.</a:t>
            </a:r>
          </a:p>
          <a:p>
            <a:pPr>
              <a:buFont typeface="Wingdings" pitchFamily="2" charset="2"/>
              <a:buChar char="§"/>
            </a:pPr>
            <a:r>
              <a:rPr lang="en-US" dirty="0" smtClean="0"/>
              <a:t>It contains one or more nested static classes implementing org.apache.hadoop.hive.ql.exec.UDAFEvaluator.</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Aggregate function (UDAF)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An evaluator must implement five methods.</a:t>
            </a:r>
          </a:p>
          <a:p>
            <a:pPr lvl="1"/>
            <a:r>
              <a:rPr lang="en-US" sz="1800" dirty="0" smtClean="0"/>
              <a:t>init () method, which reset the status of the aggregation function.</a:t>
            </a:r>
          </a:p>
          <a:p>
            <a:pPr lvl="1"/>
            <a:r>
              <a:rPr lang="en-US" sz="1800" dirty="0" smtClean="0"/>
              <a:t>iterate()</a:t>
            </a:r>
          </a:p>
          <a:p>
            <a:pPr lvl="1">
              <a:buNone/>
            </a:pPr>
            <a:r>
              <a:rPr lang="en-US" sz="1800" dirty="0" smtClean="0"/>
              <a:t>	The iterate() method is called every time there is a new value to be aggregated. The evaluator should update its internal state with the result of performing the aggregation. The arguments that iterate() takes correspond to those in the Hive function from which it was called.</a:t>
            </a:r>
          </a:p>
          <a:p>
            <a:pPr lvl="1"/>
            <a:r>
              <a:rPr lang="en-US" sz="1800" dirty="0" smtClean="0"/>
              <a:t>terminatePartial()</a:t>
            </a:r>
          </a:p>
          <a:p>
            <a:pPr lvl="1">
              <a:buNone/>
            </a:pPr>
            <a:r>
              <a:rPr lang="en-US" sz="1800" dirty="0" smtClean="0"/>
              <a:t>   The terminatePartial() method is called when Hive wants a result for the partial aggregation. The method must return an object that encapsulates the state of the aggregation. </a:t>
            </a:r>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Aggregate function (UDAF)</a:t>
            </a:r>
            <a:endParaRPr lang="en-US" dirty="0"/>
          </a:p>
        </p:txBody>
      </p:sp>
      <p:sp>
        <p:nvSpPr>
          <p:cNvPr id="3" name="Content Placeholder 2"/>
          <p:cNvSpPr>
            <a:spLocks noGrp="1"/>
          </p:cNvSpPr>
          <p:nvPr>
            <p:ph idx="1"/>
          </p:nvPr>
        </p:nvSpPr>
        <p:spPr/>
        <p:txBody>
          <a:bodyPr/>
          <a:lstStyle/>
          <a:p>
            <a:pPr>
              <a:buNone/>
            </a:pPr>
            <a:r>
              <a:rPr lang="en-US" dirty="0" smtClean="0"/>
              <a:t>	</a:t>
            </a:r>
            <a:endParaRPr lang="en-US" sz="1800" dirty="0" smtClean="0"/>
          </a:p>
          <a:p>
            <a:pPr>
              <a:buFont typeface="Arial" pitchFamily="34" charset="0"/>
              <a:buChar char="•"/>
            </a:pPr>
            <a:r>
              <a:rPr lang="en-US" sz="1800" dirty="0" smtClean="0"/>
              <a:t> merge()</a:t>
            </a:r>
          </a:p>
          <a:p>
            <a:pPr>
              <a:buNone/>
            </a:pPr>
            <a:r>
              <a:rPr lang="en-US" dirty="0" smtClean="0"/>
              <a:t>	The merge() method is called when Hive decides to combine one partial aggregation with another. The method takes a single object whose type must correspond to the return type of the terminatePartial() method. The method should implement the logic to combine the evaluator’s state with the state of the partial aggregation.</a:t>
            </a:r>
            <a:endParaRPr lang="en-US" dirty="0"/>
          </a:p>
        </p:txBody>
      </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Aggregate function (UDAF)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sz="1800" dirty="0" smtClean="0"/>
              <a:t>terminate()</a:t>
            </a:r>
          </a:p>
          <a:p>
            <a:pPr>
              <a:buNone/>
            </a:pPr>
            <a:r>
              <a:rPr lang="en-US" sz="1800" dirty="0" smtClean="0"/>
              <a:t>	The terminate() method is called when the final result of the aggregation is needed.  </a:t>
            </a:r>
            <a:endParaRPr lang="en-US" sz="1800" dirty="0"/>
          </a:p>
        </p:txBody>
      </p:sp>
    </p:spTree>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WITH PARTIAL RESULTS FOR A UDAF</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430803" y="1112838"/>
            <a:ext cx="4279219" cy="496093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Aggregate function (UDAF) example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85800" y="943276"/>
            <a:ext cx="8077200" cy="5313145"/>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Data Model</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Tables</a:t>
            </a:r>
          </a:p>
          <a:p>
            <a:pPr>
              <a:buNone/>
            </a:pPr>
            <a:r>
              <a:rPr lang="en-US" dirty="0" smtClean="0"/>
              <a:t>	– Typed columns (</a:t>
            </a:r>
            <a:r>
              <a:rPr lang="en-US" dirty="0" err="1" smtClean="0"/>
              <a:t>int</a:t>
            </a:r>
            <a:r>
              <a:rPr lang="en-US" dirty="0" smtClean="0"/>
              <a:t>, float, string, </a:t>
            </a:r>
            <a:r>
              <a:rPr lang="en-US" dirty="0" err="1" smtClean="0"/>
              <a:t>boolean</a:t>
            </a:r>
            <a:r>
              <a:rPr lang="en-US" dirty="0" smtClean="0"/>
              <a:t>)</a:t>
            </a:r>
          </a:p>
          <a:p>
            <a:pPr>
              <a:buNone/>
            </a:pPr>
            <a:r>
              <a:rPr lang="en-US" dirty="0" smtClean="0"/>
              <a:t>	– Also, list: map (for JSON-like data)</a:t>
            </a:r>
          </a:p>
          <a:p>
            <a:pPr>
              <a:buFont typeface="Wingdings" pitchFamily="2" charset="2"/>
              <a:buChar char="§"/>
            </a:pPr>
            <a:r>
              <a:rPr lang="en-US" dirty="0" smtClean="0"/>
              <a:t>Partitions</a:t>
            </a:r>
          </a:p>
          <a:p>
            <a:pPr>
              <a:buNone/>
            </a:pPr>
            <a:r>
              <a:rPr lang="en-US" dirty="0" smtClean="0"/>
              <a:t>	– e.g., to range-partition tables by date</a:t>
            </a:r>
          </a:p>
          <a:p>
            <a:pPr>
              <a:buFont typeface="Wingdings" pitchFamily="2" charset="2"/>
              <a:buChar char="§"/>
            </a:pPr>
            <a:r>
              <a:rPr lang="en-US" dirty="0" smtClean="0"/>
              <a:t>Buckets</a:t>
            </a:r>
          </a:p>
          <a:p>
            <a:pPr>
              <a:buNone/>
            </a:pPr>
            <a:r>
              <a:rPr lang="en-US" dirty="0" smtClean="0"/>
              <a:t>	– Hash partitions within ranges (useful for sampling, join optimization)</a:t>
            </a:r>
          </a:p>
          <a:p>
            <a:endParaRPr lang="en-US" dirty="0"/>
          </a:p>
        </p:txBody>
      </p:sp>
    </p:spTree>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Aggregate function (UDAF) Example</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228600" y="1143000"/>
            <a:ext cx="8610600" cy="4555331"/>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Sample Table</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Before using UDAF, let’s create a table and load it with some data to test UDAFs.</a:t>
            </a:r>
          </a:p>
          <a:p>
            <a:pPr>
              <a:buFont typeface="Wingdings" pitchFamily="2" charset="2"/>
              <a:buChar char="§"/>
            </a:pPr>
            <a:r>
              <a:rPr lang="en-US" dirty="0" smtClean="0"/>
              <a:t>Create a file which will contain numbers of type double.</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r>
              <a:rPr lang="en-US" dirty="0" smtClean="0"/>
              <a:t>Start hive CLI using hive command.</a:t>
            </a:r>
          </a:p>
          <a:p>
            <a:pPr>
              <a:buFont typeface="Wingdings" pitchFamily="2" charset="2"/>
              <a:buChar char="§"/>
            </a:pPr>
            <a:r>
              <a:rPr lang="en-US" dirty="0" smtClean="0"/>
              <a:t>Create table using following Hive DDL query.</a:t>
            </a:r>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smtClean="0"/>
          </a:p>
          <a:p>
            <a:pPr>
              <a:buFont typeface="Wingdings" pitchFamily="2" charset="2"/>
              <a:buChar char="§"/>
            </a:pPr>
            <a:endParaRPr lang="en-US" dirty="0"/>
          </a:p>
        </p:txBody>
      </p:sp>
      <p:pic>
        <p:nvPicPr>
          <p:cNvPr id="6" name="Picture 2"/>
          <p:cNvPicPr>
            <a:picLocks noChangeAspect="1" noChangeArrowheads="1"/>
          </p:cNvPicPr>
          <p:nvPr/>
        </p:nvPicPr>
        <p:blipFill>
          <a:blip r:embed="rId2"/>
          <a:srcRect/>
          <a:stretch>
            <a:fillRect/>
          </a:stretch>
        </p:blipFill>
        <p:spPr bwMode="auto">
          <a:xfrm>
            <a:off x="685800" y="2181225"/>
            <a:ext cx="542925" cy="1628775"/>
          </a:xfrm>
          <a:prstGeom prst="rect">
            <a:avLst/>
          </a:prstGeom>
          <a:noFill/>
          <a:ln w="9525">
            <a:solidFill>
              <a:schemeClr val="accent1"/>
            </a:solid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685800" y="4800600"/>
            <a:ext cx="7543800" cy="1057275"/>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in sample table</a:t>
            </a:r>
            <a:endParaRPr lang="en-US" dirty="0"/>
          </a:p>
        </p:txBody>
      </p:sp>
      <p:sp>
        <p:nvSpPr>
          <p:cNvPr id="7" name="Content Placeholder 6"/>
          <p:cNvSpPr>
            <a:spLocks noGrp="1"/>
          </p:cNvSpPr>
          <p:nvPr>
            <p:ph idx="1"/>
          </p:nvPr>
        </p:nvSpPr>
        <p:spPr/>
        <p:txBody>
          <a:bodyPr/>
          <a:lstStyle/>
          <a:p>
            <a:pPr>
              <a:buFont typeface="Wingdings" pitchFamily="2" charset="2"/>
              <a:buChar char="§"/>
            </a:pPr>
            <a:r>
              <a:rPr lang="en-US" dirty="0" smtClean="0"/>
              <a:t>Load data in table using load data command as shown below.</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9" name="Picture 2"/>
          <p:cNvPicPr>
            <a:picLocks noChangeAspect="1" noChangeArrowheads="1"/>
          </p:cNvPicPr>
          <p:nvPr/>
        </p:nvPicPr>
        <p:blipFill>
          <a:blip r:embed="rId2"/>
          <a:srcRect/>
          <a:stretch>
            <a:fillRect/>
          </a:stretch>
        </p:blipFill>
        <p:spPr bwMode="auto">
          <a:xfrm>
            <a:off x="685800" y="1600200"/>
            <a:ext cx="7620000" cy="1219200"/>
          </a:xfrm>
          <a:prstGeom prst="rect">
            <a:avLst/>
          </a:prstGeom>
          <a:noFill/>
          <a:ln w="9525">
            <a:solidFill>
              <a:schemeClr val="accent1"/>
            </a:solidFill>
            <a:miter lim="800000"/>
            <a:headEnd/>
            <a:tailEnd/>
          </a:ln>
          <a:effectLst/>
        </p:spPr>
      </p:pic>
      <p:pic>
        <p:nvPicPr>
          <p:cNvPr id="11" name="Picture 4"/>
          <p:cNvPicPr>
            <a:picLocks noChangeAspect="1" noChangeArrowheads="1"/>
          </p:cNvPicPr>
          <p:nvPr/>
        </p:nvPicPr>
        <p:blipFill>
          <a:blip r:embed="rId3"/>
          <a:srcRect/>
          <a:stretch>
            <a:fillRect/>
          </a:stretch>
        </p:blipFill>
        <p:spPr bwMode="auto">
          <a:xfrm>
            <a:off x="685800" y="3200400"/>
            <a:ext cx="5410200" cy="2286000"/>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7173" name="Picture 5"/>
          <p:cNvPicPr>
            <a:picLocks noGrp="1" noChangeAspect="1" noChangeArrowheads="1"/>
          </p:cNvPicPr>
          <p:nvPr>
            <p:ph idx="1"/>
          </p:nvPr>
        </p:nvPicPr>
        <p:blipFill>
          <a:blip r:embed="rId3"/>
          <a:srcRect/>
          <a:stretch>
            <a:fillRect/>
          </a:stretch>
        </p:blipFill>
        <p:spPr bwMode="auto">
          <a:xfrm>
            <a:off x="304800" y="1219200"/>
            <a:ext cx="7924800" cy="1189522"/>
          </a:xfrm>
          <a:prstGeom prst="rect">
            <a:avLst/>
          </a:prstGeom>
          <a:noFill/>
          <a:ln w="9525">
            <a:solidFill>
              <a:schemeClr val="accent1"/>
            </a:solidFill>
            <a:miter lim="800000"/>
            <a:headEnd/>
            <a:tailEnd/>
          </a:ln>
          <a:effectLst/>
        </p:spPr>
      </p:pic>
      <p:sp>
        <p:nvSpPr>
          <p:cNvPr id="11" name="Rectangle 10"/>
          <p:cNvSpPr/>
          <p:nvPr/>
        </p:nvSpPr>
        <p:spPr>
          <a:xfrm>
            <a:off x="304800" y="2514600"/>
            <a:ext cx="8751114" cy="646331"/>
          </a:xfrm>
          <a:prstGeom prst="rect">
            <a:avLst/>
          </a:prstGeom>
        </p:spPr>
        <p:txBody>
          <a:bodyPr wrap="none">
            <a:spAutoFit/>
          </a:bodyPr>
          <a:lstStyle/>
          <a:p>
            <a:r>
              <a:rPr lang="en-US" dirty="0" smtClean="0"/>
              <a:t>As the java class for UDAF has nested classes, make sure you add all these classes</a:t>
            </a:r>
          </a:p>
          <a:p>
            <a:r>
              <a:rPr lang="en-US" dirty="0"/>
              <a:t>i</a:t>
            </a:r>
            <a:r>
              <a:rPr lang="en-US" dirty="0" smtClean="0"/>
              <a:t>n jar file.</a:t>
            </a:r>
            <a:endParaRPr lang="en-US" dirty="0"/>
          </a:p>
        </p:txBody>
      </p:sp>
      <p:pic>
        <p:nvPicPr>
          <p:cNvPr id="7174" name="Picture 6"/>
          <p:cNvPicPr>
            <a:picLocks noChangeAspect="1" noChangeArrowheads="1"/>
          </p:cNvPicPr>
          <p:nvPr/>
        </p:nvPicPr>
        <p:blipFill>
          <a:blip r:embed="rId4"/>
          <a:srcRect/>
          <a:stretch>
            <a:fillRect/>
          </a:stretch>
        </p:blipFill>
        <p:spPr bwMode="auto">
          <a:xfrm>
            <a:off x="304801" y="3124200"/>
            <a:ext cx="7924800" cy="3124200"/>
          </a:xfrm>
          <a:prstGeom prst="rect">
            <a:avLst/>
          </a:prstGeom>
          <a:noFill/>
          <a:ln w="9525">
            <a:solidFill>
              <a:schemeClr val="accent1"/>
            </a:solidFill>
            <a:miter lim="800000"/>
            <a:headEnd/>
            <a:tailEnd/>
          </a:ln>
          <a:effectLst/>
        </p:spPr>
      </p:pic>
      <p:sp>
        <p:nvSpPr>
          <p:cNvPr id="13" name="Rectangle 12"/>
          <p:cNvSpPr/>
          <p:nvPr/>
        </p:nvSpPr>
        <p:spPr>
          <a:xfrm>
            <a:off x="228600" y="152400"/>
            <a:ext cx="8318634" cy="492443"/>
          </a:xfrm>
          <a:prstGeom prst="rect">
            <a:avLst/>
          </a:prstGeom>
        </p:spPr>
        <p:txBody>
          <a:bodyPr wrap="square">
            <a:spAutoFit/>
          </a:bodyPr>
          <a:lstStyle/>
          <a:p>
            <a:r>
              <a:rPr lang="en-US" sz="2600" b="1" cap="small" dirty="0" smtClean="0">
                <a:latin typeface="+mj-lt"/>
              </a:rPr>
              <a:t>User-defined Aggregate function (UDAF)</a:t>
            </a:r>
            <a:endParaRPr lang="en-US" sz="2600" b="1" dirty="0">
              <a:latin typeface="+mj-lt"/>
            </a:endParaRPr>
          </a:p>
        </p:txBody>
      </p:sp>
    </p:spTree>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Table-Generating function (UDTF)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New UDTF classes need to extend from org.apache.hadoop.hive.ql.udf.generic.GenericUDTF class. (There is no plain UDTF class.) </a:t>
            </a:r>
          </a:p>
          <a:p>
            <a:pPr>
              <a:buFont typeface="Wingdings" pitchFamily="2" charset="2"/>
              <a:buChar char="§"/>
            </a:pPr>
            <a:r>
              <a:rPr lang="en-US" dirty="0" smtClean="0"/>
              <a:t>We need to implement three methods: initialize, process, and close. To emit output, we call the forward method</a:t>
            </a:r>
            <a:endParaRPr lang="en-US" dirty="0"/>
          </a:p>
        </p:txBody>
      </p:sp>
    </p:spTree>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Table-Generating function (UDTF)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The initialize method:</a:t>
            </a:r>
          </a:p>
          <a:p>
            <a:pPr lvl="1"/>
            <a:r>
              <a:rPr lang="en-US" sz="1800" dirty="0" smtClean="0"/>
              <a:t>This method will be called exactly once per instance. In addition to performing any custom initialization logic you may need, it is responsible for verifying the input types and specifying the output types.</a:t>
            </a:r>
          </a:p>
          <a:p>
            <a:pPr lvl="1"/>
            <a:r>
              <a:rPr lang="en-US" sz="1800" dirty="0" smtClean="0"/>
              <a:t>Hive uses a system of ObjectInspectors to both describe types and to convert Objects into more specific types. For our tokenize, we want a single String as input, so we’ll check that the input ObjectInspector[] array contains a single PrimitiveObjectInspector of the STRING category. If anything is wrong, we throw a UDFArgumentException with a suitable error message</a:t>
            </a:r>
          </a:p>
          <a:p>
            <a:endParaRPr lang="en-US" dirty="0"/>
          </a:p>
        </p:txBody>
      </p:sp>
    </p:spTree>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Table-Generating function (UDTF)</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The process method:</a:t>
            </a:r>
            <a:endParaRPr lang="en-US" sz="1800" dirty="0" smtClean="0"/>
          </a:p>
          <a:p>
            <a:pPr>
              <a:buNone/>
            </a:pPr>
            <a:r>
              <a:rPr lang="en-US" sz="1800" dirty="0" smtClean="0"/>
              <a:t>	</a:t>
            </a:r>
            <a:r>
              <a:rPr lang="en-US" sz="1800" dirty="0" smtClean="0"/>
              <a:t>	This method is where the heavy lifting occurs. This method gets called for each row of the input.</a:t>
            </a:r>
          </a:p>
          <a:p>
            <a:pPr>
              <a:buFont typeface="Wingdings" pitchFamily="2" charset="2"/>
              <a:buChar char="§"/>
            </a:pPr>
            <a:endParaRPr lang="en-US" sz="1800" dirty="0" smtClean="0"/>
          </a:p>
          <a:p>
            <a:pPr>
              <a:buFont typeface="Wingdings" pitchFamily="2" charset="2"/>
              <a:buChar char="§"/>
            </a:pPr>
            <a:r>
              <a:rPr lang="en-US" sz="1800" dirty="0" smtClean="0"/>
              <a:t>The close method:</a:t>
            </a:r>
          </a:p>
          <a:p>
            <a:pPr>
              <a:buNone/>
            </a:pPr>
            <a:r>
              <a:rPr lang="en-US" sz="1800" dirty="0" smtClean="0"/>
              <a:t>	</a:t>
            </a:r>
            <a:r>
              <a:rPr lang="en-US" sz="1800" dirty="0" smtClean="0"/>
              <a:t>	This method allows us to do any post-processing cleanup</a:t>
            </a:r>
          </a:p>
          <a:p>
            <a:pPr lvl="1"/>
            <a:endParaRPr lang="en-US" sz="1800" dirty="0" smtClean="0"/>
          </a:p>
          <a:p>
            <a:pPr lvl="1"/>
            <a:endParaRPr lang="en-US" sz="1800" dirty="0" smtClean="0"/>
          </a:p>
          <a:p>
            <a:pPr lvl="1"/>
            <a:endParaRPr lang="en-US" sz="1800" dirty="0"/>
          </a:p>
        </p:txBody>
      </p:sp>
    </p:spTree>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UDTF</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52400" y="1066800"/>
            <a:ext cx="8763000" cy="5181600"/>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UDTF</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228600" y="1066800"/>
            <a:ext cx="8686800" cy="5105400"/>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User-defined Table-Generating function (UDTF)</a:t>
            </a:r>
            <a:endParaRPr lang="en-US" dirty="0"/>
          </a:p>
        </p:txBody>
      </p:sp>
      <p:pic>
        <p:nvPicPr>
          <p:cNvPr id="8" name="Picture 2"/>
          <p:cNvPicPr>
            <a:picLocks noChangeAspect="1" noChangeArrowheads="1"/>
          </p:cNvPicPr>
          <p:nvPr/>
        </p:nvPicPr>
        <p:blipFill>
          <a:blip r:embed="rId2"/>
          <a:srcRect/>
          <a:stretch>
            <a:fillRect/>
          </a:stretch>
        </p:blipFill>
        <p:spPr bwMode="auto">
          <a:xfrm>
            <a:off x="685800" y="990600"/>
            <a:ext cx="7924800" cy="584634"/>
          </a:xfrm>
          <a:prstGeom prst="rect">
            <a:avLst/>
          </a:prstGeom>
          <a:noFill/>
          <a:ln w="9525">
            <a:solidFill>
              <a:schemeClr val="accent1"/>
            </a:solidFill>
            <a:miter lim="800000"/>
            <a:headEnd/>
            <a:tailEnd/>
          </a:ln>
          <a:effectLst/>
        </p:spPr>
      </p:pic>
      <p:pic>
        <p:nvPicPr>
          <p:cNvPr id="1029" name="Picture 5"/>
          <p:cNvPicPr>
            <a:picLocks noGrp="1" noChangeAspect="1" noChangeArrowheads="1"/>
          </p:cNvPicPr>
          <p:nvPr>
            <p:ph idx="1"/>
          </p:nvPr>
        </p:nvPicPr>
        <p:blipFill>
          <a:blip r:embed="rId3"/>
          <a:srcRect/>
          <a:stretch>
            <a:fillRect/>
          </a:stretch>
        </p:blipFill>
        <p:spPr bwMode="auto">
          <a:xfrm>
            <a:off x="685800" y="1676400"/>
            <a:ext cx="7924800" cy="561975"/>
          </a:xfrm>
          <a:prstGeom prst="rect">
            <a:avLst/>
          </a:prstGeom>
          <a:noFill/>
          <a:ln w="9525">
            <a:solidFill>
              <a:schemeClr val="accent1"/>
            </a:solidFill>
            <a:miter lim="800000"/>
            <a:headEnd/>
            <a:tailEnd/>
          </a:ln>
          <a:effectLst/>
        </p:spPr>
      </p:pic>
      <p:pic>
        <p:nvPicPr>
          <p:cNvPr id="14" name="Picture 6"/>
          <p:cNvPicPr>
            <a:picLocks noChangeAspect="1" noChangeArrowheads="1"/>
          </p:cNvPicPr>
          <p:nvPr/>
        </p:nvPicPr>
        <p:blipFill>
          <a:blip r:embed="rId4"/>
          <a:srcRect/>
          <a:stretch>
            <a:fillRect/>
          </a:stretch>
        </p:blipFill>
        <p:spPr bwMode="auto">
          <a:xfrm>
            <a:off x="685800" y="2438400"/>
            <a:ext cx="7924800" cy="3810000"/>
          </a:xfrm>
          <a:prstGeom prst="rect">
            <a:avLst/>
          </a:prstGeom>
          <a:noFill/>
          <a:ln w="9525">
            <a:solidFill>
              <a:schemeClr val="accent1"/>
            </a:solid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Metastore</a:t>
            </a:r>
            <a:br>
              <a:rPr lang="en-US" dirty="0" smtClean="0"/>
            </a:br>
            <a:endParaRPr lang="en-US" dirty="0"/>
          </a:p>
        </p:txBody>
      </p:sp>
      <p:sp>
        <p:nvSpPr>
          <p:cNvPr id="3" name="Content Placeholder 2"/>
          <p:cNvSpPr>
            <a:spLocks noGrp="1"/>
          </p:cNvSpPr>
          <p:nvPr>
            <p:ph idx="1"/>
          </p:nvPr>
        </p:nvSpPr>
        <p:spPr/>
        <p:txBody>
          <a:bodyPr/>
          <a:lstStyle/>
          <a:p>
            <a:pPr marL="457200" indent="-457200">
              <a:buFont typeface="Wingdings" pitchFamily="2" charset="2"/>
              <a:buChar char="§"/>
            </a:pPr>
            <a:r>
              <a:rPr lang="en-US" dirty="0" smtClean="0"/>
              <a:t>Database: namespace containing a set of tables </a:t>
            </a:r>
          </a:p>
          <a:p>
            <a:pPr marL="457200" indent="-457200">
              <a:buFont typeface="Wingdings" pitchFamily="2" charset="2"/>
              <a:buChar char="§"/>
            </a:pPr>
            <a:r>
              <a:rPr lang="en-US" dirty="0" smtClean="0"/>
              <a:t>Holds table definitions (column types, physical layout)</a:t>
            </a:r>
          </a:p>
          <a:p>
            <a:pPr marL="457200" indent="-457200">
              <a:buFont typeface="Wingdings" pitchFamily="2" charset="2"/>
              <a:buChar char="§"/>
            </a:pPr>
            <a:r>
              <a:rPr lang="en-US" dirty="0" smtClean="0"/>
              <a:t>Partition data</a:t>
            </a:r>
          </a:p>
          <a:p>
            <a:pPr marL="457200" indent="-457200">
              <a:buFont typeface="Wingdings" pitchFamily="2" charset="2"/>
              <a:buChar char="§"/>
            </a:pPr>
            <a:r>
              <a:rPr lang="en-US" dirty="0" smtClean="0"/>
              <a:t>Uses JPOX ORM for implementation; can be	stored in	Derby, </a:t>
            </a:r>
            <a:r>
              <a:rPr lang="en-US" dirty="0" err="1" smtClean="0"/>
              <a:t>MySQL</a:t>
            </a:r>
            <a:r>
              <a:rPr lang="en-US" dirty="0" smtClean="0"/>
              <a:t>, many other relational databases</a:t>
            </a:r>
            <a:endParaRPr lang="en-US" dirty="0"/>
          </a:p>
        </p:txBody>
      </p:sp>
    </p:spTree>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Project Status</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Open source, Apache 2.0 license </a:t>
            </a:r>
          </a:p>
          <a:p>
            <a:pPr>
              <a:buFont typeface="Wingdings" pitchFamily="2" charset="2"/>
              <a:buChar char="§"/>
            </a:pPr>
            <a:r>
              <a:rPr lang="en-US" dirty="0" smtClean="0"/>
              <a:t>Official subproject of Apache Hadoop</a:t>
            </a:r>
          </a:p>
          <a:p>
            <a:pPr>
              <a:buFont typeface="Wingdings" pitchFamily="2" charset="2"/>
              <a:buChar char="§"/>
            </a:pPr>
            <a:r>
              <a:rPr lang="en-US" dirty="0" smtClean="0"/>
              <a:t>Several committers</a:t>
            </a:r>
          </a:p>
          <a:p>
            <a:pPr>
              <a:buFont typeface="Wingdings" pitchFamily="2" charset="2"/>
              <a:buChar char="§"/>
            </a:pPr>
            <a:r>
              <a:rPr lang="en-US" dirty="0" smtClean="0"/>
              <a:t>Current version is	0.5.0</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Related work</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Parallel databases: Gamma, Bubba, Volcano </a:t>
            </a:r>
          </a:p>
          <a:p>
            <a:pPr>
              <a:buFont typeface="Wingdings" pitchFamily="2" charset="2"/>
              <a:buChar char="§"/>
            </a:pPr>
            <a:r>
              <a:rPr lang="en-US" dirty="0" smtClean="0"/>
              <a:t>Google: </a:t>
            </a:r>
            <a:r>
              <a:rPr lang="en-US" dirty="0" err="1" smtClean="0"/>
              <a:t>Sawzall</a:t>
            </a:r>
            <a:endParaRPr lang="en-US" dirty="0" smtClean="0"/>
          </a:p>
          <a:p>
            <a:pPr>
              <a:buFont typeface="Wingdings" pitchFamily="2" charset="2"/>
              <a:buChar char="§"/>
            </a:pPr>
            <a:r>
              <a:rPr lang="en-US" dirty="0" smtClean="0"/>
              <a:t>Yahoo: Pig</a:t>
            </a:r>
          </a:p>
          <a:p>
            <a:pPr>
              <a:buFont typeface="Wingdings" pitchFamily="2" charset="2"/>
              <a:buChar char="§"/>
            </a:pPr>
            <a:r>
              <a:rPr lang="en-US" dirty="0" smtClean="0"/>
              <a:t>IBM Research: JAQL</a:t>
            </a:r>
          </a:p>
          <a:p>
            <a:pPr>
              <a:buFont typeface="Wingdings" pitchFamily="2" charset="2"/>
              <a:buChar char="§"/>
            </a:pPr>
            <a:r>
              <a:rPr lang="en-US" dirty="0" smtClean="0"/>
              <a:t>Microsoft: </a:t>
            </a:r>
            <a:r>
              <a:rPr lang="en-US" dirty="0" err="1" smtClean="0"/>
              <a:t>DryadLINQ</a:t>
            </a:r>
            <a:r>
              <a:rPr lang="en-US" dirty="0" smtClean="0"/>
              <a:t>, SCOPE</a:t>
            </a:r>
          </a:p>
          <a:p>
            <a:pPr>
              <a:buFont typeface="Wingdings" pitchFamily="2" charset="2"/>
              <a:buChar char="§"/>
            </a:pPr>
            <a:r>
              <a:rPr lang="en-US" dirty="0" err="1" smtClean="0"/>
              <a:t>Greenplum</a:t>
            </a:r>
            <a:r>
              <a:rPr lang="en-US" dirty="0" smtClean="0"/>
              <a:t>: YAML </a:t>
            </a:r>
            <a:r>
              <a:rPr lang="en-US" dirty="0" err="1" smtClean="0"/>
              <a:t>MapReduce</a:t>
            </a:r>
            <a:endParaRPr lang="en-US" dirty="0" smtClean="0"/>
          </a:p>
          <a:p>
            <a:pPr>
              <a:buFont typeface="Wingdings" pitchFamily="2" charset="2"/>
              <a:buChar char="§"/>
            </a:pPr>
            <a:r>
              <a:rPr lang="en-US" dirty="0" smtClean="0"/>
              <a:t>Aster Data: In-database </a:t>
            </a:r>
            <a:r>
              <a:rPr lang="en-US" dirty="0" err="1" smtClean="0"/>
              <a:t>MapReduce</a:t>
            </a:r>
            <a:endParaRPr lang="en-US" dirty="0" smtClean="0"/>
          </a:p>
          <a:p>
            <a:pPr>
              <a:buFont typeface="Wingdings" pitchFamily="2" charset="2"/>
              <a:buChar char="§"/>
            </a:pPr>
            <a:r>
              <a:rPr lang="en-US" dirty="0" smtClean="0"/>
              <a:t>Business.com: </a:t>
            </a:r>
            <a:r>
              <a:rPr lang="en-US" dirty="0" err="1" smtClean="0"/>
              <a:t>CloudBase</a:t>
            </a:r>
            <a:endParaRPr lang="en-US" dirty="0" smtClean="0"/>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1524000" y="1905000"/>
            <a:ext cx="5534025" cy="2378075"/>
          </a:xfrm>
          <a:ln/>
        </p:spPr>
        <p:txBody>
          <a:bodyPr/>
          <a:lstStyle/>
          <a:p>
            <a:pPr algn="ctr" eaLnBrk="1" hangingPunct="1"/>
            <a:r>
              <a:rPr lang="en-US" sz="3200" dirty="0" smtClean="0"/>
              <a:t>Thank You</a:t>
            </a:r>
          </a:p>
        </p:txBody>
      </p:sp>
      <p:sp>
        <p:nvSpPr>
          <p:cNvPr id="4" name="Subtitle 3"/>
          <p:cNvSpPr>
            <a:spLocks noGrp="1"/>
          </p:cNvSpPr>
          <p:nvPr>
            <p:ph type="subTitle" idx="1"/>
          </p:nvPr>
        </p:nvSpPr>
        <p:spPr/>
        <p:txBody>
          <a:bodyPr/>
          <a:lstStyle/>
          <a:p>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Physical Layout</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Warehouse directory in HDFS</a:t>
            </a:r>
          </a:p>
          <a:p>
            <a:pPr>
              <a:buNone/>
            </a:pPr>
            <a:r>
              <a:rPr lang="en-US" dirty="0" smtClean="0"/>
              <a:t>     – e.g., /user/hive/warehouse</a:t>
            </a:r>
          </a:p>
          <a:p>
            <a:pPr>
              <a:buFont typeface="Wingdings" pitchFamily="2" charset="2"/>
              <a:buChar char="§"/>
            </a:pPr>
            <a:r>
              <a:rPr lang="en-US" dirty="0" smtClean="0"/>
              <a:t>Tables stored in	subdirectories of	warehouse</a:t>
            </a:r>
          </a:p>
          <a:p>
            <a:pPr>
              <a:buNone/>
            </a:pPr>
            <a:r>
              <a:rPr lang="en-US" dirty="0" smtClean="0"/>
              <a:t>	– Partitions form subdirectories of tables</a:t>
            </a:r>
          </a:p>
          <a:p>
            <a:pPr>
              <a:buFont typeface="Wingdings" pitchFamily="2" charset="2"/>
              <a:buChar char="§"/>
            </a:pPr>
            <a:r>
              <a:rPr lang="en-US" dirty="0" smtClean="0"/>
              <a:t>Actual data stored in	flat files</a:t>
            </a:r>
          </a:p>
          <a:p>
            <a:pPr>
              <a:buNone/>
            </a:pPr>
            <a:r>
              <a:rPr lang="en-US" dirty="0" smtClean="0"/>
              <a:t>	– Control char-delimited text, or </a:t>
            </a:r>
            <a:r>
              <a:rPr lang="en-US" dirty="0" err="1" smtClean="0"/>
              <a:t>SequenceFiles</a:t>
            </a:r>
            <a:endParaRPr lang="en-US" dirty="0" smtClean="0"/>
          </a:p>
          <a:p>
            <a:pPr>
              <a:buNone/>
            </a:pPr>
            <a:r>
              <a:rPr lang="en-US" dirty="0" smtClean="0"/>
              <a:t>	– With custom </a:t>
            </a:r>
            <a:r>
              <a:rPr lang="en-US" dirty="0" err="1" smtClean="0"/>
              <a:t>SerDe</a:t>
            </a:r>
            <a:r>
              <a:rPr lang="en-US" dirty="0" smtClean="0"/>
              <a:t>, can use arbitrary format</a:t>
            </a:r>
            <a:endParaRPr lang="en-US"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Starting the Hive	shell</a:t>
            </a:r>
            <a:br>
              <a:rPr lang="en-US" dirty="0" smtClean="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Start a terminal and run</a:t>
            </a:r>
          </a:p>
          <a:p>
            <a:pPr>
              <a:buNone/>
            </a:pPr>
            <a:r>
              <a:rPr lang="en-US" dirty="0" smtClean="0"/>
              <a:t> 	</a:t>
            </a:r>
            <a:r>
              <a:rPr lang="en-US" dirty="0" smtClean="0"/>
              <a:t>	$hive</a:t>
            </a:r>
          </a:p>
          <a:p>
            <a:pPr>
              <a:buFont typeface="Wingdings" pitchFamily="2" charset="2"/>
              <a:buChar char="§"/>
            </a:pPr>
            <a:endParaRPr lang="en-US" dirty="0" smtClean="0"/>
          </a:p>
          <a:p>
            <a:pPr>
              <a:buFont typeface="Wingdings" pitchFamily="2" charset="2"/>
              <a:buChar char="§"/>
            </a:pPr>
            <a:r>
              <a:rPr lang="en-US" dirty="0" smtClean="0"/>
              <a:t>Should see a	prompt like:</a:t>
            </a:r>
          </a:p>
          <a:p>
            <a:pPr>
              <a:buNone/>
            </a:pPr>
            <a:r>
              <a:rPr lang="en-US" dirty="0" smtClean="0"/>
              <a:t>	</a:t>
            </a:r>
            <a:r>
              <a:rPr lang="en-US" dirty="0" smtClean="0"/>
              <a:t>	hive&gt;</a:t>
            </a:r>
          </a:p>
          <a:p>
            <a:pPr>
              <a:buFont typeface="Wingdings" pitchFamily="2" charset="2"/>
              <a:buChar char="§"/>
            </a:pPr>
            <a:endParaRPr lang="en-US" dirty="0"/>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Manuf_2009_2">
  <a:themeElements>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Manuf_2009_2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clrMap bg1="lt1" tx1="dk1" bg2="lt2" tx2="dk2" accent1="accent1" accent2="accent2" accent3="accent3" accent4="accent4" accent5="accent5" accent6="accent6" hlink="hlink" folHlink="folHlink"/>
    </a:extraClrScheme>
    <a:extraClrScheme>
      <a:clrScheme name="Manuf_2009_2 2">
        <a:dk1>
          <a:srgbClr val="000000"/>
        </a:dk1>
        <a:lt1>
          <a:srgbClr val="FFFFFF"/>
        </a:lt1>
        <a:dk2>
          <a:srgbClr val="BF0629"/>
        </a:dk2>
        <a:lt2>
          <a:srgbClr val="5E1E08"/>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DCAD4A"/>
        </a:folHlink>
      </a:clrScheme>
      <a:clrMap bg1="lt1" tx1="dk1" bg2="lt2" tx2="dk2" accent1="accent1" accent2="accent2" accent3="accent3" accent4="accent4" accent5="accent5" accent6="accent6" hlink="hlink" folHlink="folHlink"/>
    </a:extraClrScheme>
    <a:extraClrScheme>
      <a:clrScheme name="Manuf_2009_2 3">
        <a:dk1>
          <a:srgbClr val="000000"/>
        </a:dk1>
        <a:lt1>
          <a:srgbClr val="FFFFFF"/>
        </a:lt1>
        <a:dk2>
          <a:srgbClr val="1F9189"/>
        </a:dk2>
        <a:lt2>
          <a:srgbClr val="00573B"/>
        </a:lt2>
        <a:accent1>
          <a:srgbClr val="0504CA"/>
        </a:accent1>
        <a:accent2>
          <a:srgbClr val="ACB0E5"/>
        </a:accent2>
        <a:accent3>
          <a:srgbClr val="FFFFFF"/>
        </a:accent3>
        <a:accent4>
          <a:srgbClr val="000000"/>
        </a:accent4>
        <a:accent5>
          <a:srgbClr val="AAAAE1"/>
        </a:accent5>
        <a:accent6>
          <a:srgbClr val="9B9FCF"/>
        </a:accent6>
        <a:hlink>
          <a:srgbClr val="007E12"/>
        </a:hlink>
        <a:folHlink>
          <a:srgbClr val="CBB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yntel Standard">
    <a:dk1>
      <a:srgbClr val="000000"/>
    </a:dk1>
    <a:lt1>
      <a:srgbClr val="FFFFFF"/>
    </a:lt1>
    <a:dk2>
      <a:srgbClr val="00573B"/>
    </a:dk2>
    <a:lt2>
      <a:srgbClr val="5C5C5C"/>
    </a:lt2>
    <a:accent1>
      <a:srgbClr val="9E420E"/>
    </a:accent1>
    <a:accent2>
      <a:srgbClr val="CFC498"/>
    </a:accent2>
    <a:accent3>
      <a:srgbClr val="BF0629"/>
    </a:accent3>
    <a:accent4>
      <a:srgbClr val="1F9189"/>
    </a:accent4>
    <a:accent5>
      <a:srgbClr val="0504CA"/>
    </a:accent5>
    <a:accent6>
      <a:srgbClr val="DCAD4A"/>
    </a:accent6>
    <a:hlink>
      <a:srgbClr val="F26E01"/>
    </a:hlink>
    <a:folHlink>
      <a:srgbClr val="007E12"/>
    </a:folHlink>
  </a:clrScheme>
</a:themeOverride>
</file>

<file path=docProps/app.xml><?xml version="1.0" encoding="utf-8"?>
<Properties xmlns="http://schemas.openxmlformats.org/officeDocument/2006/extended-properties" xmlns:vt="http://schemas.openxmlformats.org/officeDocument/2006/docPropsVTypes">
  <Template/>
  <TotalTime>869</TotalTime>
  <Words>1326</Words>
  <Application>Microsoft Office PowerPoint</Application>
  <PresentationFormat>On-screen Show (4:3)</PresentationFormat>
  <Paragraphs>390</Paragraphs>
  <Slides>72</Slides>
  <Notes>5</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Manuf_2009_2</vt:lpstr>
      <vt:lpstr>Introduction to Hive </vt:lpstr>
      <vt:lpstr> Outline </vt:lpstr>
      <vt:lpstr>Background</vt:lpstr>
      <vt:lpstr> Hive Applications </vt:lpstr>
      <vt:lpstr> Hive Components </vt:lpstr>
      <vt:lpstr> Data Model </vt:lpstr>
      <vt:lpstr> Metastore </vt:lpstr>
      <vt:lpstr> Physical Layout </vt:lpstr>
      <vt:lpstr> Starting the Hive shell </vt:lpstr>
      <vt:lpstr> Creating tables </vt:lpstr>
      <vt:lpstr> Generating Data </vt:lpstr>
      <vt:lpstr> Loading data </vt:lpstr>
      <vt:lpstr> Selecting data </vt:lpstr>
      <vt:lpstr> Most common frequency </vt:lpstr>
      <vt:lpstr> Joining tables </vt:lpstr>
      <vt:lpstr> Create the dataset </vt:lpstr>
      <vt:lpstr> Create the new table </vt:lpstr>
      <vt:lpstr> Import data to Hive </vt:lpstr>
      <vt:lpstr> Create an intermediate table </vt:lpstr>
      <vt:lpstr> Running the join </vt:lpstr>
      <vt:lpstr> Most common intersections </vt:lpstr>
      <vt:lpstr> Manipulating Tables </vt:lpstr>
      <vt:lpstr> Creating Tables in Hive </vt:lpstr>
      <vt:lpstr>Changing Row Format</vt:lpstr>
      <vt:lpstr> MapReduce Text Output </vt:lpstr>
      <vt:lpstr> SequenceFile Storage </vt:lpstr>
      <vt:lpstr> Data Types </vt:lpstr>
      <vt:lpstr> Loading Data </vt:lpstr>
      <vt:lpstr>Subquery</vt:lpstr>
      <vt:lpstr>Subquery Example</vt:lpstr>
      <vt:lpstr>Aggregations</vt:lpstr>
      <vt:lpstr> Partitioning Data </vt:lpstr>
      <vt:lpstr>Loading Data Into Partitions</vt:lpstr>
      <vt:lpstr> Sampling Data </vt:lpstr>
      <vt:lpstr> Bucketing Data In Advance </vt:lpstr>
      <vt:lpstr> Loading Data Into Buckets </vt:lpstr>
      <vt:lpstr> Populate the Loading Table </vt:lpstr>
      <vt:lpstr> SELECT Into the Real Table </vt:lpstr>
      <vt:lpstr> Using Custom Mappers and Reducers </vt:lpstr>
      <vt:lpstr> Preloading Mapper Scripts </vt:lpstr>
      <vt:lpstr> Streaming example </vt:lpstr>
      <vt:lpstr> Transform Example </vt:lpstr>
      <vt:lpstr> Dropping Data </vt:lpstr>
      <vt:lpstr>Extending Tables</vt:lpstr>
      <vt:lpstr> Resorting Tables </vt:lpstr>
      <vt:lpstr>Hive User-defined function (UDF)</vt:lpstr>
      <vt:lpstr>Types Of UDF</vt:lpstr>
      <vt:lpstr>User-defined function (UDF)</vt:lpstr>
      <vt:lpstr>User-defined function (UDF) example</vt:lpstr>
      <vt:lpstr>User-defined function (UDF) example</vt:lpstr>
      <vt:lpstr>User-defined function (UDF)</vt:lpstr>
      <vt:lpstr>User-defined function (UDF)</vt:lpstr>
      <vt:lpstr>User-defined function (UDF)</vt:lpstr>
      <vt:lpstr>User-defined Aggregate function (UDAF)</vt:lpstr>
      <vt:lpstr>User-defined Aggregate function (UDAF)</vt:lpstr>
      <vt:lpstr>User-defined Aggregate function (UDAF)</vt:lpstr>
      <vt:lpstr>User-defined Aggregate function (UDAF)</vt:lpstr>
      <vt:lpstr>DATA FLOW WITH PARTIAL RESULTS FOR A UDAF</vt:lpstr>
      <vt:lpstr>User-defined Aggregate function (UDAF) example</vt:lpstr>
      <vt:lpstr>User-defined Aggregate function (UDAF) Example</vt:lpstr>
      <vt:lpstr>Creating Sample Table</vt:lpstr>
      <vt:lpstr>Loading data in sample table</vt:lpstr>
      <vt:lpstr>  </vt:lpstr>
      <vt:lpstr>User-defined Table-Generating function (UDTF)</vt:lpstr>
      <vt:lpstr>User-defined Table-Generating function (UDTF)</vt:lpstr>
      <vt:lpstr>User-defined Table-Generating function (UDTF)</vt:lpstr>
      <vt:lpstr>UDTF</vt:lpstr>
      <vt:lpstr>UDTF</vt:lpstr>
      <vt:lpstr>User-defined Table-Generating function (UDTF)</vt:lpstr>
      <vt:lpstr> Project Status </vt:lpstr>
      <vt:lpstr> Related work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User Defined Functions</dc:title>
  <dc:creator>Snehalata Deorukhkar</dc:creator>
  <cp:lastModifiedBy>sandy</cp:lastModifiedBy>
  <cp:revision>225</cp:revision>
  <dcterms:created xsi:type="dcterms:W3CDTF">2012-05-11T05:38:04Z</dcterms:created>
  <dcterms:modified xsi:type="dcterms:W3CDTF">2014-02-15T15:05:28Z</dcterms:modified>
</cp:coreProperties>
</file>