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1" r:id="rId9"/>
    <p:sldId id="267" r:id="rId10"/>
    <p:sldId id="266" r:id="rId11"/>
    <p:sldId id="262" r:id="rId12"/>
  </p:sldIdLst>
  <p:sldSz cx="9144000" cy="5143500" type="screen16x9"/>
  <p:notesSz cx="6858000" cy="9144000"/>
  <p:embeddedFontLst>
    <p:embeddedFont>
      <p:font typeface="Montserrat" panose="02010600030101010101" charset="0"/>
      <p:regular r:id="rId14"/>
      <p:bold r:id="rId15"/>
      <p:italic r:id="rId16"/>
      <p:boldItalic r:id="rId17"/>
    </p:embeddedFont>
    <p:embeddedFont>
      <p:font typeface="Lato" panose="02010600030101010101" charset="0"/>
      <p:regular r:id="rId18"/>
      <p:bold r:id="rId19"/>
      <p:italic r:id="rId20"/>
      <p:boldItalic r:id="rId21"/>
    </p:embeddedFont>
    <p:embeddedFont>
      <p:font typeface="Merriweather" panose="02010600030101010101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3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510" y="120"/>
      </p:cViewPr>
      <p:guideLst>
        <p:guide orient="horz" pos="163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f1b1a5d8e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f1b1a5d8e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429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f1b1a5d8e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f1b1a5d8e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f1b1a5d8e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f1b1a5d8e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f1b1a5d8e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f1b1a5d8e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453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f1b1a5d8e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f1b1a5d8e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f1b1a5d8e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f1b1a5d8e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f1b1a5d8e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f1b1a5d8e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f1b1a5d8e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f1b1a5d8e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53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f1b1a5d8e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f1b1a5d8e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f1b1a5d8e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f1b1a5d8e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39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bg>
      <p:bgPr>
        <a:solidFill>
          <a:schemeClr val="accen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plant-seedlings-classification/dat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ws.amazon.com/ec2" TargetMode="External"/><Relationship Id="rId4" Type="http://schemas.openxmlformats.org/officeDocument/2006/relationships/hyperlink" Target="https://aws.amazon.com/s3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plant-seedlings-classification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f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5084100" y="3914975"/>
            <a:ext cx="4059900" cy="11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b="1"/>
              <a:t>     Cloud Computing Fall 2022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b="1"/>
              <a:t>Group 6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b="1"/>
              <a:t>Ruiqi Li, He Huang, Yixi Liang</a:t>
            </a:r>
            <a:endParaRPr sz="1800"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title" idx="4294967295"/>
          </p:nvPr>
        </p:nvSpPr>
        <p:spPr>
          <a:xfrm>
            <a:off x="3071300" y="1803875"/>
            <a:ext cx="6024000" cy="9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20" dirty="0"/>
              <a:t>Seedling Classification</a:t>
            </a:r>
            <a:endParaRPr sz="31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Reference</a:t>
            </a:r>
          </a:p>
        </p:txBody>
      </p:sp>
      <p:sp>
        <p:nvSpPr>
          <p:cNvPr id="188" name="Google Shape;188;p19"/>
          <p:cNvSpPr txBox="1">
            <a:spLocks noGrp="1"/>
          </p:cNvSpPr>
          <p:nvPr>
            <p:ph type="body" idx="1"/>
          </p:nvPr>
        </p:nvSpPr>
        <p:spPr>
          <a:xfrm>
            <a:off x="1088100" y="1599875"/>
            <a:ext cx="7457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indent="-330200">
              <a:lnSpc>
                <a:spcPct val="200000"/>
              </a:lnSpc>
              <a:buSzPts val="1600"/>
              <a:buFont typeface="Lato" panose="020F0502020204030203"/>
              <a:buChar char="-"/>
            </a:pPr>
            <a:r>
              <a:rPr lang="en-US" sz="1600" dirty="0"/>
              <a:t>Data Source: </a:t>
            </a:r>
            <a:r>
              <a:rPr lang="en-GB" altLang="zh-CN" sz="1600" u="sng" dirty="0">
                <a:hlinkClick r:id="rId3"/>
              </a:rPr>
              <a:t>https://www.kaggle.com/competitions/plant-seedlings-classification/data</a:t>
            </a:r>
            <a:endParaRPr lang="en-US" sz="1600" dirty="0"/>
          </a:p>
          <a:p>
            <a:pPr indent="-330200">
              <a:lnSpc>
                <a:spcPct val="200000"/>
              </a:lnSpc>
              <a:buSzPts val="1600"/>
              <a:buFont typeface="Lato" panose="020F0502020204030203"/>
              <a:buChar char="-"/>
            </a:pPr>
            <a:r>
              <a:rPr lang="en-US" sz="1600" dirty="0"/>
              <a:t>AWS S3: </a:t>
            </a:r>
            <a:r>
              <a:rPr lang="en-US" altLang="zh-CN" sz="1400" u="sng" dirty="0">
                <a:solidFill>
                  <a:schemeClr val="hlink"/>
                </a:solidFill>
                <a:hlinkClick r:id="rId4"/>
              </a:rPr>
              <a:t>https://aws.amazon.com/s3/</a:t>
            </a:r>
            <a:endParaRPr lang="en-US" sz="1600" dirty="0"/>
          </a:p>
          <a:p>
            <a:pPr indent="-330200">
              <a:lnSpc>
                <a:spcPct val="200000"/>
              </a:lnSpc>
              <a:buSzPts val="1600"/>
              <a:buFont typeface="Lato" panose="020F0502020204030203"/>
              <a:buChar char="-"/>
            </a:pPr>
            <a:r>
              <a:rPr lang="en-US" sz="1600" dirty="0"/>
              <a:t>AWS EC2: </a:t>
            </a:r>
            <a:r>
              <a:rPr lang="en-US" altLang="zh-CN" sz="1600" u="sng" dirty="0">
                <a:solidFill>
                  <a:schemeClr val="hlink"/>
                </a:solidFill>
                <a:hlinkClick r:id="rId5"/>
              </a:rPr>
              <a:t>https://</a:t>
            </a:r>
            <a:r>
              <a:rPr lang="en-US" altLang="zh-CN" sz="1600" u="sng" dirty="0" smtClean="0">
                <a:solidFill>
                  <a:schemeClr val="hlink"/>
                </a:solidFill>
                <a:hlinkClick r:id="rId5"/>
              </a:rPr>
              <a:t>aws.amazon.com/ec2</a:t>
            </a:r>
            <a:endParaRPr lang="en-US" altLang="zh-CN" sz="1600" u="sng" dirty="0" smtClean="0">
              <a:solidFill>
                <a:schemeClr val="hlink"/>
              </a:solidFill>
            </a:endParaRPr>
          </a:p>
          <a:p>
            <a:pPr indent="-330200">
              <a:lnSpc>
                <a:spcPct val="200000"/>
              </a:lnSpc>
              <a:buSzPts val="1600"/>
              <a:buFont typeface="Lato" panose="020F0502020204030203"/>
              <a:buChar char="-"/>
            </a:pPr>
            <a:r>
              <a:rPr lang="en-US" altLang="zh-CN" sz="1600" dirty="0" smtClean="0"/>
              <a:t>Project File + Presentation PPT can be found </a:t>
            </a:r>
            <a:r>
              <a:rPr lang="en-US" altLang="zh-CN" sz="1600" dirty="0"/>
              <a:t>at </a:t>
            </a:r>
            <a:r>
              <a:rPr lang="en-US" altLang="zh-CN" sz="1600" dirty="0" smtClean="0"/>
              <a:t>the following GitHub Repository:</a:t>
            </a:r>
          </a:p>
          <a:p>
            <a:pPr marL="127000" indent="0">
              <a:lnSpc>
                <a:spcPct val="200000"/>
              </a:lnSpc>
              <a:buSzPts val="1600"/>
              <a:buNone/>
            </a:pPr>
            <a:r>
              <a:rPr lang="en-US" altLang="zh-CN" sz="1600" dirty="0" smtClean="0"/>
              <a:t>       https</a:t>
            </a:r>
            <a:r>
              <a:rPr lang="en-US" altLang="zh-CN" sz="1600" dirty="0"/>
              <a:t>://</a:t>
            </a:r>
            <a:r>
              <a:rPr lang="en-US" altLang="zh-CN" sz="1600" dirty="0" smtClean="0"/>
              <a:t>github.com/mancai111/Seedling-Classification-AWS</a:t>
            </a:r>
            <a:endParaRPr lang="en-US" sz="1600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15345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2616750" y="2007425"/>
            <a:ext cx="3910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Contents</a:t>
            </a: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106700" y="1307850"/>
            <a:ext cx="7420500" cy="32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21310">
              <a:lnSpc>
                <a:spcPct val="95000"/>
              </a:lnSpc>
              <a:buSzPts val="1455"/>
              <a:buFont typeface="Lato" panose="020F0502020204030203"/>
              <a:buChar char="-"/>
            </a:pPr>
            <a:r>
              <a:rPr lang="en-US" altLang="zh-CN" sz="1600" dirty="0">
                <a:latin typeface="Merriweather"/>
                <a:ea typeface="Merriweather"/>
                <a:cs typeface="Merriweather"/>
                <a:sym typeface="Merriweather"/>
              </a:rPr>
              <a:t>Definition</a:t>
            </a:r>
            <a:r>
              <a:rPr lang="en-GB" sz="1455" dirty="0"/>
              <a:t>:</a:t>
            </a:r>
            <a:endParaRPr sz="1455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-US" altLang="zh-CN" sz="1600" dirty="0">
                <a:latin typeface="Merriweather"/>
                <a:ea typeface="Merriweather"/>
                <a:cs typeface="Merriweather"/>
                <a:sym typeface="Merriweather"/>
              </a:rPr>
              <a:t>Scope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-US" altLang="zh-CN" sz="1600" dirty="0">
                <a:latin typeface="Merriweather"/>
                <a:ea typeface="Merriweather"/>
                <a:cs typeface="Merriweather"/>
                <a:sym typeface="Merriweather"/>
              </a:rPr>
              <a:t>Data sources</a:t>
            </a:r>
            <a:endParaRPr sz="1455" dirty="0"/>
          </a:p>
          <a:p>
            <a:pPr indent="-321310">
              <a:lnSpc>
                <a:spcPct val="95000"/>
              </a:lnSpc>
              <a:spcBef>
                <a:spcPts val="1200"/>
              </a:spcBef>
              <a:buSzPts val="1455"/>
              <a:buFont typeface="Lato" panose="020F0502020204030203"/>
              <a:buChar char="-"/>
            </a:pPr>
            <a:r>
              <a:rPr lang="en-US" altLang="zh-CN" sz="1600" dirty="0">
                <a:latin typeface="Merriweather"/>
                <a:ea typeface="Merriweather"/>
                <a:cs typeface="Merriweather"/>
                <a:sym typeface="Merriweather"/>
              </a:rPr>
              <a:t>Architecture</a:t>
            </a:r>
            <a:r>
              <a:rPr lang="en-GB" sz="1455" dirty="0"/>
              <a:t>:</a:t>
            </a:r>
            <a:endParaRPr sz="1455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-US" altLang="zh-CN" sz="1400" dirty="0">
                <a:latin typeface="Merriweather"/>
                <a:ea typeface="Merriweather"/>
                <a:cs typeface="Merriweather"/>
                <a:sym typeface="Merriweather"/>
              </a:rPr>
              <a:t>AWS Applications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-US" altLang="zh-CN" sz="1400" dirty="0">
                <a:latin typeface="Merriweather"/>
                <a:ea typeface="Merriweather"/>
                <a:cs typeface="Merriweather"/>
                <a:sym typeface="Merriweather"/>
              </a:rPr>
              <a:t>Data flow</a:t>
            </a:r>
            <a:endParaRPr lang="en-US" sz="1455" dirty="0"/>
          </a:p>
          <a:p>
            <a:pPr indent="-321310">
              <a:lnSpc>
                <a:spcPct val="95000"/>
              </a:lnSpc>
              <a:spcBef>
                <a:spcPts val="1200"/>
              </a:spcBef>
              <a:buSzPts val="1455"/>
              <a:buFont typeface="Lato" panose="020F0502020204030203"/>
              <a:buChar char="-"/>
            </a:pPr>
            <a:r>
              <a:rPr lang="en-US" altLang="zh-CN" sz="1600" dirty="0">
                <a:latin typeface="Merriweather"/>
                <a:ea typeface="Merriweather"/>
                <a:cs typeface="Merriweather"/>
                <a:sym typeface="Merriweather"/>
              </a:rPr>
              <a:t>Demonstration</a:t>
            </a:r>
            <a:r>
              <a:rPr lang="en-GB" sz="1455" dirty="0"/>
              <a:t>:</a:t>
            </a:r>
            <a:endParaRPr sz="1455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-US" altLang="zh-CN" sz="1400" dirty="0">
                <a:latin typeface="Merriweather"/>
                <a:ea typeface="Merriweather"/>
                <a:cs typeface="Merriweather"/>
                <a:sym typeface="Merriweather"/>
              </a:rPr>
              <a:t>Demo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-US" altLang="zh-CN" sz="1400" dirty="0"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 of the Project</a:t>
            </a: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106700" y="1307850"/>
            <a:ext cx="7420500" cy="32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131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5"/>
              <a:buChar char="-"/>
            </a:pPr>
            <a:r>
              <a:rPr lang="en-GB" sz="1455"/>
              <a:t>Machine Learning Topic:</a:t>
            </a:r>
            <a:endParaRPr sz="1455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455"/>
              <a:t>Image Classification</a:t>
            </a:r>
            <a:endParaRPr sz="145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455"/>
          </a:p>
          <a:p>
            <a:pPr marL="457200" lvl="0" indent="-32131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55"/>
              <a:buChar char="-"/>
            </a:pPr>
            <a:r>
              <a:rPr lang="en-GB" sz="1455"/>
              <a:t>Cloud Computing:</a:t>
            </a:r>
            <a:endParaRPr sz="1455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455"/>
              <a:t>AWS</a:t>
            </a:r>
            <a:endParaRPr sz="145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455"/>
          </a:p>
          <a:p>
            <a:pPr marL="457200" lvl="0" indent="-32131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55"/>
              <a:buChar char="-"/>
            </a:pPr>
            <a:r>
              <a:rPr lang="en-GB" sz="1455"/>
              <a:t>Goal:</a:t>
            </a:r>
            <a:endParaRPr sz="1455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455"/>
              <a:t>Apply different Convolutional Neural Networks to identify the images of weed seedlings/crop seedlings and compare the performances in the AWS environment</a:t>
            </a:r>
            <a:endParaRPr sz="145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725"/>
          </a:p>
        </p:txBody>
      </p:sp>
    </p:spTree>
    <p:extLst>
      <p:ext uri="{BB962C8B-B14F-4D97-AF65-F5344CB8AC3E}">
        <p14:creationId xmlns:p14="http://schemas.microsoft.com/office/powerpoint/2010/main" val="157794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Sources</a:t>
            </a: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845325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78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-"/>
            </a:pPr>
            <a:r>
              <a:rPr lang="en-GB" sz="1310" dirty="0"/>
              <a:t>Dataset</a:t>
            </a:r>
            <a:endParaRPr sz="1310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10" dirty="0"/>
              <a:t>Plant Seedling Classification from Kaggle</a:t>
            </a:r>
            <a:endParaRPr sz="1310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10" dirty="0"/>
              <a:t>Features: 12 species, 960 plants, 4750 images</a:t>
            </a:r>
            <a:endParaRPr sz="1310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10" u="sng" dirty="0">
                <a:hlinkClick r:id="rId3"/>
              </a:rPr>
              <a:t>https://www.kaggle.com/competitions/plant-seedlings-classification/data</a:t>
            </a:r>
            <a:endParaRPr sz="131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310" dirty="0"/>
          </a:p>
          <a:p>
            <a:pPr marL="457200" lvl="0" indent="-31178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10"/>
              <a:buChar char="-"/>
            </a:pPr>
            <a:r>
              <a:rPr lang="en-GB" sz="1310" dirty="0"/>
              <a:t>CNNs (Convolutional Neural Networks)</a:t>
            </a:r>
            <a:endParaRPr sz="1310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10" dirty="0"/>
              <a:t>7 models: EfficientNetV2S, ResNet50V2, VGG16, etc</a:t>
            </a:r>
            <a:endParaRPr sz="1310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31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31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310" dirty="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86125" y="67850"/>
            <a:ext cx="1853926" cy="247092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7431975" y="2538775"/>
            <a:ext cx="1441500" cy="11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Wheat (Up Left)</a:t>
            </a:r>
            <a:endParaRPr sz="700"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00"/>
              <a:t>Mayweed (Top Right)</a:t>
            </a:r>
            <a:endParaRPr sz="700"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00"/>
              <a:t>Maize (Down Left)</a:t>
            </a:r>
            <a:endParaRPr sz="700"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700"/>
              <a:t>Chickenweed (Down Right)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AWS </a:t>
            </a:r>
            <a:r>
              <a:rPr lang="en-GB" altLang="zh-CN" dirty="0"/>
              <a:t>Applications</a:t>
            </a:r>
            <a:endParaRPr lang="en-GB" dirty="0"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052830" y="924560"/>
            <a:ext cx="7038975" cy="4103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/>
              <a:t>S3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Preserve all data (images) in an S3 bucket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Save the output file of test data prediction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GB" dirty="0"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 dirty="0"/>
              <a:t>EC2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dirty="0"/>
              <a:t>Create an</a:t>
            </a:r>
            <a:r>
              <a:rPr lang="zh-CN" altLang="en-US" dirty="0"/>
              <a:t> </a:t>
            </a:r>
            <a:r>
              <a:rPr lang="en-GB" dirty="0"/>
              <a:t>instance with python environment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Use </a:t>
            </a:r>
            <a:r>
              <a:rPr lang="en-GB" dirty="0" err="1"/>
              <a:t>Jupyter</a:t>
            </a:r>
            <a:r>
              <a:rPr lang="en-GB" dirty="0"/>
              <a:t> Notebook and PyCharm to deploy and run the pipeline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GB" dirty="0"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 dirty="0"/>
              <a:t>VPC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Use private and public subnet to protect data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63680" y="3614994"/>
            <a:ext cx="936250" cy="11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518625" y="3659350"/>
            <a:ext cx="936250" cy="10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572400" y="1533900"/>
            <a:ext cx="761558" cy="11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7265071" y="3636575"/>
            <a:ext cx="1089604" cy="10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304738" y="1461193"/>
            <a:ext cx="1010275" cy="1134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18"/>
          <p:cNvCxnSpPr>
            <a:cxnSpLocks/>
            <a:stCxn id="167" idx="3"/>
            <a:endCxn id="166" idx="1"/>
          </p:cNvCxnSpPr>
          <p:nvPr/>
        </p:nvCxnSpPr>
        <p:spPr>
          <a:xfrm flipV="1">
            <a:off x="2454875" y="4174269"/>
            <a:ext cx="1808805" cy="215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8"/>
          <p:cNvCxnSpPr>
            <a:cxnSpLocks/>
            <a:stCxn id="168" idx="3"/>
          </p:cNvCxnSpPr>
          <p:nvPr/>
        </p:nvCxnSpPr>
        <p:spPr>
          <a:xfrm>
            <a:off x="2333958" y="2093175"/>
            <a:ext cx="129883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8"/>
          <p:cNvCxnSpPr>
            <a:cxnSpLocks/>
            <a:stCxn id="166" idx="0"/>
          </p:cNvCxnSpPr>
          <p:nvPr/>
        </p:nvCxnSpPr>
        <p:spPr>
          <a:xfrm flipH="1" flipV="1">
            <a:off x="4731804" y="2595719"/>
            <a:ext cx="1" cy="10192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8"/>
          <p:cNvCxnSpPr>
            <a:cxnSpLocks/>
            <a:stCxn id="4" idx="3"/>
            <a:endCxn id="171" idx="1"/>
          </p:cNvCxnSpPr>
          <p:nvPr/>
        </p:nvCxnSpPr>
        <p:spPr>
          <a:xfrm>
            <a:off x="5805183" y="2018584"/>
            <a:ext cx="1499555" cy="98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8"/>
          <p:cNvCxnSpPr>
            <a:cxnSpLocks/>
            <a:stCxn id="171" idx="2"/>
            <a:endCxn id="170" idx="0"/>
          </p:cNvCxnSpPr>
          <p:nvPr/>
        </p:nvCxnSpPr>
        <p:spPr>
          <a:xfrm flipH="1">
            <a:off x="7809873" y="2595719"/>
            <a:ext cx="3" cy="10408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</a:t>
            </a:r>
            <a:r>
              <a:rPr lang="en-US" altLang="zh-CN" dirty="0" err="1"/>
              <a:t>ata</a:t>
            </a:r>
            <a:r>
              <a:rPr lang="en-GB" dirty="0"/>
              <a:t> Flow</a:t>
            </a:r>
          </a:p>
        </p:txBody>
      </p:sp>
      <p:sp>
        <p:nvSpPr>
          <p:cNvPr id="178" name="Google Shape;178;p18"/>
          <p:cNvSpPr txBox="1"/>
          <p:nvPr/>
        </p:nvSpPr>
        <p:spPr>
          <a:xfrm>
            <a:off x="2493725" y="1692975"/>
            <a:ext cx="93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Initialize</a:t>
            </a:r>
            <a:endParaRPr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3080400" y="3795650"/>
            <a:ext cx="57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Save</a:t>
            </a:r>
            <a:endParaRPr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4749450" y="2961275"/>
            <a:ext cx="86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Input</a:t>
            </a:r>
            <a:endParaRPr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6005900" y="1692975"/>
            <a:ext cx="135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Train and Test</a:t>
            </a:r>
            <a:endParaRPr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7809875" y="2916050"/>
            <a:ext cx="86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Output</a:t>
            </a:r>
            <a:endParaRPr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C81C1D4-AA9C-CB9E-FDE8-3B080B9E28CC}"/>
              </a:ext>
            </a:extLst>
          </p:cNvPr>
          <p:cNvGrpSpPr/>
          <p:nvPr/>
        </p:nvGrpSpPr>
        <p:grpSpPr>
          <a:xfrm>
            <a:off x="3632796" y="1461193"/>
            <a:ext cx="2172387" cy="1110557"/>
            <a:chOff x="3968049" y="1461193"/>
            <a:chExt cx="2037852" cy="1110557"/>
          </a:xfrm>
        </p:grpSpPr>
        <p:pic>
          <p:nvPicPr>
            <p:cNvPr id="169" name="Google Shape;169;p18"/>
            <p:cNvPicPr preferRelativeResize="0"/>
            <p:nvPr/>
          </p:nvPicPr>
          <p:blipFill rotWithShape="1">
            <a:blip r:embed="rId8"/>
            <a:srcRect l="1" t="1" r="56974" b="6374"/>
            <a:stretch/>
          </p:blipFill>
          <p:spPr>
            <a:xfrm>
              <a:off x="3968049" y="1461193"/>
              <a:ext cx="997749" cy="1110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图片 3" descr="卡通人物&#10;&#10;低可信度描述已自动生成">
              <a:extLst>
                <a:ext uri="{FF2B5EF4-FFF2-40B4-BE49-F238E27FC236}">
                  <a16:creationId xmlns:a16="http://schemas.microsoft.com/office/drawing/2014/main" id="{C1621F2A-1833-AE59-DB9E-5F6D9DA6D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1144" t="12558" r="11656" b="13151"/>
            <a:stretch/>
          </p:blipFill>
          <p:spPr>
            <a:xfrm>
              <a:off x="4965799" y="1465418"/>
              <a:ext cx="1040102" cy="11063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title"/>
          </p:nvPr>
        </p:nvSpPr>
        <p:spPr>
          <a:xfrm>
            <a:off x="3659580" y="1891805"/>
            <a:ext cx="1953200" cy="962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1863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7D3C0B-10F7-08D0-12C2-BA5550D9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050" y="1478175"/>
            <a:ext cx="3105033" cy="2187149"/>
          </a:xfrm>
          <a:prstGeom prst="rect">
            <a:avLst/>
          </a:prstGeom>
        </p:spPr>
      </p:pic>
      <p:sp>
        <p:nvSpPr>
          <p:cNvPr id="188" name="Google Shape;188;p19"/>
          <p:cNvSpPr txBox="1">
            <a:spLocks noGrp="1"/>
          </p:cNvSpPr>
          <p:nvPr>
            <p:ph type="body" idx="1"/>
          </p:nvPr>
        </p:nvSpPr>
        <p:spPr>
          <a:xfrm>
            <a:off x="523105" y="1570139"/>
            <a:ext cx="7457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 dirty="0"/>
              <a:t>The family of </a:t>
            </a:r>
            <a:r>
              <a:rPr lang="en-US" sz="1600" dirty="0" err="1"/>
              <a:t>EfficientNet</a:t>
            </a:r>
            <a:r>
              <a:rPr lang="en-US" sz="1600" dirty="0"/>
              <a:t> models performs so well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 dirty="0"/>
              <a:t>Different pre-trained models need different optimizers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 dirty="0"/>
              <a:t>Complex head layers are needed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</a:t>
            </a:r>
          </a:p>
        </p:txBody>
      </p:sp>
      <p:sp>
        <p:nvSpPr>
          <p:cNvPr id="188" name="Google Shape;188;p19"/>
          <p:cNvSpPr txBox="1">
            <a:spLocks noGrp="1"/>
          </p:cNvSpPr>
          <p:nvPr>
            <p:ph type="body" idx="1"/>
          </p:nvPr>
        </p:nvSpPr>
        <p:spPr>
          <a:xfrm>
            <a:off x="1088100" y="1599875"/>
            <a:ext cx="7457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 dirty="0"/>
              <a:t>Successful utilization of S3 Bucket and EC2 Instance</a:t>
            </a:r>
            <a:endParaRPr sz="1600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 dirty="0"/>
              <a:t>Train and test the various CNN models</a:t>
            </a:r>
            <a:endParaRPr sz="1600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 dirty="0"/>
              <a:t>Produce meaningful visualizations to show the performances of the models</a:t>
            </a:r>
            <a:endParaRPr sz="1600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 dirty="0"/>
              <a:t>Rank the accuracies of models based on their predictions of test data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0935057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03de73c-8f1c-4cf7-916c-35fea65412a0"/>
  <p:tag name="COMMONDATA" val="eyJoZGlkIjoiMmI1ZjZjYWNmZDk4MTlmNDlkOGQyNjUyZjU5YzEwYmYifQ=="/>
</p:tagLst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286</Words>
  <Application>Microsoft Office PowerPoint</Application>
  <PresentationFormat>全屏显示(16:9)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Montserrat</vt:lpstr>
      <vt:lpstr>Lato</vt:lpstr>
      <vt:lpstr>Arial</vt:lpstr>
      <vt:lpstr>Merriweather</vt:lpstr>
      <vt:lpstr>Focus</vt:lpstr>
      <vt:lpstr>     Cloud Computing Fall 2022 Group 6 Ruiqi Li, He Huang, Yixi Liang</vt:lpstr>
      <vt:lpstr>Table of Contents</vt:lpstr>
      <vt:lpstr>Scope of the Project</vt:lpstr>
      <vt:lpstr>Data Sources</vt:lpstr>
      <vt:lpstr>AWS Applications</vt:lpstr>
      <vt:lpstr>Data Flow</vt:lpstr>
      <vt:lpstr>Demo</vt:lpstr>
      <vt:lpstr>Conclusion</vt:lpstr>
      <vt:lpstr>Results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Cloud Computing Fall 2022_x000d_Group 6_x000d_Ruiqi Li, He Huang, Yixi Liang</dc:title>
  <dc:creator/>
  <cp:lastModifiedBy>MancaiNanjolno</cp:lastModifiedBy>
  <cp:revision>8</cp:revision>
  <dcterms:created xsi:type="dcterms:W3CDTF">2022-10-20T02:27:26Z</dcterms:created>
  <dcterms:modified xsi:type="dcterms:W3CDTF">2022-12-08T00:30:54Z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3DD12AB68C534719BDD40D2491FDB57E</vt:lpwstr>
  </property>
  <property fmtid="{D5CDD505-2E9C-101B-9397-08002B2CF9AE}" pid="3" name="KSOProductBuildVer">
    <vt:lpwstr>2052-11.1.0.12598</vt:lpwstr>
  </property>
</Properties>
</file>