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6" r:id="rId2"/>
    <p:sldId id="357" r:id="rId3"/>
    <p:sldId id="383" r:id="rId4"/>
    <p:sldId id="392" r:id="rId5"/>
    <p:sldId id="384" r:id="rId6"/>
    <p:sldId id="385" r:id="rId7"/>
    <p:sldId id="388" r:id="rId8"/>
    <p:sldId id="390" r:id="rId9"/>
    <p:sldId id="389" r:id="rId10"/>
    <p:sldId id="372" r:id="rId11"/>
    <p:sldId id="37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3" r:id="rId20"/>
    <p:sldId id="401" r:id="rId21"/>
    <p:sldId id="402" r:id="rId22"/>
    <p:sldId id="406" r:id="rId23"/>
    <p:sldId id="4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coln L" initials="LL" lastIdx="2" clrIdx="0">
    <p:extLst>
      <p:ext uri="{19B8F6BF-5375-455C-9EA6-DF929625EA0E}">
        <p15:presenceInfo xmlns:p15="http://schemas.microsoft.com/office/powerpoint/2012/main" userId="dddb6cf9e79167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2"/>
    <a:srgbClr val="7F7F7F"/>
    <a:srgbClr val="44546A"/>
    <a:srgbClr val="595959"/>
    <a:srgbClr val="8AABCA"/>
    <a:srgbClr val="11406C"/>
    <a:srgbClr val="5CA7BA"/>
    <a:srgbClr val="C7EDE9"/>
    <a:srgbClr val="000138"/>
    <a:srgbClr val="91D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7104" autoAdjust="0"/>
  </p:normalViewPr>
  <p:slideViewPr>
    <p:cSldViewPr snapToGrid="0" snapToObjects="1">
      <p:cViewPr varScale="1">
        <p:scale>
          <a:sx n="99" d="100"/>
          <a:sy n="99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01787-1DDF-4967-A01E-F946782BC83A}" type="datetimeFigureOut">
              <a:rPr lang="zh-CN" altLang="en-US" smtClean="0"/>
              <a:t>2020-09-11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8F2C-8FBE-48AA-9B83-C025C6D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7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62A37-52B3-2A42-9DF3-57D32DFC1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E908C-F49F-1744-AED1-7AAC715F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A4EBE-6381-D246-A720-0CB95BD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8857-052F-1A49-9265-0A51636C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EA02-0ECC-B747-96C6-C0E708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3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6520B-BDB7-AB41-9401-5468B2D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E3835-3D40-0845-B9F6-80691989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D093-038E-2F49-9E1F-3DB8384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4209-FD17-584A-8C81-8794137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18A2-E039-2244-9C54-FC14C71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39F08-B202-4447-8EB1-B7779E2A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3A372-445F-3E49-80BB-54AFE57C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82DB-CF96-FE40-A9D9-85246CE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2B05-8352-7142-8542-FF86D8D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D4305-17BC-2246-8B24-6897861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8218-7047-0C4E-9CE8-7EBA45C2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FB7F-1F93-6F40-99E0-2C35AA45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FAB91-3602-C344-A346-C13A3DC5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6F9C9-ADA7-C54D-9B3C-8B1E12A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1C3A4-5A90-F640-867D-F219987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770A-45A0-C345-804B-A720AFE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897A6-FDFB-9642-BA66-AEE62AEC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BEE6-5F85-8543-8B27-F9C1002A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0C524-FFB3-6644-882F-E5F01E3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A89D-F175-4447-828A-5878C4F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BDC5-407F-184C-89CC-952BEA9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3C518-3AAE-3F4B-9E2B-EAA1FF5DA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1E0C5-FDDA-7146-A732-D5A402B2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4A5BE-9532-2A47-9C01-D3AC76B8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BE7D-473A-E24A-8952-F0803CAF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9DA03-F1A0-8248-AA37-4A077E9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2EB55-7239-7344-8B0B-8ACA5EAC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5B445-37B3-3847-89E7-1CEC4C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AEDD-3992-114F-A082-42AF2D02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DA1E7-FB3B-EE4C-B6BA-D50A0363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024C1-5F8A-7D4E-AB4B-79928E32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DAB948-8713-BA45-A659-669D1331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7B359-E2D7-DC4E-AA82-B57913A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7E12E-C7C5-4C42-A3B8-A64C2DF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2D5F-CD6E-4847-A073-2FFA9B01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3E1CB-C2F5-E143-AA22-6F3D51E6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223EF-4968-AE43-83B2-C17A3EF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DAF53-F46B-5C41-8943-7560F69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47D43-19E9-8F40-8EB8-94F61DB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54152-500A-024A-B208-43FF463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2EA90-F96F-0048-99D9-59569F3A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8E670-F7FA-9E4B-A19A-A0B85C4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D93A6-4577-D548-9536-CE23B6B1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8BA37-5A68-464E-8E12-2D09B903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4A3F1-6507-654E-ADDA-C44E63B0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CEDC-0900-A344-BA4C-9EDC04B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8DE3D-64A3-9D48-A780-7B4FFE4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3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99F2-9460-4643-8A9C-A50DAAD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421A1-835A-DA40-AA83-CA3562131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FC76B-4ECA-0246-A064-A215F919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99352-9E03-E84A-93EA-E6CD7B3A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E0A15-895A-C341-975C-239426F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B8797-A5CD-3B42-B8B6-01E2AC15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1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2EFC6-ACEF-AA45-BC3A-1028DE01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B2D47-A760-B747-A65C-682E0BE8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44BB1-9FE2-1344-963C-C5C082B0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FE82-DD80-784B-AD63-7CC16C1502AD}" type="datetimeFigureOut">
              <a:rPr kumimoji="1" lang="zh-CN" altLang="en-US" smtClean="0"/>
              <a:t>2020-09-11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1E7BF-B2FA-AD4A-9D61-2DFB8110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449FC-A8C4-3847-B2A9-D660CFA0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6B9859-8A28-8046-996E-F1780937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26"/>
            <a:ext cx="12216365" cy="6861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7A071-6C5C-174A-85D9-A153E28F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396" y="790625"/>
            <a:ext cx="4936006" cy="2580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C966E4-CE56-8349-9B0A-8FA4C0FE1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608" y="1671189"/>
            <a:ext cx="7300261" cy="6911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BF18B4-9D4D-E148-8DD4-E983EE6497F4}"/>
              </a:ext>
            </a:extLst>
          </p:cNvPr>
          <p:cNvSpPr txBox="1"/>
          <p:nvPr/>
        </p:nvSpPr>
        <p:spPr>
          <a:xfrm>
            <a:off x="4797490" y="2979931"/>
            <a:ext cx="669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基于非结构网格的通用计算加速算法</a:t>
            </a:r>
            <a:endParaRPr lang="zh-CN" altLang="zh-CN" sz="3200" b="1" dirty="0">
              <a:solidFill>
                <a:schemeClr val="bg1"/>
              </a:solidFill>
              <a:latin typeface="772-CAI978" panose="020B090302020402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C9F7C-C67B-7F4E-A1C9-A5507C1F935E}"/>
              </a:ext>
            </a:extLst>
          </p:cNvPr>
          <p:cNvSpPr txBox="1"/>
          <p:nvPr/>
        </p:nvSpPr>
        <p:spPr>
          <a:xfrm>
            <a:off x="8460686" y="3923851"/>
            <a:ext cx="2348306" cy="97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参赛编号：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041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参赛队伍：从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队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55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5CF0B2-0344-476C-B2B5-44ECCA89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E74B95-1307-464C-82F8-0667D50B392D}"/>
              </a:ext>
            </a:extLst>
          </p:cNvPr>
          <p:cNvSpPr txBox="1"/>
          <p:nvPr/>
        </p:nvSpPr>
        <p:spPr>
          <a:xfrm>
            <a:off x="921812" y="2157274"/>
            <a:ext cx="103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246E5B-E46F-4A84-AECD-EC63BCDFEC70}"/>
              </a:ext>
            </a:extLst>
          </p:cNvPr>
          <p:cNvSpPr txBox="1"/>
          <p:nvPr/>
        </p:nvSpPr>
        <p:spPr>
          <a:xfrm>
            <a:off x="1332888" y="5877659"/>
            <a:ext cx="19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 / venkat01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748BE-E8F9-4E9E-B12F-B146E3C58CCD}"/>
              </a:ext>
            </a:extLst>
          </p:cNvPr>
          <p:cNvSpPr txBox="1"/>
          <p:nvPr/>
        </p:nvSpPr>
        <p:spPr>
          <a:xfrm>
            <a:off x="4614415" y="5873642"/>
            <a:ext cx="25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Goodwin / Goodwin_127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316493-A255-4DE7-8E66-D363868EBDF7}"/>
              </a:ext>
            </a:extLst>
          </p:cNvPr>
          <p:cNvSpPr txBox="1"/>
          <p:nvPr/>
        </p:nvSpPr>
        <p:spPr>
          <a:xfrm>
            <a:off x="8704120" y="5877659"/>
            <a:ext cx="16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Rothberg / cfd1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5D3BB9-C3F4-4B29-9AB0-852AC321D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1" y="3124200"/>
            <a:ext cx="2678293" cy="26782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9761A0-3E08-49C6-B9BE-BF318E5C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98" y="3135183"/>
            <a:ext cx="2665114" cy="26782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42ECF9-FDA6-4A1A-B1AE-98DDDF363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836" y="3124201"/>
            <a:ext cx="2697951" cy="2689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BF8276-75B6-435D-9EE1-C775AD322D3A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C22B83-3C7B-4447-911E-2202F2AB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5" y="1080951"/>
            <a:ext cx="7921625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观察稀疏矩阵元素的分布，发现在非结构矩阵中，对角线附近的非零元素分布最为密集。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D669A-4685-4CCE-83E5-0709C20394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38E4D44-974B-46ED-AAFA-8A7AE22DD94A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0996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B72CE169-B2EE-4AD6-869F-3732C5A52543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8193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B40D52-B07C-4625-8C79-81AC78E1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EF90A9-7296-4E0B-8853-CF61D0543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7" y="987425"/>
            <a:ext cx="4784725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首先，我们对矩阵拓扑中的边集进行划分。划分算法为按对角线上的三角块划分，示意如下，红块表示线程所含有的边集。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52C7834-35D5-4E8B-999F-EAF2B23A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69" y="2773836"/>
            <a:ext cx="3067050" cy="30670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A777E0E-9934-416D-B1E7-8FA74CDA5BEB}"/>
              </a:ext>
            </a:extLst>
          </p:cNvPr>
          <p:cNvSpPr txBox="1"/>
          <p:nvPr/>
        </p:nvSpPr>
        <p:spPr>
          <a:xfrm>
            <a:off x="1906137" y="5934395"/>
            <a:ext cx="23193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：对角线附近非零元素的划分示意，由于对称性，仅存储上三角阵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2AFCCC-199E-418A-AAA5-55D03A7F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984" y="1005431"/>
            <a:ext cx="4784725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根据此划分方案得到的命中率如下表（以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64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线程划分）。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019B7B-7B15-411F-AC2B-10E99FAA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38736"/>
              </p:ext>
            </p:extLst>
          </p:nvPr>
        </p:nvGraphicFramePr>
        <p:xfrm>
          <a:off x="6844022" y="3547094"/>
          <a:ext cx="3287170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23214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055021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命中率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93. 06%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99.90%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81.74%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499D2B78-3DB7-4712-9014-319224710A24}"/>
              </a:ext>
            </a:extLst>
          </p:cNvPr>
          <p:cNvSpPr txBox="1"/>
          <p:nvPr/>
        </p:nvSpPr>
        <p:spPr>
          <a:xfrm>
            <a:off x="7468800" y="3201988"/>
            <a:ext cx="21537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：对边集初步划分后的命中率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FA737B9-9D8B-405B-922F-3BB091C4C231}"/>
              </a:ext>
            </a:extLst>
          </p:cNvPr>
          <p:cNvSpPr/>
          <p:nvPr/>
        </p:nvSpPr>
        <p:spPr>
          <a:xfrm>
            <a:off x="5442736" y="4181458"/>
            <a:ext cx="872983" cy="21907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A34032-791A-400E-8873-AD3E1954CB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CD95AD-8C94-412B-9A76-7D8A54C90796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749B02CE-CDDD-4FAD-89EF-FB8DF7E9D723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边集划分</a:t>
            </a:r>
          </a:p>
        </p:txBody>
      </p:sp>
    </p:spTree>
    <p:extLst>
      <p:ext uri="{BB962C8B-B14F-4D97-AF65-F5344CB8AC3E}">
        <p14:creationId xmlns:p14="http://schemas.microsoft.com/office/powerpoint/2010/main" val="91565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126ED5-FE91-4BA9-8BD2-E0523929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6" y="987425"/>
            <a:ext cx="6918325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确定划分后，从核线程要对平均划分的边集拓扑并行读入，由于从核的局存有限，需要多次循环读入。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27797E-8E3A-4867-8E7E-FF4760432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3263462"/>
            <a:ext cx="8007738" cy="218598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1894C2E-4DD1-47E9-8FAE-F23DD74ACA74}"/>
              </a:ext>
            </a:extLst>
          </p:cNvPr>
          <p:cNvSpPr txBox="1"/>
          <p:nvPr/>
        </p:nvSpPr>
        <p:spPr>
          <a:xfrm>
            <a:off x="4232275" y="5599881"/>
            <a:ext cx="272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：确定划分后，边集拓扑的循环读入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57BD3-13A2-48C0-B745-21EB0A6A1E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B3B0064-8ECB-49CE-93A2-F7706C26A818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边集的分段拷入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0F24D9-722F-4764-B427-167B2AAF11A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7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C321A5-DD44-42F9-BF31-D2B3265F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由于边的拓扑以行存储，为了尽量避免离散访存，需要连续读入局部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row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的起始和终止位置，但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col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网格仍需要进行相应判断再离散地读入。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49888-205A-4D45-9B6F-109269F9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17" y="2589545"/>
            <a:ext cx="5829300" cy="29422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008DF2-22B4-484E-A336-57D3711B0E81}"/>
              </a:ext>
            </a:extLst>
          </p:cNvPr>
          <p:cNvSpPr txBox="1"/>
          <p:nvPr/>
        </p:nvSpPr>
        <p:spPr>
          <a:xfrm>
            <a:off x="4293394" y="5616659"/>
            <a:ext cx="272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：点集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row 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 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的读取示意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FD505-8EEE-483B-BBAE-57D2123173A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3F9F131-A8B9-4DC3-A1A7-AF8029B8DB62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点集的拷入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21D6A3E-DAB1-429A-8B86-6FDADBD518F1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658847-1DFD-4E62-B334-43BF42E4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做完上述的准备工作后，离散地读入属于本线程的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col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网格，并把属于其他线程的网格的索引拷贝出。为了避免拷贝产生的数据移动，对不属于本进程的边进行“伪删除”，再进行计算。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4F91F-7E62-45E4-9E60-A3EAF6F1361C}"/>
              </a:ext>
            </a:extLst>
          </p:cNvPr>
          <p:cNvSpPr txBox="1"/>
          <p:nvPr/>
        </p:nvSpPr>
        <p:spPr>
          <a:xfrm>
            <a:off x="881857" y="2593707"/>
            <a:ext cx="4315386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首先离散读入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网格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InnerSize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if(col[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in 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InnerRowEnd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-=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// 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相对偏移</a:t>
            </a:r>
          </a:p>
          <a:p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if(col[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in 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externalRowEnd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copy cell(col[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localBuf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localBuf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else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copy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outterEdgeset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dummy delete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        //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伪删除</a:t>
            </a:r>
            <a:endParaRPr lang="en-US" altLang="zh-C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  </a:t>
            </a:r>
            <a:endParaRPr lang="zh-CN" alt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FunPtr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localEdgeSet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localVertexSet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localRow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localCol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 back dataset;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2831B3-A686-4360-9D6A-19BFD0964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52" y="3266807"/>
            <a:ext cx="5617939" cy="1533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F9F56-76DC-4122-A964-DBE5BE3F509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3592CA-5405-40EB-A57D-AB2CA52BEAA2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从核的遍历算法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FA9C1AC-F997-4F3F-BCE7-FF84D0FF8EC7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8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5C4659-87F3-4376-8FE4-D4FFBEA2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经过初步优化，在选取的三个数据集中，运行用于评测的四个算子，得到的优化结果如下（外部点采用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bitmap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筛选计算）：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4B73D8-5236-4E32-9496-3B77DAB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7318"/>
              </p:ext>
            </p:extLst>
          </p:nvPr>
        </p:nvGraphicFramePr>
        <p:xfrm>
          <a:off x="2249254" y="3429000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F06442B-0C81-4FE0-A6AC-0288F80B7523}"/>
              </a:ext>
            </a:extLst>
          </p:cNvPr>
          <p:cNvSpPr txBox="1"/>
          <p:nvPr/>
        </p:nvSpPr>
        <p:spPr>
          <a:xfrm>
            <a:off x="5429144" y="3058252"/>
            <a:ext cx="1350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：初步优化结果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8A795-5B33-43DC-B9BD-17610107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1971675"/>
            <a:ext cx="8509001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结果给出基准时间和优化后的时间，单位是毫秒。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CB96FE-3A21-41C8-B5B6-2DBE09F0E4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5F93F2A-46A2-4701-ABAC-99A2A9100278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初步优化结果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FA28E2-0B81-422B-99C5-069DE8E0001E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0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A73DE3-FBB9-4081-9237-DF1D101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分析发现初步优化的结果与计算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/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访存比有一定的线性关系，即计算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/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访存比较低时，离散访存的代价超过了并行计算带来的性能提升。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71FA-EF77-405D-89A9-B2A5C9C1D7C2}"/>
              </a:ext>
            </a:extLst>
          </p:cNvPr>
          <p:cNvSpPr txBox="1"/>
          <p:nvPr/>
        </p:nvSpPr>
        <p:spPr>
          <a:xfrm>
            <a:off x="5324369" y="2635629"/>
            <a:ext cx="16921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：初步优化结果分析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7950F74-31D2-4D57-A0C8-1D7EB9DD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2345"/>
              </p:ext>
            </p:extLst>
          </p:nvPr>
        </p:nvGraphicFramePr>
        <p:xfrm>
          <a:off x="2422808" y="3022687"/>
          <a:ext cx="7372351" cy="2175535"/>
        </p:xfrm>
        <a:graphic>
          <a:graphicData uri="http://schemas.openxmlformats.org/drawingml/2006/table">
            <a:tbl>
              <a:tblPr/>
              <a:tblGrid>
                <a:gridCol w="2516845">
                  <a:extLst>
                    <a:ext uri="{9D8B030D-6E8A-4147-A177-3AD203B41FA5}">
                      <a16:colId xmlns:a16="http://schemas.microsoft.com/office/drawing/2014/main" val="807516605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92604304"/>
                    </a:ext>
                  </a:extLst>
                </a:gridCol>
                <a:gridCol w="1247286">
                  <a:extLst>
                    <a:ext uri="{9D8B030D-6E8A-4147-A177-3AD203B41FA5}">
                      <a16:colId xmlns:a16="http://schemas.microsoft.com/office/drawing/2014/main" val="2060921240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337799465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80819455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985992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</a:t>
                      </a:r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89714"/>
                  </a:ext>
                </a:extLst>
              </a:tr>
              <a:tr h="489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756134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</a:t>
                      </a:r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55658"/>
                  </a:ext>
                </a:extLst>
              </a:tr>
              <a:tr h="1623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计算 </a:t>
                      </a:r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zh-CN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访存比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66743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302A15-09CF-4F53-80FB-27D4EACA11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5EF0E17E-61F8-4882-BC45-C14649DEDD03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初步优化结果分析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2DCB92-B09A-413E-9806-08CD5A9526A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2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619AEF-3BEF-48D2-BBEA-D1BADA99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137527" cy="12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令边集的划分数目增加一倍，同时每个从核增加一次遍历，再令某一划分块的 </a:t>
            </a:r>
            <a:r>
              <a:rPr kumimoji="0" lang="en-US" altLang="zh-CN" sz="1800" dirty="0" err="1">
                <a:solidFill>
                  <a:schemeClr val="bg1"/>
                </a:solidFill>
                <a:latin typeface="+mn-lt"/>
              </a:rPr>
              <a:t>rowEnd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赋值为下一个划分块的 </a:t>
            </a:r>
            <a:r>
              <a:rPr kumimoji="0" lang="en-US" altLang="zh-CN" sz="1800" dirty="0" err="1">
                <a:solidFill>
                  <a:schemeClr val="bg1"/>
                </a:solidFill>
                <a:latin typeface="+mn-lt"/>
              </a:rPr>
              <a:t>rowEnd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，这样可使划分块的覆盖范围增大，而又不会破坏同时访问同一个网格的条件，减少了外围的边集。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0F5FB6-80C5-49C3-A703-C78D31C8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56" y="2862262"/>
            <a:ext cx="5575423" cy="24431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F91C4B-51A0-42AC-B452-EBC1A7C013FB}"/>
              </a:ext>
            </a:extLst>
          </p:cNvPr>
          <p:cNvSpPr txBox="1"/>
          <p:nvPr/>
        </p:nvSpPr>
        <p:spPr>
          <a:xfrm>
            <a:off x="1614517" y="5447756"/>
            <a:ext cx="42957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：边集的划分优化。左为初始划分，右为改进后的划分。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F0B85-E869-4A1C-B25A-A5C52DBB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75141"/>
              </p:ext>
            </p:extLst>
          </p:nvPr>
        </p:nvGraphicFramePr>
        <p:xfrm>
          <a:off x="7510745" y="3429000"/>
          <a:ext cx="3287170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23214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055021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命中率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95. 43%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87.63%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B9261A-41EE-495C-B758-DCA02E47BE66}"/>
              </a:ext>
            </a:extLst>
          </p:cNvPr>
          <p:cNvSpPr txBox="1"/>
          <p:nvPr/>
        </p:nvSpPr>
        <p:spPr>
          <a:xfrm>
            <a:off x="8093578" y="3083894"/>
            <a:ext cx="21537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：对边集划分优化后的命中率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B23FC0C-AF0C-4155-983D-C68767FE19F1}"/>
              </a:ext>
            </a:extLst>
          </p:cNvPr>
          <p:cNvSpPr/>
          <p:nvPr/>
        </p:nvSpPr>
        <p:spPr>
          <a:xfrm>
            <a:off x="6547520" y="3974305"/>
            <a:ext cx="872983" cy="21907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5AD6AD-8012-49F9-8235-6481B62127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C88D044-08D8-4437-B22D-139B3BAF6262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边集划分优化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2EA41B5-C17D-47AB-9719-58327A6E1BF8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0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538882-4898-4BE4-B9EE-6097DD10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137527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充分利用局存，减少访问主核的次数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原始策略为：一旦检测到不属于本线程的外部边就使用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DMA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方式将其发送到主核缓冲。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更优的策略为：将这些外部边暂存在局存中，等到积累到相当数量后再发送。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2EA2C-5FC0-48E1-A9F4-3B389662BCD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DD776ED-B657-40F2-9675-CCE37C34931E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缓冲优化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32BD27-5023-4D19-B444-C8CABEDFBD4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6455F3-4354-402F-9729-FFE7F054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优化结果</a:t>
            </a:r>
          </a:p>
        </p:txBody>
      </p:sp>
    </p:spTree>
    <p:extLst>
      <p:ext uri="{BB962C8B-B14F-4D97-AF65-F5344CB8AC3E}">
        <p14:creationId xmlns:p14="http://schemas.microsoft.com/office/powerpoint/2010/main" val="906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146FBA9-123D-C147-BE3D-28687E96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75BD0E-2BA6-4053-A851-3CEC9791E310}"/>
              </a:ext>
            </a:extLst>
          </p:cNvPr>
          <p:cNvSpPr txBox="1"/>
          <p:nvPr/>
        </p:nvSpPr>
        <p:spPr>
          <a:xfrm>
            <a:off x="6903694" y="3582773"/>
            <a:ext cx="4808377" cy="191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参赛编号：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041           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参赛队伍：从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队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参赛队员：林家鸿、陈淼鑫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指导老师：姜文超、肖红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F12A4-7150-42AE-ADB8-27C0ED40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01" y="1538311"/>
            <a:ext cx="5276819" cy="39576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20BC67-6850-416E-9FD9-C29CC00D20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grpSp>
        <p:nvGrpSpPr>
          <p:cNvPr id="6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CD4E22-ACE9-4748-87E6-93ABF831AF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03694" y="2472378"/>
            <a:ext cx="3188233" cy="865189"/>
            <a:chOff x="2647449" y="2492374"/>
            <a:chExt cx="6897103" cy="1871663"/>
          </a:xfrm>
          <a:solidFill>
            <a:srgbClr val="C00000"/>
          </a:solidFill>
        </p:grpSpPr>
        <p:sp>
          <p:nvSpPr>
            <p:cNvPr id="7" name="îṥḷídê">
              <a:extLst>
                <a:ext uri="{FF2B5EF4-FFF2-40B4-BE49-F238E27FC236}">
                  <a16:creationId xmlns:a16="http://schemas.microsoft.com/office/drawing/2014/main" id="{B16DA7BD-28B1-4C02-85CB-E8BEEE95EC08}"/>
                </a:ext>
              </a:extLst>
            </p:cNvPr>
            <p:cNvSpPr/>
            <p:nvPr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iŝḷidè">
              <a:extLst>
                <a:ext uri="{FF2B5EF4-FFF2-40B4-BE49-F238E27FC236}">
                  <a16:creationId xmlns:a16="http://schemas.microsoft.com/office/drawing/2014/main" id="{37AF6547-E551-4AB3-9241-C02A788FC72E}"/>
                </a:ext>
              </a:extLst>
            </p:cNvPr>
            <p:cNvSpPr/>
            <p:nvPr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íSļîde">
              <a:extLst>
                <a:ext uri="{FF2B5EF4-FFF2-40B4-BE49-F238E27FC236}">
                  <a16:creationId xmlns:a16="http://schemas.microsoft.com/office/drawing/2014/main" id="{EA1F21F3-E629-44FB-83DF-4F276123CC91}"/>
                </a:ext>
              </a:extLst>
            </p:cNvPr>
            <p:cNvSpPr/>
            <p:nvPr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490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178DDB-0D7E-42BA-A04C-E24DD323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优化结果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3F1F7CE-8FEF-4EE2-BDB3-7A198AFC0AF5}"/>
              </a:ext>
            </a:extLst>
          </p:cNvPr>
          <p:cNvSpPr txBox="1">
            <a:spLocks/>
          </p:cNvSpPr>
          <p:nvPr/>
        </p:nvSpPr>
        <p:spPr>
          <a:xfrm>
            <a:off x="1835150" y="92075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236EF3-7C00-43DE-972F-2236D7D8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64754"/>
              </p:ext>
            </p:extLst>
          </p:nvPr>
        </p:nvGraphicFramePr>
        <p:xfrm>
          <a:off x="2134954" y="1592017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</a:t>
                      </a:r>
                      <a:r>
                        <a:rPr lang="en-US" altLang="zh-CN" sz="1600" b="1" i="0" u="none" strike="noStrike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684BA85-7122-456D-890D-06BD717F8088}"/>
              </a:ext>
            </a:extLst>
          </p:cNvPr>
          <p:cNvSpPr txBox="1"/>
          <p:nvPr/>
        </p:nvSpPr>
        <p:spPr>
          <a:xfrm>
            <a:off x="5314844" y="1238047"/>
            <a:ext cx="1350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：最终优化结果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B28AEDA-7841-444E-8273-B2E6B51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29309"/>
              </p:ext>
            </p:extLst>
          </p:nvPr>
        </p:nvGraphicFramePr>
        <p:xfrm>
          <a:off x="2134954" y="4171082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68.3%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6496F0F-E70F-4706-82F8-8C26299A3A46}"/>
              </a:ext>
            </a:extLst>
          </p:cNvPr>
          <p:cNvSpPr txBox="1"/>
          <p:nvPr/>
        </p:nvSpPr>
        <p:spPr>
          <a:xfrm>
            <a:off x="4570972" y="3817112"/>
            <a:ext cx="28384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：改进后的优化相比初始优化的性能提升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A0DC2D-1535-4FFF-964E-72A33A2147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0A422B-6DA9-458E-8F62-EE08F80654E5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912A6E-57E1-4B41-84AD-91DE7E31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AE094-C50A-4FCE-BAEC-E1CC248D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针对非结构网格稀疏矩阵非零元素的分布特征，完成运行于神威平台的非结构网格通用计算加速算法，在随机测试中，对计算量较大的算子具有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3-4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倍的加速效果。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9F389-CF2B-4A6C-A54C-56BC56DA92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72F9862-68AA-4116-A671-4A6BDE72B311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结果简述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EA6224-5293-478E-A5F0-F0590C1F1C9D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264675-D3D9-40A7-A62B-9E63BA0F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0996"/>
              </p:ext>
            </p:extLst>
          </p:nvPr>
        </p:nvGraphicFramePr>
        <p:xfrm>
          <a:off x="2134954" y="3295180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185461-E69A-4B44-B02B-71E941226566}"/>
              </a:ext>
            </a:extLst>
          </p:cNvPr>
          <p:cNvSpPr txBox="1"/>
          <p:nvPr/>
        </p:nvSpPr>
        <p:spPr>
          <a:xfrm>
            <a:off x="5140348" y="2941210"/>
            <a:ext cx="1935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：最终优化加速比</a:t>
            </a:r>
          </a:p>
        </p:txBody>
      </p:sp>
    </p:spTree>
    <p:extLst>
      <p:ext uri="{BB962C8B-B14F-4D97-AF65-F5344CB8AC3E}">
        <p14:creationId xmlns:p14="http://schemas.microsoft.com/office/powerpoint/2010/main" val="85065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9B520-FFD5-4351-847D-22EF1BBF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3A661F-9907-468F-AF9F-3CBE1B17564B}"/>
              </a:ext>
            </a:extLst>
          </p:cNvPr>
          <p:cNvSpPr txBox="1"/>
          <p:nvPr/>
        </p:nvSpPr>
        <p:spPr>
          <a:xfrm>
            <a:off x="6230689" y="1528647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边集的划分以及外部边的遍历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0D36B5-ED04-4D65-9630-D8D365E51F68}"/>
              </a:ext>
            </a:extLst>
          </p:cNvPr>
          <p:cNvSpPr txBox="1"/>
          <p:nvPr/>
        </p:nvSpPr>
        <p:spPr>
          <a:xfrm>
            <a:off x="6310372" y="2917883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从核内部边并行遍历的实现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33DD4F-F3DF-4176-96DB-C444F0612E92}"/>
              </a:ext>
            </a:extLst>
          </p:cNvPr>
          <p:cNvSpPr txBox="1"/>
          <p:nvPr/>
        </p:nvSpPr>
        <p:spPr>
          <a:xfrm>
            <a:off x="6310371" y="565369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修改编译参数 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gnu99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，从核编译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E4209F-7F3E-4CCD-A5C5-4222F33C17A8}"/>
              </a:ext>
            </a:extLst>
          </p:cNvPr>
          <p:cNvSpPr txBox="1"/>
          <p:nvPr/>
        </p:nvSpPr>
        <p:spPr>
          <a:xfrm>
            <a:off x="6310371" y="4350912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从核参数以及并行相关参数定义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E6DCD-F1A5-432D-AB7E-5F335E591E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5745CDA-F567-49FC-A9EE-0F40AE449C61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主要修改部分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D9EACD7-725F-4149-A429-0FC6C774A22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1AECA9A-BF61-4F00-9F05-F14A6A117821}"/>
              </a:ext>
            </a:extLst>
          </p:cNvPr>
          <p:cNvSpPr/>
          <p:nvPr/>
        </p:nvSpPr>
        <p:spPr>
          <a:xfrm>
            <a:off x="1010653" y="3551722"/>
            <a:ext cx="1405288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/CPC/slave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B16474-AC6B-46DF-A6E5-47DA993CC0F3}"/>
              </a:ext>
            </a:extLst>
          </p:cNvPr>
          <p:cNvSpPr/>
          <p:nvPr/>
        </p:nvSpPr>
        <p:spPr>
          <a:xfrm>
            <a:off x="3711701" y="1539286"/>
            <a:ext cx="1812096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wrapper.cpp</a:t>
            </a:r>
            <a:endParaRPr lang="zh-CN" altLang="en-US" b="1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63C97FC-720F-430C-BFFF-F91D81C3D09C}"/>
              </a:ext>
            </a:extLst>
          </p:cNvPr>
          <p:cNvSpPr/>
          <p:nvPr/>
        </p:nvSpPr>
        <p:spPr>
          <a:xfrm>
            <a:off x="3721629" y="2895609"/>
            <a:ext cx="1812096" cy="391591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kernel_slave.c</a:t>
            </a:r>
            <a:endParaRPr lang="zh-CN" altLang="en-US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3AD09F0-DB53-4F4D-B795-2FD77AC2E047}"/>
              </a:ext>
            </a:extLst>
          </p:cNvPr>
          <p:cNvSpPr/>
          <p:nvPr/>
        </p:nvSpPr>
        <p:spPr>
          <a:xfrm>
            <a:off x="3711701" y="4306364"/>
            <a:ext cx="1822024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kernel_slave.h</a:t>
            </a:r>
            <a:endParaRPr lang="zh-CN" altLang="en-US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EB9A197-0F12-4D91-B646-3CC9CB289BC1}"/>
              </a:ext>
            </a:extLst>
          </p:cNvPr>
          <p:cNvSpPr/>
          <p:nvPr/>
        </p:nvSpPr>
        <p:spPr>
          <a:xfrm>
            <a:off x="3731254" y="5595037"/>
            <a:ext cx="1812096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Makefile</a:t>
            </a:r>
            <a:endParaRPr lang="zh-CN" altLang="en-US" b="1" dirty="0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97CCACAC-7E46-4A9F-8F1D-4002585BCD51}"/>
              </a:ext>
            </a:extLst>
          </p:cNvPr>
          <p:cNvSpPr/>
          <p:nvPr/>
        </p:nvSpPr>
        <p:spPr>
          <a:xfrm>
            <a:off x="2695071" y="1761430"/>
            <a:ext cx="843670" cy="3994474"/>
          </a:xfrm>
          <a:prstGeom prst="leftBrac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2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B5031B-CABE-4A3E-9430-3CC55750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105" y="3105834"/>
            <a:ext cx="43997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谢谢聆听，请您指正</a:t>
            </a:r>
          </a:p>
        </p:txBody>
      </p:sp>
    </p:spTree>
    <p:extLst>
      <p:ext uri="{BB962C8B-B14F-4D97-AF65-F5344CB8AC3E}">
        <p14:creationId xmlns:p14="http://schemas.microsoft.com/office/powerpoint/2010/main" val="14325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61460E-7F8A-45F4-BEDE-AFA591D0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grpSp>
        <p:nvGrpSpPr>
          <p:cNvPr id="9" name="组合 77">
            <a:extLst>
              <a:ext uri="{FF2B5EF4-FFF2-40B4-BE49-F238E27FC236}">
                <a16:creationId xmlns:a16="http://schemas.microsoft.com/office/drawing/2014/main" id="{720D9301-312F-44E8-AEEC-2D16AD5C70D8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2380915"/>
            <a:ext cx="5478462" cy="585787"/>
            <a:chOff x="1504713" y="1119549"/>
            <a:chExt cx="5477255" cy="58521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48B89-7DA9-4506-A6EE-1C5D679654E4}"/>
                </a:ext>
              </a:extLst>
            </p:cNvPr>
            <p:cNvSpPr/>
            <p:nvPr/>
          </p:nvSpPr>
          <p:spPr>
            <a:xfrm>
              <a:off x="1504713" y="1119549"/>
              <a:ext cx="585658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C2CEBB7-0DBD-41B5-8529-D49E5A66AF9F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2004665" y="1619124"/>
              <a:ext cx="4977303" cy="2220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80">
              <a:extLst>
                <a:ext uri="{FF2B5EF4-FFF2-40B4-BE49-F238E27FC236}">
                  <a16:creationId xmlns:a16="http://schemas.microsoft.com/office/drawing/2014/main" id="{51A8CA5D-0A10-4E4D-B556-9AAA1C7C9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792" y="1136799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运行环境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3FB5490-E22D-482C-869E-8D4358A9D87E}"/>
              </a:ext>
            </a:extLst>
          </p:cNvPr>
          <p:cNvGrpSpPr/>
          <p:nvPr/>
        </p:nvGrpSpPr>
        <p:grpSpPr>
          <a:xfrm>
            <a:off x="4354036" y="1489335"/>
            <a:ext cx="5477256" cy="585216"/>
            <a:chOff x="1577790" y="1102752"/>
            <a:chExt cx="5477256" cy="585216"/>
          </a:xfrm>
          <a:solidFill>
            <a:srgbClr val="7F7F7F"/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42EC903-6602-4D4C-B2AC-DC54A35E945F}"/>
                </a:ext>
              </a:extLst>
            </p:cNvPr>
            <p:cNvSpPr/>
            <p:nvPr/>
          </p:nvSpPr>
          <p:spPr>
            <a:xfrm>
              <a:off x="1577790" y="1102752"/>
              <a:ext cx="585216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CF28AC7-7D7F-4E14-985D-55674F1B797E}"/>
                </a:ext>
              </a:extLst>
            </p:cNvPr>
            <p:cNvCxnSpPr>
              <a:stCxn id="18" idx="5"/>
            </p:cNvCxnSpPr>
            <p:nvPr/>
          </p:nvCxnSpPr>
          <p:spPr>
            <a:xfrm>
              <a:off x="2077303" y="1602265"/>
              <a:ext cx="4977743" cy="2169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84">
            <a:extLst>
              <a:ext uri="{FF2B5EF4-FFF2-40B4-BE49-F238E27FC236}">
                <a16:creationId xmlns:a16="http://schemas.microsoft.com/office/drawing/2014/main" id="{51AA9DF0-6ACF-486E-84B9-6E5F4A09FED1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3268327"/>
            <a:ext cx="5476875" cy="585788"/>
            <a:chOff x="2702799" y="1199863"/>
            <a:chExt cx="5477256" cy="58521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D265C04-1458-4D76-B597-FA3D1BBDD8BE}"/>
                </a:ext>
              </a:extLst>
            </p:cNvPr>
            <p:cNvSpPr/>
            <p:nvPr/>
          </p:nvSpPr>
          <p:spPr>
            <a:xfrm>
              <a:off x="2702799" y="1199863"/>
              <a:ext cx="585828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DCBC7A7-B09F-4E57-B6A0-769288E08B5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3202896" y="1699438"/>
              <a:ext cx="4977159" cy="2220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87">
              <a:extLst>
                <a:ext uri="{FF2B5EF4-FFF2-40B4-BE49-F238E27FC236}">
                  <a16:creationId xmlns:a16="http://schemas.microsoft.com/office/drawing/2014/main" id="{9C4EEDDF-6F1B-44EB-A110-E252B8B7F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623" y="1243812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优化工作</a:t>
              </a:r>
            </a:p>
          </p:txBody>
        </p:sp>
      </p:grpSp>
      <p:grpSp>
        <p:nvGrpSpPr>
          <p:cNvPr id="24" name="组合 88">
            <a:extLst>
              <a:ext uri="{FF2B5EF4-FFF2-40B4-BE49-F238E27FC236}">
                <a16:creationId xmlns:a16="http://schemas.microsoft.com/office/drawing/2014/main" id="{684700A7-84DB-45A9-945A-C95A487D22F8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4157327"/>
            <a:ext cx="5519969" cy="584200"/>
            <a:chOff x="1361124" y="1093335"/>
            <a:chExt cx="5518864" cy="58521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6C56E5-46CB-4392-A4A9-1B927BD5CA37}"/>
                </a:ext>
              </a:extLst>
            </p:cNvPr>
            <p:cNvSpPr/>
            <p:nvPr/>
          </p:nvSpPr>
          <p:spPr>
            <a:xfrm>
              <a:off x="1361124" y="1093335"/>
              <a:ext cx="585670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36AC18A-BEB8-41A3-BED1-F1AB19D2B54C}"/>
                </a:ext>
              </a:extLst>
            </p:cNvPr>
            <p:cNvCxnSpPr>
              <a:stCxn id="25" idx="5"/>
            </p:cNvCxnSpPr>
            <p:nvPr/>
          </p:nvCxnSpPr>
          <p:spPr>
            <a:xfrm>
              <a:off x="1861086" y="1592677"/>
              <a:ext cx="4977403" cy="2226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91">
              <a:extLst>
                <a:ext uri="{FF2B5EF4-FFF2-40B4-BE49-F238E27FC236}">
                  <a16:creationId xmlns:a16="http://schemas.microsoft.com/office/drawing/2014/main" id="{0A3CBBF3-203F-4FC4-9C11-8980E1AF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556" y="1126787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优化结果</a:t>
              </a:r>
            </a:p>
          </p:txBody>
        </p:sp>
      </p:grpSp>
      <p:sp>
        <p:nvSpPr>
          <p:cNvPr id="28" name="文本框 95">
            <a:extLst>
              <a:ext uri="{FF2B5EF4-FFF2-40B4-BE49-F238E27FC236}">
                <a16:creationId xmlns:a16="http://schemas.microsoft.com/office/drawing/2014/main" id="{DF859C6C-F90B-45D5-B1D4-C71A2316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527" y="1518902"/>
            <a:ext cx="4600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研究背景和目的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B0DD1F2-C414-4581-9471-1CE84DCA35BC}"/>
              </a:ext>
            </a:extLst>
          </p:cNvPr>
          <p:cNvCxnSpPr>
            <a:cxnSpLocks/>
          </p:cNvCxnSpPr>
          <p:nvPr/>
        </p:nvCxnSpPr>
        <p:spPr>
          <a:xfrm>
            <a:off x="3783290" y="1325126"/>
            <a:ext cx="0" cy="4319587"/>
          </a:xfrm>
          <a:prstGeom prst="line">
            <a:avLst/>
          </a:prstGeom>
          <a:ln w="12700">
            <a:solidFill>
              <a:srgbClr val="7F7F7F"/>
            </a:solidFill>
          </a:ln>
          <a:effectLst>
            <a:outerShdw blurRad="762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A52282-BE4A-436B-8A56-D71870F9AA8D}"/>
              </a:ext>
            </a:extLst>
          </p:cNvPr>
          <p:cNvSpPr/>
          <p:nvPr/>
        </p:nvSpPr>
        <p:spPr>
          <a:xfrm>
            <a:off x="1671915" y="2409388"/>
            <a:ext cx="1327150" cy="2057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BE0D7D-9C3F-4DB7-9A23-D2BB04CB7DF4}"/>
              </a:ext>
            </a:extLst>
          </p:cNvPr>
          <p:cNvSpPr/>
          <p:nvPr/>
        </p:nvSpPr>
        <p:spPr>
          <a:xfrm>
            <a:off x="1964015" y="2618938"/>
            <a:ext cx="1327150" cy="2057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BF72B16-A763-4C51-9ED4-6833DD5743B5}"/>
              </a:ext>
            </a:extLst>
          </p:cNvPr>
          <p:cNvSpPr/>
          <p:nvPr/>
        </p:nvSpPr>
        <p:spPr bwMode="auto">
          <a:xfrm>
            <a:off x="4376141" y="5022792"/>
            <a:ext cx="585787" cy="584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FF89B9D-6EC1-4DC7-874C-473E8CB77324}"/>
              </a:ext>
            </a:extLst>
          </p:cNvPr>
          <p:cNvCxnSpPr>
            <a:stCxn id="33" idx="5"/>
          </p:cNvCxnSpPr>
          <p:nvPr/>
        </p:nvCxnSpPr>
        <p:spPr bwMode="auto">
          <a:xfrm>
            <a:off x="4876203" y="5521267"/>
            <a:ext cx="4978400" cy="2222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1">
            <a:extLst>
              <a:ext uri="{FF2B5EF4-FFF2-40B4-BE49-F238E27FC236}">
                <a16:creationId xmlns:a16="http://schemas.microsoft.com/office/drawing/2014/main" id="{5AD0F979-D9CC-467B-B986-06E53B70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146" y="5056186"/>
            <a:ext cx="4600354" cy="4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5FB24-6D8F-4945-823D-07D1C1716D8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3DBC8A-6B74-4AF4-B406-A7D7D15E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534" y="3099008"/>
            <a:ext cx="35552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研究背景和目的</a:t>
            </a:r>
          </a:p>
        </p:txBody>
      </p:sp>
    </p:spTree>
    <p:extLst>
      <p:ext uri="{BB962C8B-B14F-4D97-AF65-F5344CB8AC3E}">
        <p14:creationId xmlns:p14="http://schemas.microsoft.com/office/powerpoint/2010/main" val="11639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AE3C41-F09A-48BB-B5C4-E8BBDF33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80DF4B7-99FF-4018-91B0-1C5C82D62EF9}"/>
              </a:ext>
            </a:extLst>
          </p:cNvPr>
          <p:cNvSpPr/>
          <p:nvPr/>
        </p:nvSpPr>
        <p:spPr>
          <a:xfrm>
            <a:off x="0" y="0"/>
            <a:ext cx="2474752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研究背景和目的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29D7DE30-F441-4289-91B7-2A9024DCCB38}"/>
              </a:ext>
            </a:extLst>
          </p:cNvPr>
          <p:cNvSpPr txBox="1">
            <a:spLocks/>
          </p:cNvSpPr>
          <p:nvPr/>
        </p:nvSpPr>
        <p:spPr>
          <a:xfrm>
            <a:off x="1843539" y="92075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32C503-B191-4D4E-8629-4C19A22BE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91" y="1295501"/>
            <a:ext cx="7921625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b="1" dirty="0">
                <a:solidFill>
                  <a:schemeClr val="bg1"/>
                </a:solidFill>
                <a:latin typeface="+mn-lt"/>
              </a:rPr>
              <a:t>背景：</a:t>
            </a:r>
            <a:endParaRPr kumimoji="0" lang="en-US" altLang="zh-CN" sz="18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非结构网格具有较好的几何适应性，被广泛应用于具有复杂外形或高精度要求的工程计算中。在高精度的湍流模型中，计算开销大，需要使用超算提高求解效率。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2C44A-639F-41A1-AC70-48142D5D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90" y="3731573"/>
            <a:ext cx="7921625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b="1" dirty="0">
                <a:solidFill>
                  <a:schemeClr val="bg1"/>
                </a:solidFill>
                <a:latin typeface="+mn-lt"/>
              </a:rPr>
              <a:t>目的：</a:t>
            </a:r>
            <a:endParaRPr kumimoji="0" lang="en-US" altLang="zh-CN" sz="18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由于非结构网格会带来离散访存的问题，为了提高求解效率， 要求实现基于非结构网格的通用计算加速算法，主要关注点是在给定的拓扑下进行高效遍历和计算。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EF483-682B-41ED-B1CC-CC25035080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D848A3-F6AA-484B-A465-89531370D537}"/>
              </a:ext>
            </a:extLst>
          </p:cNvPr>
          <p:cNvCxnSpPr>
            <a:cxnSpLocks/>
          </p:cNvCxnSpPr>
          <p:nvPr/>
        </p:nvCxnSpPr>
        <p:spPr>
          <a:xfrm>
            <a:off x="2465226" y="653599"/>
            <a:ext cx="23940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4F7FF86-C485-4E16-83D9-870F6776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运行环境</a:t>
            </a:r>
          </a:p>
        </p:txBody>
      </p:sp>
    </p:spTree>
    <p:extLst>
      <p:ext uri="{BB962C8B-B14F-4D97-AF65-F5344CB8AC3E}">
        <p14:creationId xmlns:p14="http://schemas.microsoft.com/office/powerpoint/2010/main" val="8310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90CCF10-C0FE-4EBC-85E1-501011E8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418138-9D18-4993-B107-74E4AEFC98C0}"/>
              </a:ext>
            </a:extLst>
          </p:cNvPr>
          <p:cNvSpPr/>
          <p:nvPr/>
        </p:nvSpPr>
        <p:spPr>
          <a:xfrm>
            <a:off x="0" y="1136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运行环境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06E2E67-EEAF-4435-82F4-DB45518DCE55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硬件和软件环境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A43EE1-5554-4F29-861E-F6D8792DED4C}"/>
              </a:ext>
            </a:extLst>
          </p:cNvPr>
          <p:cNvSpPr txBox="1"/>
          <p:nvPr/>
        </p:nvSpPr>
        <p:spPr>
          <a:xfrm>
            <a:off x="654690" y="1418029"/>
            <a:ext cx="5659310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硬件环境：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上机平台：神威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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太湖之光国产超算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SW26010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异构众核处理器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个核组，每核组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个主核和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个从核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内存：核组内共享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主存，每从核拥有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局存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工作频率：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1.5GHz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37CEF-FDB7-433D-8E8E-2BA45B1C1AC0}"/>
              </a:ext>
            </a:extLst>
          </p:cNvPr>
          <p:cNvSpPr txBox="1"/>
          <p:nvPr/>
        </p:nvSpPr>
        <p:spPr>
          <a:xfrm>
            <a:off x="654690" y="4095012"/>
            <a:ext cx="2863316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软件环境：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RaiseOS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sw5cc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45D104-B109-40AD-A829-4617ED5B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76" y="1679464"/>
            <a:ext cx="4611937" cy="246162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90479E8-A78E-47F6-96B1-2F4804D828FD}"/>
              </a:ext>
            </a:extLst>
          </p:cNvPr>
          <p:cNvSpPr txBox="1"/>
          <p:nvPr/>
        </p:nvSpPr>
        <p:spPr>
          <a:xfrm>
            <a:off x="7740417" y="4240944"/>
            <a:ext cx="24860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：申威</a:t>
            </a:r>
            <a:r>
              <a:rPr lang="en-US" altLang="zh-CN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26010</a:t>
            </a:r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异构众核处理器架构</a:t>
            </a:r>
            <a:endParaRPr lang="zh-CN" altLang="en-US" sz="105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79B4BE-B072-4B26-8143-4B30FEDB13B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4D5E512-1AFE-4BDA-AFE0-F2E7D29A9CEF}"/>
              </a:ext>
            </a:extLst>
          </p:cNvPr>
          <p:cNvCxnSpPr>
            <a:cxnSpLocks/>
          </p:cNvCxnSpPr>
          <p:nvPr/>
        </p:nvCxnSpPr>
        <p:spPr>
          <a:xfrm>
            <a:off x="1754188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DF2BC-6536-4B59-881C-496E52D4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优化方法</a:t>
            </a:r>
          </a:p>
        </p:txBody>
      </p:sp>
    </p:spTree>
    <p:extLst>
      <p:ext uri="{BB962C8B-B14F-4D97-AF65-F5344CB8AC3E}">
        <p14:creationId xmlns:p14="http://schemas.microsoft.com/office/powerpoint/2010/main" val="19717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393106-980A-49CD-BA12-83C461FA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25111D-DE9E-4900-9972-B0C9D79F0139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E74C53-3C53-4962-9904-292E7AC3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7425"/>
            <a:ext cx="7921625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非结构网格下的稀疏矩阵在拓扑层面是对称的，优化其遍历性能的关键是：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提高离散访存效率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为避免冲突，需保证同一时刻从核线程对网格的访问和修改是唯一的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5266C0-52BF-49E7-881B-3F1951AD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2431782"/>
            <a:ext cx="7921625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为了评估优化效果，在用于比赛评审的开源矩阵库中，随机选取三个数据集分析和优化。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AEB80F62-F0A7-4EC7-B4AC-333437CB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42257"/>
              </p:ext>
            </p:extLst>
          </p:nvPr>
        </p:nvGraphicFramePr>
        <p:xfrm>
          <a:off x="3214687" y="3818915"/>
          <a:ext cx="5762625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93591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387656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  <a:gridCol w="1439050">
                  <a:extLst>
                    <a:ext uri="{9D8B030D-6E8A-4147-A177-3AD203B41FA5}">
                      <a16:colId xmlns:a16="http://schemas.microsoft.com/office/drawing/2014/main" val="22122658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边数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62,424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858,896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178,437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2,889,272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70,656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912,790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A3D8A484-29B8-4783-A465-2D9184689474}"/>
              </a:ext>
            </a:extLst>
          </p:cNvPr>
          <p:cNvSpPr txBox="1"/>
          <p:nvPr/>
        </p:nvSpPr>
        <p:spPr>
          <a:xfrm>
            <a:off x="5010150" y="3463705"/>
            <a:ext cx="24291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：选取数据集的算例和数据量情况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C0B0C-06BC-4367-898B-CC7441CEE0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9454D63-1F64-4AC0-9438-E74E88C6B93E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0996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27F5BB9C-CC20-41AB-A631-CEA526C01CB9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2453349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76fecc8-5938-4c2a-98aa-ea8df123951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1523</Words>
  <Application>Microsoft Office PowerPoint</Application>
  <PresentationFormat>宽屏</PresentationFormat>
  <Paragraphs>265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772-CAI978</vt:lpstr>
      <vt:lpstr>等线</vt:lpstr>
      <vt:lpstr>等线 Light</vt:lpstr>
      <vt:lpstr>黑体</vt:lpstr>
      <vt:lpstr>宋体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Lincoln L</cp:lastModifiedBy>
  <cp:revision>198</cp:revision>
  <dcterms:created xsi:type="dcterms:W3CDTF">2018-08-07T07:43:05Z</dcterms:created>
  <dcterms:modified xsi:type="dcterms:W3CDTF">2020-09-11T17:49:54Z</dcterms:modified>
</cp:coreProperties>
</file>