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58" r:id="rId5"/>
    <p:sldId id="259" r:id="rId6"/>
    <p:sldId id="260" r:id="rId7"/>
    <p:sldId id="263" r:id="rId8"/>
    <p:sldId id="261" r:id="rId9"/>
    <p:sldId id="262" r:id="rId10"/>
    <p:sldId id="276" r:id="rId11"/>
    <p:sldId id="264" r:id="rId12"/>
    <p:sldId id="265" r:id="rId13"/>
    <p:sldId id="268" r:id="rId14"/>
    <p:sldId id="269" r:id="rId16"/>
    <p:sldId id="270" r:id="rId17"/>
    <p:sldId id="271" r:id="rId18"/>
    <p:sldId id="272" r:id="rId19"/>
    <p:sldId id="273" r:id="rId20"/>
    <p:sldId id="274" r:id="rId21"/>
    <p:sldId id="27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93"/>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9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9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9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8.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9525" y="0"/>
            <a:ext cx="12172315" cy="660971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4" name="文本框 3"/>
              <p:cNvSpPr txBox="1"/>
              <p:nvPr/>
            </p:nvSpPr>
            <p:spPr>
              <a:xfrm>
                <a:off x="637540" y="270510"/>
                <a:ext cx="10664825" cy="6304915"/>
              </a:xfrm>
              <a:prstGeom prst="rect">
                <a:avLst/>
              </a:prstGeom>
            </p:spPr>
            <p:txBody>
              <a:bodyPr wrap="square">
                <a:spAutoFit/>
              </a:bodyPr>
              <a:p>
                <a:pPr marL="0" indent="0">
                  <a:spcBef>
                    <a:spcPts val="700"/>
                  </a:spcBef>
                  <a:spcAft>
                    <a:spcPts val="400"/>
                  </a:spcAft>
                </a:pPr>
                <a:r>
                  <a:rPr lang="en-US" altLang="zh-CN" sz="2000" b="1" i="0">
                    <a:solidFill>
                      <a:srgbClr val="FF0000"/>
                    </a:solidFill>
                    <a:latin typeface="宋体" pitchFamily="2" charset="-122"/>
                    <a:ea typeface="宋体" pitchFamily="2" charset="-122"/>
                    <a:cs typeface="宋体" pitchFamily="2" charset="-122"/>
                  </a:rPr>
                  <a:t>1. </a:t>
                </a:r>
                <a:r>
                  <a:rPr lang="zh-CN" altLang="en-US" sz="2000" b="1" i="0">
                    <a:solidFill>
                      <a:srgbClr val="FF0000"/>
                    </a:solidFill>
                    <a:latin typeface="宋体" pitchFamily="2" charset="-122"/>
                    <a:ea typeface="宋体" pitchFamily="2" charset="-122"/>
                    <a:cs typeface="宋体" pitchFamily="2" charset="-122"/>
                  </a:rPr>
                  <a:t>新鲜度（</a:t>
                </a:r>
                <a:r>
                  <a:rPr lang="en-US" altLang="zh-CN" sz="2000" b="1" i="0">
                    <a:solidFill>
                      <a:srgbClr val="FF0000"/>
                    </a:solidFill>
                    <a:latin typeface="宋体" pitchFamily="2" charset="-122"/>
                    <a:ea typeface="宋体" pitchFamily="2" charset="-122"/>
                    <a:cs typeface="宋体" pitchFamily="2" charset="-122"/>
                  </a:rPr>
                  <a:t>Freshness</a:t>
                </a:r>
                <a:r>
                  <a:rPr lang="zh-CN" altLang="en-US" sz="2000" b="1" i="0">
                    <a:solidFill>
                      <a:srgbClr val="FF0000"/>
                    </a:solidFill>
                    <a:latin typeface="宋体" pitchFamily="2" charset="-122"/>
                    <a:ea typeface="宋体" pitchFamily="2" charset="-122"/>
                    <a:cs typeface="宋体" pitchFamily="2" charset="-122"/>
                  </a:rPr>
                  <a:t>）公式</a:t>
                </a:r>
                <a:endParaRPr lang="zh-CN" altLang="en-US" sz="2000" b="1" i="0">
                  <a:solidFill>
                    <a:srgbClr val="FF0000"/>
                  </a:solidFill>
                  <a:latin typeface="宋体" pitchFamily="2" charset="-122"/>
                  <a:ea typeface="宋体" pitchFamily="2" charset="-122"/>
                  <a:cs typeface="宋体" pitchFamily="2" charset="-122"/>
                </a:endParaRPr>
              </a:p>
              <a:p>
                <a:pPr marL="0" indent="0">
                  <a:spcBef>
                    <a:spcPct val="0"/>
                  </a:spcBef>
                  <a:spcAft>
                    <a:spcPct val="0"/>
                  </a:spcAft>
                </a:pPr>
                <a:r>
                  <a:rPr lang="zh-CN" altLang="en-US" sz="2000" b="1" i="0">
                    <a:solidFill>
                      <a:srgbClr val="05073B"/>
                    </a:solidFill>
                    <a:latin typeface="宋体" pitchFamily="2" charset="-122"/>
                    <a:ea typeface="宋体" pitchFamily="2" charset="-122"/>
                    <a:cs typeface="宋体" pitchFamily="2" charset="-122"/>
                  </a:rPr>
                  <a:t>公式：</a:t>
                </a:r>
                <a:endParaRPr lang="zh-CN" altLang="en-US" sz="2000" b="1" i="0">
                  <a:solidFill>
                    <a:srgbClr val="05073B"/>
                  </a:solidFill>
                  <a:latin typeface="宋体" pitchFamily="2" charset="-122"/>
                  <a:ea typeface="宋体" pitchFamily="2" charset="-122"/>
                  <a:cs typeface="宋体" pitchFamily="2" charset="-122"/>
                </a:endParaRPr>
              </a:p>
              <a:p>
                <a:pPr marL="0" indent="0">
                  <a:spcBef>
                    <a:spcPct val="0"/>
                  </a:spcBef>
                  <a:spcAft>
                    <a:spcPct val="0"/>
                  </a:spcAft>
                </a:pPr>
                <a:endParaRPr lang="en-US" altLang="zh-CN" sz="2000" b="1" i="0">
                  <a:solidFill>
                    <a:srgbClr val="05073B"/>
                  </a:solidFill>
                  <a:latin typeface="宋体" pitchFamily="2" charset="-122"/>
                  <a:ea typeface="宋体" pitchFamily="2" charset="-122"/>
                  <a:cs typeface="宋体" pitchFamily="2" charset="-122"/>
                </a:endParaRPr>
              </a:p>
              <a:p>
                <a:pPr marL="0" indent="0">
                  <a:spcBef>
                    <a:spcPct val="0"/>
                  </a:spcBef>
                  <a:spcAft>
                    <a:spcPct val="0"/>
                  </a:spcAft>
                  <a:buFont typeface="Arial" panose="020B0604020202090204"/>
                  <a:buChar char="•"/>
                </a:pPr>
                <a14:m>
                  <m:oMath xmlns:m="http://schemas.openxmlformats.org/officeDocument/2006/math">
                    <m:sSub>
                      <m:sSubPr>
                        <m:ctrlPr>
                          <a:rPr lang="en-US" altLang="zh-CN" sz="2000" b="1" i="1">
                            <a:solidFill>
                              <a:srgbClr val="05073B"/>
                            </a:solidFill>
                            <a:latin typeface="Cambria Math" panose="02040503050406030204" charset="0"/>
                            <a:ea typeface="宋体" pitchFamily="2" charset="-122"/>
                            <a:cs typeface="Cambria Math" panose="02040503050406030204" charset="0"/>
                          </a:rPr>
                        </m:ctrlPr>
                      </m:sSubPr>
                      <m:e>
                        <m:r>
                          <a:rPr lang="en-US" altLang="zh-CN" sz="2000" b="1" i="1">
                            <a:solidFill>
                              <a:srgbClr val="05073B"/>
                            </a:solidFill>
                            <a:latin typeface="Cambria Math" panose="02040503050406030204" charset="0"/>
                            <a:ea typeface="宋体" pitchFamily="2" charset="-122"/>
                            <a:cs typeface="Cambria Math" panose="02040503050406030204" charset="0"/>
                          </a:rPr>
                          <m:t>𝑪</m:t>
                        </m:r>
                      </m:e>
                      <m:sub>
                        <m:r>
                          <a:rPr lang="en-US" altLang="zh-CN" sz="2000" b="1" i="1">
                            <a:solidFill>
                              <a:srgbClr val="05073B"/>
                            </a:solidFill>
                            <a:latin typeface="Cambria Math" panose="02040503050406030204" charset="0"/>
                            <a:ea typeface="宋体" pitchFamily="2" charset="-122"/>
                            <a:cs typeface="Cambria Math" panose="02040503050406030204" charset="0"/>
                          </a:rPr>
                          <m:t>𝒇</m:t>
                        </m:r>
                      </m:sub>
                    </m:sSub>
                  </m:oMath>
                </a14:m>
                <a:r>
                  <a:rPr lang="zh-CN" altLang="en-US" sz="2000" b="1" i="0">
                    <a:solidFill>
                      <a:srgbClr val="05073B"/>
                    </a:solidFill>
                    <a:latin typeface="宋体" pitchFamily="2" charset="-122"/>
                    <a:ea typeface="宋体" pitchFamily="2" charset="-122"/>
                    <a:cs typeface="宋体" pitchFamily="2" charset="-122"/>
                  </a:rPr>
                  <a:t>：表示数据的新鲜度违反程度，即数据有多“不新鲜”。</a:t>
                </a:r>
                <a:endParaRPr lang="zh-CN" altLang="en-US" sz="2000" b="1" i="0">
                  <a:solidFill>
                    <a:srgbClr val="05073B"/>
                  </a:solidFill>
                  <a:latin typeface="宋体" pitchFamily="2" charset="-122"/>
                  <a:ea typeface="宋体" pitchFamily="2" charset="-122"/>
                  <a:cs typeface="宋体" pitchFamily="2" charset="-122"/>
                </a:endParaRPr>
              </a:p>
              <a:p>
                <a:pPr marL="0" indent="0">
                  <a:spcBef>
                    <a:spcPct val="0"/>
                  </a:spcBef>
                  <a:spcAft>
                    <a:spcPct val="0"/>
                  </a:spcAft>
                  <a:buFont typeface="Arial" panose="020B0604020202090204"/>
                  <a:buChar char="•"/>
                </a:pPr>
                <a14:m>
                  <m:oMath xmlns:m="http://schemas.openxmlformats.org/officeDocument/2006/math">
                    <m:sSub>
                      <m:sSubPr>
                        <m:ctrlPr>
                          <a:rPr lang="en-US" altLang="zh-CN" sz="2000" b="1" i="1">
                            <a:solidFill>
                              <a:srgbClr val="05073B"/>
                            </a:solidFill>
                            <a:latin typeface="Cambria Math" panose="02040503050406030204" charset="0"/>
                            <a:ea typeface="宋体" pitchFamily="2" charset="-122"/>
                            <a:cs typeface="Cambria Math" panose="02040503050406030204" charset="0"/>
                          </a:rPr>
                        </m:ctrlPr>
                      </m:sSubPr>
                      <m:e>
                        <m:r>
                          <a:rPr lang="en-US" altLang="zh-CN" sz="2000" b="1" i="1">
                            <a:solidFill>
                              <a:srgbClr val="05073B"/>
                            </a:solidFill>
                            <a:latin typeface="Cambria Math" panose="02040503050406030204" charset="0"/>
                            <a:ea typeface="宋体" pitchFamily="2" charset="-122"/>
                            <a:cs typeface="Cambria Math" panose="02040503050406030204" charset="0"/>
                          </a:rPr>
                          <m:t>𝜽</m:t>
                        </m:r>
                      </m:e>
                      <m:sub>
                        <m:r>
                          <a:rPr lang="en-US" altLang="zh-CN" sz="2000" b="1" i="1">
                            <a:solidFill>
                              <a:srgbClr val="05073B"/>
                            </a:solidFill>
                            <a:latin typeface="Cambria Math" panose="02040503050406030204" charset="0"/>
                            <a:ea typeface="宋体" pitchFamily="2" charset="-122"/>
                            <a:cs typeface="Cambria Math" panose="02040503050406030204" charset="0"/>
                          </a:rPr>
                          <m:t>𝒇</m:t>
                        </m:r>
                      </m:sub>
                    </m:sSub>
                  </m:oMath>
                </a14:m>
                <a:r>
                  <a:rPr lang="zh-CN" altLang="en-US" sz="2000" b="1" i="0">
                    <a:solidFill>
                      <a:srgbClr val="05073B"/>
                    </a:solidFill>
                    <a:latin typeface="宋体" pitchFamily="2" charset="-122"/>
                    <a:ea typeface="宋体" pitchFamily="2" charset="-122"/>
                    <a:cs typeface="宋体" pitchFamily="2" charset="-122"/>
                  </a:rPr>
                  <a:t>：是新鲜度的阈值，表示数据被接受为“新鲜”的最大延迟。</a:t>
                </a:r>
                <a:endParaRPr lang="zh-CN" altLang="en-US" sz="2000" b="1" i="0">
                  <a:solidFill>
                    <a:srgbClr val="05073B"/>
                  </a:solidFill>
                  <a:latin typeface="宋体" pitchFamily="2" charset="-122"/>
                  <a:ea typeface="宋体" pitchFamily="2" charset="-122"/>
                  <a:cs typeface="宋体" pitchFamily="2" charset="-122"/>
                </a:endParaRPr>
              </a:p>
              <a:p>
                <a:pPr marL="0" indent="0">
                  <a:spcBef>
                    <a:spcPct val="0"/>
                  </a:spcBef>
                  <a:spcAft>
                    <a:spcPct val="0"/>
                  </a:spcAft>
                  <a:buFont typeface="Arial" panose="020B0604020202090204"/>
                  <a:buChar char="•"/>
                </a:pPr>
                <a14:m>
                  <m:oMath xmlns:m="http://schemas.openxmlformats.org/officeDocument/2006/math">
                    <m:sSub>
                      <m:sSubPr>
                        <m:ctrlPr>
                          <a:rPr lang="en-US" altLang="zh-CN" sz="2000" b="1" i="1">
                            <a:solidFill>
                              <a:srgbClr val="05073B"/>
                            </a:solidFill>
                            <a:latin typeface="Cambria Math" panose="02040503050406030204" charset="0"/>
                            <a:ea typeface="宋体" pitchFamily="2" charset="-122"/>
                            <a:cs typeface="Cambria Math" panose="02040503050406030204" charset="0"/>
                          </a:rPr>
                        </m:ctrlPr>
                      </m:sSubPr>
                      <m:e>
                        <m:r>
                          <a:rPr lang="en-US" altLang="zh-CN" sz="2000" b="1" i="1">
                            <a:solidFill>
                              <a:srgbClr val="05073B"/>
                            </a:solidFill>
                            <a:latin typeface="Cambria Math" panose="02040503050406030204" charset="0"/>
                            <a:ea typeface="宋体" pitchFamily="2" charset="-122"/>
                            <a:cs typeface="Cambria Math" panose="02040503050406030204" charset="0"/>
                          </a:rPr>
                          <m:t>𝒕</m:t>
                        </m:r>
                      </m:e>
                      <m:sub>
                        <m:r>
                          <a:rPr lang="en-US" altLang="zh-CN" sz="2000" b="1" i="1">
                            <a:solidFill>
                              <a:srgbClr val="05073B"/>
                            </a:solidFill>
                            <a:latin typeface="Cambria Math" panose="02040503050406030204" charset="0"/>
                            <a:ea typeface="宋体" pitchFamily="2" charset="-122"/>
                            <a:cs typeface="Cambria Math" panose="02040503050406030204" charset="0"/>
                          </a:rPr>
                          <m:t>−</m:t>
                        </m:r>
                      </m:sub>
                    </m:sSub>
                  </m:oMath>
                </a14:m>
                <a:r>
                  <a:rPr lang="zh-CN" altLang="en-US" sz="2000" b="1" i="0">
                    <a:solidFill>
                      <a:srgbClr val="05073B"/>
                    </a:solidFill>
                    <a:latin typeface="宋体" pitchFamily="2" charset="-122"/>
                    <a:ea typeface="宋体" pitchFamily="2" charset="-122"/>
                    <a:cs typeface="宋体" pitchFamily="2" charset="-122"/>
                  </a:rPr>
                  <a:t>：当前时间。</a:t>
                </a:r>
                <a:endParaRPr lang="zh-CN" altLang="en-US" sz="2000" b="1" i="0">
                  <a:solidFill>
                    <a:srgbClr val="05073B"/>
                  </a:solidFill>
                  <a:latin typeface="宋体" pitchFamily="2" charset="-122"/>
                  <a:ea typeface="宋体" pitchFamily="2" charset="-122"/>
                  <a:cs typeface="宋体" pitchFamily="2" charset="-122"/>
                </a:endParaRPr>
              </a:p>
              <a:p>
                <a:pPr marL="0" indent="0">
                  <a:spcBef>
                    <a:spcPct val="0"/>
                  </a:spcBef>
                  <a:spcAft>
                    <a:spcPct val="0"/>
                  </a:spcAft>
                  <a:buFont typeface="Arial" panose="020B0604020202090204"/>
                  <a:buChar char="•"/>
                </a:pPr>
                <a14:m>
                  <m:oMath xmlns:m="http://schemas.openxmlformats.org/officeDocument/2006/math">
                    <m:sSub>
                      <m:sSubPr>
                        <m:ctrlPr>
                          <a:rPr lang="en-US" altLang="zh-CN" sz="2000" b="1" i="1">
                            <a:solidFill>
                              <a:srgbClr val="05073B"/>
                            </a:solidFill>
                            <a:latin typeface="Cambria Math" panose="02040503050406030204" charset="0"/>
                            <a:ea typeface="宋体" pitchFamily="2" charset="-122"/>
                            <a:cs typeface="Cambria Math" panose="02040503050406030204" charset="0"/>
                          </a:rPr>
                        </m:ctrlPr>
                      </m:sSubPr>
                      <m:e>
                        <m:r>
                          <a:rPr lang="en-US" altLang="zh-CN" sz="2000" b="1" i="1">
                            <a:solidFill>
                              <a:srgbClr val="05073B"/>
                            </a:solidFill>
                            <a:latin typeface="Cambria Math" panose="02040503050406030204" charset="0"/>
                            <a:ea typeface="宋体" pitchFamily="2" charset="-122"/>
                            <a:cs typeface="Cambria Math" panose="02040503050406030204" charset="0"/>
                          </a:rPr>
                          <m:t>𝒕</m:t>
                        </m:r>
                      </m:e>
                      <m:sub>
                        <m:r>
                          <a:rPr lang="en-US" altLang="zh-CN" sz="2000" b="1" i="1">
                            <a:solidFill>
                              <a:srgbClr val="05073B"/>
                            </a:solidFill>
                            <a:latin typeface="Cambria Math" panose="02040503050406030204" charset="0"/>
                            <a:ea typeface="宋体" pitchFamily="2" charset="-122"/>
                            <a:cs typeface="Cambria Math" panose="02040503050406030204" charset="0"/>
                          </a:rPr>
                          <m:t>𝒑𝒉𝒚</m:t>
                        </m:r>
                      </m:sub>
                    </m:sSub>
                  </m:oMath>
                </a14:m>
                <a:r>
                  <a:rPr lang="zh-CN" altLang="en-US" sz="2000" b="1" i="0">
                    <a:solidFill>
                      <a:srgbClr val="05073B"/>
                    </a:solidFill>
                    <a:latin typeface="宋体" pitchFamily="2" charset="-122"/>
                    <a:ea typeface="宋体" pitchFamily="2" charset="-122"/>
                    <a:cs typeface="宋体" pitchFamily="2" charset="-122"/>
                  </a:rPr>
                  <a:t>：数据表示的物理现象发生的时间。</a:t>
                </a:r>
                <a:endParaRPr lang="zh-CN" altLang="en-US" sz="2000" b="1" i="0">
                  <a:solidFill>
                    <a:srgbClr val="05073B"/>
                  </a:solidFill>
                  <a:latin typeface="宋体" pitchFamily="2" charset="-122"/>
                  <a:ea typeface="宋体" pitchFamily="2" charset="-122"/>
                  <a:cs typeface="宋体" pitchFamily="2" charset="-122"/>
                </a:endParaRPr>
              </a:p>
              <a:p>
                <a:pPr marL="0" indent="0">
                  <a:spcBef>
                    <a:spcPct val="0"/>
                  </a:spcBef>
                  <a:spcAft>
                    <a:spcPct val="0"/>
                  </a:spcAft>
                </a:pPr>
                <a:r>
                  <a:rPr lang="zh-CN" altLang="en-US" sz="2000" b="1" i="0">
                    <a:solidFill>
                      <a:srgbClr val="05073B"/>
                    </a:solidFill>
                    <a:latin typeface="宋体" pitchFamily="2" charset="-122"/>
                    <a:ea typeface="宋体" pitchFamily="2" charset="-122"/>
                    <a:cs typeface="宋体" pitchFamily="2" charset="-122"/>
                  </a:rPr>
                  <a:t>解释：这个公式衡量了从物理现象发生到数据被消费的时间差。如果这个时间差超过了我们设定的阈值</a:t>
                </a:r>
                <a:r>
                  <a:rPr lang="en-US" altLang="zh-CN" sz="2000" b="1" i="0">
                    <a:solidFill>
                      <a:srgbClr val="05073B"/>
                    </a:solidFill>
                    <a:latin typeface="宋体" pitchFamily="2" charset="-122"/>
                    <a:ea typeface="宋体" pitchFamily="2" charset="-122"/>
                    <a:cs typeface="宋体" pitchFamily="2" charset="-122"/>
                  </a:rPr>
                  <a:t>θ_f</a:t>
                </a:r>
                <a:r>
                  <a:rPr lang="zh-CN" altLang="en-US" sz="2000" b="1" i="0">
                    <a:solidFill>
                      <a:srgbClr val="05073B"/>
                    </a:solidFill>
                    <a:latin typeface="宋体" pitchFamily="2" charset="-122"/>
                    <a:ea typeface="宋体" pitchFamily="2" charset="-122"/>
                    <a:cs typeface="宋体" pitchFamily="2" charset="-122"/>
                  </a:rPr>
                  <a:t>，那么我们就认为数据不够新鲜，或者说数据的新鲜度被违反了。简单来说，它告诉我们数据有多“过时”。</a:t>
                </a:r>
                <a:endParaRPr lang="zh-CN" altLang="en-US" sz="2000" b="1" i="0">
                  <a:solidFill>
                    <a:srgbClr val="05073B"/>
                  </a:solidFill>
                  <a:latin typeface="宋体" pitchFamily="2" charset="-122"/>
                  <a:ea typeface="宋体" pitchFamily="2" charset="-122"/>
                  <a:cs typeface="宋体" pitchFamily="2" charset="-122"/>
                </a:endParaRPr>
              </a:p>
              <a:p>
                <a:pPr marL="0" indent="0">
                  <a:spcBef>
                    <a:spcPts val="700"/>
                  </a:spcBef>
                  <a:spcAft>
                    <a:spcPts val="400"/>
                  </a:spcAft>
                </a:pPr>
                <a:r>
                  <a:rPr lang="en-US" altLang="zh-CN" sz="2000" b="1" i="0">
                    <a:solidFill>
                      <a:srgbClr val="FF0000"/>
                    </a:solidFill>
                    <a:latin typeface="宋体" pitchFamily="2" charset="-122"/>
                    <a:ea typeface="宋体" pitchFamily="2" charset="-122"/>
                    <a:cs typeface="宋体" pitchFamily="2" charset="-122"/>
                  </a:rPr>
                  <a:t>2. </a:t>
                </a:r>
                <a:r>
                  <a:rPr lang="zh-CN" altLang="en-US" sz="2000" b="1" i="0">
                    <a:solidFill>
                      <a:srgbClr val="FF0000"/>
                    </a:solidFill>
                    <a:latin typeface="宋体" pitchFamily="2" charset="-122"/>
                    <a:ea typeface="宋体" pitchFamily="2" charset="-122"/>
                    <a:cs typeface="宋体" pitchFamily="2" charset="-122"/>
                  </a:rPr>
                  <a:t>一致性（</a:t>
                </a:r>
                <a:r>
                  <a:rPr lang="en-US" altLang="zh-CN" sz="2000" b="1" i="0">
                    <a:solidFill>
                      <a:srgbClr val="FF0000"/>
                    </a:solidFill>
                    <a:latin typeface="宋体" pitchFamily="2" charset="-122"/>
                    <a:ea typeface="宋体" pitchFamily="2" charset="-122"/>
                    <a:cs typeface="宋体" pitchFamily="2" charset="-122"/>
                  </a:rPr>
                  <a:t>Consistency</a:t>
                </a:r>
                <a:r>
                  <a:rPr lang="zh-CN" altLang="en-US" sz="2000" b="1" i="0">
                    <a:solidFill>
                      <a:srgbClr val="FF0000"/>
                    </a:solidFill>
                    <a:latin typeface="宋体" pitchFamily="2" charset="-122"/>
                    <a:ea typeface="宋体" pitchFamily="2" charset="-122"/>
                    <a:cs typeface="宋体" pitchFamily="2" charset="-122"/>
                  </a:rPr>
                  <a:t>）公式</a:t>
                </a:r>
                <a:endParaRPr lang="zh-CN" altLang="en-US" sz="2000" b="1" i="0">
                  <a:solidFill>
                    <a:srgbClr val="FF0000"/>
                  </a:solidFill>
                  <a:latin typeface="宋体" pitchFamily="2" charset="-122"/>
                  <a:ea typeface="宋体" pitchFamily="2" charset="-122"/>
                  <a:cs typeface="宋体" pitchFamily="2" charset="-122"/>
                </a:endParaRPr>
              </a:p>
              <a:p>
                <a:pPr marL="0" indent="0">
                  <a:spcBef>
                    <a:spcPct val="0"/>
                  </a:spcBef>
                  <a:spcAft>
                    <a:spcPct val="0"/>
                  </a:spcAft>
                </a:pPr>
                <a:r>
                  <a:rPr lang="zh-CN" altLang="en-US" sz="2000" b="1" i="0">
                    <a:solidFill>
                      <a:srgbClr val="05073B"/>
                    </a:solidFill>
                    <a:latin typeface="宋体" pitchFamily="2" charset="-122"/>
                    <a:ea typeface="宋体" pitchFamily="2" charset="-122"/>
                    <a:cs typeface="宋体" pitchFamily="2" charset="-122"/>
                  </a:rPr>
                  <a:t>公式：</a:t>
                </a:r>
                <a:endParaRPr lang="zh-CN" altLang="en-US" sz="2000" b="1" i="0">
                  <a:solidFill>
                    <a:srgbClr val="05073B"/>
                  </a:solidFill>
                  <a:latin typeface="宋体" pitchFamily="2" charset="-122"/>
                  <a:ea typeface="宋体" pitchFamily="2" charset="-122"/>
                  <a:cs typeface="宋体" pitchFamily="2" charset="-122"/>
                </a:endParaRPr>
              </a:p>
              <a:p>
                <a:pPr marL="0" indent="0">
                  <a:spcBef>
                    <a:spcPct val="0"/>
                  </a:spcBef>
                  <a:spcAft>
                    <a:spcPct val="0"/>
                  </a:spcAft>
                </a:pPr>
                <a:endParaRPr lang="zh-CN" altLang="en-US" sz="2000" b="1" i="0">
                  <a:solidFill>
                    <a:srgbClr val="05073B"/>
                  </a:solidFill>
                  <a:latin typeface="宋体" pitchFamily="2" charset="-122"/>
                  <a:ea typeface="宋体" pitchFamily="2" charset="-122"/>
                  <a:cs typeface="宋体" pitchFamily="2" charset="-122"/>
                </a:endParaRPr>
              </a:p>
              <a:p>
                <a:pPr marL="0" indent="0">
                  <a:spcBef>
                    <a:spcPct val="0"/>
                  </a:spcBef>
                  <a:spcAft>
                    <a:spcPct val="0"/>
                  </a:spcAft>
                  <a:buFont typeface="Arial" panose="020B0604020202090204"/>
                  <a:buChar char="•"/>
                </a:pPr>
                <a14:m>
                  <m:oMath xmlns:m="http://schemas.openxmlformats.org/officeDocument/2006/math">
                    <m:sSub>
                      <m:sSubPr>
                        <m:ctrlPr>
                          <a:rPr lang="en-US" altLang="zh-CN" sz="2000" b="1" i="1">
                            <a:solidFill>
                              <a:srgbClr val="05073B"/>
                            </a:solidFill>
                            <a:latin typeface="Cambria Math" panose="02040503050406030204" charset="0"/>
                            <a:ea typeface="宋体" pitchFamily="2" charset="-122"/>
                            <a:cs typeface="Cambria Math" panose="02040503050406030204" charset="0"/>
                          </a:rPr>
                        </m:ctrlPr>
                      </m:sSubPr>
                      <m:e>
                        <m:r>
                          <a:rPr lang="en-US" altLang="zh-CN" sz="2000" b="1" i="1">
                            <a:solidFill>
                              <a:srgbClr val="05073B"/>
                            </a:solidFill>
                            <a:latin typeface="Cambria Math" panose="02040503050406030204" charset="0"/>
                            <a:ea typeface="宋体" pitchFamily="2" charset="-122"/>
                            <a:cs typeface="Cambria Math" panose="02040503050406030204" charset="0"/>
                          </a:rPr>
                          <m:t>𝑪</m:t>
                        </m:r>
                      </m:e>
                      <m:sub>
                        <m:r>
                          <a:rPr lang="en-US" altLang="zh-CN" sz="2000" b="1" i="1">
                            <a:solidFill>
                              <a:srgbClr val="05073B"/>
                            </a:solidFill>
                            <a:latin typeface="Cambria Math" panose="02040503050406030204" charset="0"/>
                            <a:ea typeface="宋体" pitchFamily="2" charset="-122"/>
                            <a:cs typeface="Cambria Math" panose="02040503050406030204" charset="0"/>
                          </a:rPr>
                          <m:t>𝒄</m:t>
                        </m:r>
                      </m:sub>
                    </m:sSub>
                    <m:r>
                      <a:rPr lang="en-US" altLang="zh-CN" sz="2000" b="1" i="1">
                        <a:solidFill>
                          <a:srgbClr val="05073B"/>
                        </a:solidFill>
                        <a:latin typeface="Cambria Math" panose="02040503050406030204" charset="0"/>
                        <a:ea typeface="宋体" pitchFamily="2" charset="-122"/>
                        <a:cs typeface="Cambria Math" panose="02040503050406030204" charset="0"/>
                      </a:rPr>
                      <m:t>：</m:t>
                    </m:r>
                  </m:oMath>
                </a14:m>
                <a:r>
                  <a:rPr lang="zh-CN" altLang="en-US" sz="2000" b="1">
                    <a:solidFill>
                      <a:srgbClr val="05073B"/>
                    </a:solidFill>
                    <a:latin typeface="宋体" pitchFamily="2" charset="-122"/>
                    <a:ea typeface="宋体" pitchFamily="2" charset="-122"/>
                    <a:cs typeface="宋体" pitchFamily="2" charset="-122"/>
                    <a:sym typeface="+mn-ea"/>
                  </a:rPr>
                  <a:t>表示数据一致性违反程度。</a:t>
                </a:r>
                <a:endParaRPr lang="zh-CN" altLang="en-US" sz="2000" b="1">
                  <a:solidFill>
                    <a:srgbClr val="05073B"/>
                  </a:solidFill>
                  <a:latin typeface="宋体" pitchFamily="2" charset="-122"/>
                  <a:ea typeface="宋体" pitchFamily="2" charset="-122"/>
                  <a:cs typeface="宋体" pitchFamily="2" charset="-122"/>
                  <a:sym typeface="+mn-ea"/>
                </a:endParaRPr>
              </a:p>
              <a:p>
                <a:pPr marL="0" indent="0">
                  <a:spcBef>
                    <a:spcPct val="0"/>
                  </a:spcBef>
                  <a:spcAft>
                    <a:spcPct val="0"/>
                  </a:spcAft>
                  <a:buFont typeface="Arial" panose="020B0604020202090204"/>
                  <a:buChar char="•"/>
                </a:pPr>
                <a14:m>
                  <m:oMath xmlns:m="http://schemas.openxmlformats.org/officeDocument/2006/math">
                    <m:sSub>
                      <m:sSubPr>
                        <m:ctrlPr>
                          <a:rPr lang="en-US" altLang="zh-CN" sz="2000" b="1" i="1">
                            <a:solidFill>
                              <a:srgbClr val="05073B"/>
                            </a:solidFill>
                            <a:latin typeface="Cambria Math" panose="02040503050406030204" charset="0"/>
                            <a:ea typeface="宋体" pitchFamily="2" charset="-122"/>
                            <a:cs typeface="Cambria Math" panose="02040503050406030204" charset="0"/>
                            <a:sym typeface="+mn-ea"/>
                          </a:rPr>
                        </m:ctrlPr>
                      </m:sSubPr>
                      <m:e>
                        <m:r>
                          <a:rPr lang="en-US" altLang="zh-CN" sz="2000" b="1" i="1">
                            <a:solidFill>
                              <a:srgbClr val="05073B"/>
                            </a:solidFill>
                            <a:latin typeface="Cambria Math" panose="02040503050406030204" charset="0"/>
                            <a:ea typeface="宋体" pitchFamily="2" charset="-122"/>
                            <a:cs typeface="Cambria Math" panose="02040503050406030204" charset="0"/>
                            <a:sym typeface="+mn-ea"/>
                          </a:rPr>
                          <m:t>𝜽</m:t>
                        </m:r>
                      </m:e>
                      <m:sub>
                        <m:r>
                          <a:rPr lang="en-US" altLang="zh-CN" sz="2000" b="1" i="1">
                            <a:solidFill>
                              <a:srgbClr val="05073B"/>
                            </a:solidFill>
                            <a:latin typeface="Cambria Math" panose="02040503050406030204" charset="0"/>
                            <a:ea typeface="宋体" pitchFamily="2" charset="-122"/>
                            <a:cs typeface="Cambria Math" panose="02040503050406030204" charset="0"/>
                            <a:sym typeface="+mn-ea"/>
                          </a:rPr>
                          <m:t>𝒄</m:t>
                        </m:r>
                      </m:sub>
                    </m:sSub>
                  </m:oMath>
                </a14:m>
                <a:r>
                  <a:rPr lang="zh-CN" altLang="en-US" sz="2000" b="1">
                    <a:solidFill>
                      <a:srgbClr val="05073B"/>
                    </a:solidFill>
                    <a:latin typeface="宋体" pitchFamily="2" charset="-122"/>
                    <a:ea typeface="宋体" pitchFamily="2" charset="-122"/>
                    <a:cs typeface="宋体" pitchFamily="2" charset="-122"/>
                    <a:sym typeface="+mn-ea"/>
                  </a:rPr>
                  <a:t>：是一致性的阈值，表示我们能接受的数据流时间戳差异的最大范围。</a:t>
                </a:r>
                <a:endParaRPr lang="zh-CN" altLang="en-US" sz="2000" b="1" i="0">
                  <a:solidFill>
                    <a:srgbClr val="05073B"/>
                  </a:solidFill>
                  <a:latin typeface="宋体" pitchFamily="2" charset="-122"/>
                  <a:ea typeface="宋体" pitchFamily="2" charset="-122"/>
                  <a:cs typeface="宋体" pitchFamily="2" charset="-122"/>
                </a:endParaRPr>
              </a:p>
              <a:p>
                <a:pPr marL="0" indent="0">
                  <a:spcBef>
                    <a:spcPct val="0"/>
                  </a:spcBef>
                  <a:spcAft>
                    <a:spcPct val="0"/>
                  </a:spcAft>
                  <a:buFont typeface="Arial" panose="020B0604020202090204"/>
                  <a:buChar char="•"/>
                </a:pPr>
                <a14:m>
                  <m:oMath xmlns:m="http://schemas.openxmlformats.org/officeDocument/2006/math">
                    <m:sSubSup>
                      <m:sSubSupPr>
                        <m:ctrlPr>
                          <a:rPr lang="en-US" altLang="zh-CN" sz="2000" b="1" i="1">
                            <a:solidFill>
                              <a:srgbClr val="05073B"/>
                            </a:solidFill>
                            <a:latin typeface="Cambria Math" panose="02040503050406030204" charset="0"/>
                            <a:ea typeface="宋体" pitchFamily="2" charset="-122"/>
                            <a:cs typeface="Cambria Math" panose="02040503050406030204" charset="0"/>
                          </a:rPr>
                        </m:ctrlPr>
                      </m:sSubSupPr>
                      <m:e>
                        <m:r>
                          <a:rPr lang="en-US" altLang="zh-CN" sz="2000" b="1" i="1">
                            <a:solidFill>
                              <a:srgbClr val="05073B"/>
                            </a:solidFill>
                            <a:latin typeface="Cambria Math" panose="02040503050406030204" charset="0"/>
                            <a:ea typeface="宋体" pitchFamily="2" charset="-122"/>
                            <a:cs typeface="Cambria Math" panose="02040503050406030204" charset="0"/>
                          </a:rPr>
                          <m:t>𝒕</m:t>
                        </m:r>
                      </m:e>
                      <m:sub>
                        <m:r>
                          <a:rPr lang="en-US" altLang="zh-CN" sz="2000" b="1" i="1">
                            <a:solidFill>
                              <a:srgbClr val="05073B"/>
                            </a:solidFill>
                            <a:latin typeface="Cambria Math" panose="02040503050406030204" charset="0"/>
                            <a:ea typeface="宋体" pitchFamily="2" charset="-122"/>
                            <a:cs typeface="Cambria Math" panose="02040503050406030204" charset="0"/>
                          </a:rPr>
                          <m:t>𝒑𝒉𝒚</m:t>
                        </m:r>
                      </m:sub>
                      <m:sup>
                        <m:r>
                          <a:rPr lang="en-US" altLang="zh-CN" sz="2000" b="1" i="1">
                            <a:solidFill>
                              <a:srgbClr val="05073B"/>
                            </a:solidFill>
                            <a:latin typeface="Cambria Math" panose="02040503050406030204" charset="0"/>
                            <a:ea typeface="宋体" pitchFamily="2" charset="-122"/>
                            <a:cs typeface="Cambria Math" panose="02040503050406030204" charset="0"/>
                          </a:rPr>
                          <m:t>𝒊</m:t>
                        </m:r>
                      </m:sup>
                    </m:sSubSup>
                  </m:oMath>
                </a14:m>
                <a:r>
                  <a:rPr lang="zh-CN" altLang="en-US" sz="2000" b="1" i="0">
                    <a:solidFill>
                      <a:srgbClr val="05073B"/>
                    </a:solidFill>
                    <a:latin typeface="宋体" pitchFamily="2" charset="-122"/>
                    <a:ea typeface="宋体" pitchFamily="2" charset="-122"/>
                    <a:cs typeface="宋体" pitchFamily="2" charset="-122"/>
                  </a:rPr>
                  <a:t>和</a:t>
                </a:r>
                <a14:m>
                  <m:oMath xmlns:m="http://schemas.openxmlformats.org/officeDocument/2006/math">
                    <m:sSubSup>
                      <m:sSubSupPr>
                        <m:ctrlPr>
                          <a:rPr lang="en-US" altLang="zh-CN" sz="2000" b="1" i="1">
                            <a:solidFill>
                              <a:srgbClr val="05073B"/>
                            </a:solidFill>
                            <a:latin typeface="Cambria Math" panose="02040503050406030204" charset="0"/>
                            <a:ea typeface="宋体" pitchFamily="2" charset="-122"/>
                            <a:cs typeface="Cambria Math" panose="02040503050406030204" charset="0"/>
                          </a:rPr>
                        </m:ctrlPr>
                      </m:sSubSupPr>
                      <m:e>
                        <m:r>
                          <a:rPr lang="en-US" altLang="zh-CN" sz="2000" b="1" i="1">
                            <a:solidFill>
                              <a:srgbClr val="05073B"/>
                            </a:solidFill>
                            <a:latin typeface="Cambria Math" panose="02040503050406030204" charset="0"/>
                            <a:ea typeface="宋体" pitchFamily="2" charset="-122"/>
                            <a:cs typeface="Cambria Math" panose="02040503050406030204" charset="0"/>
                          </a:rPr>
                          <m:t>𝒕</m:t>
                        </m:r>
                      </m:e>
                      <m:sub>
                        <m:r>
                          <a:rPr lang="en-US" altLang="zh-CN" sz="2000" b="1" i="1">
                            <a:solidFill>
                              <a:srgbClr val="05073B"/>
                            </a:solidFill>
                            <a:latin typeface="Cambria Math" panose="02040503050406030204" charset="0"/>
                            <a:ea typeface="宋体" pitchFamily="2" charset="-122"/>
                            <a:cs typeface="Cambria Math" panose="02040503050406030204" charset="0"/>
                          </a:rPr>
                          <m:t>𝒑𝒉𝒚</m:t>
                        </m:r>
                      </m:sub>
                      <m:sup>
                        <m:r>
                          <a:rPr lang="en-US" altLang="zh-CN" sz="2000" b="1" i="1">
                            <a:solidFill>
                              <a:srgbClr val="05073B"/>
                            </a:solidFill>
                            <a:latin typeface="Cambria Math" panose="02040503050406030204" charset="0"/>
                            <a:ea typeface="宋体" pitchFamily="2" charset="-122"/>
                            <a:cs typeface="Cambria Math" panose="02040503050406030204" charset="0"/>
                          </a:rPr>
                          <m:t>𝒋</m:t>
                        </m:r>
                      </m:sup>
                    </m:sSubSup>
                  </m:oMath>
                </a14:m>
                <a:r>
                  <a:rPr lang="zh-CN" altLang="en-US" sz="2000" b="1" i="0">
                    <a:solidFill>
                      <a:srgbClr val="05073B"/>
                    </a:solidFill>
                    <a:latin typeface="宋体" pitchFamily="2" charset="-122"/>
                    <a:ea typeface="宋体" pitchFamily="2" charset="-122"/>
                    <a:cs typeface="宋体" pitchFamily="2" charset="-122"/>
                  </a:rPr>
                  <a:t>：分别是流入某个顶点的两条数据的时间戳。</a:t>
                </a:r>
                <a:endParaRPr lang="zh-CN" altLang="en-US" sz="2000" b="1" i="0">
                  <a:solidFill>
                    <a:srgbClr val="05073B"/>
                  </a:solidFill>
                  <a:latin typeface="宋体" pitchFamily="2" charset="-122"/>
                  <a:ea typeface="宋体" pitchFamily="2" charset="-122"/>
                  <a:cs typeface="宋体" pitchFamily="2" charset="-122"/>
                </a:endParaRPr>
              </a:p>
              <a:p>
                <a:pPr marL="0" indent="0">
                  <a:spcBef>
                    <a:spcPct val="0"/>
                  </a:spcBef>
                  <a:spcAft>
                    <a:spcPct val="0"/>
                  </a:spcAft>
                </a:pPr>
                <a:r>
                  <a:rPr lang="zh-CN" altLang="en-US" sz="2000" b="1" i="0">
                    <a:solidFill>
                      <a:srgbClr val="05073B"/>
                    </a:solidFill>
                    <a:latin typeface="宋体" pitchFamily="2" charset="-122"/>
                    <a:ea typeface="宋体" pitchFamily="2" charset="-122"/>
                    <a:cs typeface="宋体" pitchFamily="2" charset="-122"/>
                  </a:rPr>
                  <a:t>解释：这个公式用于衡量流入同一顶点的多条数据流之间的时间戳差异。如果这个时间戳差异超过了我们设定的阈值</a:t>
                </a:r>
                <a:r>
                  <a:rPr lang="en-US" altLang="zh-CN" sz="2000" b="1" i="0">
                    <a:solidFill>
                      <a:srgbClr val="05073B"/>
                    </a:solidFill>
                    <a:latin typeface="宋体" pitchFamily="2" charset="-122"/>
                    <a:ea typeface="宋体" pitchFamily="2" charset="-122"/>
                    <a:cs typeface="宋体" pitchFamily="2" charset="-122"/>
                  </a:rPr>
                  <a:t>θ_c</a:t>
                </a:r>
                <a:r>
                  <a:rPr lang="zh-CN" altLang="en-US" sz="2000" b="1" i="0">
                    <a:solidFill>
                      <a:srgbClr val="05073B"/>
                    </a:solidFill>
                    <a:latin typeface="宋体" pitchFamily="2" charset="-122"/>
                    <a:ea typeface="宋体" pitchFamily="2" charset="-122"/>
                    <a:cs typeface="宋体" pitchFamily="2" charset="-122"/>
                  </a:rPr>
                  <a:t>，那么我们就认为数据的一致性被违反了。换句话说，这个公式检查数据是否在时间上足够接近，以保持一致性。</a:t>
                </a:r>
                <a:endParaRPr lang="zh-CN" altLang="en-US" sz="2000" b="1" i="0">
                  <a:solidFill>
                    <a:srgbClr val="05073B"/>
                  </a:solidFill>
                  <a:latin typeface="宋体" pitchFamily="2" charset="-122"/>
                  <a:ea typeface="宋体" pitchFamily="2" charset="-122"/>
                  <a:cs typeface="宋体" pitchFamily="2"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637540" y="270510"/>
                <a:ext cx="10664825" cy="6304915"/>
              </a:xfrm>
              <a:prstGeom prst="rect">
                <a:avLst/>
              </a:prstGeom>
              <a:blipFill rotWithShape="1">
                <a:blip r:embed="rId1"/>
                <a:stretch>
                  <a:fillRect b="-2417"/>
                </a:stretch>
              </a:blipFill>
            </p:spPr>
            <p:txBody>
              <a:bodyPr/>
              <a:lstStyle/>
              <a:p>
                <a:r>
                  <a:rPr lang="zh-CN" altLang="en-US">
                    <a:noFill/>
                  </a:rPr>
                  <a:t> </a:t>
                </a:r>
              </a:p>
            </p:txBody>
          </p:sp>
        </mc:Fallback>
      </mc:AlternateContent>
      <p:pic>
        <p:nvPicPr>
          <p:cNvPr id="5" name="图片 4"/>
          <p:cNvPicPr>
            <a:picLocks noChangeAspect="1"/>
          </p:cNvPicPr>
          <p:nvPr/>
        </p:nvPicPr>
        <p:blipFill>
          <a:blip r:embed="rId2"/>
          <a:stretch>
            <a:fillRect/>
          </a:stretch>
        </p:blipFill>
        <p:spPr>
          <a:xfrm>
            <a:off x="1454785" y="598170"/>
            <a:ext cx="2609850" cy="438150"/>
          </a:xfrm>
          <a:prstGeom prst="rect">
            <a:avLst/>
          </a:prstGeom>
        </p:spPr>
      </p:pic>
      <p:pic>
        <p:nvPicPr>
          <p:cNvPr id="6" name="图片 5"/>
          <p:cNvPicPr>
            <a:picLocks noChangeAspect="1"/>
          </p:cNvPicPr>
          <p:nvPr/>
        </p:nvPicPr>
        <p:blipFill>
          <a:blip r:embed="rId3"/>
          <a:stretch>
            <a:fillRect/>
          </a:stretch>
        </p:blipFill>
        <p:spPr>
          <a:xfrm>
            <a:off x="1553845" y="4034790"/>
            <a:ext cx="2933700" cy="581025"/>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5" name="文本框 4"/>
              <p:cNvSpPr txBox="1"/>
              <p:nvPr/>
            </p:nvSpPr>
            <p:spPr>
              <a:xfrm>
                <a:off x="974090" y="518795"/>
                <a:ext cx="9486265" cy="3836035"/>
              </a:xfrm>
              <a:prstGeom prst="rect">
                <a:avLst/>
              </a:prstGeom>
              <a:noFill/>
            </p:spPr>
            <p:txBody>
              <a:bodyPr wrap="square" rtlCol="0" anchor="t">
                <a:spAutoFit/>
              </a:bodyPr>
              <a:p>
                <a:pPr marL="0" indent="0">
                  <a:spcBef>
                    <a:spcPts val="700"/>
                  </a:spcBef>
                  <a:spcAft>
                    <a:spcPts val="400"/>
                  </a:spcAft>
                </a:pPr>
                <a:r>
                  <a:rPr lang="en-US" altLang="zh-CN" sz="2000" b="1">
                    <a:solidFill>
                      <a:srgbClr val="FF0000"/>
                    </a:solidFill>
                    <a:latin typeface="宋体" pitchFamily="2" charset="-122"/>
                    <a:ea typeface="宋体" pitchFamily="2" charset="-122"/>
                    <a:cs typeface="宋体" pitchFamily="2" charset="-122"/>
                    <a:sym typeface="+mn-ea"/>
                  </a:rPr>
                  <a:t>3.</a:t>
                </a:r>
                <a:r>
                  <a:rPr lang="zh-CN" sz="2000" b="1">
                    <a:solidFill>
                      <a:srgbClr val="FF0000"/>
                    </a:solidFill>
                    <a:latin typeface="宋体" pitchFamily="2" charset="-122"/>
                    <a:ea typeface="宋体" pitchFamily="2" charset="-122"/>
                    <a:cs typeface="宋体" pitchFamily="2" charset="-122"/>
                    <a:sym typeface="+mn-ea"/>
                  </a:rPr>
                  <a:t>稳定性（</a:t>
                </a:r>
                <a:r>
                  <a:rPr lang="en-US" altLang="zh-CN" sz="2000" b="1">
                    <a:solidFill>
                      <a:srgbClr val="FF0000"/>
                    </a:solidFill>
                    <a:latin typeface="宋体" pitchFamily="2" charset="-122"/>
                    <a:ea typeface="宋体" pitchFamily="2" charset="-122"/>
                    <a:cs typeface="宋体" pitchFamily="2" charset="-122"/>
                    <a:sym typeface="+mn-ea"/>
                  </a:rPr>
                  <a:t>stability</a:t>
                </a:r>
                <a:r>
                  <a:rPr lang="zh-CN" altLang="en-US" sz="2000" b="1">
                    <a:solidFill>
                      <a:srgbClr val="FF0000"/>
                    </a:solidFill>
                    <a:latin typeface="宋体" pitchFamily="2" charset="-122"/>
                    <a:ea typeface="宋体" pitchFamily="2" charset="-122"/>
                    <a:cs typeface="宋体" pitchFamily="2" charset="-122"/>
                    <a:sym typeface="+mn-ea"/>
                  </a:rPr>
                  <a:t>）公式</a:t>
                </a:r>
                <a:endParaRPr lang="zh-CN" altLang="en-US" sz="2000" b="1">
                  <a:solidFill>
                    <a:srgbClr val="FF0000"/>
                  </a:solidFill>
                  <a:latin typeface="宋体" pitchFamily="2" charset="-122"/>
                  <a:ea typeface="宋体" pitchFamily="2" charset="-122"/>
                  <a:cs typeface="宋体" pitchFamily="2" charset="-122"/>
                  <a:sym typeface="+mn-ea"/>
                </a:endParaRPr>
              </a:p>
              <a:p>
                <a:pPr marL="0" indent="0">
                  <a:spcBef>
                    <a:spcPct val="0"/>
                  </a:spcBef>
                  <a:spcAft>
                    <a:spcPct val="0"/>
                  </a:spcAft>
                </a:pPr>
                <a:r>
                  <a:rPr lang="zh-CN" altLang="en-US" sz="2000" b="1">
                    <a:solidFill>
                      <a:srgbClr val="05073B"/>
                    </a:solidFill>
                    <a:latin typeface="宋体" pitchFamily="2" charset="-122"/>
                    <a:ea typeface="宋体" pitchFamily="2" charset="-122"/>
                    <a:cs typeface="宋体" pitchFamily="2" charset="-122"/>
                    <a:sym typeface="+mn-ea"/>
                  </a:rPr>
                  <a:t>公式：</a:t>
                </a:r>
                <a:endParaRPr lang="zh-CN" altLang="en-US" sz="2000" b="1">
                  <a:solidFill>
                    <a:srgbClr val="05073B"/>
                  </a:solidFill>
                  <a:latin typeface="宋体" pitchFamily="2" charset="-122"/>
                  <a:ea typeface="宋体" pitchFamily="2" charset="-122"/>
                  <a:cs typeface="宋体" pitchFamily="2" charset="-122"/>
                  <a:sym typeface="+mn-ea"/>
                </a:endParaRPr>
              </a:p>
              <a:p>
                <a:pPr marL="0" indent="0">
                  <a:spcBef>
                    <a:spcPct val="0"/>
                  </a:spcBef>
                  <a:spcAft>
                    <a:spcPct val="0"/>
                  </a:spcAft>
                </a:pPr>
                <a:endParaRPr lang="en-US" altLang="zh-CN" sz="2000" b="1" i="0">
                  <a:solidFill>
                    <a:srgbClr val="05073B"/>
                  </a:solidFill>
                  <a:latin typeface="宋体" pitchFamily="2" charset="-122"/>
                  <a:ea typeface="宋体" pitchFamily="2" charset="-122"/>
                  <a:cs typeface="宋体" pitchFamily="2" charset="-122"/>
                </a:endParaRPr>
              </a:p>
              <a:p>
                <a:pPr marL="0" indent="0">
                  <a:spcBef>
                    <a:spcPct val="0"/>
                  </a:spcBef>
                  <a:spcAft>
                    <a:spcPct val="0"/>
                  </a:spcAft>
                  <a:buFont typeface="Arial" panose="020B0604020202090204"/>
                  <a:buChar char="•"/>
                </a:pPr>
                <a14:m>
                  <m:oMath xmlns:m="http://schemas.openxmlformats.org/officeDocument/2006/math">
                    <m:sSub>
                      <m:sSubPr>
                        <m:ctrlPr>
                          <a:rPr lang="en-US" altLang="zh-CN" sz="2000" b="1" i="1">
                            <a:solidFill>
                              <a:srgbClr val="05073B"/>
                            </a:solidFill>
                            <a:latin typeface="Cambria Math" panose="02040503050406030204" charset="0"/>
                            <a:ea typeface="宋体" pitchFamily="2" charset="-122"/>
                            <a:cs typeface="Cambria Math" panose="02040503050406030204" charset="0"/>
                            <a:sym typeface="+mn-ea"/>
                          </a:rPr>
                        </m:ctrlPr>
                      </m:sSubPr>
                      <m:e>
                        <m:r>
                          <a:rPr lang="en-US" altLang="zh-CN" sz="2000" b="1" i="1">
                            <a:solidFill>
                              <a:srgbClr val="05073B"/>
                            </a:solidFill>
                            <a:latin typeface="Cambria Math" panose="02040503050406030204" charset="0"/>
                            <a:ea typeface="宋体" pitchFamily="2" charset="-122"/>
                            <a:cs typeface="Cambria Math" panose="02040503050406030204" charset="0"/>
                            <a:sym typeface="+mn-ea"/>
                          </a:rPr>
                          <m:t>𝑪</m:t>
                        </m:r>
                      </m:e>
                      <m:sub>
                        <m:r>
                          <a:rPr lang="en-US" altLang="zh-CN" sz="2000" b="1" i="1">
                            <a:solidFill>
                              <a:srgbClr val="05073B"/>
                            </a:solidFill>
                            <a:latin typeface="Cambria Math" panose="02040503050406030204" charset="0"/>
                            <a:ea typeface="宋体" pitchFamily="2" charset="-122"/>
                            <a:cs typeface="Cambria Math" panose="02040503050406030204" charset="0"/>
                            <a:sym typeface="+mn-ea"/>
                          </a:rPr>
                          <m:t>𝒔</m:t>
                        </m:r>
                      </m:sub>
                    </m:sSub>
                  </m:oMath>
                </a14:m>
                <a:r>
                  <a:rPr lang="zh-CN" altLang="en-US" sz="2000" b="1">
                    <a:solidFill>
                      <a:srgbClr val="05073B"/>
                    </a:solidFill>
                    <a:latin typeface="宋体" pitchFamily="2" charset="-122"/>
                    <a:ea typeface="宋体" pitchFamily="2" charset="-122"/>
                    <a:cs typeface="宋体" pitchFamily="2" charset="-122"/>
                    <a:sym typeface="+mn-ea"/>
                  </a:rPr>
                  <a:t>：稳定性约束的违反程度，即系统能够容忍的最大时间变化与实际时间变化之间的差值。</a:t>
                </a:r>
                <a:endParaRPr lang="zh-CN" altLang="en-US" sz="2000" b="1">
                  <a:solidFill>
                    <a:srgbClr val="05073B"/>
                  </a:solidFill>
                  <a:latin typeface="宋体" pitchFamily="2" charset="-122"/>
                  <a:ea typeface="宋体" pitchFamily="2" charset="-122"/>
                  <a:cs typeface="宋体" pitchFamily="2" charset="-122"/>
                  <a:sym typeface="+mn-ea"/>
                </a:endParaRPr>
              </a:p>
              <a:p>
                <a:pPr marL="0" indent="0">
                  <a:spcBef>
                    <a:spcPct val="0"/>
                  </a:spcBef>
                  <a:spcAft>
                    <a:spcPct val="0"/>
                  </a:spcAft>
                  <a:buFont typeface="Arial" panose="020B0604020202090204"/>
                  <a:buChar char="•"/>
                </a:pPr>
                <a14:m>
                  <m:oMath xmlns:m="http://schemas.openxmlformats.org/officeDocument/2006/math">
                    <m:sSub>
                      <m:sSubPr>
                        <m:ctrlPr>
                          <a:rPr lang="en-US" altLang="zh-CN" sz="2000" b="1" i="1">
                            <a:solidFill>
                              <a:srgbClr val="05073B"/>
                            </a:solidFill>
                            <a:latin typeface="Cambria Math" panose="02040503050406030204" charset="0"/>
                            <a:ea typeface="宋体" pitchFamily="2" charset="-122"/>
                            <a:cs typeface="Cambria Math" panose="02040503050406030204" charset="0"/>
                            <a:sym typeface="+mn-ea"/>
                          </a:rPr>
                        </m:ctrlPr>
                      </m:sSubPr>
                      <m:e>
                        <m:r>
                          <a:rPr lang="en-US" altLang="zh-CN" sz="2000" b="1" i="1">
                            <a:solidFill>
                              <a:srgbClr val="05073B"/>
                            </a:solidFill>
                            <a:latin typeface="Cambria Math" panose="02040503050406030204" charset="0"/>
                            <a:ea typeface="宋体" pitchFamily="2" charset="-122"/>
                            <a:cs typeface="Cambria Math" panose="02040503050406030204" charset="0"/>
                            <a:sym typeface="+mn-ea"/>
                          </a:rPr>
                          <m:t>𝜽</m:t>
                        </m:r>
                      </m:e>
                      <m:sub>
                        <m:r>
                          <a:rPr lang="en-US" altLang="zh-CN" sz="2000" b="1" i="1">
                            <a:solidFill>
                              <a:srgbClr val="05073B"/>
                            </a:solidFill>
                            <a:latin typeface="Cambria Math" panose="02040503050406030204" charset="0"/>
                            <a:ea typeface="宋体" pitchFamily="2" charset="-122"/>
                            <a:cs typeface="Cambria Math" panose="02040503050406030204" charset="0"/>
                            <a:sym typeface="+mn-ea"/>
                          </a:rPr>
                          <m:t>𝒔</m:t>
                        </m:r>
                      </m:sub>
                    </m:sSub>
                  </m:oMath>
                </a14:m>
                <a:r>
                  <a:rPr lang="zh-CN" altLang="en-US" sz="2000" b="1">
                    <a:solidFill>
                      <a:srgbClr val="05073B"/>
                    </a:solidFill>
                    <a:latin typeface="宋体" pitchFamily="2" charset="-122"/>
                    <a:ea typeface="宋体" pitchFamily="2" charset="-122"/>
                    <a:cs typeface="宋体" pitchFamily="2" charset="-122"/>
                    <a:sym typeface="+mn-ea"/>
                  </a:rPr>
                  <a:t>：可容忍的抖动阈值，即允许的最大抖动值。</a:t>
                </a:r>
                <a:endParaRPr lang="zh-CN" altLang="en-US" sz="2000" b="1">
                  <a:solidFill>
                    <a:srgbClr val="05073B"/>
                  </a:solidFill>
                  <a:latin typeface="宋体" pitchFamily="2" charset="-122"/>
                  <a:ea typeface="宋体" pitchFamily="2" charset="-122"/>
                  <a:cs typeface="宋体" pitchFamily="2" charset="-122"/>
                  <a:sym typeface="+mn-ea"/>
                </a:endParaRPr>
              </a:p>
              <a:p>
                <a:pPr marL="0" indent="0">
                  <a:spcBef>
                    <a:spcPct val="0"/>
                  </a:spcBef>
                  <a:spcAft>
                    <a:spcPct val="0"/>
                  </a:spcAft>
                  <a:buFont typeface="Arial" panose="020B0604020202090204"/>
                  <a:buChar char="•"/>
                </a:pPr>
                <a:r>
                  <a:rPr lang="zh-CN" altLang="en-US" sz="2000" b="1">
                    <a:solidFill>
                      <a:srgbClr val="05073B"/>
                    </a:solidFill>
                    <a:latin typeface="宋体" pitchFamily="2" charset="-122"/>
                    <a:ea typeface="宋体" pitchFamily="2" charset="-122"/>
                    <a:cs typeface="宋体" pitchFamily="2" charset="-122"/>
                    <a:sym typeface="+mn-ea"/>
                  </a:rPr>
                  <a:t>Δi：第 i 次迭代中数据流到达/离开节点的时间间隔。</a:t>
                </a:r>
                <a:endParaRPr lang="zh-CN" altLang="en-US" sz="2000" b="1">
                  <a:solidFill>
                    <a:srgbClr val="05073B"/>
                  </a:solidFill>
                  <a:latin typeface="宋体" pitchFamily="2" charset="-122"/>
                  <a:ea typeface="宋体" pitchFamily="2" charset="-122"/>
                  <a:cs typeface="宋体" pitchFamily="2" charset="-122"/>
                  <a:sym typeface="+mn-ea"/>
                </a:endParaRPr>
              </a:p>
              <a:p>
                <a:pPr marL="0" indent="0">
                  <a:spcBef>
                    <a:spcPct val="0"/>
                  </a:spcBef>
                  <a:spcAft>
                    <a:spcPct val="0"/>
                  </a:spcAft>
                  <a:buFont typeface="Arial" panose="020B0604020202090204"/>
                  <a:buChar char="•"/>
                </a:pPr>
                <a:r>
                  <a:rPr lang="zh-CN" altLang="en-US" sz="2000" b="1">
                    <a:solidFill>
                      <a:srgbClr val="05073B"/>
                    </a:solidFill>
                    <a:latin typeface="宋体" pitchFamily="2" charset="-122"/>
                    <a:ea typeface="宋体" pitchFamily="2" charset="-122"/>
                    <a:cs typeface="宋体" pitchFamily="2" charset="-122"/>
                    <a:sym typeface="+mn-ea"/>
                  </a:rPr>
                  <a:t>I：期望的时间间隔，即理想情况下数据流到达/离开节点的时间间隔。</a:t>
                </a:r>
                <a:endParaRPr lang="zh-CN" altLang="en-US" sz="2000" b="1">
                  <a:solidFill>
                    <a:srgbClr val="05073B"/>
                  </a:solidFill>
                  <a:latin typeface="宋体" pitchFamily="2" charset="-122"/>
                  <a:ea typeface="宋体" pitchFamily="2" charset="-122"/>
                  <a:cs typeface="宋体" pitchFamily="2" charset="-122"/>
                  <a:sym typeface="+mn-ea"/>
                </a:endParaRPr>
              </a:p>
              <a:p>
                <a:pPr marL="0" indent="0">
                  <a:spcBef>
                    <a:spcPct val="0"/>
                  </a:spcBef>
                  <a:spcAft>
                    <a:spcPct val="0"/>
                  </a:spcAft>
                  <a:buFont typeface="Arial" panose="020B0604020202090204"/>
                  <a:buChar char="•"/>
                </a:pPr>
                <a:r>
                  <a:rPr lang="zh-CN" altLang="en-US" sz="2000" b="1">
                    <a:solidFill>
                      <a:srgbClr val="05073B"/>
                    </a:solidFill>
                    <a:latin typeface="宋体" pitchFamily="2" charset="-122"/>
                    <a:ea typeface="宋体" pitchFamily="2" charset="-122"/>
                    <a:cs typeface="宋体" pitchFamily="2" charset="-122"/>
                    <a:sym typeface="+mn-ea"/>
                  </a:rPr>
                  <a:t>|Δi - I|： 第 i 次迭代中数据流到达/离开节点的时间间隔与期望时间间隔之间的绝对差值，即抖动值。</a:t>
                </a:r>
                <a:endParaRPr lang="zh-CN" altLang="en-US" sz="2000" b="1">
                  <a:solidFill>
                    <a:srgbClr val="05073B"/>
                  </a:solidFill>
                  <a:latin typeface="宋体" pitchFamily="2" charset="-122"/>
                  <a:ea typeface="宋体" pitchFamily="2" charset="-122"/>
                  <a:cs typeface="宋体" pitchFamily="2" charset="-122"/>
                  <a:sym typeface="+mn-ea"/>
                </a:endParaRPr>
              </a:p>
              <a:p>
                <a:pPr marL="0" indent="0">
                  <a:spcBef>
                    <a:spcPct val="0"/>
                  </a:spcBef>
                  <a:spcAft>
                    <a:spcPct val="0"/>
                  </a:spcAft>
                  <a:buFont typeface="Arial" panose="020B0604020202090204"/>
                  <a:buChar char="•"/>
                </a:pPr>
                <a:r>
                  <a:rPr lang="zh-CN" altLang="en-US" sz="2000" b="1">
                    <a:solidFill>
                      <a:srgbClr val="05073B"/>
                    </a:solidFill>
                    <a:latin typeface="宋体" pitchFamily="2" charset="-122"/>
                    <a:ea typeface="宋体" pitchFamily="2" charset="-122"/>
                    <a:cs typeface="宋体" pitchFamily="2" charset="-122"/>
                    <a:sym typeface="+mn-ea"/>
                  </a:rPr>
                  <a:t>max_i,j≤w-1 |Δ_i - Δ_j|： 所有 w 个数据流到达/离开节点的时间间隔抖动值中的最大值。</a:t>
                </a:r>
                <a:endParaRPr lang="zh-CN" altLang="en-US" sz="2000" b="1">
                  <a:solidFill>
                    <a:srgbClr val="05073B"/>
                  </a:solidFill>
                  <a:latin typeface="宋体" pitchFamily="2" charset="-122"/>
                  <a:ea typeface="宋体" pitchFamily="2" charset="-122"/>
                  <a:cs typeface="宋体" pitchFamily="2" charset="-122"/>
                  <a:sym typeface="+mn-ea"/>
                </a:endParaRPr>
              </a:p>
            </p:txBody>
          </p:sp>
        </mc:Choice>
        <mc:Fallback>
          <p:sp>
            <p:nvSpPr>
              <p:cNvPr id="5" name="文本框 4"/>
              <p:cNvSpPr txBox="1">
                <a:spLocks noRot="1" noChangeAspect="1" noMove="1" noResize="1" noEditPoints="1" noAdjustHandles="1" noChangeArrowheads="1" noChangeShapeType="1" noTextEdit="1"/>
              </p:cNvSpPr>
              <p:nvPr/>
            </p:nvSpPr>
            <p:spPr>
              <a:xfrm>
                <a:off x="974090" y="518795"/>
                <a:ext cx="9486265" cy="3836035"/>
              </a:xfrm>
              <a:prstGeom prst="rect">
                <a:avLst/>
              </a:prstGeom>
              <a:blipFill rotWithShape="1">
                <a:blip r:embed="rId1"/>
                <a:stretch>
                  <a:fillRect b="-579"/>
                </a:stretch>
              </a:blipFill>
            </p:spPr>
            <p:txBody>
              <a:bodyPr/>
              <a:lstStyle/>
              <a:p>
                <a:r>
                  <a:rPr lang="zh-CN" altLang="en-US">
                    <a:noFill/>
                  </a:rPr>
                  <a:t> </a:t>
                </a:r>
              </a:p>
            </p:txBody>
          </p:sp>
        </mc:Fallback>
      </mc:AlternateContent>
      <p:pic>
        <p:nvPicPr>
          <p:cNvPr id="6" name="图片 5"/>
          <p:cNvPicPr>
            <a:picLocks noChangeAspect="1"/>
          </p:cNvPicPr>
          <p:nvPr/>
        </p:nvPicPr>
        <p:blipFill>
          <a:blip r:embed="rId2"/>
          <a:stretch>
            <a:fillRect/>
          </a:stretch>
        </p:blipFill>
        <p:spPr>
          <a:xfrm>
            <a:off x="1947545" y="864870"/>
            <a:ext cx="6057900" cy="561975"/>
          </a:xfrm>
          <a:prstGeom prst="rect">
            <a:avLst/>
          </a:prstGeom>
        </p:spPr>
      </p:pic>
      <p:sp>
        <p:nvSpPr>
          <p:cNvPr id="7" name="文本框 6"/>
          <p:cNvSpPr txBox="1"/>
          <p:nvPr/>
        </p:nvSpPr>
        <p:spPr>
          <a:xfrm>
            <a:off x="974725" y="4360545"/>
            <a:ext cx="9814560" cy="1004570"/>
          </a:xfrm>
          <a:prstGeom prst="rect">
            <a:avLst/>
          </a:prstGeom>
          <a:noFill/>
        </p:spPr>
        <p:txBody>
          <a:bodyPr wrap="square" rtlCol="0">
            <a:noAutofit/>
          </a:bodyPr>
          <a:p>
            <a:r>
              <a:rPr lang="zh-CN" altLang="en-US" sz="2400">
                <a:solidFill>
                  <a:srgbClr val="FF0000"/>
                </a:solidFill>
              </a:rPr>
              <a:t>想要同时满足新鲜度、一致性以及稳定性的条件，我们很显然希望</a:t>
            </a:r>
            <a:r>
              <a:rPr lang="en-US" altLang="zh-CN" sz="2400">
                <a:solidFill>
                  <a:srgbClr val="FF0000"/>
                </a:solidFill>
              </a:rPr>
              <a:t>C_f,C_c</a:t>
            </a:r>
            <a:r>
              <a:rPr lang="zh-CN" altLang="en-US" sz="2400">
                <a:solidFill>
                  <a:srgbClr val="FF0000"/>
                </a:solidFill>
              </a:rPr>
              <a:t>和</a:t>
            </a:r>
            <a:r>
              <a:rPr lang="en-US" altLang="zh-CN" sz="2400">
                <a:solidFill>
                  <a:srgbClr val="FF0000"/>
                </a:solidFill>
              </a:rPr>
              <a:t>C_s</a:t>
            </a:r>
            <a:r>
              <a:rPr lang="zh-CN" altLang="en-US" sz="2400">
                <a:solidFill>
                  <a:srgbClr val="FF0000"/>
                </a:solidFill>
              </a:rPr>
              <a:t>同时大于</a:t>
            </a:r>
            <a:r>
              <a:rPr lang="en-US" altLang="zh-CN" sz="2400">
                <a:solidFill>
                  <a:srgbClr val="FF0000"/>
                </a:solidFill>
              </a:rPr>
              <a:t>0</a:t>
            </a:r>
            <a:r>
              <a:rPr lang="zh-CN" altLang="en-US" sz="2400">
                <a:solidFill>
                  <a:srgbClr val="FF0000"/>
                </a:solidFill>
              </a:rPr>
              <a:t>，也就是满足</a:t>
            </a:r>
            <a:r>
              <a:rPr lang="en-US" altLang="zh-CN" sz="2400">
                <a:solidFill>
                  <a:srgbClr val="FF0000"/>
                </a:solidFill>
              </a:rPr>
              <a:t>                                      </a:t>
            </a:r>
            <a:r>
              <a:rPr lang="zh-CN" altLang="en-US" sz="2400">
                <a:solidFill>
                  <a:srgbClr val="FF0000"/>
                </a:solidFill>
              </a:rPr>
              <a:t>为</a:t>
            </a:r>
            <a:r>
              <a:rPr lang="en-US" altLang="zh-CN" sz="2400">
                <a:solidFill>
                  <a:srgbClr val="FF0000"/>
                </a:solidFill>
              </a:rPr>
              <a:t>TRUE</a:t>
            </a:r>
            <a:endParaRPr lang="en-US" altLang="zh-CN" sz="2400">
              <a:solidFill>
                <a:srgbClr val="FF0000"/>
              </a:solidFill>
            </a:endParaRPr>
          </a:p>
        </p:txBody>
      </p:sp>
      <p:pic>
        <p:nvPicPr>
          <p:cNvPr id="8" name="图片 7"/>
          <p:cNvPicPr>
            <a:picLocks noChangeAspect="1"/>
          </p:cNvPicPr>
          <p:nvPr/>
        </p:nvPicPr>
        <p:blipFill>
          <a:blip r:embed="rId3"/>
          <a:stretch>
            <a:fillRect/>
          </a:stretch>
        </p:blipFill>
        <p:spPr>
          <a:xfrm>
            <a:off x="6311265" y="4772025"/>
            <a:ext cx="3057525" cy="342900"/>
          </a:xfrm>
          <a:prstGeom prst="rect">
            <a:avLst/>
          </a:prstGeom>
        </p:spPr>
      </p:pic>
      <p:sp>
        <p:nvSpPr>
          <p:cNvPr id="2" name="文本框 1"/>
          <p:cNvSpPr txBox="1"/>
          <p:nvPr/>
        </p:nvSpPr>
        <p:spPr>
          <a:xfrm>
            <a:off x="1052830" y="5393055"/>
            <a:ext cx="9406890" cy="1014730"/>
          </a:xfrm>
          <a:prstGeom prst="rect">
            <a:avLst/>
          </a:prstGeom>
          <a:noFill/>
        </p:spPr>
        <p:txBody>
          <a:bodyPr wrap="square" rtlCol="0">
            <a:spAutoFit/>
          </a:bodyPr>
          <a:p>
            <a:r>
              <a:rPr lang="zh-CN" altLang="en-US" sz="2000"/>
              <a:t>至此研究人员已经把</a:t>
            </a:r>
            <a:r>
              <a:rPr lang="en-US" altLang="zh-CN" sz="2000"/>
              <a:t>CPS</a:t>
            </a:r>
            <a:r>
              <a:rPr lang="zh-CN" altLang="en-US" sz="2000"/>
              <a:t>的时间保证问题通过</a:t>
            </a:r>
            <a:r>
              <a:rPr lang="en-US" altLang="zh-CN" sz="2000"/>
              <a:t>DFA</a:t>
            </a:r>
            <a:r>
              <a:rPr lang="zh-CN" altLang="en-US" sz="2000"/>
              <a:t>的引入、</a:t>
            </a:r>
            <a:r>
              <a:rPr lang="en-US" altLang="zh-CN" sz="2000"/>
              <a:t>TDFG</a:t>
            </a:r>
            <a:r>
              <a:rPr lang="zh-CN" altLang="en-US" sz="2000"/>
              <a:t>的构建以及</a:t>
            </a:r>
            <a:r>
              <a:rPr lang="en-US" altLang="zh-CN" sz="2000"/>
              <a:t>3</a:t>
            </a:r>
            <a:r>
              <a:rPr lang="zh-CN" altLang="en-US" sz="2000"/>
              <a:t>个工时的提出建立了一个初步的模型，在此基础上研究人员提出了一个全新的系统</a:t>
            </a:r>
            <a:r>
              <a:rPr lang="en-US" altLang="zh-CN" sz="2000"/>
              <a:t>Kairos</a:t>
            </a:r>
            <a:r>
              <a:rPr lang="zh-CN" altLang="en-US" sz="2000"/>
              <a:t>，用于整合上述内容并做到</a:t>
            </a:r>
            <a:r>
              <a:rPr lang="en-US" altLang="zh-CN" sz="2000"/>
              <a:t>CPS</a:t>
            </a:r>
            <a:r>
              <a:rPr lang="zh-CN" altLang="en-US" sz="2000"/>
              <a:t>的时间约束。</a:t>
            </a:r>
            <a:endParaRPr lang="zh-CN" altLang="en-US" sz="2000"/>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par>
                                <p:cTn id="8" presetID="18" presetClass="entr" presetSubtype="1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strips(down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2" grpId="0"/>
      <p:bldP spid="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21640" y="323215"/>
            <a:ext cx="6898640" cy="705485"/>
          </a:xfrm>
        </p:spPr>
        <p:txBody>
          <a:bodyPr/>
          <a:p>
            <a:r>
              <a:rPr lang="zh-CN" altLang="en-US" sz="3200"/>
              <a:t>用于保证时间约束的系统：</a:t>
            </a:r>
            <a:r>
              <a:rPr lang="en-US" altLang="zh-CN" sz="3200"/>
              <a:t>Kairos</a:t>
            </a:r>
            <a:endParaRPr lang="en-US" altLang="zh-CN" sz="3200"/>
          </a:p>
        </p:txBody>
      </p:sp>
      <p:sp>
        <p:nvSpPr>
          <p:cNvPr id="4" name="文本框 3"/>
          <p:cNvSpPr txBox="1"/>
          <p:nvPr/>
        </p:nvSpPr>
        <p:spPr>
          <a:xfrm>
            <a:off x="756285" y="1076325"/>
            <a:ext cx="9222740" cy="398780"/>
          </a:xfrm>
          <a:prstGeom prst="rect">
            <a:avLst/>
          </a:prstGeom>
          <a:noFill/>
        </p:spPr>
        <p:txBody>
          <a:bodyPr wrap="square" rtlCol="0">
            <a:spAutoFit/>
          </a:bodyPr>
          <a:p>
            <a:r>
              <a:rPr lang="en-US" altLang="zh-CN" sz="2000" b="1">
                <a:latin typeface="宋体" pitchFamily="2" charset="-122"/>
                <a:ea typeface="宋体" pitchFamily="2" charset="-122"/>
                <a:cs typeface="宋体" pitchFamily="2" charset="-122"/>
              </a:rPr>
              <a:t>Kairos</a:t>
            </a:r>
            <a:r>
              <a:rPr lang="zh-CN" altLang="en-US" sz="2000" b="1">
                <a:latin typeface="宋体" pitchFamily="2" charset="-122"/>
                <a:ea typeface="宋体" pitchFamily="2" charset="-122"/>
                <a:cs typeface="宋体" pitchFamily="2" charset="-122"/>
              </a:rPr>
              <a:t>系统主要实现两个功能：使用</a:t>
            </a:r>
            <a:r>
              <a:rPr lang="en-US" altLang="zh-CN" sz="2000" b="1">
                <a:latin typeface="宋体" pitchFamily="2" charset="-122"/>
                <a:ea typeface="宋体" pitchFamily="2" charset="-122"/>
                <a:cs typeface="宋体" pitchFamily="2" charset="-122"/>
              </a:rPr>
              <a:t> TDFG</a:t>
            </a:r>
            <a:r>
              <a:rPr lang="zh-CN" altLang="en-US" sz="2000" b="1">
                <a:latin typeface="宋体" pitchFamily="2" charset="-122"/>
                <a:ea typeface="宋体" pitchFamily="2" charset="-122"/>
                <a:cs typeface="宋体" pitchFamily="2" charset="-122"/>
              </a:rPr>
              <a:t>进行时间策略定义和违规策略的缓解。</a:t>
            </a:r>
            <a:endParaRPr lang="zh-CN" altLang="en-US" sz="2000" b="1">
              <a:latin typeface="宋体" pitchFamily="2" charset="-122"/>
              <a:ea typeface="宋体" pitchFamily="2" charset="-122"/>
              <a:cs typeface="宋体" pitchFamily="2" charset="-122"/>
            </a:endParaRPr>
          </a:p>
        </p:txBody>
      </p:sp>
      <p:pic>
        <p:nvPicPr>
          <p:cNvPr id="5" name="图片 4"/>
          <p:cNvPicPr>
            <a:picLocks noChangeAspect="1"/>
          </p:cNvPicPr>
          <p:nvPr/>
        </p:nvPicPr>
        <p:blipFill>
          <a:blip r:embed="rId1"/>
          <a:stretch>
            <a:fillRect/>
          </a:stretch>
        </p:blipFill>
        <p:spPr>
          <a:xfrm>
            <a:off x="5462270" y="1868170"/>
            <a:ext cx="6290310" cy="3943985"/>
          </a:xfrm>
          <a:prstGeom prst="rect">
            <a:avLst/>
          </a:prstGeom>
        </p:spPr>
      </p:pic>
      <p:sp>
        <p:nvSpPr>
          <p:cNvPr id="6" name="文本框 5"/>
          <p:cNvSpPr txBox="1"/>
          <p:nvPr/>
        </p:nvSpPr>
        <p:spPr>
          <a:xfrm>
            <a:off x="421640" y="1661795"/>
            <a:ext cx="2578735" cy="521970"/>
          </a:xfrm>
          <a:prstGeom prst="rect">
            <a:avLst/>
          </a:prstGeom>
          <a:noFill/>
        </p:spPr>
        <p:txBody>
          <a:bodyPr wrap="square" rtlCol="0">
            <a:spAutoFit/>
          </a:bodyPr>
          <a:p>
            <a:r>
              <a:rPr lang="zh-CN" altLang="en-US" sz="2800"/>
              <a:t>工作流程图：</a:t>
            </a:r>
            <a:endParaRPr lang="zh-CN" altLang="en-US" sz="2800"/>
          </a:p>
        </p:txBody>
      </p:sp>
      <p:sp>
        <p:nvSpPr>
          <p:cNvPr id="7" name="文本框 6"/>
          <p:cNvSpPr txBox="1"/>
          <p:nvPr/>
        </p:nvSpPr>
        <p:spPr>
          <a:xfrm>
            <a:off x="581025" y="2506345"/>
            <a:ext cx="5102860" cy="2861310"/>
          </a:xfrm>
          <a:prstGeom prst="rect">
            <a:avLst/>
          </a:prstGeom>
          <a:noFill/>
        </p:spPr>
        <p:txBody>
          <a:bodyPr wrap="square" rtlCol="0">
            <a:spAutoFit/>
          </a:bodyPr>
          <a:p>
            <a:r>
              <a:rPr lang="en-US" altLang="zh-CN" sz="2000" b="1"/>
              <a:t>1.</a:t>
            </a:r>
            <a:r>
              <a:rPr lang="zh-CN" altLang="en-US" sz="2000" b="1"/>
              <a:t>时间约束注释（</a:t>
            </a:r>
            <a:r>
              <a:rPr lang="en-US" altLang="zh-CN" sz="2000" b="1"/>
              <a:t>Timing Constraint Annotation</a:t>
            </a:r>
            <a:r>
              <a:rPr lang="zh-CN" altLang="en-US" sz="2000" b="1"/>
              <a:t>）</a:t>
            </a:r>
            <a:endParaRPr lang="zh-CN" altLang="en-US" sz="2000" b="1"/>
          </a:p>
          <a:p>
            <a:r>
              <a:rPr lang="en-US" altLang="zh-CN" sz="2000" b="1"/>
              <a:t>2.</a:t>
            </a:r>
            <a:r>
              <a:rPr lang="zh-CN" altLang="en-US" sz="2000" b="1"/>
              <a:t>时间数据流图构建（</a:t>
            </a:r>
            <a:r>
              <a:rPr lang="en-US" altLang="zh-CN" sz="2000" b="1"/>
              <a:t>Timed Data-flow Graph Construction</a:t>
            </a:r>
            <a:r>
              <a:rPr lang="zh-CN" altLang="en-US" sz="2000" b="1"/>
              <a:t>）</a:t>
            </a:r>
            <a:endParaRPr lang="zh-CN" altLang="en-US" sz="2000" b="1"/>
          </a:p>
          <a:p>
            <a:r>
              <a:rPr lang="en-US" altLang="zh-CN" sz="2000" b="1"/>
              <a:t>3.</a:t>
            </a:r>
            <a:r>
              <a:rPr lang="zh-CN" altLang="en-US" sz="2000" b="1"/>
              <a:t>程序插桩（</a:t>
            </a:r>
            <a:r>
              <a:rPr lang="en-US" altLang="zh-CN" sz="2000" b="1"/>
              <a:t>Program Instrumentation</a:t>
            </a:r>
            <a:r>
              <a:rPr lang="zh-CN" altLang="en-US" sz="2000" b="1"/>
              <a:t>）</a:t>
            </a:r>
            <a:endParaRPr lang="zh-CN" altLang="en-US" sz="2000" b="1"/>
          </a:p>
          <a:p>
            <a:r>
              <a:rPr lang="en-US" altLang="zh-CN" sz="2000" b="1"/>
              <a:t>4.</a:t>
            </a:r>
            <a:r>
              <a:rPr lang="zh-CN" altLang="en-US" sz="2000" b="1"/>
              <a:t>插桩可执行文件（</a:t>
            </a:r>
            <a:r>
              <a:rPr lang="en-US" altLang="zh-CN" sz="2000" b="1"/>
              <a:t>DFA-enabled Executable</a:t>
            </a:r>
            <a:r>
              <a:rPr lang="zh-CN" altLang="en-US" sz="2000" b="1"/>
              <a:t>）</a:t>
            </a:r>
            <a:endParaRPr lang="zh-CN" altLang="en-US" sz="2000" b="1"/>
          </a:p>
          <a:p>
            <a:r>
              <a:rPr lang="en-US" altLang="zh-CN" sz="2000" b="1"/>
              <a:t>5.</a:t>
            </a:r>
            <a:r>
              <a:rPr lang="zh-CN" altLang="en-US" sz="2000" b="1"/>
              <a:t>执行状态（</a:t>
            </a:r>
            <a:r>
              <a:rPr lang="en-US" altLang="zh-CN" sz="2000" b="1"/>
              <a:t>Execution States</a:t>
            </a:r>
            <a:r>
              <a:rPr lang="zh-CN" altLang="en-US" sz="2000" b="1"/>
              <a:t>）</a:t>
            </a:r>
            <a:endParaRPr lang="zh-CN" altLang="en-US" sz="2000" b="1"/>
          </a:p>
          <a:p>
            <a:r>
              <a:rPr lang="en-US" altLang="zh-CN" sz="2000" b="1"/>
              <a:t>6.</a:t>
            </a:r>
            <a:r>
              <a:rPr lang="zh-CN" altLang="en-US" sz="2000" b="1"/>
              <a:t>决策钩子（</a:t>
            </a:r>
            <a:r>
              <a:rPr lang="en-US" altLang="zh-CN" sz="2000" b="1"/>
              <a:t>Decision Hook</a:t>
            </a:r>
            <a:r>
              <a:rPr lang="zh-CN" altLang="en-US" sz="2000" b="1"/>
              <a:t>）</a:t>
            </a:r>
            <a:endParaRPr lang="zh-CN" altLang="en-US" sz="2000" b="1"/>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trips(downLeft)">
                                      <p:cBhvr>
                                        <p:cTn id="11" dur="500"/>
                                        <p:tgtEl>
                                          <p:spTgt spid="6"/>
                                        </p:tgtEl>
                                      </p:cBhvr>
                                    </p:animEffect>
                                  </p:childTnLst>
                                </p:cTn>
                              </p:par>
                              <p:par>
                                <p:cTn id="12" presetID="18" presetClass="entr" presetSubtype="12"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strips(downLeft)">
                                      <p:cBhvr>
                                        <p:cTn id="14" dur="500"/>
                                        <p:tgtEl>
                                          <p:spTgt spid="7"/>
                                        </p:tgtEl>
                                      </p:cBhvr>
                                    </p:animEffect>
                                  </p:childTnLst>
                                </p:cTn>
                              </p:par>
                              <p:par>
                                <p:cTn id="15" presetID="18" presetClass="entr" presetSubtype="12"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7" grpId="0"/>
      <p:bldP spid="6" grpId="1"/>
      <p:bldP spid="7"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1425575" y="1661160"/>
            <a:ext cx="8157210" cy="1675130"/>
          </a:xfrm>
          <a:prstGeom prst="rect">
            <a:avLst/>
          </a:prstGeom>
        </p:spPr>
      </p:pic>
      <p:sp>
        <p:nvSpPr>
          <p:cNvPr id="7" name="文本框 6"/>
          <p:cNvSpPr txBox="1"/>
          <p:nvPr/>
        </p:nvSpPr>
        <p:spPr>
          <a:xfrm>
            <a:off x="843915" y="1017270"/>
            <a:ext cx="5891530" cy="460375"/>
          </a:xfrm>
          <a:prstGeom prst="rect">
            <a:avLst/>
          </a:prstGeom>
          <a:noFill/>
        </p:spPr>
        <p:txBody>
          <a:bodyPr wrap="square" rtlCol="0">
            <a:spAutoFit/>
          </a:bodyPr>
          <a:p>
            <a:r>
              <a:rPr lang="en-US" altLang="zh-CN" sz="2400" b="1">
                <a:latin typeface="宋体" pitchFamily="2" charset="-122"/>
                <a:ea typeface="宋体" pitchFamily="2" charset="-122"/>
                <a:cs typeface="宋体" pitchFamily="2" charset="-122"/>
              </a:rPr>
              <a:t>1.</a:t>
            </a:r>
            <a:r>
              <a:rPr lang="zh-CN" altLang="en-US" sz="2400" b="1">
                <a:solidFill>
                  <a:srgbClr val="FF0000"/>
                </a:solidFill>
                <a:latin typeface="宋体" pitchFamily="2" charset="-122"/>
                <a:ea typeface="宋体" pitchFamily="2" charset="-122"/>
                <a:cs typeface="宋体" pitchFamily="2" charset="-122"/>
              </a:rPr>
              <a:t>人为注释</a:t>
            </a:r>
            <a:r>
              <a:rPr lang="zh-CN" altLang="en-US" sz="2400" b="1">
                <a:latin typeface="宋体" pitchFamily="2" charset="-122"/>
                <a:ea typeface="宋体" pitchFamily="2" charset="-122"/>
                <a:cs typeface="宋体" pitchFamily="2" charset="-122"/>
              </a:rPr>
              <a:t>：</a:t>
            </a:r>
            <a:r>
              <a:rPr lang="en-US" altLang="zh-CN" sz="2400" b="1">
                <a:latin typeface="宋体" pitchFamily="2" charset="-122"/>
                <a:ea typeface="宋体" pitchFamily="2" charset="-122"/>
                <a:cs typeface="宋体" pitchFamily="2" charset="-122"/>
              </a:rPr>
              <a:t>Kairos</a:t>
            </a:r>
            <a:r>
              <a:rPr lang="zh-CN" altLang="en-US" sz="2400" b="1">
                <a:latin typeface="宋体" pitchFamily="2" charset="-122"/>
                <a:ea typeface="宋体" pitchFamily="2" charset="-122"/>
                <a:cs typeface="宋体" pitchFamily="2" charset="-122"/>
              </a:rPr>
              <a:t>系统提供的</a:t>
            </a:r>
            <a:r>
              <a:rPr lang="en-US" altLang="zh-CN" sz="2400" b="1">
                <a:latin typeface="宋体" pitchFamily="2" charset="-122"/>
                <a:ea typeface="宋体" pitchFamily="2" charset="-122"/>
                <a:cs typeface="宋体" pitchFamily="2" charset="-122"/>
              </a:rPr>
              <a:t>3</a:t>
            </a:r>
            <a:r>
              <a:rPr lang="zh-CN" altLang="en-US" sz="2400" b="1">
                <a:latin typeface="宋体" pitchFamily="2" charset="-122"/>
                <a:ea typeface="宋体" pitchFamily="2" charset="-122"/>
                <a:cs typeface="宋体" pitchFamily="2" charset="-122"/>
              </a:rPr>
              <a:t>个</a:t>
            </a:r>
            <a:r>
              <a:rPr lang="en-US" altLang="zh-CN" sz="2400" b="1">
                <a:latin typeface="宋体" pitchFamily="2" charset="-122"/>
                <a:ea typeface="宋体" pitchFamily="2" charset="-122"/>
                <a:cs typeface="宋体" pitchFamily="2" charset="-122"/>
              </a:rPr>
              <a:t>API</a:t>
            </a:r>
            <a:endParaRPr lang="zh-CN" altLang="en-US" sz="2400" b="1">
              <a:latin typeface="宋体" pitchFamily="2" charset="-122"/>
              <a:ea typeface="宋体" pitchFamily="2" charset="-122"/>
              <a:cs typeface="宋体" pitchFamily="2" charset="-122"/>
            </a:endParaRPr>
          </a:p>
        </p:txBody>
      </p:sp>
      <p:sp>
        <p:nvSpPr>
          <p:cNvPr id="8" name="文本框 7"/>
          <p:cNvSpPr txBox="1"/>
          <p:nvPr/>
        </p:nvSpPr>
        <p:spPr>
          <a:xfrm>
            <a:off x="657860" y="311785"/>
            <a:ext cx="5783580" cy="521970"/>
          </a:xfrm>
          <a:prstGeom prst="rect">
            <a:avLst/>
          </a:prstGeom>
          <a:noFill/>
        </p:spPr>
        <p:txBody>
          <a:bodyPr wrap="square" rtlCol="0">
            <a:spAutoFit/>
          </a:bodyPr>
          <a:p>
            <a:r>
              <a:rPr lang="zh-CN" altLang="en-US" sz="2800"/>
              <a:t>提供时间约束注释的两种方法：</a:t>
            </a:r>
            <a:endParaRPr lang="zh-CN" altLang="en-US" sz="2800"/>
          </a:p>
        </p:txBody>
      </p:sp>
      <p:sp>
        <p:nvSpPr>
          <p:cNvPr id="9" name="文本框 8"/>
          <p:cNvSpPr txBox="1"/>
          <p:nvPr/>
        </p:nvSpPr>
        <p:spPr>
          <a:xfrm>
            <a:off x="843915" y="3615055"/>
            <a:ext cx="5651500" cy="460375"/>
          </a:xfrm>
          <a:prstGeom prst="rect">
            <a:avLst/>
          </a:prstGeom>
          <a:noFill/>
        </p:spPr>
        <p:txBody>
          <a:bodyPr wrap="square" rtlCol="0">
            <a:spAutoFit/>
          </a:bodyPr>
          <a:p>
            <a:r>
              <a:rPr lang="en-US" altLang="zh-CN" sz="2400" b="1">
                <a:latin typeface="宋体" pitchFamily="2" charset="-122"/>
                <a:ea typeface="宋体" pitchFamily="2" charset="-122"/>
                <a:cs typeface="宋体" pitchFamily="2" charset="-122"/>
              </a:rPr>
              <a:t>2.</a:t>
            </a:r>
            <a:r>
              <a:rPr lang="zh-CN" altLang="en-US" sz="2400" b="1">
                <a:solidFill>
                  <a:srgbClr val="FF0000"/>
                </a:solidFill>
                <a:latin typeface="宋体" pitchFamily="2" charset="-122"/>
                <a:ea typeface="宋体" pitchFamily="2" charset="-122"/>
                <a:cs typeface="宋体" pitchFamily="2" charset="-122"/>
              </a:rPr>
              <a:t>动态分析自动提取</a:t>
            </a:r>
            <a:endParaRPr lang="zh-CN" altLang="en-US" sz="2400" b="1">
              <a:solidFill>
                <a:srgbClr val="FF0000"/>
              </a:solidFill>
              <a:latin typeface="宋体" pitchFamily="2" charset="-122"/>
              <a:ea typeface="宋体" pitchFamily="2" charset="-122"/>
              <a:cs typeface="宋体" pitchFamily="2" charset="-122"/>
            </a:endParaRPr>
          </a:p>
        </p:txBody>
      </p:sp>
      <p:sp>
        <p:nvSpPr>
          <p:cNvPr id="10" name="文本框 9"/>
          <p:cNvSpPr txBox="1"/>
          <p:nvPr/>
        </p:nvSpPr>
        <p:spPr>
          <a:xfrm>
            <a:off x="1294765" y="4163695"/>
            <a:ext cx="9121775" cy="1322070"/>
          </a:xfrm>
          <a:prstGeom prst="rect">
            <a:avLst/>
          </a:prstGeom>
          <a:noFill/>
        </p:spPr>
        <p:txBody>
          <a:bodyPr wrap="square" rtlCol="0">
            <a:spAutoFit/>
          </a:bodyPr>
          <a:p>
            <a:r>
              <a:rPr lang="zh-CN" altLang="en-US" sz="2000" b="1">
                <a:latin typeface="宋体" pitchFamily="2" charset="-122"/>
                <a:ea typeface="宋体" pitchFamily="2" charset="-122"/>
                <a:cs typeface="宋体" pitchFamily="2" charset="-122"/>
              </a:rPr>
              <a:t>自动为那些没有显式时间约束注释的应用程序提供时间保证，从而提高系统的可靠性和安全性。</a:t>
            </a:r>
            <a:endParaRPr lang="zh-CN" altLang="en-US" sz="2000" b="1">
              <a:latin typeface="宋体" pitchFamily="2" charset="-122"/>
              <a:ea typeface="宋体" pitchFamily="2" charset="-122"/>
              <a:cs typeface="宋体" pitchFamily="2" charset="-122"/>
            </a:endParaRPr>
          </a:p>
          <a:p>
            <a:r>
              <a:rPr lang="zh-CN" altLang="en-US" sz="2000" b="1">
                <a:latin typeface="宋体" pitchFamily="2" charset="-122"/>
                <a:ea typeface="宋体" pitchFamily="2" charset="-122"/>
                <a:cs typeface="宋体" pitchFamily="2" charset="-122"/>
              </a:rPr>
              <a:t>这种自动化的时间约束提取对于开发者来说是一个巨大的优势，因为它减少了手动注释的需要，并且能够捕捉到可能在开发过程中未被注意到的时间相关问题。</a:t>
            </a:r>
            <a:endParaRPr lang="zh-CN" altLang="en-US" sz="2000" b="1">
              <a:latin typeface="宋体" pitchFamily="2" charset="-122"/>
              <a:ea typeface="宋体" pitchFamily="2" charset="-122"/>
              <a:cs typeface="宋体" pitchFamily="2"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10" grpId="0"/>
      <p:bldP spid="9" grpId="1"/>
      <p:bldP spid="10"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47065" y="344805"/>
            <a:ext cx="4510405" cy="706755"/>
          </a:xfrm>
          <a:prstGeom prst="rect">
            <a:avLst/>
          </a:prstGeom>
          <a:noFill/>
        </p:spPr>
        <p:txBody>
          <a:bodyPr wrap="square" rtlCol="0">
            <a:spAutoFit/>
          </a:bodyPr>
          <a:p>
            <a:r>
              <a:rPr lang="zh-CN" altLang="en-US" sz="4000"/>
              <a:t>一个简单的案例</a:t>
            </a:r>
            <a:endParaRPr lang="zh-CN" altLang="en-US" sz="4000"/>
          </a:p>
        </p:txBody>
      </p:sp>
      <p:pic>
        <p:nvPicPr>
          <p:cNvPr id="5" name="图片 4"/>
          <p:cNvPicPr>
            <a:picLocks noChangeAspect="1"/>
          </p:cNvPicPr>
          <p:nvPr/>
        </p:nvPicPr>
        <p:blipFill>
          <a:blip r:embed="rId1"/>
          <a:stretch>
            <a:fillRect/>
          </a:stretch>
        </p:blipFill>
        <p:spPr>
          <a:xfrm>
            <a:off x="1583690" y="1386840"/>
            <a:ext cx="9084945" cy="4647565"/>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334010"/>
            <a:ext cx="6130290" cy="705485"/>
          </a:xfrm>
        </p:spPr>
        <p:txBody>
          <a:bodyPr/>
          <a:p>
            <a:r>
              <a:rPr lang="en-US" altLang="zh-CN" sz="3200"/>
              <a:t>3</a:t>
            </a:r>
            <a:r>
              <a:rPr lang="zh-CN" altLang="en-US" sz="3200"/>
              <a:t>种时间约束违规缓解策略</a:t>
            </a:r>
            <a:endParaRPr lang="zh-CN" altLang="en-US" sz="3200"/>
          </a:p>
        </p:txBody>
      </p:sp>
      <p:sp>
        <p:nvSpPr>
          <p:cNvPr id="4" name="文本框 3"/>
          <p:cNvSpPr txBox="1"/>
          <p:nvPr/>
        </p:nvSpPr>
        <p:spPr>
          <a:xfrm>
            <a:off x="987425" y="1228725"/>
            <a:ext cx="10105390" cy="3476625"/>
          </a:xfrm>
          <a:prstGeom prst="rect">
            <a:avLst/>
          </a:prstGeom>
          <a:noFill/>
        </p:spPr>
        <p:txBody>
          <a:bodyPr wrap="square" rtlCol="0">
            <a:spAutoFit/>
          </a:bodyPr>
          <a:p>
            <a:r>
              <a:rPr lang="zh-CN" altLang="en-US" sz="2000" b="1">
                <a:solidFill>
                  <a:srgbClr val="FF0000"/>
                </a:solidFill>
                <a:latin typeface="宋体" pitchFamily="2" charset="-122"/>
                <a:ea typeface="宋体" pitchFamily="2" charset="-122"/>
                <a:cs typeface="宋体" pitchFamily="2" charset="-122"/>
              </a:rPr>
              <a:t>中止（</a:t>
            </a:r>
            <a:r>
              <a:rPr lang="en-US" altLang="zh-CN" sz="2000" b="1">
                <a:solidFill>
                  <a:srgbClr val="FF0000"/>
                </a:solidFill>
                <a:latin typeface="宋体" pitchFamily="2" charset="-122"/>
                <a:ea typeface="宋体" pitchFamily="2" charset="-122"/>
                <a:cs typeface="宋体" pitchFamily="2" charset="-122"/>
              </a:rPr>
              <a:t>Abort</a:t>
            </a:r>
            <a:r>
              <a:rPr lang="zh-CN" altLang="en-US" sz="2000" b="1">
                <a:solidFill>
                  <a:srgbClr val="FF0000"/>
                </a:solidFill>
                <a:latin typeface="宋体" pitchFamily="2" charset="-122"/>
                <a:ea typeface="宋体" pitchFamily="2" charset="-122"/>
                <a:cs typeface="宋体" pitchFamily="2" charset="-122"/>
              </a:rPr>
              <a:t>）策略：</a:t>
            </a:r>
            <a:endParaRPr lang="en-US" altLang="zh-CN" sz="2000" b="1">
              <a:latin typeface="宋体" pitchFamily="2" charset="-122"/>
              <a:ea typeface="宋体" pitchFamily="2" charset="-122"/>
              <a:cs typeface="宋体" pitchFamily="2" charset="-122"/>
            </a:endParaRPr>
          </a:p>
          <a:p>
            <a:r>
              <a:rPr lang="zh-CN" altLang="en-US" sz="2000" b="1">
                <a:latin typeface="宋体" pitchFamily="2" charset="-122"/>
                <a:ea typeface="宋体" pitchFamily="2" charset="-122"/>
                <a:cs typeface="宋体" pitchFamily="2" charset="-122"/>
              </a:rPr>
              <a:t>当检测到时间约束违规时，可以选择中止当前的任务实例。这种策略适用于那些对时间敏感的任务，如果数据不新鲜或不一致，继续执行可能导致更严重的问题。</a:t>
            </a:r>
            <a:endParaRPr lang="zh-CN" altLang="en-US" sz="2000" b="1">
              <a:latin typeface="宋体" pitchFamily="2" charset="-122"/>
              <a:ea typeface="宋体" pitchFamily="2" charset="-122"/>
              <a:cs typeface="宋体" pitchFamily="2" charset="-122"/>
            </a:endParaRPr>
          </a:p>
          <a:p>
            <a:endParaRPr lang="zh-CN" altLang="en-US" sz="2000" b="1">
              <a:latin typeface="宋体" pitchFamily="2" charset="-122"/>
              <a:ea typeface="宋体" pitchFamily="2" charset="-122"/>
              <a:cs typeface="宋体" pitchFamily="2" charset="-122"/>
            </a:endParaRPr>
          </a:p>
          <a:p>
            <a:r>
              <a:rPr lang="zh-CN" altLang="en-US" sz="2000" b="1">
                <a:solidFill>
                  <a:srgbClr val="FF0000"/>
                </a:solidFill>
                <a:latin typeface="宋体" pitchFamily="2" charset="-122"/>
                <a:ea typeface="宋体" pitchFamily="2" charset="-122"/>
                <a:cs typeface="宋体" pitchFamily="2" charset="-122"/>
              </a:rPr>
              <a:t>优先级提升（</a:t>
            </a:r>
            <a:r>
              <a:rPr lang="en-US" altLang="zh-CN" sz="2000" b="1">
                <a:solidFill>
                  <a:srgbClr val="FF0000"/>
                </a:solidFill>
                <a:latin typeface="宋体" pitchFamily="2" charset="-122"/>
                <a:ea typeface="宋体" pitchFamily="2" charset="-122"/>
                <a:cs typeface="宋体" pitchFamily="2" charset="-122"/>
              </a:rPr>
              <a:t>Prioritize</a:t>
            </a:r>
            <a:r>
              <a:rPr lang="zh-CN" altLang="en-US" sz="2000" b="1">
                <a:solidFill>
                  <a:srgbClr val="FF0000"/>
                </a:solidFill>
                <a:latin typeface="宋体" pitchFamily="2" charset="-122"/>
                <a:ea typeface="宋体" pitchFamily="2" charset="-122"/>
                <a:cs typeface="宋体" pitchFamily="2" charset="-122"/>
              </a:rPr>
              <a:t>）策略：</a:t>
            </a:r>
            <a:endParaRPr lang="en-US" altLang="zh-CN" sz="2000" b="1">
              <a:latin typeface="宋体" pitchFamily="2" charset="-122"/>
              <a:ea typeface="宋体" pitchFamily="2" charset="-122"/>
              <a:cs typeface="宋体" pitchFamily="2" charset="-122"/>
            </a:endParaRPr>
          </a:p>
          <a:p>
            <a:r>
              <a:rPr lang="zh-CN" altLang="en-US" sz="2000" b="1">
                <a:latin typeface="宋体" pitchFamily="2" charset="-122"/>
                <a:ea typeface="宋体" pitchFamily="2" charset="-122"/>
                <a:cs typeface="宋体" pitchFamily="2" charset="-122"/>
              </a:rPr>
              <a:t>对于某些关键任务，如果它们错过了截止时间，可以通过提高这些任务的优先级来确保它们能够尽快执行。这种策略有助于减少关键任务的等待时间，提高系统的实时性。</a:t>
            </a:r>
            <a:endParaRPr lang="zh-CN" altLang="en-US" sz="2000" b="1">
              <a:latin typeface="宋体" pitchFamily="2" charset="-122"/>
              <a:ea typeface="宋体" pitchFamily="2" charset="-122"/>
              <a:cs typeface="宋体" pitchFamily="2" charset="-122"/>
            </a:endParaRPr>
          </a:p>
          <a:p>
            <a:endParaRPr lang="zh-CN" altLang="en-US" sz="2000" b="1">
              <a:latin typeface="宋体" pitchFamily="2" charset="-122"/>
              <a:ea typeface="宋体" pitchFamily="2" charset="-122"/>
              <a:cs typeface="宋体" pitchFamily="2" charset="-122"/>
            </a:endParaRPr>
          </a:p>
          <a:p>
            <a:r>
              <a:rPr lang="zh-CN" altLang="en-US" sz="2000" b="1">
                <a:solidFill>
                  <a:srgbClr val="FF0000"/>
                </a:solidFill>
                <a:latin typeface="宋体" pitchFamily="2" charset="-122"/>
                <a:ea typeface="宋体" pitchFamily="2" charset="-122"/>
                <a:cs typeface="宋体" pitchFamily="2" charset="-122"/>
              </a:rPr>
              <a:t>跳过下一个实例（</a:t>
            </a:r>
            <a:r>
              <a:rPr lang="en-US" altLang="zh-CN" sz="2000" b="1">
                <a:solidFill>
                  <a:srgbClr val="FF0000"/>
                </a:solidFill>
                <a:latin typeface="宋体" pitchFamily="2" charset="-122"/>
                <a:ea typeface="宋体" pitchFamily="2" charset="-122"/>
                <a:cs typeface="宋体" pitchFamily="2" charset="-122"/>
              </a:rPr>
              <a:t>Skip-Next</a:t>
            </a:r>
            <a:r>
              <a:rPr lang="zh-CN" altLang="en-US" sz="2000" b="1">
                <a:solidFill>
                  <a:srgbClr val="FF0000"/>
                </a:solidFill>
                <a:latin typeface="宋体" pitchFamily="2" charset="-122"/>
                <a:ea typeface="宋体" pitchFamily="2" charset="-122"/>
                <a:cs typeface="宋体" pitchFamily="2" charset="-122"/>
              </a:rPr>
              <a:t>）策略：</a:t>
            </a:r>
            <a:endParaRPr lang="en-US" altLang="zh-CN" sz="2000" b="1">
              <a:latin typeface="宋体" pitchFamily="2" charset="-122"/>
              <a:ea typeface="宋体" pitchFamily="2" charset="-122"/>
              <a:cs typeface="宋体" pitchFamily="2" charset="-122"/>
            </a:endParaRPr>
          </a:p>
          <a:p>
            <a:r>
              <a:rPr lang="zh-CN" altLang="en-US" sz="2000" b="1">
                <a:latin typeface="宋体" pitchFamily="2" charset="-122"/>
                <a:ea typeface="宋体" pitchFamily="2" charset="-122"/>
                <a:cs typeface="宋体" pitchFamily="2" charset="-122"/>
              </a:rPr>
              <a:t>允许当前延迟的任务继续执行，但跳过其下一个实例。这种策略有助于系统从延迟中恢复，同时避免因连续延迟而导致的连锁反应。</a:t>
            </a:r>
            <a:endParaRPr lang="zh-CN" altLang="en-US" sz="2000" b="1">
              <a:latin typeface="宋体" pitchFamily="2" charset="-122"/>
              <a:ea typeface="宋体" pitchFamily="2" charset="-122"/>
              <a:cs typeface="宋体"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500" fill="hold">
                                          <p:stCondLst>
                                            <p:cond delay="0"/>
                                          </p:stCondLst>
                                        </p:cTn>
                                        <p:tgtEl>
                                          <p:spTgt spid="4"/>
                                        </p:tgtEl>
                                        <p:attrNameLst>
                                          <p:attrName>style.visibility</p:attrName>
                                        </p:attrNameLst>
                                      </p:cBhvr>
                                      <p:to>
                                        <p:strVal val="visible"/>
                                      </p:to>
                                    </p:set>
                                    <p:animEffect transition="in" filter="diamond(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95960" y="367030"/>
            <a:ext cx="3484880" cy="705485"/>
          </a:xfrm>
        </p:spPr>
        <p:txBody>
          <a:bodyPr/>
          <a:p>
            <a:r>
              <a:rPr lang="en-US" altLang="zh-CN" sz="3200"/>
              <a:t>Kairos</a:t>
            </a:r>
            <a:r>
              <a:rPr lang="zh-CN" altLang="en-US" sz="3200"/>
              <a:t>模型评估</a:t>
            </a:r>
            <a:endParaRPr lang="zh-CN" altLang="en-US" sz="3200"/>
          </a:p>
        </p:txBody>
      </p:sp>
      <p:sp>
        <p:nvSpPr>
          <p:cNvPr id="4" name="文本框 3"/>
          <p:cNvSpPr txBox="1"/>
          <p:nvPr/>
        </p:nvSpPr>
        <p:spPr>
          <a:xfrm>
            <a:off x="1153160" y="1423670"/>
            <a:ext cx="3850005" cy="2529840"/>
          </a:xfrm>
          <a:prstGeom prst="rect">
            <a:avLst/>
          </a:prstGeom>
        </p:spPr>
        <p:txBody>
          <a:bodyPr wrap="square">
            <a:noAutofit/>
          </a:bodyPr>
          <a:p>
            <a:pPr marL="0" indent="0" fontAlgn="auto">
              <a:lnSpc>
                <a:spcPts val="3900"/>
              </a:lnSpc>
              <a:spcBef>
                <a:spcPct val="0"/>
              </a:spcBef>
              <a:spcAft>
                <a:spcPct val="0"/>
              </a:spcAft>
              <a:buNone/>
            </a:pPr>
            <a:r>
              <a:rPr lang="zh-CN" altLang="en-US" sz="2400" b="1" i="0">
                <a:solidFill>
                  <a:srgbClr val="FF0000"/>
                </a:solidFill>
                <a:latin typeface="宋体" pitchFamily="2" charset="-122"/>
                <a:ea typeface="宋体" pitchFamily="2" charset="-122"/>
                <a:cs typeface="宋体" pitchFamily="2" charset="-122"/>
              </a:rPr>
              <a:t>评估指标：</a:t>
            </a:r>
            <a:endParaRPr lang="zh-CN" altLang="en-US" sz="2400" b="1" i="0">
              <a:latin typeface="宋体" pitchFamily="2" charset="-122"/>
              <a:ea typeface="宋体" pitchFamily="2" charset="-122"/>
              <a:cs typeface="宋体" pitchFamily="2" charset="-122"/>
            </a:endParaRPr>
          </a:p>
          <a:p>
            <a:pPr marL="0" lvl="1" indent="0" fontAlgn="auto">
              <a:lnSpc>
                <a:spcPts val="3900"/>
              </a:lnSpc>
              <a:spcBef>
                <a:spcPts val="900"/>
              </a:spcBef>
              <a:spcAft>
                <a:spcPts val="900"/>
              </a:spcAft>
              <a:buFont typeface="Arial" panose="020B0604020202090204"/>
              <a:buNone/>
            </a:pPr>
            <a:r>
              <a:rPr lang="en-US" altLang="zh-CN" sz="2400" b="1" i="0">
                <a:latin typeface="宋体" pitchFamily="2" charset="-122"/>
                <a:ea typeface="宋体" pitchFamily="2" charset="-122"/>
                <a:cs typeface="宋体" pitchFamily="2" charset="-122"/>
              </a:rPr>
              <a:t>1.</a:t>
            </a:r>
            <a:r>
              <a:rPr lang="zh-CN" altLang="en-US" sz="2400" b="1" i="0">
                <a:latin typeface="宋体" pitchFamily="2" charset="-122"/>
                <a:ea typeface="宋体" pitchFamily="2" charset="-122"/>
                <a:cs typeface="宋体" pitchFamily="2" charset="-122"/>
              </a:rPr>
              <a:t>验证Kairos能否有效检测和缓解时间约束违规。</a:t>
            </a:r>
            <a:endParaRPr lang="zh-CN" altLang="en-US" sz="2400" b="1" i="0">
              <a:latin typeface="宋体" pitchFamily="2" charset="-122"/>
              <a:ea typeface="宋体" pitchFamily="2" charset="-122"/>
              <a:cs typeface="宋体" pitchFamily="2" charset="-122"/>
            </a:endParaRPr>
          </a:p>
          <a:p>
            <a:pPr marL="0" lvl="1" indent="0" fontAlgn="auto">
              <a:lnSpc>
                <a:spcPts val="3900"/>
              </a:lnSpc>
              <a:spcBef>
                <a:spcPts val="900"/>
              </a:spcBef>
              <a:spcAft>
                <a:spcPts val="900"/>
              </a:spcAft>
              <a:buFont typeface="Arial" panose="020B0604020202090204"/>
              <a:buNone/>
            </a:pPr>
            <a:r>
              <a:rPr lang="en-US" altLang="zh-CN" sz="2400" b="1" i="0">
                <a:latin typeface="宋体" pitchFamily="2" charset="-122"/>
                <a:ea typeface="宋体" pitchFamily="2" charset="-122"/>
                <a:cs typeface="宋体" pitchFamily="2" charset="-122"/>
              </a:rPr>
              <a:t>2.</a:t>
            </a:r>
            <a:r>
              <a:rPr lang="zh-CN" altLang="en-US" sz="2400" b="1" i="0">
                <a:latin typeface="宋体" pitchFamily="2" charset="-122"/>
                <a:ea typeface="宋体" pitchFamily="2" charset="-122"/>
                <a:cs typeface="宋体" pitchFamily="2" charset="-122"/>
              </a:rPr>
              <a:t>评估Kairos在不同工作负载和场景下的性能开销。</a:t>
            </a:r>
            <a:endParaRPr lang="zh-CN" altLang="en-US" sz="2400" b="1" i="0">
              <a:latin typeface="宋体" pitchFamily="2" charset="-122"/>
              <a:ea typeface="宋体" pitchFamily="2" charset="-122"/>
              <a:cs typeface="宋体" pitchFamily="2" charset="-122"/>
            </a:endParaRPr>
          </a:p>
        </p:txBody>
      </p:sp>
      <p:pic>
        <p:nvPicPr>
          <p:cNvPr id="5" name="图片 4"/>
          <p:cNvPicPr>
            <a:picLocks noChangeAspect="1"/>
          </p:cNvPicPr>
          <p:nvPr/>
        </p:nvPicPr>
        <p:blipFill>
          <a:blip r:embed="rId1"/>
          <a:stretch>
            <a:fillRect/>
          </a:stretch>
        </p:blipFill>
        <p:spPr>
          <a:xfrm>
            <a:off x="5296535" y="367030"/>
            <a:ext cx="6116320" cy="2111375"/>
          </a:xfrm>
          <a:prstGeom prst="rect">
            <a:avLst/>
          </a:prstGeom>
        </p:spPr>
      </p:pic>
      <p:pic>
        <p:nvPicPr>
          <p:cNvPr id="6" name="图片 5"/>
          <p:cNvPicPr>
            <a:picLocks noChangeAspect="1"/>
          </p:cNvPicPr>
          <p:nvPr/>
        </p:nvPicPr>
        <p:blipFill>
          <a:blip r:embed="rId2"/>
          <a:stretch>
            <a:fillRect/>
          </a:stretch>
        </p:blipFill>
        <p:spPr>
          <a:xfrm>
            <a:off x="5296535" y="2478405"/>
            <a:ext cx="5906770" cy="2383790"/>
          </a:xfrm>
          <a:prstGeom prst="rect">
            <a:avLst/>
          </a:prstGeom>
        </p:spPr>
      </p:pic>
      <p:sp>
        <p:nvSpPr>
          <p:cNvPr id="7" name="文本框 6"/>
          <p:cNvSpPr txBox="1"/>
          <p:nvPr/>
        </p:nvSpPr>
        <p:spPr>
          <a:xfrm>
            <a:off x="1459230" y="5008245"/>
            <a:ext cx="9743440" cy="1014730"/>
          </a:xfrm>
          <a:prstGeom prst="rect">
            <a:avLst/>
          </a:prstGeom>
          <a:noFill/>
        </p:spPr>
        <p:txBody>
          <a:bodyPr wrap="square" rtlCol="0">
            <a:spAutoFit/>
          </a:bodyPr>
          <a:p>
            <a:r>
              <a:rPr lang="zh-CN" altLang="en-US" sz="2000" b="1">
                <a:solidFill>
                  <a:srgbClr val="FF0000"/>
                </a:solidFill>
                <a:latin typeface="宋体" pitchFamily="2" charset="-122"/>
                <a:ea typeface="宋体" pitchFamily="2" charset="-122"/>
                <a:cs typeface="宋体" pitchFamily="2" charset="-122"/>
              </a:rPr>
              <a:t>在之前统计的</a:t>
            </a:r>
            <a:r>
              <a:rPr lang="en-US" altLang="zh-CN" sz="2000" b="1">
                <a:solidFill>
                  <a:srgbClr val="FF0000"/>
                </a:solidFill>
                <a:latin typeface="宋体" pitchFamily="2" charset="-122"/>
                <a:ea typeface="宋体" pitchFamily="2" charset="-122"/>
                <a:cs typeface="宋体" pitchFamily="2" charset="-122"/>
              </a:rPr>
              <a:t>189</a:t>
            </a:r>
            <a:r>
              <a:rPr lang="zh-CN" altLang="en-US" sz="2000" b="1">
                <a:solidFill>
                  <a:srgbClr val="FF0000"/>
                </a:solidFill>
                <a:latin typeface="宋体" pitchFamily="2" charset="-122"/>
                <a:ea typeface="宋体" pitchFamily="2" charset="-122"/>
                <a:cs typeface="宋体" pitchFamily="2" charset="-122"/>
              </a:rPr>
              <a:t>个</a:t>
            </a:r>
            <a:r>
              <a:rPr lang="en-US" altLang="zh-CN" sz="2000" b="1">
                <a:solidFill>
                  <a:srgbClr val="FF0000"/>
                </a:solidFill>
                <a:latin typeface="宋体" pitchFamily="2" charset="-122"/>
                <a:ea typeface="宋体" pitchFamily="2" charset="-122"/>
                <a:cs typeface="宋体" pitchFamily="2" charset="-122"/>
              </a:rPr>
              <a:t>BUG</a:t>
            </a:r>
            <a:r>
              <a:rPr lang="zh-CN" altLang="en-US" sz="2000" b="1">
                <a:solidFill>
                  <a:srgbClr val="FF0000"/>
                </a:solidFill>
                <a:latin typeface="宋体" pitchFamily="2" charset="-122"/>
                <a:ea typeface="宋体" pitchFamily="2" charset="-122"/>
                <a:cs typeface="宋体" pitchFamily="2" charset="-122"/>
              </a:rPr>
              <a:t>中，其中</a:t>
            </a:r>
            <a:r>
              <a:rPr lang="en-US" altLang="zh-CN" sz="2000" b="1">
                <a:solidFill>
                  <a:srgbClr val="FF0000"/>
                </a:solidFill>
                <a:latin typeface="宋体" pitchFamily="2" charset="-122"/>
                <a:ea typeface="宋体" pitchFamily="2" charset="-122"/>
                <a:cs typeface="宋体" pitchFamily="2" charset="-122"/>
              </a:rPr>
              <a:t> 116 </a:t>
            </a:r>
            <a:r>
              <a:rPr lang="zh-CN" altLang="en-US" sz="2000" b="1">
                <a:solidFill>
                  <a:srgbClr val="FF0000"/>
                </a:solidFill>
                <a:latin typeface="宋体" pitchFamily="2" charset="-122"/>
                <a:ea typeface="宋体" pitchFamily="2" charset="-122"/>
                <a:cs typeface="宋体" pitchFamily="2" charset="-122"/>
              </a:rPr>
              <a:t>个可以被检测到，</a:t>
            </a:r>
            <a:r>
              <a:rPr lang="en-US" altLang="zh-CN" sz="2000" b="1">
                <a:solidFill>
                  <a:srgbClr val="FF0000"/>
                </a:solidFill>
                <a:latin typeface="宋体" pitchFamily="2" charset="-122"/>
                <a:ea typeface="宋体" pitchFamily="2" charset="-122"/>
                <a:cs typeface="宋体" pitchFamily="2" charset="-122"/>
              </a:rPr>
              <a:t>73</a:t>
            </a:r>
            <a:r>
              <a:rPr lang="zh-CN" altLang="en-US" sz="2000" b="1">
                <a:solidFill>
                  <a:srgbClr val="FF0000"/>
                </a:solidFill>
                <a:latin typeface="宋体" pitchFamily="2" charset="-122"/>
                <a:ea typeface="宋体" pitchFamily="2" charset="-122"/>
                <a:cs typeface="宋体" pitchFamily="2" charset="-122"/>
              </a:rPr>
              <a:t>个无法被检测到，主要原因在于它们是由底层基础设施错误、设计缺陷或硬件问题</a:t>
            </a:r>
            <a:r>
              <a:rPr lang="en-US" altLang="zh-CN" sz="2000" b="1">
                <a:solidFill>
                  <a:srgbClr val="FF0000"/>
                </a:solidFill>
                <a:latin typeface="宋体" pitchFamily="2" charset="-122"/>
                <a:ea typeface="宋体" pitchFamily="2" charset="-122"/>
                <a:cs typeface="宋体" pitchFamily="2" charset="-122"/>
              </a:rPr>
              <a:t>(</a:t>
            </a:r>
            <a:r>
              <a:rPr lang="zh-CN" altLang="en-US" sz="2000" b="1">
                <a:solidFill>
                  <a:srgbClr val="FF0000"/>
                </a:solidFill>
                <a:latin typeface="宋体" pitchFamily="2" charset="-122"/>
                <a:ea typeface="宋体" pitchFamily="2" charset="-122"/>
                <a:cs typeface="宋体" pitchFamily="2" charset="-122"/>
              </a:rPr>
              <a:t>超出了</a:t>
            </a:r>
            <a:r>
              <a:rPr lang="en-US" altLang="zh-CN" sz="2000" b="1">
                <a:solidFill>
                  <a:srgbClr val="FF0000"/>
                </a:solidFill>
                <a:latin typeface="宋体" pitchFamily="2" charset="-122"/>
                <a:ea typeface="宋体" pitchFamily="2" charset="-122"/>
                <a:cs typeface="宋体" pitchFamily="2" charset="-122"/>
              </a:rPr>
              <a:t> Kairos </a:t>
            </a:r>
            <a:r>
              <a:rPr lang="zh-CN" altLang="en-US" sz="2000" b="1">
                <a:solidFill>
                  <a:srgbClr val="FF0000"/>
                </a:solidFill>
                <a:latin typeface="宋体" pitchFamily="2" charset="-122"/>
                <a:ea typeface="宋体" pitchFamily="2" charset="-122"/>
                <a:cs typeface="宋体" pitchFamily="2" charset="-122"/>
              </a:rPr>
              <a:t>的范围</a:t>
            </a:r>
            <a:r>
              <a:rPr lang="en-US" altLang="zh-CN" sz="2000" b="1">
                <a:solidFill>
                  <a:srgbClr val="FF0000"/>
                </a:solidFill>
                <a:latin typeface="宋体" pitchFamily="2" charset="-122"/>
                <a:ea typeface="宋体" pitchFamily="2" charset="-122"/>
                <a:cs typeface="宋体" pitchFamily="2" charset="-122"/>
              </a:rPr>
              <a:t>)</a:t>
            </a:r>
            <a:r>
              <a:rPr lang="zh-CN" altLang="en-US" sz="2000" b="1">
                <a:solidFill>
                  <a:srgbClr val="FF0000"/>
                </a:solidFill>
                <a:latin typeface="宋体" pitchFamily="2" charset="-122"/>
                <a:ea typeface="宋体" pitchFamily="2" charset="-122"/>
                <a:cs typeface="宋体" pitchFamily="2" charset="-122"/>
              </a:rPr>
              <a:t>引起的。</a:t>
            </a:r>
            <a:endParaRPr lang="zh-CN" altLang="en-US" sz="2000" b="1">
              <a:solidFill>
                <a:srgbClr val="FF0000"/>
              </a:solidFill>
              <a:latin typeface="宋体" pitchFamily="2" charset="-122"/>
              <a:ea typeface="宋体" pitchFamily="2" charset="-122"/>
              <a:cs typeface="宋体" pitchFamily="2"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443865"/>
            <a:ext cx="2640330" cy="705485"/>
          </a:xfrm>
        </p:spPr>
        <p:txBody>
          <a:bodyPr/>
          <a:p>
            <a:r>
              <a:rPr lang="zh-CN" altLang="en-US" sz="2800"/>
              <a:t>性能开销评估</a:t>
            </a:r>
            <a:endParaRPr lang="zh-CN" altLang="en-US" sz="2800"/>
          </a:p>
        </p:txBody>
      </p:sp>
      <p:pic>
        <p:nvPicPr>
          <p:cNvPr id="4" name="图片 3"/>
          <p:cNvPicPr>
            <a:picLocks noChangeAspect="1"/>
          </p:cNvPicPr>
          <p:nvPr/>
        </p:nvPicPr>
        <p:blipFill>
          <a:blip r:embed="rId1"/>
          <a:stretch>
            <a:fillRect/>
          </a:stretch>
        </p:blipFill>
        <p:spPr>
          <a:xfrm>
            <a:off x="1468755" y="1337945"/>
            <a:ext cx="9077325" cy="1876425"/>
          </a:xfrm>
          <a:prstGeom prst="rect">
            <a:avLst/>
          </a:prstGeom>
        </p:spPr>
      </p:pic>
      <p:sp>
        <p:nvSpPr>
          <p:cNvPr id="5" name="文本框 4"/>
          <p:cNvSpPr txBox="1"/>
          <p:nvPr/>
        </p:nvSpPr>
        <p:spPr>
          <a:xfrm>
            <a:off x="1173480" y="3429000"/>
            <a:ext cx="9820910" cy="1014730"/>
          </a:xfrm>
          <a:prstGeom prst="rect">
            <a:avLst/>
          </a:prstGeom>
          <a:noFill/>
        </p:spPr>
        <p:txBody>
          <a:bodyPr wrap="square" rtlCol="0">
            <a:spAutoFit/>
          </a:bodyPr>
          <a:p>
            <a:r>
              <a:rPr lang="zh-CN" altLang="en-US" sz="2000" b="1">
                <a:solidFill>
                  <a:schemeClr val="tx1"/>
                </a:solidFill>
                <a:latin typeface="宋体" pitchFamily="2" charset="-122"/>
                <a:ea typeface="宋体" pitchFamily="2" charset="-122"/>
                <a:cs typeface="宋体" pitchFamily="2" charset="-122"/>
              </a:rPr>
              <a:t>最大开销是</a:t>
            </a:r>
            <a:r>
              <a:rPr lang="en-US" altLang="zh-CN" sz="2000" b="1">
                <a:solidFill>
                  <a:schemeClr val="tx1"/>
                </a:solidFill>
                <a:latin typeface="宋体" pitchFamily="2" charset="-122"/>
                <a:ea typeface="宋体" pitchFamily="2" charset="-122"/>
                <a:cs typeface="宋体" pitchFamily="2" charset="-122"/>
              </a:rPr>
              <a:t> Autoware </a:t>
            </a:r>
            <a:r>
              <a:rPr lang="zh-CN" altLang="en-US" sz="2000" b="1">
                <a:solidFill>
                  <a:schemeClr val="tx1"/>
                </a:solidFill>
                <a:latin typeface="宋体" pitchFamily="2" charset="-122"/>
                <a:ea typeface="宋体" pitchFamily="2" charset="-122"/>
                <a:cs typeface="宋体" pitchFamily="2" charset="-122"/>
              </a:rPr>
              <a:t>中的</a:t>
            </a:r>
            <a:r>
              <a:rPr lang="en-US" altLang="zh-CN" sz="2000" b="1">
                <a:solidFill>
                  <a:schemeClr val="tx1"/>
                </a:solidFill>
                <a:latin typeface="宋体" pitchFamily="2" charset="-122"/>
                <a:ea typeface="宋体" pitchFamily="2" charset="-122"/>
                <a:cs typeface="宋体" pitchFamily="2" charset="-122"/>
              </a:rPr>
              <a:t> motuupdate (4.77%)</a:t>
            </a:r>
            <a:r>
              <a:rPr lang="zh-CN" altLang="en-US" sz="2000" b="1">
                <a:solidFill>
                  <a:schemeClr val="tx1"/>
                </a:solidFill>
                <a:latin typeface="宋体" pitchFamily="2" charset="-122"/>
                <a:ea typeface="宋体" pitchFamily="2" charset="-122"/>
                <a:cs typeface="宋体" pitchFamily="2" charset="-122"/>
              </a:rPr>
              <a:t>，</a:t>
            </a:r>
            <a:r>
              <a:rPr lang="en-US" altLang="zh-CN" sz="2000" b="1">
                <a:solidFill>
                  <a:schemeClr val="tx1"/>
                </a:solidFill>
                <a:latin typeface="宋体" pitchFamily="2" charset="-122"/>
                <a:ea typeface="宋体" pitchFamily="2" charset="-122"/>
                <a:cs typeface="宋体" pitchFamily="2" charset="-122"/>
              </a:rPr>
              <a:t> Jackal UGV</a:t>
            </a:r>
            <a:r>
              <a:rPr lang="zh-CN" altLang="en-US" sz="2000" b="1">
                <a:solidFill>
                  <a:schemeClr val="tx1"/>
                </a:solidFill>
                <a:latin typeface="宋体" pitchFamily="2" charset="-122"/>
                <a:ea typeface="宋体" pitchFamily="2" charset="-122"/>
                <a:cs typeface="宋体" pitchFamily="2" charset="-122"/>
              </a:rPr>
              <a:t>中的</a:t>
            </a:r>
            <a:r>
              <a:rPr lang="en-US" altLang="zh-CN" sz="2000" b="1">
                <a:solidFill>
                  <a:schemeClr val="tx1"/>
                </a:solidFill>
                <a:latin typeface="宋体" pitchFamily="2" charset="-122"/>
                <a:ea typeface="宋体" pitchFamily="2" charset="-122"/>
                <a:cs typeface="宋体" pitchFamily="2" charset="-122"/>
              </a:rPr>
              <a:t>UpdateVelsPoses (4.69%) </a:t>
            </a:r>
            <a:r>
              <a:rPr lang="zh-CN" altLang="en-US" sz="2000" b="1">
                <a:solidFill>
                  <a:schemeClr val="tx1"/>
                </a:solidFill>
                <a:latin typeface="宋体" pitchFamily="2" charset="-122"/>
                <a:ea typeface="宋体" pitchFamily="2" charset="-122"/>
                <a:cs typeface="宋体" pitchFamily="2" charset="-122"/>
              </a:rPr>
              <a:t>和</a:t>
            </a:r>
            <a:r>
              <a:rPr lang="en-US" altLang="zh-CN" sz="2000" b="1">
                <a:solidFill>
                  <a:schemeClr val="tx1"/>
                </a:solidFill>
                <a:latin typeface="宋体" pitchFamily="2" charset="-122"/>
                <a:ea typeface="宋体" pitchFamily="2" charset="-122"/>
                <a:cs typeface="宋体" pitchFamily="2" charset="-122"/>
              </a:rPr>
              <a:t> Turtlebot3 </a:t>
            </a:r>
            <a:r>
              <a:rPr lang="zh-CN" altLang="en-US" sz="2000" b="1">
                <a:solidFill>
                  <a:schemeClr val="tx1"/>
                </a:solidFill>
                <a:latin typeface="宋体" pitchFamily="2" charset="-122"/>
                <a:ea typeface="宋体" pitchFamily="2" charset="-122"/>
                <a:cs typeface="宋体" pitchFamily="2" charset="-122"/>
              </a:rPr>
              <a:t>中的</a:t>
            </a:r>
            <a:r>
              <a:rPr lang="en-US" altLang="zh-CN" sz="2000" b="1">
                <a:solidFill>
                  <a:schemeClr val="tx1"/>
                </a:solidFill>
                <a:latin typeface="宋体" pitchFamily="2" charset="-122"/>
                <a:ea typeface="宋体" pitchFamily="2" charset="-122"/>
                <a:cs typeface="宋体" pitchFamily="2" charset="-122"/>
              </a:rPr>
              <a:t> getOdomPose (2.74%</a:t>
            </a:r>
            <a:r>
              <a:rPr lang="zh-CN" altLang="en-US" sz="2000" b="1">
                <a:solidFill>
                  <a:schemeClr val="tx1"/>
                </a:solidFill>
                <a:latin typeface="宋体" pitchFamily="2" charset="-122"/>
                <a:ea typeface="宋体" pitchFamily="2" charset="-122"/>
                <a:cs typeface="宋体" pitchFamily="2" charset="-122"/>
              </a:rPr>
              <a:t>）。而对于</a:t>
            </a:r>
            <a:r>
              <a:rPr lang="en-US" altLang="zh-CN" sz="2000" b="1">
                <a:solidFill>
                  <a:schemeClr val="tx1"/>
                </a:solidFill>
                <a:latin typeface="宋体" pitchFamily="2" charset="-122"/>
                <a:ea typeface="宋体" pitchFamily="2" charset="-122"/>
                <a:cs typeface="宋体" pitchFamily="2" charset="-122"/>
              </a:rPr>
              <a:t> Autoware</a:t>
            </a:r>
            <a:r>
              <a:rPr lang="zh-CN" altLang="en-US" sz="2000" b="1">
                <a:solidFill>
                  <a:schemeClr val="tx1"/>
                </a:solidFill>
                <a:latin typeface="宋体" pitchFamily="2" charset="-122"/>
                <a:ea typeface="宋体" pitchFamily="2" charset="-122"/>
                <a:cs typeface="宋体" pitchFamily="2" charset="-122"/>
              </a:rPr>
              <a:t>、</a:t>
            </a:r>
            <a:r>
              <a:rPr lang="en-US" altLang="zh-CN" sz="2000" b="1">
                <a:solidFill>
                  <a:schemeClr val="tx1"/>
                </a:solidFill>
                <a:latin typeface="宋体" pitchFamily="2" charset="-122"/>
                <a:ea typeface="宋体" pitchFamily="2" charset="-122"/>
                <a:cs typeface="宋体" pitchFamily="2" charset="-122"/>
              </a:rPr>
              <a:t>Jackal UGV </a:t>
            </a:r>
            <a:r>
              <a:rPr lang="zh-CN" altLang="en-US" sz="2000" b="1">
                <a:solidFill>
                  <a:schemeClr val="tx1"/>
                </a:solidFill>
                <a:latin typeface="宋体" pitchFamily="2" charset="-122"/>
                <a:ea typeface="宋体" pitchFamily="2" charset="-122"/>
                <a:cs typeface="宋体" pitchFamily="2" charset="-122"/>
              </a:rPr>
              <a:t>和</a:t>
            </a:r>
            <a:r>
              <a:rPr lang="en-US" altLang="zh-CN" sz="2000" b="1">
                <a:solidFill>
                  <a:schemeClr val="tx1"/>
                </a:solidFill>
                <a:latin typeface="宋体" pitchFamily="2" charset="-122"/>
                <a:ea typeface="宋体" pitchFamily="2" charset="-122"/>
                <a:cs typeface="宋体" pitchFamily="2" charset="-122"/>
              </a:rPr>
              <a:t> TurtleBot3 </a:t>
            </a:r>
            <a:r>
              <a:rPr lang="zh-CN" altLang="en-US" sz="2000" b="1">
                <a:solidFill>
                  <a:schemeClr val="tx1"/>
                </a:solidFill>
                <a:latin typeface="宋体" pitchFamily="2" charset="-122"/>
                <a:ea typeface="宋体" pitchFamily="2" charset="-122"/>
                <a:cs typeface="宋体" pitchFamily="2" charset="-122"/>
              </a:rPr>
              <a:t>的端到端延迟开销分别为</a:t>
            </a:r>
            <a:r>
              <a:rPr lang="en-US" altLang="zh-CN" sz="2000" b="1">
                <a:solidFill>
                  <a:schemeClr val="tx1"/>
                </a:solidFill>
                <a:latin typeface="宋体" pitchFamily="2" charset="-122"/>
                <a:ea typeface="宋体" pitchFamily="2" charset="-122"/>
                <a:cs typeface="宋体" pitchFamily="2" charset="-122"/>
              </a:rPr>
              <a:t> 3.24%</a:t>
            </a:r>
            <a:r>
              <a:rPr lang="zh-CN" altLang="en-US" sz="2000" b="1">
                <a:solidFill>
                  <a:schemeClr val="tx1"/>
                </a:solidFill>
                <a:latin typeface="宋体" pitchFamily="2" charset="-122"/>
                <a:ea typeface="宋体" pitchFamily="2" charset="-122"/>
                <a:cs typeface="宋体" pitchFamily="2" charset="-122"/>
              </a:rPr>
              <a:t>、</a:t>
            </a:r>
            <a:r>
              <a:rPr lang="en-US" altLang="zh-CN" sz="2000" b="1">
                <a:solidFill>
                  <a:schemeClr val="tx1"/>
                </a:solidFill>
                <a:latin typeface="宋体" pitchFamily="2" charset="-122"/>
                <a:ea typeface="宋体" pitchFamily="2" charset="-122"/>
                <a:cs typeface="宋体" pitchFamily="2" charset="-122"/>
              </a:rPr>
              <a:t>2.44%</a:t>
            </a:r>
            <a:r>
              <a:rPr lang="zh-CN" altLang="en-US" sz="2000" b="1">
                <a:solidFill>
                  <a:schemeClr val="tx1"/>
                </a:solidFill>
                <a:latin typeface="宋体" pitchFamily="2" charset="-122"/>
                <a:ea typeface="宋体" pitchFamily="2" charset="-122"/>
                <a:cs typeface="宋体" pitchFamily="2" charset="-122"/>
              </a:rPr>
              <a:t>和</a:t>
            </a:r>
            <a:r>
              <a:rPr lang="en-US" altLang="zh-CN" sz="2000" b="1">
                <a:solidFill>
                  <a:schemeClr val="tx1"/>
                </a:solidFill>
                <a:latin typeface="宋体" pitchFamily="2" charset="-122"/>
                <a:ea typeface="宋体" pitchFamily="2" charset="-122"/>
                <a:cs typeface="宋体" pitchFamily="2" charset="-122"/>
              </a:rPr>
              <a:t> 2.75%</a:t>
            </a:r>
            <a:r>
              <a:rPr lang="zh-CN" altLang="en-US" sz="2000" b="1">
                <a:solidFill>
                  <a:schemeClr val="tx1"/>
                </a:solidFill>
                <a:latin typeface="宋体" pitchFamily="2" charset="-122"/>
                <a:ea typeface="宋体" pitchFamily="2" charset="-122"/>
                <a:cs typeface="宋体" pitchFamily="2" charset="-122"/>
              </a:rPr>
              <a:t>。</a:t>
            </a:r>
            <a:endParaRPr lang="zh-CN" altLang="en-US" sz="2000" b="1">
              <a:solidFill>
                <a:schemeClr val="tx1"/>
              </a:solidFill>
              <a:latin typeface="宋体" pitchFamily="2" charset="-122"/>
              <a:ea typeface="宋体" pitchFamily="2" charset="-122"/>
              <a:cs typeface="宋体" pitchFamily="2" charset="-122"/>
            </a:endParaRPr>
          </a:p>
        </p:txBody>
      </p:sp>
      <p:sp>
        <p:nvSpPr>
          <p:cNvPr id="6" name="文本框 5"/>
          <p:cNvSpPr txBox="1"/>
          <p:nvPr/>
        </p:nvSpPr>
        <p:spPr>
          <a:xfrm>
            <a:off x="1173480" y="4658360"/>
            <a:ext cx="9821545" cy="706755"/>
          </a:xfrm>
          <a:prstGeom prst="rect">
            <a:avLst/>
          </a:prstGeom>
          <a:noFill/>
        </p:spPr>
        <p:txBody>
          <a:bodyPr wrap="square" rtlCol="0">
            <a:spAutoFit/>
          </a:bodyPr>
          <a:p>
            <a:r>
              <a:rPr lang="en-US" altLang="zh-CN" sz="2000" b="1">
                <a:solidFill>
                  <a:srgbClr val="FF0000"/>
                </a:solidFill>
                <a:latin typeface="宋体" pitchFamily="2" charset="-122"/>
                <a:ea typeface="宋体" pitchFamily="2" charset="-122"/>
                <a:cs typeface="宋体" pitchFamily="2" charset="-122"/>
              </a:rPr>
              <a:t>Kairos</a:t>
            </a:r>
            <a:r>
              <a:rPr lang="zh-CN" altLang="en-US" sz="2000" b="1">
                <a:solidFill>
                  <a:srgbClr val="FF0000"/>
                </a:solidFill>
                <a:latin typeface="宋体" pitchFamily="2" charset="-122"/>
                <a:ea typeface="宋体" pitchFamily="2" charset="-122"/>
                <a:cs typeface="宋体" pitchFamily="2" charset="-122"/>
              </a:rPr>
              <a:t>在所有平台上引入的额外开销相对较小；</a:t>
            </a:r>
            <a:r>
              <a:rPr lang="en-US" altLang="zh-CN" sz="2000" b="1">
                <a:solidFill>
                  <a:srgbClr val="FF0000"/>
                </a:solidFill>
                <a:latin typeface="宋体" pitchFamily="2" charset="-122"/>
                <a:ea typeface="宋体" pitchFamily="2" charset="-122"/>
                <a:cs typeface="宋体" pitchFamily="2" charset="-122"/>
              </a:rPr>
              <a:t> </a:t>
            </a:r>
            <a:r>
              <a:rPr lang="zh-CN" altLang="en-US" sz="2000" b="1">
                <a:solidFill>
                  <a:srgbClr val="FF0000"/>
                </a:solidFill>
                <a:latin typeface="宋体" pitchFamily="2" charset="-122"/>
                <a:ea typeface="宋体" pitchFamily="2" charset="-122"/>
                <a:cs typeface="宋体" pitchFamily="2" charset="-122"/>
              </a:rPr>
              <a:t>对于大多数任务，</a:t>
            </a:r>
            <a:r>
              <a:rPr lang="en-US" altLang="zh-CN" sz="2000" b="1">
                <a:solidFill>
                  <a:srgbClr val="FF0000"/>
                </a:solidFill>
                <a:latin typeface="宋体" pitchFamily="2" charset="-122"/>
                <a:ea typeface="宋体" pitchFamily="2" charset="-122"/>
                <a:cs typeface="宋体" pitchFamily="2" charset="-122"/>
              </a:rPr>
              <a:t>Kairos</a:t>
            </a:r>
            <a:r>
              <a:rPr lang="zh-CN" altLang="en-US" sz="2000" b="1">
                <a:solidFill>
                  <a:srgbClr val="FF0000"/>
                </a:solidFill>
                <a:latin typeface="宋体" pitchFamily="2" charset="-122"/>
                <a:ea typeface="宋体" pitchFamily="2" charset="-122"/>
                <a:cs typeface="宋体" pitchFamily="2" charset="-122"/>
              </a:rPr>
              <a:t>的开销在可接受范围内，这表明</a:t>
            </a:r>
            <a:r>
              <a:rPr lang="en-US" altLang="zh-CN" sz="2000" b="1">
                <a:solidFill>
                  <a:srgbClr val="FF0000"/>
                </a:solidFill>
                <a:latin typeface="宋体" pitchFamily="2" charset="-122"/>
                <a:ea typeface="宋体" pitchFamily="2" charset="-122"/>
                <a:cs typeface="宋体" pitchFamily="2" charset="-122"/>
              </a:rPr>
              <a:t>Kairos</a:t>
            </a:r>
            <a:r>
              <a:rPr lang="zh-CN" altLang="en-US" sz="2000" b="1">
                <a:solidFill>
                  <a:srgbClr val="FF0000"/>
                </a:solidFill>
                <a:latin typeface="宋体" pitchFamily="2" charset="-122"/>
                <a:ea typeface="宋体" pitchFamily="2" charset="-122"/>
                <a:cs typeface="宋体" pitchFamily="2" charset="-122"/>
              </a:rPr>
              <a:t>能够在不显著影响系统性能的情况下提供时间约束保证。</a:t>
            </a:r>
            <a:endParaRPr lang="zh-CN" altLang="en-US" sz="2000" b="1">
              <a:solidFill>
                <a:srgbClr val="FF0000"/>
              </a:solidFill>
              <a:latin typeface="宋体" pitchFamily="2" charset="-122"/>
              <a:ea typeface="宋体" pitchFamily="2" charset="-122"/>
              <a:cs typeface="宋体" pitchFamily="2"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5" grpId="1"/>
      <p:bldP spid="6" grpId="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a:xfrm>
            <a:off x="476885" y="377825"/>
            <a:ext cx="5010150" cy="705485"/>
          </a:xfrm>
        </p:spPr>
        <p:txBody>
          <a:bodyPr/>
          <a:p>
            <a:r>
              <a:rPr lang="zh-CN" altLang="en-US" sz="2800"/>
              <a:t>论文有关研究工作的局限性</a:t>
            </a:r>
            <a:endParaRPr lang="zh-CN" altLang="en-US" sz="2800"/>
          </a:p>
        </p:txBody>
      </p:sp>
      <p:sp>
        <p:nvSpPr>
          <p:cNvPr id="4" name="文本框 3"/>
          <p:cNvSpPr txBox="1"/>
          <p:nvPr/>
        </p:nvSpPr>
        <p:spPr>
          <a:xfrm>
            <a:off x="626110" y="1292225"/>
            <a:ext cx="10532745" cy="4707890"/>
          </a:xfrm>
          <a:prstGeom prst="rect">
            <a:avLst/>
          </a:prstGeom>
          <a:noFill/>
        </p:spPr>
        <p:txBody>
          <a:bodyPr wrap="square" rtlCol="0">
            <a:spAutoFit/>
          </a:bodyPr>
          <a:p>
            <a:r>
              <a:rPr lang="en-US" altLang="zh-CN" sz="2000" b="1">
                <a:solidFill>
                  <a:srgbClr val="FF0000"/>
                </a:solidFill>
                <a:latin typeface="宋体" pitchFamily="2" charset="-122"/>
                <a:ea typeface="宋体" pitchFamily="2" charset="-122"/>
                <a:cs typeface="宋体" pitchFamily="2" charset="-122"/>
              </a:rPr>
              <a:t>1. DFA</a:t>
            </a:r>
            <a:r>
              <a:rPr lang="zh-CN" altLang="en-US" sz="2000" b="1">
                <a:solidFill>
                  <a:srgbClr val="FF0000"/>
                </a:solidFill>
                <a:latin typeface="宋体" pitchFamily="2" charset="-122"/>
                <a:ea typeface="宋体" pitchFamily="2" charset="-122"/>
                <a:cs typeface="宋体" pitchFamily="2" charset="-122"/>
              </a:rPr>
              <a:t>的表达能力</a:t>
            </a:r>
            <a:endParaRPr lang="zh-CN" altLang="en-US" sz="2000" b="1">
              <a:solidFill>
                <a:srgbClr val="FF0000"/>
              </a:solidFill>
              <a:latin typeface="宋体" pitchFamily="2" charset="-122"/>
              <a:ea typeface="宋体" pitchFamily="2" charset="-122"/>
              <a:cs typeface="宋体" pitchFamily="2" charset="-122"/>
            </a:endParaRPr>
          </a:p>
          <a:p>
            <a:r>
              <a:rPr lang="zh-CN" altLang="en-US" sz="2000" b="1">
                <a:latin typeface="宋体" pitchFamily="2" charset="-122"/>
                <a:ea typeface="宋体" pitchFamily="2" charset="-122"/>
                <a:cs typeface="宋体" pitchFamily="2" charset="-122"/>
              </a:rPr>
              <a:t>讨论</a:t>
            </a:r>
            <a:r>
              <a:rPr lang="en-US" altLang="zh-CN" sz="2000" b="1">
                <a:latin typeface="宋体" pitchFamily="2" charset="-122"/>
                <a:ea typeface="宋体" pitchFamily="2" charset="-122"/>
                <a:cs typeface="宋体" pitchFamily="2" charset="-122"/>
              </a:rPr>
              <a:t>DFA</a:t>
            </a:r>
            <a:r>
              <a:rPr lang="zh-CN" altLang="en-US" sz="2000" b="1">
                <a:latin typeface="宋体" pitchFamily="2" charset="-122"/>
                <a:ea typeface="宋体" pitchFamily="2" charset="-122"/>
                <a:cs typeface="宋体" pitchFamily="2" charset="-122"/>
              </a:rPr>
              <a:t>如何能够表达实时计算中的传统概念，例如执行时间约束和同步原语。</a:t>
            </a:r>
            <a:endParaRPr lang="zh-CN" altLang="en-US" sz="2000" b="1">
              <a:latin typeface="宋体" pitchFamily="2" charset="-122"/>
              <a:ea typeface="宋体" pitchFamily="2" charset="-122"/>
              <a:cs typeface="宋体" pitchFamily="2" charset="-122"/>
            </a:endParaRPr>
          </a:p>
          <a:p>
            <a:r>
              <a:rPr lang="en-US" altLang="zh-CN" sz="2000" b="1">
                <a:solidFill>
                  <a:srgbClr val="FF0000"/>
                </a:solidFill>
                <a:latin typeface="宋体" pitchFamily="2" charset="-122"/>
                <a:ea typeface="宋体" pitchFamily="2" charset="-122"/>
                <a:cs typeface="宋体" pitchFamily="2" charset="-122"/>
              </a:rPr>
              <a:t>2. </a:t>
            </a:r>
            <a:r>
              <a:rPr lang="zh-CN" altLang="en-US" sz="2000" b="1">
                <a:solidFill>
                  <a:srgbClr val="FF0000"/>
                </a:solidFill>
                <a:latin typeface="宋体" pitchFamily="2" charset="-122"/>
                <a:ea typeface="宋体" pitchFamily="2" charset="-122"/>
                <a:cs typeface="宋体" pitchFamily="2" charset="-122"/>
              </a:rPr>
              <a:t>人工干预的需求</a:t>
            </a:r>
            <a:endParaRPr lang="zh-CN" altLang="en-US" sz="2000" b="1">
              <a:solidFill>
                <a:srgbClr val="FF0000"/>
              </a:solidFill>
              <a:latin typeface="宋体" pitchFamily="2" charset="-122"/>
              <a:ea typeface="宋体" pitchFamily="2" charset="-122"/>
              <a:cs typeface="宋体" pitchFamily="2" charset="-122"/>
            </a:endParaRPr>
          </a:p>
          <a:p>
            <a:r>
              <a:rPr lang="zh-CN" altLang="en-US" sz="2000" b="1">
                <a:latin typeface="宋体" pitchFamily="2" charset="-122"/>
                <a:ea typeface="宋体" pitchFamily="2" charset="-122"/>
                <a:cs typeface="宋体" pitchFamily="2" charset="-122"/>
              </a:rPr>
              <a:t>尽管</a:t>
            </a:r>
            <a:r>
              <a:rPr lang="en-US" altLang="zh-CN" sz="2000" b="1">
                <a:latin typeface="宋体" pitchFamily="2" charset="-122"/>
                <a:ea typeface="宋体" pitchFamily="2" charset="-122"/>
                <a:cs typeface="宋体" pitchFamily="2" charset="-122"/>
              </a:rPr>
              <a:t>Kairos</a:t>
            </a:r>
            <a:r>
              <a:rPr lang="zh-CN" altLang="en-US" sz="2000" b="1">
                <a:latin typeface="宋体" pitchFamily="2" charset="-122"/>
                <a:ea typeface="宋体" pitchFamily="2" charset="-122"/>
                <a:cs typeface="宋体" pitchFamily="2" charset="-122"/>
              </a:rPr>
              <a:t>提供了动态分析工具来辅助时间约束的提取，但在某些情况下，开发者的手动干预仍然是必要的。</a:t>
            </a:r>
            <a:endParaRPr lang="zh-CN" altLang="en-US" sz="2000" b="1">
              <a:latin typeface="宋体" pitchFamily="2" charset="-122"/>
              <a:ea typeface="宋体" pitchFamily="2" charset="-122"/>
              <a:cs typeface="宋体" pitchFamily="2" charset="-122"/>
            </a:endParaRPr>
          </a:p>
          <a:p>
            <a:r>
              <a:rPr lang="en-US" altLang="zh-CN" sz="2000" b="1">
                <a:solidFill>
                  <a:srgbClr val="FF0000"/>
                </a:solidFill>
                <a:latin typeface="宋体" pitchFamily="2" charset="-122"/>
                <a:ea typeface="宋体" pitchFamily="2" charset="-122"/>
                <a:cs typeface="宋体" pitchFamily="2" charset="-122"/>
              </a:rPr>
              <a:t>3. </a:t>
            </a:r>
            <a:r>
              <a:rPr lang="zh-CN" altLang="en-US" sz="2000" b="1">
                <a:solidFill>
                  <a:srgbClr val="FF0000"/>
                </a:solidFill>
                <a:latin typeface="宋体" pitchFamily="2" charset="-122"/>
                <a:ea typeface="宋体" pitchFamily="2" charset="-122"/>
                <a:cs typeface="宋体" pitchFamily="2" charset="-122"/>
              </a:rPr>
              <a:t>多系统组件的挑战</a:t>
            </a:r>
            <a:endParaRPr lang="zh-CN" altLang="en-US" sz="2000" b="1">
              <a:solidFill>
                <a:srgbClr val="FF0000"/>
              </a:solidFill>
              <a:latin typeface="宋体" pitchFamily="2" charset="-122"/>
              <a:ea typeface="宋体" pitchFamily="2" charset="-122"/>
              <a:cs typeface="宋体" pitchFamily="2" charset="-122"/>
            </a:endParaRPr>
          </a:p>
          <a:p>
            <a:r>
              <a:rPr lang="zh-CN" altLang="en-US" sz="2000" b="1">
                <a:latin typeface="宋体" pitchFamily="2" charset="-122"/>
                <a:ea typeface="宋体" pitchFamily="2" charset="-122"/>
                <a:cs typeface="宋体" pitchFamily="2" charset="-122"/>
              </a:rPr>
              <a:t>讨论</a:t>
            </a:r>
            <a:r>
              <a:rPr lang="en-US" altLang="zh-CN" sz="2000" b="1">
                <a:latin typeface="宋体" pitchFamily="2" charset="-122"/>
                <a:ea typeface="宋体" pitchFamily="2" charset="-122"/>
                <a:cs typeface="宋体" pitchFamily="2" charset="-122"/>
              </a:rPr>
              <a:t>Kairos</a:t>
            </a:r>
            <a:r>
              <a:rPr lang="zh-CN" altLang="en-US" sz="2000" b="1">
                <a:latin typeface="宋体" pitchFamily="2" charset="-122"/>
                <a:ea typeface="宋体" pitchFamily="2" charset="-122"/>
                <a:cs typeface="宋体" pitchFamily="2" charset="-122"/>
              </a:rPr>
              <a:t>在处理违规时需要多个系统组件之间无缝协作的挑战。</a:t>
            </a:r>
            <a:endParaRPr lang="zh-CN" altLang="en-US" sz="2000" b="1">
              <a:latin typeface="宋体" pitchFamily="2" charset="-122"/>
              <a:ea typeface="宋体" pitchFamily="2" charset="-122"/>
              <a:cs typeface="宋体" pitchFamily="2" charset="-122"/>
            </a:endParaRPr>
          </a:p>
          <a:p>
            <a:r>
              <a:rPr lang="en-US" altLang="zh-CN" sz="2000" b="1">
                <a:solidFill>
                  <a:srgbClr val="FF0000"/>
                </a:solidFill>
                <a:latin typeface="宋体" pitchFamily="2" charset="-122"/>
                <a:ea typeface="宋体" pitchFamily="2" charset="-122"/>
                <a:cs typeface="宋体" pitchFamily="2" charset="-122"/>
              </a:rPr>
              <a:t>4. DFA</a:t>
            </a:r>
            <a:r>
              <a:rPr lang="zh-CN" altLang="en-US" sz="2000" b="1">
                <a:solidFill>
                  <a:srgbClr val="FF0000"/>
                </a:solidFill>
                <a:latin typeface="宋体" pitchFamily="2" charset="-122"/>
                <a:ea typeface="宋体" pitchFamily="2" charset="-122"/>
                <a:cs typeface="宋体" pitchFamily="2" charset="-122"/>
              </a:rPr>
              <a:t>的普遍性</a:t>
            </a:r>
            <a:endParaRPr lang="zh-CN" altLang="en-US" sz="2000" b="1">
              <a:solidFill>
                <a:srgbClr val="FF0000"/>
              </a:solidFill>
              <a:latin typeface="宋体" pitchFamily="2" charset="-122"/>
              <a:ea typeface="宋体" pitchFamily="2" charset="-122"/>
              <a:cs typeface="宋体" pitchFamily="2" charset="-122"/>
            </a:endParaRPr>
          </a:p>
          <a:p>
            <a:r>
              <a:rPr lang="zh-CN" altLang="en-US" sz="2000" b="1">
                <a:latin typeface="宋体" pitchFamily="2" charset="-122"/>
                <a:ea typeface="宋体" pitchFamily="2" charset="-122"/>
                <a:cs typeface="宋体" pitchFamily="2" charset="-122"/>
              </a:rPr>
              <a:t>探讨</a:t>
            </a:r>
            <a:r>
              <a:rPr lang="en-US" altLang="zh-CN" sz="2000" b="1">
                <a:latin typeface="宋体" pitchFamily="2" charset="-122"/>
                <a:ea typeface="宋体" pitchFamily="2" charset="-122"/>
                <a:cs typeface="宋体" pitchFamily="2" charset="-122"/>
              </a:rPr>
              <a:t>DFA</a:t>
            </a:r>
            <a:r>
              <a:rPr lang="zh-CN" altLang="en-US" sz="2000" b="1">
                <a:latin typeface="宋体" pitchFamily="2" charset="-122"/>
                <a:ea typeface="宋体" pitchFamily="2" charset="-122"/>
                <a:cs typeface="宋体" pitchFamily="2" charset="-122"/>
              </a:rPr>
              <a:t>概念的普遍适用性，以及它如何可能扩展到网络物理系统之外的其他计算环境</a:t>
            </a:r>
            <a:endParaRPr lang="zh-CN" altLang="en-US" sz="2000" b="1">
              <a:latin typeface="宋体" pitchFamily="2" charset="-122"/>
              <a:ea typeface="宋体" pitchFamily="2" charset="-122"/>
              <a:cs typeface="宋体" pitchFamily="2" charset="-122"/>
            </a:endParaRPr>
          </a:p>
          <a:p>
            <a:r>
              <a:rPr lang="en-US" altLang="zh-CN" sz="2000" b="1">
                <a:solidFill>
                  <a:srgbClr val="FF0000"/>
                </a:solidFill>
                <a:latin typeface="宋体" pitchFamily="2" charset="-122"/>
                <a:ea typeface="宋体" pitchFamily="2" charset="-122"/>
                <a:cs typeface="宋体" pitchFamily="2" charset="-122"/>
              </a:rPr>
              <a:t>5. </a:t>
            </a:r>
            <a:r>
              <a:rPr lang="zh-CN" altLang="en-US" sz="2000" b="1">
                <a:solidFill>
                  <a:srgbClr val="FF0000"/>
                </a:solidFill>
                <a:latin typeface="宋体" pitchFamily="2" charset="-122"/>
                <a:ea typeface="宋体" pitchFamily="2" charset="-122"/>
                <a:cs typeface="宋体" pitchFamily="2" charset="-122"/>
              </a:rPr>
              <a:t>实时系统构造的兼容性</a:t>
            </a:r>
            <a:endParaRPr lang="zh-CN" altLang="en-US" sz="2000" b="1">
              <a:solidFill>
                <a:srgbClr val="FF0000"/>
              </a:solidFill>
              <a:latin typeface="宋体" pitchFamily="2" charset="-122"/>
              <a:ea typeface="宋体" pitchFamily="2" charset="-122"/>
              <a:cs typeface="宋体" pitchFamily="2" charset="-122"/>
            </a:endParaRPr>
          </a:p>
          <a:p>
            <a:r>
              <a:rPr lang="zh-CN" altLang="en-US" sz="2000" b="1">
                <a:latin typeface="宋体" pitchFamily="2" charset="-122"/>
                <a:ea typeface="宋体" pitchFamily="2" charset="-122"/>
                <a:cs typeface="宋体" pitchFamily="2" charset="-122"/>
              </a:rPr>
              <a:t>分析</a:t>
            </a:r>
            <a:r>
              <a:rPr lang="en-US" altLang="zh-CN" sz="2000" b="1">
                <a:latin typeface="宋体" pitchFamily="2" charset="-122"/>
                <a:ea typeface="宋体" pitchFamily="2" charset="-122"/>
                <a:cs typeface="宋体" pitchFamily="2" charset="-122"/>
              </a:rPr>
              <a:t>DFA</a:t>
            </a:r>
            <a:r>
              <a:rPr lang="zh-CN" altLang="en-US" sz="2000" b="1">
                <a:latin typeface="宋体" pitchFamily="2" charset="-122"/>
                <a:ea typeface="宋体" pitchFamily="2" charset="-122"/>
                <a:cs typeface="宋体" pitchFamily="2" charset="-122"/>
              </a:rPr>
              <a:t>如何与现有的实时系统构造兼容，以及它如何帮助开发者利用实时理论的现有进展。</a:t>
            </a:r>
            <a:endParaRPr lang="en-US" altLang="zh-CN" sz="2000" b="1">
              <a:latin typeface="宋体" pitchFamily="2" charset="-122"/>
              <a:ea typeface="宋体" pitchFamily="2" charset="-122"/>
              <a:cs typeface="宋体" pitchFamily="2" charset="-122"/>
            </a:endParaRPr>
          </a:p>
          <a:p>
            <a:r>
              <a:rPr lang="en-US" altLang="zh-CN" sz="2000" b="1">
                <a:solidFill>
                  <a:srgbClr val="FF0000"/>
                </a:solidFill>
                <a:latin typeface="宋体" pitchFamily="2" charset="-122"/>
                <a:ea typeface="宋体" pitchFamily="2" charset="-122"/>
                <a:cs typeface="宋体" pitchFamily="2" charset="-122"/>
              </a:rPr>
              <a:t>6. </a:t>
            </a:r>
            <a:r>
              <a:rPr lang="zh-CN" altLang="en-US" sz="2000" b="1">
                <a:solidFill>
                  <a:srgbClr val="FF0000"/>
                </a:solidFill>
                <a:latin typeface="宋体" pitchFamily="2" charset="-122"/>
                <a:ea typeface="宋体" pitchFamily="2" charset="-122"/>
                <a:cs typeface="宋体" pitchFamily="2" charset="-122"/>
              </a:rPr>
              <a:t>性能开销</a:t>
            </a:r>
            <a:endParaRPr lang="zh-CN" altLang="en-US" sz="2000" b="1">
              <a:solidFill>
                <a:srgbClr val="FF0000"/>
              </a:solidFill>
              <a:latin typeface="宋体" pitchFamily="2" charset="-122"/>
              <a:ea typeface="宋体" pitchFamily="2" charset="-122"/>
              <a:cs typeface="宋体" pitchFamily="2" charset="-122"/>
            </a:endParaRPr>
          </a:p>
          <a:p>
            <a:r>
              <a:rPr lang="zh-CN" altLang="en-US" sz="2000" b="1">
                <a:latin typeface="宋体" pitchFamily="2" charset="-122"/>
                <a:ea typeface="宋体" pitchFamily="2" charset="-122"/>
                <a:cs typeface="宋体" pitchFamily="2" charset="-122"/>
              </a:rPr>
              <a:t>讨论</a:t>
            </a:r>
            <a:r>
              <a:rPr lang="en-US" altLang="zh-CN" sz="2000" b="1">
                <a:latin typeface="宋体" pitchFamily="2" charset="-122"/>
                <a:ea typeface="宋体" pitchFamily="2" charset="-122"/>
                <a:cs typeface="宋体" pitchFamily="2" charset="-122"/>
              </a:rPr>
              <a:t>Kairos</a:t>
            </a:r>
            <a:r>
              <a:rPr lang="zh-CN" altLang="en-US" sz="2000" b="1">
                <a:latin typeface="宋体" pitchFamily="2" charset="-122"/>
                <a:ea typeface="宋体" pitchFamily="2" charset="-122"/>
                <a:cs typeface="宋体" pitchFamily="2" charset="-122"/>
              </a:rPr>
              <a:t>引入的性能开销，在不同工作负载和场景下的表现以及如何减小开销。</a:t>
            </a:r>
            <a:endParaRPr lang="zh-CN" altLang="en-US" sz="2000" b="1">
              <a:latin typeface="宋体" pitchFamily="2" charset="-122"/>
              <a:ea typeface="宋体" pitchFamily="2" charset="-122"/>
              <a:cs typeface="宋体" pitchFamily="2" charset="-122"/>
            </a:endParaRPr>
          </a:p>
          <a:p>
            <a:r>
              <a:rPr lang="en-US" altLang="zh-CN" sz="2000" b="1">
                <a:solidFill>
                  <a:srgbClr val="FF0000"/>
                </a:solidFill>
                <a:latin typeface="宋体" pitchFamily="2" charset="-122"/>
                <a:ea typeface="宋体" pitchFamily="2" charset="-122"/>
                <a:cs typeface="宋体" pitchFamily="2" charset="-122"/>
              </a:rPr>
              <a:t>7. </a:t>
            </a:r>
            <a:r>
              <a:rPr lang="zh-CN" altLang="en-US" sz="2000" b="1">
                <a:solidFill>
                  <a:srgbClr val="FF0000"/>
                </a:solidFill>
                <a:latin typeface="宋体" pitchFamily="2" charset="-122"/>
                <a:ea typeface="宋体" pitchFamily="2" charset="-122"/>
                <a:cs typeface="宋体" pitchFamily="2" charset="-122"/>
              </a:rPr>
              <a:t>安全性和可靠性的权衡</a:t>
            </a:r>
            <a:endParaRPr lang="zh-CN" altLang="en-US" sz="2000" b="1">
              <a:solidFill>
                <a:srgbClr val="FF0000"/>
              </a:solidFill>
              <a:latin typeface="宋体" pitchFamily="2" charset="-122"/>
              <a:ea typeface="宋体" pitchFamily="2" charset="-122"/>
              <a:cs typeface="宋体" pitchFamily="2" charset="-122"/>
            </a:endParaRPr>
          </a:p>
          <a:p>
            <a:r>
              <a:rPr lang="zh-CN" altLang="en-US" sz="2000" b="1">
                <a:latin typeface="宋体" pitchFamily="2" charset="-122"/>
                <a:ea typeface="宋体" pitchFamily="2" charset="-122"/>
                <a:cs typeface="宋体" pitchFamily="2" charset="-122"/>
              </a:rPr>
              <a:t>探讨在实施时间约束时可能需要在安全性和系统性能之间做出的权衡。</a:t>
            </a:r>
            <a:endParaRPr lang="zh-CN" altLang="en-US" sz="2000" b="1">
              <a:latin typeface="宋体" pitchFamily="2" charset="-122"/>
              <a:ea typeface="宋体" pitchFamily="2" charset="-122"/>
              <a:cs typeface="宋体" pitchFamily="2" charset="-122"/>
            </a:endParaRPr>
          </a:p>
        </p:txBody>
      </p:sp>
    </p:spTree>
    <p:custDataLst>
      <p:tags r:id="rId1"/>
    </p:custData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0" y="0"/>
            <a:ext cx="12192000" cy="4418330"/>
          </a:xfrm>
          <a:prstGeom prst="rect">
            <a:avLst/>
          </a:prstGeom>
        </p:spPr>
      </p:pic>
      <p:sp>
        <p:nvSpPr>
          <p:cNvPr id="6" name="矩形 5"/>
          <p:cNvSpPr/>
          <p:nvPr/>
        </p:nvSpPr>
        <p:spPr>
          <a:xfrm>
            <a:off x="2304415" y="2132965"/>
            <a:ext cx="3390265" cy="130619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矩形 6"/>
          <p:cNvSpPr/>
          <p:nvPr/>
        </p:nvSpPr>
        <p:spPr>
          <a:xfrm>
            <a:off x="3960495" y="4418330"/>
            <a:ext cx="4754880" cy="1198880"/>
          </a:xfrm>
          <a:prstGeom prst="rect">
            <a:avLst/>
          </a:prstGeom>
          <a:noFill/>
          <a:ln>
            <a:noFill/>
          </a:ln>
        </p:spPr>
        <p:txBody>
          <a:bodyPr wrap="none" rtlCol="0" anchor="t">
            <a:spAutoFit/>
          </a:bodyPr>
          <a:p>
            <a:pPr algn="ctr"/>
            <a:r>
              <a:rPr lang="zh-CN" altLang="en-US" sz="7200" b="1">
                <a:ln w="6600">
                  <a:solidFill>
                    <a:schemeClr val="accent2"/>
                  </a:solidFill>
                  <a:prstDash val="solid"/>
                </a:ln>
                <a:solidFill>
                  <a:srgbClr val="FFFFFF"/>
                </a:solidFill>
                <a:effectLst>
                  <a:outerShdw dist="38100" dir="2700000" algn="tl" rotWithShape="0">
                    <a:schemeClr val="accent2"/>
                  </a:outerShdw>
                </a:effectLst>
              </a:rPr>
              <a:t>感谢聆听！</a:t>
            </a:r>
            <a:endParaRPr lang="zh-CN" altLang="en-US" sz="7200" b="1">
              <a:ln w="6600">
                <a:solidFill>
                  <a:schemeClr val="accent2"/>
                </a:solidFill>
                <a:prstDash val="solid"/>
              </a:ln>
              <a:solidFill>
                <a:srgbClr val="FFFFFF"/>
              </a:solidFill>
              <a:effectLst>
                <a:outerShdw dist="38100" dir="2700000" algn="tl" rotWithShape="0">
                  <a:schemeClr val="accent2"/>
                </a:outerShdw>
              </a:effectLst>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273050" y="234315"/>
            <a:ext cx="5906135" cy="778510"/>
          </a:xfrm>
          <a:prstGeom prst="rect">
            <a:avLst/>
          </a:prstGeom>
          <a:noFill/>
          <a:ln>
            <a:noFill/>
          </a:ln>
        </p:spPr>
        <p:txBody>
          <a:bodyPr wrap="none" rtlCol="0" anchor="t">
            <a:noAutofit/>
          </a:bodyPr>
          <a:p>
            <a:pPr algn="ctr"/>
            <a:r>
              <a:rPr lang="zh-CN" altLang="en-US" sz="4000" b="1">
                <a:solidFill>
                  <a:schemeClr val="tx1"/>
                </a:solidFill>
                <a:effectLst>
                  <a:outerShdw blurRad="38100" dist="19050" dir="2700000" algn="tl" rotWithShape="0">
                    <a:schemeClr val="dk1">
                      <a:alpha val="40000"/>
                    </a:schemeClr>
                  </a:outerShdw>
                </a:effectLst>
                <a:uFillTx/>
              </a:rPr>
              <a:t>背景导入：什么是</a:t>
            </a:r>
            <a:r>
              <a:rPr lang="en-US" altLang="zh-CN" sz="4000" b="1">
                <a:solidFill>
                  <a:schemeClr val="tx1"/>
                </a:solidFill>
                <a:effectLst>
                  <a:outerShdw blurRad="38100" dist="19050" dir="2700000" algn="tl" rotWithShape="0">
                    <a:schemeClr val="dk1">
                      <a:alpha val="40000"/>
                    </a:schemeClr>
                  </a:outerShdw>
                </a:effectLst>
                <a:uFillTx/>
              </a:rPr>
              <a:t>CPS?</a:t>
            </a:r>
            <a:endParaRPr lang="en-US" altLang="zh-CN" sz="4000" b="1">
              <a:solidFill>
                <a:schemeClr val="tx1"/>
              </a:solidFill>
              <a:effectLst>
                <a:outerShdw blurRad="38100" dist="19050" dir="2700000" algn="tl" rotWithShape="0">
                  <a:schemeClr val="dk1">
                    <a:alpha val="40000"/>
                  </a:schemeClr>
                </a:outerShdw>
              </a:effectLst>
              <a:uFillTx/>
            </a:endParaRPr>
          </a:p>
        </p:txBody>
      </p:sp>
      <p:sp>
        <p:nvSpPr>
          <p:cNvPr id="9" name="文本框 8"/>
          <p:cNvSpPr txBox="1"/>
          <p:nvPr/>
        </p:nvSpPr>
        <p:spPr>
          <a:xfrm>
            <a:off x="569595" y="1239520"/>
            <a:ext cx="9600565" cy="1014730"/>
          </a:xfrm>
          <a:prstGeom prst="rect">
            <a:avLst/>
          </a:prstGeom>
        </p:spPr>
        <p:txBody>
          <a:bodyPr wrap="square">
            <a:spAutoFit/>
          </a:bodyPr>
          <a:p>
            <a:pPr marL="0" indent="0" algn="just" defTabSz="266700">
              <a:spcBef>
                <a:spcPct val="0"/>
              </a:spcBef>
              <a:spcAft>
                <a:spcPct val="0"/>
              </a:spcAft>
            </a:pPr>
            <a:r>
              <a:rPr lang="zh-CN" altLang="en-US" sz="2000" b="1" i="0">
                <a:solidFill>
                  <a:srgbClr val="05073B"/>
                </a:solidFill>
                <a:latin typeface="宋体" pitchFamily="2" charset="-122"/>
                <a:ea typeface="宋体" pitchFamily="2" charset="-122"/>
              </a:rPr>
              <a:t>信息物理系统（</a:t>
            </a:r>
            <a:r>
              <a:rPr lang="en-US" altLang="zh-CN" sz="2000" b="1" i="0">
                <a:solidFill>
                  <a:srgbClr val="05073B"/>
                </a:solidFill>
                <a:latin typeface="宋体" pitchFamily="2" charset="-122"/>
                <a:ea typeface="宋体" pitchFamily="2" charset="-122"/>
              </a:rPr>
              <a:t>Cyber-Physical Systems</a:t>
            </a:r>
            <a:r>
              <a:rPr lang="zh-CN" altLang="en-US" sz="2000" b="1" i="0">
                <a:solidFill>
                  <a:srgbClr val="05073B"/>
                </a:solidFill>
                <a:latin typeface="宋体" pitchFamily="2" charset="-122"/>
                <a:ea typeface="宋体" pitchFamily="2" charset="-122"/>
              </a:rPr>
              <a:t>，简称</a:t>
            </a:r>
            <a:r>
              <a:rPr lang="en-US" altLang="zh-CN" sz="2000" b="1" i="0">
                <a:solidFill>
                  <a:srgbClr val="05073B"/>
                </a:solidFill>
                <a:latin typeface="宋体" pitchFamily="2" charset="-122"/>
                <a:ea typeface="宋体" pitchFamily="2" charset="-122"/>
              </a:rPr>
              <a:t>CPS</a:t>
            </a:r>
            <a:r>
              <a:rPr lang="zh-CN" altLang="en-US" sz="2000" b="1" i="0">
                <a:solidFill>
                  <a:srgbClr val="05073B"/>
                </a:solidFill>
                <a:latin typeface="宋体" pitchFamily="2" charset="-122"/>
                <a:ea typeface="宋体" pitchFamily="2" charset="-122"/>
              </a:rPr>
              <a:t>）是一种新兴的技术，它将计算（</a:t>
            </a:r>
            <a:r>
              <a:rPr lang="en-US" altLang="zh-CN" sz="2000" b="1" i="0">
                <a:solidFill>
                  <a:srgbClr val="05073B"/>
                </a:solidFill>
                <a:latin typeface="宋体" pitchFamily="2" charset="-122"/>
                <a:ea typeface="宋体" pitchFamily="2" charset="-122"/>
              </a:rPr>
              <a:t>Computation</a:t>
            </a:r>
            <a:r>
              <a:rPr lang="zh-CN" altLang="en-US" sz="2000" b="1" i="0">
                <a:solidFill>
                  <a:srgbClr val="05073B"/>
                </a:solidFill>
                <a:latin typeface="宋体" pitchFamily="2" charset="-122"/>
                <a:ea typeface="宋体" pitchFamily="2" charset="-122"/>
              </a:rPr>
              <a:t>）、通信（</a:t>
            </a:r>
            <a:r>
              <a:rPr lang="en-US" altLang="zh-CN" sz="2000" b="1" i="0">
                <a:solidFill>
                  <a:srgbClr val="05073B"/>
                </a:solidFill>
                <a:latin typeface="宋体" pitchFamily="2" charset="-122"/>
                <a:ea typeface="宋体" pitchFamily="2" charset="-122"/>
              </a:rPr>
              <a:t>Communication</a:t>
            </a:r>
            <a:r>
              <a:rPr lang="zh-CN" altLang="en-US" sz="2000" b="1" i="0">
                <a:solidFill>
                  <a:srgbClr val="05073B"/>
                </a:solidFill>
                <a:latin typeface="宋体" pitchFamily="2" charset="-122"/>
                <a:ea typeface="宋体" pitchFamily="2" charset="-122"/>
              </a:rPr>
              <a:t>）和控制（</a:t>
            </a:r>
            <a:r>
              <a:rPr lang="en-US" altLang="zh-CN" sz="2000" b="1" i="0">
                <a:solidFill>
                  <a:srgbClr val="05073B"/>
                </a:solidFill>
                <a:latin typeface="宋体" pitchFamily="2" charset="-122"/>
                <a:ea typeface="宋体" pitchFamily="2" charset="-122"/>
              </a:rPr>
              <a:t>Control</a:t>
            </a:r>
            <a:r>
              <a:rPr lang="zh-CN" altLang="en-US" sz="2000" b="1" i="0">
                <a:solidFill>
                  <a:srgbClr val="05073B"/>
                </a:solidFill>
                <a:latin typeface="宋体" pitchFamily="2" charset="-122"/>
                <a:ea typeface="宋体" pitchFamily="2" charset="-122"/>
              </a:rPr>
              <a:t>）技术与物理过程有机地集成在一起，形成一个复杂的、高度集成的系统。</a:t>
            </a:r>
            <a:endParaRPr lang="zh-CN" altLang="en-US" sz="2000" b="1" i="0">
              <a:solidFill>
                <a:srgbClr val="05073B"/>
              </a:solidFill>
              <a:latin typeface="宋体" pitchFamily="2" charset="-122"/>
              <a:ea typeface="宋体" pitchFamily="2" charset="-122"/>
            </a:endParaRPr>
          </a:p>
        </p:txBody>
      </p:sp>
      <p:sp>
        <p:nvSpPr>
          <p:cNvPr id="10" name="椭圆 9"/>
          <p:cNvSpPr/>
          <p:nvPr/>
        </p:nvSpPr>
        <p:spPr>
          <a:xfrm>
            <a:off x="7709535" y="2712085"/>
            <a:ext cx="2456815" cy="2479675"/>
          </a:xfrm>
          <a:prstGeom prst="ellipse">
            <a:avLst/>
          </a:prstGeom>
          <a:noFill/>
          <a:ln w="63500" cmpd="sng">
            <a:solidFill>
              <a:schemeClr val="accent1">
                <a:shade val="50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椭圆 10"/>
          <p:cNvSpPr/>
          <p:nvPr/>
        </p:nvSpPr>
        <p:spPr>
          <a:xfrm>
            <a:off x="8471535" y="3829685"/>
            <a:ext cx="2456815" cy="2479675"/>
          </a:xfrm>
          <a:prstGeom prst="ellipse">
            <a:avLst/>
          </a:prstGeom>
          <a:noFill/>
          <a:ln w="63500" cmpd="sng">
            <a:solidFill>
              <a:schemeClr val="accent1">
                <a:shade val="50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椭圆 11"/>
          <p:cNvSpPr/>
          <p:nvPr/>
        </p:nvSpPr>
        <p:spPr>
          <a:xfrm>
            <a:off x="7061835" y="3829685"/>
            <a:ext cx="2456815" cy="2479675"/>
          </a:xfrm>
          <a:prstGeom prst="ellipse">
            <a:avLst/>
          </a:prstGeom>
          <a:noFill/>
          <a:ln w="63500" cmpd="sng">
            <a:solidFill>
              <a:schemeClr val="accent1">
                <a:shade val="50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8290560" y="3083560"/>
            <a:ext cx="1228090" cy="398780"/>
          </a:xfrm>
          <a:prstGeom prst="rect">
            <a:avLst/>
          </a:prstGeom>
          <a:noFill/>
        </p:spPr>
        <p:txBody>
          <a:bodyPr wrap="square" rtlCol="0">
            <a:spAutoFit/>
          </a:bodyPr>
          <a:p>
            <a:r>
              <a:rPr lang="zh-CN" altLang="en-US" sz="2000" b="1"/>
              <a:t>物理世界</a:t>
            </a:r>
            <a:endParaRPr lang="zh-CN" altLang="en-US" sz="2000" b="1"/>
          </a:p>
        </p:txBody>
      </p:sp>
      <p:sp>
        <p:nvSpPr>
          <p:cNvPr id="14" name="文本框 13"/>
          <p:cNvSpPr txBox="1"/>
          <p:nvPr/>
        </p:nvSpPr>
        <p:spPr>
          <a:xfrm>
            <a:off x="7189470" y="5063490"/>
            <a:ext cx="1228090" cy="398780"/>
          </a:xfrm>
          <a:prstGeom prst="rect">
            <a:avLst/>
          </a:prstGeom>
          <a:noFill/>
        </p:spPr>
        <p:txBody>
          <a:bodyPr wrap="square" rtlCol="0">
            <a:spAutoFit/>
          </a:bodyPr>
          <a:p>
            <a:r>
              <a:rPr lang="zh-CN" altLang="en-US" sz="2000" b="1"/>
              <a:t>意识世界</a:t>
            </a:r>
            <a:endParaRPr lang="zh-CN" altLang="en-US" sz="2000" b="1"/>
          </a:p>
        </p:txBody>
      </p:sp>
      <p:sp>
        <p:nvSpPr>
          <p:cNvPr id="15" name="文本框 14"/>
          <p:cNvSpPr txBox="1"/>
          <p:nvPr/>
        </p:nvSpPr>
        <p:spPr>
          <a:xfrm>
            <a:off x="9700260" y="5063490"/>
            <a:ext cx="1228090" cy="398780"/>
          </a:xfrm>
          <a:prstGeom prst="rect">
            <a:avLst/>
          </a:prstGeom>
          <a:noFill/>
        </p:spPr>
        <p:txBody>
          <a:bodyPr wrap="square" rtlCol="0">
            <a:spAutoFit/>
          </a:bodyPr>
          <a:p>
            <a:r>
              <a:rPr lang="zh-CN" altLang="en-US" sz="2000" b="1"/>
              <a:t>虚拟世界</a:t>
            </a:r>
            <a:endParaRPr lang="zh-CN" altLang="en-US" sz="2000" b="1"/>
          </a:p>
        </p:txBody>
      </p:sp>
      <p:sp>
        <p:nvSpPr>
          <p:cNvPr id="16" name="文本框 15"/>
          <p:cNvSpPr txBox="1"/>
          <p:nvPr/>
        </p:nvSpPr>
        <p:spPr>
          <a:xfrm>
            <a:off x="9322435" y="4073525"/>
            <a:ext cx="755015" cy="398780"/>
          </a:xfrm>
          <a:prstGeom prst="rect">
            <a:avLst/>
          </a:prstGeom>
          <a:noFill/>
        </p:spPr>
        <p:txBody>
          <a:bodyPr wrap="square" rtlCol="0">
            <a:spAutoFit/>
          </a:bodyPr>
          <a:p>
            <a:r>
              <a:rPr lang="en-US" altLang="zh-CN" sz="2000" b="1">
                <a:solidFill>
                  <a:srgbClr val="FF0000"/>
                </a:solidFill>
              </a:rPr>
              <a:t>CPS</a:t>
            </a:r>
            <a:endParaRPr lang="en-US" altLang="zh-CN" sz="2000" b="1">
              <a:solidFill>
                <a:srgbClr val="FF0000"/>
              </a:solidFill>
            </a:endParaRPr>
          </a:p>
        </p:txBody>
      </p:sp>
      <p:sp>
        <p:nvSpPr>
          <p:cNvPr id="17" name="文本框 16"/>
          <p:cNvSpPr txBox="1"/>
          <p:nvPr/>
        </p:nvSpPr>
        <p:spPr>
          <a:xfrm>
            <a:off x="7936865" y="4073525"/>
            <a:ext cx="707390" cy="398780"/>
          </a:xfrm>
          <a:prstGeom prst="rect">
            <a:avLst/>
          </a:prstGeom>
          <a:noFill/>
        </p:spPr>
        <p:txBody>
          <a:bodyPr wrap="square" rtlCol="0">
            <a:spAutoFit/>
          </a:bodyPr>
          <a:p>
            <a:r>
              <a:rPr lang="en-US" altLang="zh-CN" sz="2000" b="1"/>
              <a:t>PCS</a:t>
            </a:r>
            <a:endParaRPr lang="en-US" altLang="zh-CN" sz="2000" b="1"/>
          </a:p>
        </p:txBody>
      </p:sp>
      <p:sp>
        <p:nvSpPr>
          <p:cNvPr id="18" name="文本框 17"/>
          <p:cNvSpPr txBox="1"/>
          <p:nvPr/>
        </p:nvSpPr>
        <p:spPr>
          <a:xfrm>
            <a:off x="8644255" y="5191760"/>
            <a:ext cx="722630" cy="398780"/>
          </a:xfrm>
          <a:prstGeom prst="rect">
            <a:avLst/>
          </a:prstGeom>
          <a:noFill/>
        </p:spPr>
        <p:txBody>
          <a:bodyPr wrap="square" rtlCol="0">
            <a:spAutoFit/>
          </a:bodyPr>
          <a:p>
            <a:r>
              <a:rPr lang="en-US" altLang="zh-CN" sz="2000" b="1"/>
              <a:t>CCS</a:t>
            </a:r>
            <a:endParaRPr lang="en-US" altLang="zh-CN" sz="2000" b="1"/>
          </a:p>
        </p:txBody>
      </p:sp>
      <p:sp>
        <p:nvSpPr>
          <p:cNvPr id="19" name="文本框 18"/>
          <p:cNvSpPr txBox="1"/>
          <p:nvPr/>
        </p:nvSpPr>
        <p:spPr>
          <a:xfrm>
            <a:off x="8729980" y="4472305"/>
            <a:ext cx="592455" cy="560070"/>
          </a:xfrm>
          <a:prstGeom prst="rect">
            <a:avLst/>
          </a:prstGeom>
          <a:noFill/>
        </p:spPr>
        <p:txBody>
          <a:bodyPr wrap="square" rtlCol="0">
            <a:noAutofit/>
          </a:bodyPr>
          <a:p>
            <a:r>
              <a:rPr lang="zh-CN" altLang="en-US" sz="2000" b="1"/>
              <a:t>智</a:t>
            </a:r>
            <a:endParaRPr lang="zh-CN" altLang="en-US" sz="2000" b="1"/>
          </a:p>
        </p:txBody>
      </p:sp>
      <p:sp>
        <p:nvSpPr>
          <p:cNvPr id="20" name="文本框 19"/>
          <p:cNvSpPr txBox="1"/>
          <p:nvPr/>
        </p:nvSpPr>
        <p:spPr>
          <a:xfrm>
            <a:off x="582295" y="2546985"/>
            <a:ext cx="5287645" cy="2861310"/>
          </a:xfrm>
          <a:prstGeom prst="rect">
            <a:avLst/>
          </a:prstGeom>
          <a:noFill/>
        </p:spPr>
        <p:txBody>
          <a:bodyPr wrap="square" rtlCol="0">
            <a:spAutoFit/>
          </a:bodyPr>
          <a:p>
            <a:r>
              <a:rPr lang="zh-CN" altLang="en-US" sz="2000" b="1">
                <a:latin typeface="宋体" pitchFamily="2" charset="-122"/>
                <a:ea typeface="宋体" pitchFamily="2" charset="-122"/>
              </a:rPr>
              <a:t>核心特点：</a:t>
            </a:r>
            <a:endParaRPr lang="zh-CN" altLang="en-US" sz="2000" b="1">
              <a:latin typeface="宋体" pitchFamily="2" charset="-122"/>
              <a:ea typeface="宋体" pitchFamily="2" charset="-122"/>
            </a:endParaRPr>
          </a:p>
          <a:p>
            <a:r>
              <a:rPr lang="zh-CN" altLang="en-US" sz="2000" b="1">
                <a:solidFill>
                  <a:srgbClr val="FF0000"/>
                </a:solidFill>
                <a:latin typeface="宋体" pitchFamily="2" charset="-122"/>
                <a:ea typeface="宋体" pitchFamily="2" charset="-122"/>
              </a:rPr>
              <a:t>高度集成</a:t>
            </a:r>
            <a:r>
              <a:rPr lang="zh-CN" altLang="en-US" sz="2000" b="1">
                <a:latin typeface="宋体" pitchFamily="2" charset="-122"/>
                <a:ea typeface="宋体" pitchFamily="2" charset="-122"/>
              </a:rPr>
              <a:t>：计算、通信和控制技术的深度融合，使得系统更加紧凑和高效。</a:t>
            </a:r>
            <a:endParaRPr lang="zh-CN" altLang="en-US" sz="2000" b="1">
              <a:latin typeface="宋体" pitchFamily="2" charset="-122"/>
              <a:ea typeface="宋体" pitchFamily="2" charset="-122"/>
            </a:endParaRPr>
          </a:p>
          <a:p>
            <a:r>
              <a:rPr lang="zh-CN" altLang="en-US" sz="2000" b="1">
                <a:solidFill>
                  <a:srgbClr val="FF0000"/>
                </a:solidFill>
                <a:latin typeface="宋体" pitchFamily="2" charset="-122"/>
                <a:ea typeface="宋体" pitchFamily="2" charset="-122"/>
              </a:rPr>
              <a:t>实时性</a:t>
            </a:r>
            <a:r>
              <a:rPr lang="zh-CN" altLang="en-US" sz="2000" b="1">
                <a:latin typeface="宋体" pitchFamily="2" charset="-122"/>
                <a:ea typeface="宋体" pitchFamily="2" charset="-122"/>
              </a:rPr>
              <a:t>：系统能够实时感知环境，做出决策并采取相应的行动。</a:t>
            </a:r>
            <a:endParaRPr lang="zh-CN" altLang="en-US" sz="2000" b="1">
              <a:latin typeface="宋体" pitchFamily="2" charset="-122"/>
              <a:ea typeface="宋体" pitchFamily="2" charset="-122"/>
            </a:endParaRPr>
          </a:p>
          <a:p>
            <a:r>
              <a:rPr lang="zh-CN" altLang="en-US" sz="2000" b="1">
                <a:solidFill>
                  <a:srgbClr val="FF0000"/>
                </a:solidFill>
                <a:latin typeface="宋体" pitchFamily="2" charset="-122"/>
                <a:ea typeface="宋体" pitchFamily="2" charset="-122"/>
              </a:rPr>
              <a:t>自适应性</a:t>
            </a:r>
            <a:r>
              <a:rPr lang="zh-CN" altLang="en-US" sz="2000" b="1">
                <a:latin typeface="宋体" pitchFamily="2" charset="-122"/>
                <a:ea typeface="宋体" pitchFamily="2" charset="-122"/>
              </a:rPr>
              <a:t>：系统能够根据环境变化进行自适应调整，保持性能稳定。</a:t>
            </a:r>
            <a:endParaRPr lang="zh-CN" altLang="en-US" sz="2000" b="1">
              <a:latin typeface="宋体" pitchFamily="2" charset="-122"/>
              <a:ea typeface="宋体" pitchFamily="2" charset="-122"/>
            </a:endParaRPr>
          </a:p>
          <a:p>
            <a:r>
              <a:rPr lang="zh-CN" altLang="en-US" sz="2000" b="1">
                <a:solidFill>
                  <a:srgbClr val="FF0000"/>
                </a:solidFill>
                <a:latin typeface="宋体" pitchFamily="2" charset="-122"/>
                <a:ea typeface="宋体" pitchFamily="2" charset="-122"/>
              </a:rPr>
              <a:t>可靠性</a:t>
            </a:r>
            <a:r>
              <a:rPr lang="zh-CN" altLang="en-US" sz="2000" b="1">
                <a:latin typeface="宋体" pitchFamily="2" charset="-122"/>
                <a:ea typeface="宋体" pitchFamily="2" charset="-122"/>
              </a:rPr>
              <a:t>：通过先进的技术手段，确保系统的稳定性和可靠性。</a:t>
            </a:r>
            <a:endParaRPr lang="zh-CN" altLang="en-US" sz="2000" b="1">
              <a:latin typeface="宋体" pitchFamily="2" charset="-122"/>
              <a:ea typeface="宋体"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strips(downLeft)">
                                      <p:cBhvr>
                                        <p:cTn id="11" dur="500"/>
                                        <p:tgtEl>
                                          <p:spTgt spid="10"/>
                                        </p:tgtEl>
                                      </p:cBhvr>
                                    </p:animEffect>
                                  </p:childTnLst>
                                </p:cTn>
                              </p:par>
                              <p:par>
                                <p:cTn id="12" presetID="18" presetClass="entr" presetSubtype="12"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strips(downLeft)">
                                      <p:cBhvr>
                                        <p:cTn id="14" dur="500"/>
                                        <p:tgtEl>
                                          <p:spTgt spid="11"/>
                                        </p:tgtEl>
                                      </p:cBhvr>
                                    </p:animEffect>
                                  </p:childTnLst>
                                </p:cTn>
                              </p:par>
                              <p:par>
                                <p:cTn id="15" presetID="18" presetClass="entr" presetSubtype="12"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trips(downLeft)">
                                      <p:cBhvr>
                                        <p:cTn id="17" dur="500"/>
                                        <p:tgtEl>
                                          <p:spTgt spid="12"/>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strips(downLeft)">
                                      <p:cBhvr>
                                        <p:cTn id="20" dur="500"/>
                                        <p:tgtEl>
                                          <p:spTgt spid="13"/>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strips(downLeft)">
                                      <p:cBhvr>
                                        <p:cTn id="23" dur="500"/>
                                        <p:tgtEl>
                                          <p:spTgt spid="14"/>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strips(downLeft)">
                                      <p:cBhvr>
                                        <p:cTn id="26" dur="500"/>
                                        <p:tgtEl>
                                          <p:spTgt spid="15"/>
                                        </p:tgtEl>
                                      </p:cBhvr>
                                    </p:animEffect>
                                  </p:childTnLst>
                                </p:cTn>
                              </p:par>
                              <p:par>
                                <p:cTn id="27" presetID="18" presetClass="entr" presetSubtype="12"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strips(downLeft)">
                                      <p:cBhvr>
                                        <p:cTn id="29" dur="500"/>
                                        <p:tgtEl>
                                          <p:spTgt spid="16"/>
                                        </p:tgtEl>
                                      </p:cBhvr>
                                    </p:animEffect>
                                  </p:childTnLst>
                                </p:cTn>
                              </p:par>
                              <p:par>
                                <p:cTn id="30" presetID="18" presetClass="entr" presetSubtype="12"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strips(downLeft)">
                                      <p:cBhvr>
                                        <p:cTn id="32" dur="500"/>
                                        <p:tgtEl>
                                          <p:spTgt spid="17"/>
                                        </p:tgtEl>
                                      </p:cBhvr>
                                    </p:animEffect>
                                  </p:childTnLst>
                                </p:cTn>
                              </p:par>
                              <p:par>
                                <p:cTn id="33" presetID="18" presetClass="entr" presetSubtype="12"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strips(downLeft)">
                                      <p:cBhvr>
                                        <p:cTn id="35" dur="500"/>
                                        <p:tgtEl>
                                          <p:spTgt spid="18"/>
                                        </p:tgtEl>
                                      </p:cBhvr>
                                    </p:animEffect>
                                  </p:childTnLst>
                                </p:cTn>
                              </p:par>
                              <p:par>
                                <p:cTn id="36" presetID="18" presetClass="entr" presetSubtype="12"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strips(downLeft)">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down)">
                                      <p:cBhvr>
                                        <p:cTn id="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animBg="1"/>
      <p:bldP spid="11" grpId="0" animBg="1"/>
      <p:bldP spid="12" grpId="0" animBg="1"/>
      <p:bldP spid="13" grpId="0"/>
      <p:bldP spid="14" grpId="0"/>
      <p:bldP spid="15" grpId="0"/>
      <p:bldP spid="16" grpId="0"/>
      <p:bldP spid="17" grpId="0"/>
      <p:bldP spid="18" grpId="0"/>
      <p:bldP spid="19" grpId="0"/>
      <p:bldP spid="20" grpId="0"/>
      <p:bldP spid="2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16890" y="315595"/>
            <a:ext cx="10177145" cy="460375"/>
          </a:xfrm>
          <a:prstGeom prst="rect">
            <a:avLst/>
          </a:prstGeom>
          <a:noFill/>
        </p:spPr>
        <p:txBody>
          <a:bodyPr wrap="square" rtlCol="0">
            <a:spAutoFit/>
          </a:bodyPr>
          <a:p>
            <a:r>
              <a:rPr lang="zh-CN" altLang="en-US" sz="2400" b="1">
                <a:latin typeface="宋体" pitchFamily="2" charset="-122"/>
                <a:ea typeface="宋体" pitchFamily="2" charset="-122"/>
                <a:cs typeface="宋体" pitchFamily="2" charset="-122"/>
              </a:rPr>
              <a:t>由于</a:t>
            </a:r>
            <a:r>
              <a:rPr lang="en-US" altLang="zh-CN" sz="2400" b="1">
                <a:latin typeface="宋体" pitchFamily="2" charset="-122"/>
                <a:ea typeface="宋体" pitchFamily="2" charset="-122"/>
                <a:cs typeface="宋体" pitchFamily="2" charset="-122"/>
              </a:rPr>
              <a:t>CPS</a:t>
            </a:r>
            <a:r>
              <a:rPr lang="zh-CN" altLang="en-US" sz="2400" b="1">
                <a:latin typeface="宋体" pitchFamily="2" charset="-122"/>
                <a:ea typeface="宋体" pitchFamily="2" charset="-122"/>
                <a:cs typeface="宋体" pitchFamily="2" charset="-122"/>
              </a:rPr>
              <a:t>的网络物理特性，它的正确性依赖于功能正确性和时间正确性</a:t>
            </a:r>
            <a:r>
              <a:rPr lang="en-US" altLang="zh-CN" sz="2400" b="1">
                <a:latin typeface="宋体" pitchFamily="2" charset="-122"/>
                <a:ea typeface="宋体" pitchFamily="2" charset="-122"/>
                <a:cs typeface="宋体" pitchFamily="2" charset="-122"/>
              </a:rPr>
              <a:t>:</a:t>
            </a:r>
            <a:endParaRPr lang="en-US" altLang="zh-CN" sz="2400" b="1">
              <a:latin typeface="宋体" pitchFamily="2" charset="-122"/>
              <a:ea typeface="宋体" pitchFamily="2" charset="-122"/>
              <a:cs typeface="宋体" pitchFamily="2" charset="-122"/>
            </a:endParaRPr>
          </a:p>
        </p:txBody>
      </p:sp>
      <p:sp>
        <p:nvSpPr>
          <p:cNvPr id="7" name="文本框 6"/>
          <p:cNvSpPr txBox="1"/>
          <p:nvPr/>
        </p:nvSpPr>
        <p:spPr>
          <a:xfrm>
            <a:off x="419735" y="854710"/>
            <a:ext cx="10984865" cy="2461260"/>
          </a:xfrm>
          <a:prstGeom prst="rect">
            <a:avLst/>
          </a:prstGeom>
          <a:noFill/>
        </p:spPr>
        <p:txBody>
          <a:bodyPr wrap="square" rtlCol="0">
            <a:spAutoFit/>
          </a:bodyPr>
          <a:p>
            <a:r>
              <a:rPr lang="zh-CN" altLang="en-US" sz="2800" b="1">
                <a:solidFill>
                  <a:srgbClr val="FF0000"/>
                </a:solidFill>
                <a:latin typeface="宋体" pitchFamily="2" charset="-122"/>
                <a:ea typeface="宋体" pitchFamily="2" charset="-122"/>
                <a:cs typeface="宋体" pitchFamily="2" charset="-122"/>
              </a:rPr>
              <a:t>功能正确性</a:t>
            </a:r>
            <a:endParaRPr lang="zh-CN" altLang="en-US" sz="2800" b="1">
              <a:solidFill>
                <a:srgbClr val="FF0000"/>
              </a:solidFill>
              <a:latin typeface="宋体" pitchFamily="2" charset="-122"/>
              <a:ea typeface="宋体" pitchFamily="2" charset="-122"/>
              <a:cs typeface="宋体" pitchFamily="2" charset="-122"/>
            </a:endParaRPr>
          </a:p>
          <a:p>
            <a:r>
              <a:rPr lang="zh-CN" altLang="en-US" b="1">
                <a:latin typeface="宋体" pitchFamily="2" charset="-122"/>
                <a:ea typeface="宋体" pitchFamily="2" charset="-122"/>
                <a:cs typeface="宋体" pitchFamily="2" charset="-122"/>
              </a:rPr>
              <a:t>功能正确性是指</a:t>
            </a:r>
            <a:r>
              <a:rPr lang="en-US" altLang="zh-CN" b="1">
                <a:latin typeface="宋体" pitchFamily="2" charset="-122"/>
                <a:ea typeface="宋体" pitchFamily="2" charset="-122"/>
                <a:cs typeface="宋体" pitchFamily="2" charset="-122"/>
              </a:rPr>
              <a:t>CPS</a:t>
            </a:r>
            <a:r>
              <a:rPr lang="zh-CN" altLang="en-US" b="1">
                <a:latin typeface="宋体" pitchFamily="2" charset="-122"/>
                <a:ea typeface="宋体" pitchFamily="2" charset="-122"/>
                <a:cs typeface="宋体" pitchFamily="2" charset="-122"/>
              </a:rPr>
              <a:t>系统能够按照预期完成其设计和规定的任务</a:t>
            </a:r>
            <a:r>
              <a:rPr lang="en-US" b="1">
                <a:latin typeface="宋体" pitchFamily="2" charset="-122"/>
                <a:ea typeface="宋体" pitchFamily="2" charset="-122"/>
                <a:cs typeface="宋体" pitchFamily="2" charset="-122"/>
              </a:rPr>
              <a:t>:</a:t>
            </a:r>
            <a:endParaRPr lang="en-US" b="1">
              <a:latin typeface="宋体" pitchFamily="2" charset="-122"/>
              <a:ea typeface="宋体" pitchFamily="2" charset="-122"/>
              <a:cs typeface="宋体" pitchFamily="2" charset="-122"/>
            </a:endParaRPr>
          </a:p>
          <a:p>
            <a:r>
              <a:rPr lang="zh-CN" altLang="en-US" b="1">
                <a:solidFill>
                  <a:srgbClr val="FF0000"/>
                </a:solidFill>
                <a:latin typeface="宋体" pitchFamily="2" charset="-122"/>
                <a:ea typeface="宋体" pitchFamily="2" charset="-122"/>
                <a:cs typeface="宋体" pitchFamily="2" charset="-122"/>
              </a:rPr>
              <a:t>数据捕获的正确性</a:t>
            </a:r>
            <a:r>
              <a:rPr lang="zh-CN" altLang="en-US" b="1">
                <a:latin typeface="宋体" pitchFamily="2" charset="-122"/>
                <a:ea typeface="宋体" pitchFamily="2" charset="-122"/>
                <a:cs typeface="宋体" pitchFamily="2" charset="-122"/>
              </a:rPr>
              <a:t>：</a:t>
            </a:r>
            <a:r>
              <a:rPr lang="en-US" altLang="zh-CN" b="1">
                <a:latin typeface="宋体" pitchFamily="2" charset="-122"/>
                <a:ea typeface="宋体" pitchFamily="2" charset="-122"/>
                <a:cs typeface="宋体" pitchFamily="2" charset="-122"/>
              </a:rPr>
              <a:t>CPS</a:t>
            </a:r>
            <a:r>
              <a:rPr lang="zh-CN" altLang="en-US" b="1">
                <a:latin typeface="宋体" pitchFamily="2" charset="-122"/>
                <a:ea typeface="宋体" pitchFamily="2" charset="-122"/>
                <a:cs typeface="宋体" pitchFamily="2" charset="-122"/>
              </a:rPr>
              <a:t>的</a:t>
            </a:r>
            <a:r>
              <a:rPr lang="zh-CN" altLang="en-US" b="1">
                <a:latin typeface="宋体" pitchFamily="2" charset="-122"/>
                <a:ea typeface="宋体" pitchFamily="2" charset="-122"/>
                <a:cs typeface="宋体" pitchFamily="2" charset="-122"/>
              </a:rPr>
              <a:t>感知层中的各种传感器和执行器需要正确感知和采集物理世界的信息，以及正确执行来自上层的指令。这是确保整个系统能够正确运行的基础。</a:t>
            </a:r>
            <a:endParaRPr lang="zh-CN" altLang="en-US" b="1">
              <a:latin typeface="宋体" pitchFamily="2" charset="-122"/>
              <a:ea typeface="宋体" pitchFamily="2" charset="-122"/>
              <a:cs typeface="宋体" pitchFamily="2" charset="-122"/>
            </a:endParaRPr>
          </a:p>
          <a:p>
            <a:r>
              <a:rPr lang="zh-CN" altLang="en-US" b="1">
                <a:solidFill>
                  <a:srgbClr val="FF0000"/>
                </a:solidFill>
                <a:latin typeface="宋体" pitchFamily="2" charset="-122"/>
                <a:ea typeface="宋体" pitchFamily="2" charset="-122"/>
                <a:cs typeface="宋体" pitchFamily="2" charset="-122"/>
              </a:rPr>
              <a:t>数据处理的正确性</a:t>
            </a:r>
            <a:r>
              <a:rPr lang="zh-CN" altLang="en-US" b="1">
                <a:latin typeface="宋体" pitchFamily="2" charset="-122"/>
                <a:ea typeface="宋体" pitchFamily="2" charset="-122"/>
                <a:cs typeface="宋体" pitchFamily="2" charset="-122"/>
              </a:rPr>
              <a:t>：</a:t>
            </a:r>
            <a:r>
              <a:rPr lang="en-US" altLang="zh-CN" b="1">
                <a:latin typeface="宋体" pitchFamily="2" charset="-122"/>
                <a:ea typeface="宋体" pitchFamily="2" charset="-122"/>
                <a:cs typeface="宋体" pitchFamily="2" charset="-122"/>
              </a:rPr>
              <a:t>CPS</a:t>
            </a:r>
            <a:r>
              <a:rPr lang="zh-CN" altLang="en-US" b="1">
                <a:latin typeface="宋体" pitchFamily="2" charset="-122"/>
                <a:ea typeface="宋体" pitchFamily="2" charset="-122"/>
                <a:cs typeface="宋体" pitchFamily="2" charset="-122"/>
              </a:rPr>
              <a:t>的</a:t>
            </a:r>
            <a:r>
              <a:rPr lang="zh-CN" altLang="en-US" b="1">
                <a:latin typeface="宋体" pitchFamily="2" charset="-122"/>
                <a:ea typeface="宋体" pitchFamily="2" charset="-122"/>
                <a:cs typeface="宋体" pitchFamily="2" charset="-122"/>
              </a:rPr>
              <a:t>网络层需要对从物理层采集到的数据进行正确的分析和处理，以发现其中的故障、事件或模式，并为上层提供有用的信息。</a:t>
            </a:r>
            <a:endParaRPr lang="zh-CN" altLang="en-US" b="1">
              <a:latin typeface="宋体" pitchFamily="2" charset="-122"/>
              <a:ea typeface="宋体" pitchFamily="2" charset="-122"/>
              <a:cs typeface="宋体" pitchFamily="2" charset="-122"/>
            </a:endParaRPr>
          </a:p>
          <a:p>
            <a:r>
              <a:rPr lang="zh-CN" altLang="en-US" b="1">
                <a:solidFill>
                  <a:srgbClr val="FF0000"/>
                </a:solidFill>
                <a:latin typeface="宋体" pitchFamily="2" charset="-122"/>
                <a:ea typeface="宋体" pitchFamily="2" charset="-122"/>
                <a:cs typeface="宋体" pitchFamily="2" charset="-122"/>
              </a:rPr>
              <a:t>数据传输的正确性</a:t>
            </a:r>
            <a:r>
              <a:rPr lang="zh-CN" altLang="en-US" b="1">
                <a:latin typeface="宋体" pitchFamily="2" charset="-122"/>
                <a:ea typeface="宋体" pitchFamily="2" charset="-122"/>
                <a:cs typeface="宋体" pitchFamily="2" charset="-122"/>
              </a:rPr>
              <a:t>：</a:t>
            </a:r>
            <a:r>
              <a:rPr lang="en-US" altLang="zh-CN" b="1">
                <a:latin typeface="宋体" pitchFamily="2" charset="-122"/>
                <a:ea typeface="宋体" pitchFamily="2" charset="-122"/>
                <a:cs typeface="宋体" pitchFamily="2" charset="-122"/>
              </a:rPr>
              <a:t>CPS</a:t>
            </a:r>
            <a:r>
              <a:rPr lang="zh-CN" altLang="en-US" b="1">
                <a:latin typeface="宋体" pitchFamily="2" charset="-122"/>
                <a:ea typeface="宋体" pitchFamily="2" charset="-122"/>
                <a:cs typeface="宋体" pitchFamily="2" charset="-122"/>
              </a:rPr>
              <a:t>的</a:t>
            </a:r>
            <a:r>
              <a:rPr lang="zh-CN" altLang="en-US" b="1">
                <a:latin typeface="宋体" pitchFamily="2" charset="-122"/>
                <a:ea typeface="宋体" pitchFamily="2" charset="-122"/>
                <a:cs typeface="宋体" pitchFamily="2" charset="-122"/>
              </a:rPr>
              <a:t>控制层需要确保数据在传输过程中不发生丢失、误码或篡改，以保证信息的完整性和准确性。</a:t>
            </a:r>
            <a:endParaRPr lang="zh-CN" altLang="en-US" b="1">
              <a:latin typeface="宋体" pitchFamily="2" charset="-122"/>
              <a:ea typeface="宋体" pitchFamily="2" charset="-122"/>
              <a:cs typeface="宋体" pitchFamily="2" charset="-122"/>
            </a:endParaRPr>
          </a:p>
        </p:txBody>
      </p:sp>
      <p:sp>
        <p:nvSpPr>
          <p:cNvPr id="8" name="文本框 7"/>
          <p:cNvSpPr txBox="1"/>
          <p:nvPr/>
        </p:nvSpPr>
        <p:spPr>
          <a:xfrm>
            <a:off x="483870" y="3429000"/>
            <a:ext cx="10920730" cy="3014980"/>
          </a:xfrm>
          <a:prstGeom prst="rect">
            <a:avLst/>
          </a:prstGeom>
          <a:noFill/>
        </p:spPr>
        <p:txBody>
          <a:bodyPr wrap="square" rtlCol="0">
            <a:spAutoFit/>
          </a:bodyPr>
          <a:p>
            <a:r>
              <a:rPr lang="zh-CN" altLang="en-US" sz="2800" b="1">
                <a:solidFill>
                  <a:srgbClr val="FF0000"/>
                </a:solidFill>
                <a:latin typeface="宋体" pitchFamily="2" charset="-122"/>
                <a:ea typeface="宋体" pitchFamily="2" charset="-122"/>
                <a:cs typeface="宋体" pitchFamily="2" charset="-122"/>
                <a:sym typeface="+mn-ea"/>
              </a:rPr>
              <a:t>时间正确性</a:t>
            </a:r>
            <a:endParaRPr lang="zh-CN" altLang="en-US" sz="2800" b="1">
              <a:solidFill>
                <a:srgbClr val="FF0000"/>
              </a:solidFill>
              <a:latin typeface="宋体" pitchFamily="2" charset="-122"/>
              <a:ea typeface="宋体" pitchFamily="2" charset="-122"/>
              <a:cs typeface="宋体" pitchFamily="2" charset="-122"/>
            </a:endParaRPr>
          </a:p>
          <a:p>
            <a:r>
              <a:rPr lang="zh-CN" altLang="en-US" b="1">
                <a:latin typeface="宋体" pitchFamily="2" charset="-122"/>
                <a:ea typeface="宋体" pitchFamily="2" charset="-122"/>
                <a:cs typeface="宋体" pitchFamily="2" charset="-122"/>
                <a:sym typeface="+mn-ea"/>
              </a:rPr>
              <a:t>时间正确性是指</a:t>
            </a:r>
            <a:r>
              <a:rPr lang="en-US" altLang="zh-CN" b="1">
                <a:latin typeface="宋体" pitchFamily="2" charset="-122"/>
                <a:ea typeface="宋体" pitchFamily="2" charset="-122"/>
                <a:cs typeface="宋体" pitchFamily="2" charset="-122"/>
                <a:sym typeface="+mn-ea"/>
              </a:rPr>
              <a:t>CPS</a:t>
            </a:r>
            <a:r>
              <a:rPr lang="zh-CN" altLang="en-US" b="1">
                <a:latin typeface="宋体" pitchFamily="2" charset="-122"/>
                <a:ea typeface="宋体" pitchFamily="2" charset="-122"/>
                <a:cs typeface="宋体" pitchFamily="2" charset="-122"/>
                <a:sym typeface="+mn-ea"/>
              </a:rPr>
              <a:t>系统能够在规定的时间内完成其任务，并满足实时性的要求</a:t>
            </a:r>
            <a:r>
              <a:rPr lang="en-US" b="1">
                <a:latin typeface="宋体" pitchFamily="2" charset="-122"/>
                <a:ea typeface="宋体" pitchFamily="2" charset="-122"/>
                <a:cs typeface="宋体" pitchFamily="2" charset="-122"/>
                <a:sym typeface="+mn-ea"/>
              </a:rPr>
              <a:t>:</a:t>
            </a:r>
            <a:endParaRPr lang="en-US" b="1">
              <a:latin typeface="宋体" pitchFamily="2" charset="-122"/>
              <a:ea typeface="宋体" pitchFamily="2" charset="-122"/>
              <a:cs typeface="宋体" pitchFamily="2" charset="-122"/>
            </a:endParaRPr>
          </a:p>
          <a:p>
            <a:r>
              <a:rPr lang="zh-CN" altLang="en-US" b="1">
                <a:solidFill>
                  <a:srgbClr val="FF0000"/>
                </a:solidFill>
                <a:latin typeface="宋体" pitchFamily="2" charset="-122"/>
                <a:ea typeface="宋体" pitchFamily="2" charset="-122"/>
                <a:cs typeface="宋体" pitchFamily="2" charset="-122"/>
                <a:sym typeface="+mn-ea"/>
              </a:rPr>
              <a:t>实时感知与响应</a:t>
            </a:r>
            <a:r>
              <a:rPr lang="zh-CN" altLang="en-US" b="1">
                <a:latin typeface="宋体" pitchFamily="2" charset="-122"/>
                <a:ea typeface="宋体" pitchFamily="2" charset="-122"/>
                <a:cs typeface="宋体" pitchFamily="2" charset="-122"/>
                <a:sym typeface="+mn-ea"/>
              </a:rPr>
              <a:t>：由于物理世界的时间是不可逆转的，</a:t>
            </a:r>
            <a:r>
              <a:rPr lang="en-US" altLang="zh-CN" b="1">
                <a:latin typeface="宋体" pitchFamily="2" charset="-122"/>
                <a:ea typeface="宋体" pitchFamily="2" charset="-122"/>
                <a:cs typeface="宋体" pitchFamily="2" charset="-122"/>
                <a:sym typeface="+mn-ea"/>
              </a:rPr>
              <a:t>CPS</a:t>
            </a:r>
            <a:r>
              <a:rPr lang="zh-CN" altLang="en-US" b="1">
                <a:latin typeface="宋体" pitchFamily="2" charset="-122"/>
                <a:ea typeface="宋体" pitchFamily="2" charset="-122"/>
                <a:cs typeface="宋体" pitchFamily="2" charset="-122"/>
                <a:sym typeface="+mn-ea"/>
              </a:rPr>
              <a:t>系统需要实时感知物理世界的变化，并在规定的时间内做出响应。这要求系统具有高效的数据处理和传输能力，以及快速的决策和控制机制。</a:t>
            </a:r>
            <a:endParaRPr lang="zh-CN" altLang="en-US" b="1">
              <a:latin typeface="宋体" pitchFamily="2" charset="-122"/>
              <a:ea typeface="宋体" pitchFamily="2" charset="-122"/>
              <a:cs typeface="宋体" pitchFamily="2" charset="-122"/>
            </a:endParaRPr>
          </a:p>
          <a:p>
            <a:r>
              <a:rPr lang="zh-CN" altLang="en-US" b="1">
                <a:solidFill>
                  <a:srgbClr val="FF0000"/>
                </a:solidFill>
                <a:latin typeface="宋体" pitchFamily="2" charset="-122"/>
                <a:ea typeface="宋体" pitchFamily="2" charset="-122"/>
                <a:cs typeface="宋体" pitchFamily="2" charset="-122"/>
                <a:sym typeface="+mn-ea"/>
              </a:rPr>
              <a:t>时序限制</a:t>
            </a:r>
            <a:r>
              <a:rPr lang="zh-CN" altLang="en-US" b="1">
                <a:latin typeface="宋体" pitchFamily="2" charset="-122"/>
                <a:ea typeface="宋体" pitchFamily="2" charset="-122"/>
                <a:cs typeface="宋体" pitchFamily="2" charset="-122"/>
                <a:sym typeface="+mn-ea"/>
              </a:rPr>
              <a:t>：某些</a:t>
            </a:r>
            <a:r>
              <a:rPr lang="en-US" altLang="zh-CN" b="1">
                <a:latin typeface="宋体" pitchFamily="2" charset="-122"/>
                <a:ea typeface="宋体" pitchFamily="2" charset="-122"/>
                <a:cs typeface="宋体" pitchFamily="2" charset="-122"/>
                <a:sym typeface="+mn-ea"/>
              </a:rPr>
              <a:t>CPS</a:t>
            </a:r>
            <a:r>
              <a:rPr lang="zh-CN" altLang="en-US" b="1">
                <a:latin typeface="宋体" pitchFamily="2" charset="-122"/>
                <a:ea typeface="宋体" pitchFamily="2" charset="-122"/>
                <a:cs typeface="宋体" pitchFamily="2" charset="-122"/>
                <a:sym typeface="+mn-ea"/>
              </a:rPr>
              <a:t>系统，如汽车、机器人和航空电子设备等，对时间要求非常严格。它们具有严格的时序限制，需要在规定的时间内完成特定的任务或操作。例如，在汽车自动驾驶系统中，系统需要在毫秒级的时间内对路况进行感知、分析和决策，以确保行车安全。</a:t>
            </a:r>
            <a:endParaRPr lang="zh-CN" altLang="en-US" b="1">
              <a:latin typeface="宋体" pitchFamily="2" charset="-122"/>
              <a:ea typeface="宋体" pitchFamily="2" charset="-122"/>
              <a:cs typeface="宋体" pitchFamily="2" charset="-122"/>
            </a:endParaRPr>
          </a:p>
          <a:p>
            <a:r>
              <a:rPr lang="zh-CN" altLang="en-US" b="1">
                <a:solidFill>
                  <a:srgbClr val="FF0000"/>
                </a:solidFill>
                <a:latin typeface="宋体" pitchFamily="2" charset="-122"/>
                <a:ea typeface="宋体" pitchFamily="2" charset="-122"/>
                <a:cs typeface="宋体" pitchFamily="2" charset="-122"/>
                <a:sym typeface="+mn-ea"/>
              </a:rPr>
              <a:t>时间同步</a:t>
            </a:r>
            <a:r>
              <a:rPr lang="zh-CN" altLang="en-US" b="1">
                <a:latin typeface="宋体" pitchFamily="2" charset="-122"/>
                <a:ea typeface="宋体" pitchFamily="2" charset="-122"/>
                <a:cs typeface="宋体" pitchFamily="2" charset="-122"/>
                <a:sym typeface="+mn-ea"/>
              </a:rPr>
              <a:t>：为了确保</a:t>
            </a:r>
            <a:r>
              <a:rPr lang="en-US" altLang="zh-CN" b="1">
                <a:latin typeface="宋体" pitchFamily="2" charset="-122"/>
                <a:ea typeface="宋体" pitchFamily="2" charset="-122"/>
                <a:cs typeface="宋体" pitchFamily="2" charset="-122"/>
                <a:sym typeface="+mn-ea"/>
              </a:rPr>
              <a:t>CPS</a:t>
            </a:r>
            <a:r>
              <a:rPr lang="zh-CN" altLang="en-US" b="1">
                <a:latin typeface="宋体" pitchFamily="2" charset="-122"/>
                <a:ea typeface="宋体" pitchFamily="2" charset="-122"/>
                <a:cs typeface="宋体" pitchFamily="2" charset="-122"/>
                <a:sym typeface="+mn-ea"/>
              </a:rPr>
              <a:t>系统中各个组件和子系统能够协同工作，它们需要保持时间同步。这要求系统具有高精度的时间同步机制，以确保各个组件在相同的时间参考下进行操作。</a:t>
            </a:r>
            <a:endParaRPr lang="zh-CN" altLang="en-US" b="1">
              <a:latin typeface="宋体" pitchFamily="2" charset="-122"/>
              <a:ea typeface="宋体" pitchFamily="2" charset="-122"/>
              <a:cs typeface="宋体" pitchFamily="2" charset="-122"/>
            </a:endParaRPr>
          </a:p>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296035" y="1042670"/>
            <a:ext cx="9391650" cy="2676525"/>
          </a:xfrm>
          <a:prstGeom prst="rect">
            <a:avLst/>
          </a:prstGeom>
          <a:noFill/>
        </p:spPr>
        <p:txBody>
          <a:bodyPr wrap="square" rtlCol="0">
            <a:spAutoFit/>
          </a:bodyPr>
          <a:p>
            <a:r>
              <a:rPr lang="zh-CN" altLang="en-US" sz="2800" b="1">
                <a:latin typeface="宋体" pitchFamily="2" charset="-122"/>
                <a:ea typeface="宋体" pitchFamily="2" charset="-122"/>
              </a:rPr>
              <a:t>为了实现</a:t>
            </a:r>
            <a:r>
              <a:rPr lang="zh-CN" altLang="en-US" sz="2800" b="1">
                <a:solidFill>
                  <a:srgbClr val="FF0000"/>
                </a:solidFill>
                <a:latin typeface="宋体" pitchFamily="2" charset="-122"/>
                <a:ea typeface="宋体" pitchFamily="2" charset="-122"/>
              </a:rPr>
              <a:t>时间正确性</a:t>
            </a:r>
            <a:r>
              <a:rPr lang="zh-CN" altLang="en-US" sz="2800" b="1">
                <a:latin typeface="宋体" pitchFamily="2" charset="-122"/>
                <a:ea typeface="宋体" pitchFamily="2" charset="-122"/>
              </a:rPr>
              <a:t>，基于实时任务模型对每个系统进行</a:t>
            </a:r>
            <a:r>
              <a:rPr lang="zh-CN" altLang="en-US" sz="2800" b="1">
                <a:solidFill>
                  <a:srgbClr val="FF0000"/>
                </a:solidFill>
                <a:latin typeface="宋体" pitchFamily="2" charset="-122"/>
                <a:ea typeface="宋体" pitchFamily="2" charset="-122"/>
              </a:rPr>
              <a:t>实时可调度性分析</a:t>
            </a:r>
            <a:r>
              <a:rPr lang="zh-CN" altLang="en-US" sz="2800" b="1">
                <a:latin typeface="宋体" pitchFamily="2" charset="-122"/>
                <a:ea typeface="宋体" pitchFamily="2" charset="-122"/>
              </a:rPr>
              <a:t>，满足截止时间通常被认为是最重要的要求。但是这也给相关人员带来了挑战，由于各种实际挑战，如确定实时任务模型的难度、处理器实现系统保证的效率以及准确估计最坏情况执行时间的难度，许多部署的实时系统是</a:t>
            </a:r>
            <a:r>
              <a:rPr lang="zh-CN" altLang="en-US" sz="2800" b="1">
                <a:solidFill>
                  <a:srgbClr val="FF0000"/>
                </a:solidFill>
                <a:latin typeface="宋体" pitchFamily="2" charset="-122"/>
                <a:ea typeface="宋体" pitchFamily="2" charset="-122"/>
              </a:rPr>
              <a:t>软实时系统</a:t>
            </a:r>
            <a:r>
              <a:rPr lang="zh-CN" altLang="en-US" sz="2800" b="1">
                <a:latin typeface="宋体" pitchFamily="2" charset="-122"/>
                <a:ea typeface="宋体" pitchFamily="2" charset="-122"/>
              </a:rPr>
              <a:t>。</a:t>
            </a:r>
            <a:endParaRPr lang="zh-CN" altLang="en-US" sz="2800" b="1">
              <a:latin typeface="宋体" pitchFamily="2" charset="-122"/>
              <a:ea typeface="宋体" pitchFamily="2" charset="-122"/>
            </a:endParaRPr>
          </a:p>
        </p:txBody>
      </p:sp>
      <p:sp>
        <p:nvSpPr>
          <p:cNvPr id="5" name="文本框 4"/>
          <p:cNvSpPr txBox="1"/>
          <p:nvPr/>
        </p:nvSpPr>
        <p:spPr>
          <a:xfrm>
            <a:off x="1177925" y="4707255"/>
            <a:ext cx="9057640" cy="706755"/>
          </a:xfrm>
          <a:prstGeom prst="rect">
            <a:avLst/>
          </a:prstGeom>
          <a:noFill/>
        </p:spPr>
        <p:txBody>
          <a:bodyPr wrap="square" rtlCol="0">
            <a:spAutoFit/>
          </a:bodyPr>
          <a:p>
            <a:r>
              <a:rPr lang="zh-CN" altLang="en-US" sz="2000">
                <a:latin typeface="宋体" pitchFamily="2" charset="-122"/>
                <a:ea typeface="宋体" pitchFamily="2" charset="-122"/>
              </a:rPr>
              <a:t>注：软实时系统：能够容忍一定程度的时间延迟及其引起的服务质量下降的实时系统。</a:t>
            </a:r>
            <a:endParaRPr lang="zh-CN" altLang="en-US" sz="2000">
              <a:latin typeface="宋体" pitchFamily="2" charset="-122"/>
              <a:ea typeface="宋体"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44570" y="379165"/>
            <a:ext cx="10969200" cy="705600"/>
          </a:xfrm>
        </p:spPr>
        <p:txBody>
          <a:bodyPr/>
          <a:p>
            <a:r>
              <a:rPr lang="zh-CN" altLang="en-US" b="1"/>
              <a:t>问题调研</a:t>
            </a:r>
            <a:endParaRPr lang="zh-CN" altLang="en-US" b="1"/>
          </a:p>
        </p:txBody>
      </p:sp>
      <p:sp>
        <p:nvSpPr>
          <p:cNvPr id="4" name="文本框 3"/>
          <p:cNvSpPr txBox="1"/>
          <p:nvPr/>
        </p:nvSpPr>
        <p:spPr>
          <a:xfrm>
            <a:off x="698500" y="1288415"/>
            <a:ext cx="9795510" cy="1014730"/>
          </a:xfrm>
          <a:prstGeom prst="rect">
            <a:avLst/>
          </a:prstGeom>
          <a:noFill/>
        </p:spPr>
        <p:txBody>
          <a:bodyPr wrap="square" rtlCol="0">
            <a:spAutoFit/>
          </a:bodyPr>
          <a:p>
            <a:r>
              <a:rPr lang="zh-CN" altLang="en-US" sz="2000"/>
              <a:t>为了更好的理解</a:t>
            </a:r>
            <a:r>
              <a:rPr lang="zh-CN" altLang="en-US" sz="2000">
                <a:solidFill>
                  <a:srgbClr val="FF0000"/>
                </a:solidFill>
              </a:rPr>
              <a:t>构建实时软件</a:t>
            </a:r>
            <a:r>
              <a:rPr lang="zh-CN" altLang="en-US" sz="2000"/>
              <a:t>中遇到的实际挑战，该论文对</a:t>
            </a:r>
            <a:r>
              <a:rPr lang="en-US" altLang="zh-CN" sz="2000"/>
              <a:t>7</a:t>
            </a:r>
            <a:r>
              <a:rPr lang="zh-CN" altLang="en-US" sz="2000"/>
              <a:t>个具有代表性的</a:t>
            </a:r>
            <a:r>
              <a:rPr lang="en-US" altLang="zh-CN" sz="2000"/>
              <a:t>CPS</a:t>
            </a:r>
            <a:r>
              <a:rPr lang="zh-CN" altLang="en-US" sz="2000"/>
              <a:t>开源项目（</a:t>
            </a:r>
            <a:r>
              <a:rPr lang="en-US" altLang="zh-CN" sz="2000"/>
              <a:t>Autoware</a:t>
            </a:r>
            <a:r>
              <a:rPr lang="zh-CN" altLang="en-US" sz="2000"/>
              <a:t>，</a:t>
            </a:r>
            <a:r>
              <a:rPr lang="en-US" altLang="zh-CN" sz="2000"/>
              <a:t>MoveIt</a:t>
            </a:r>
            <a:r>
              <a:rPr lang="zh-CN" altLang="en-US" sz="2000"/>
              <a:t>，</a:t>
            </a:r>
            <a:r>
              <a:rPr lang="en-US" altLang="zh-CN" sz="2000"/>
              <a:t> Google Cartographer </a:t>
            </a:r>
            <a:r>
              <a:rPr lang="zh-CN" altLang="en-US" sz="2000"/>
              <a:t>，</a:t>
            </a:r>
            <a:r>
              <a:rPr lang="en-US" altLang="zh-CN" sz="2000"/>
              <a:t>Baidu Apollo</a:t>
            </a:r>
            <a:r>
              <a:rPr lang="zh-CN" altLang="en-US" sz="2000"/>
              <a:t>，</a:t>
            </a:r>
            <a:r>
              <a:rPr lang="en-US" altLang="zh-CN" sz="2000"/>
              <a:t>ORB- SLAM2/3</a:t>
            </a:r>
            <a:r>
              <a:rPr lang="zh-CN" altLang="en-US" sz="2000"/>
              <a:t>，</a:t>
            </a:r>
            <a:r>
              <a:rPr lang="en-US" altLang="zh-CN" sz="2000"/>
              <a:t> ROS Navigation </a:t>
            </a:r>
            <a:r>
              <a:rPr lang="zh-CN" altLang="en-US" sz="2000"/>
              <a:t>和</a:t>
            </a:r>
            <a:r>
              <a:rPr lang="en-US" altLang="zh-CN" sz="2000"/>
              <a:t>ROS2 rcl </a:t>
            </a:r>
            <a:r>
              <a:rPr lang="zh-CN" altLang="en-US" sz="2000"/>
              <a:t>）中的</a:t>
            </a:r>
            <a:r>
              <a:rPr lang="en-US" altLang="zh-CN" sz="2000"/>
              <a:t>189</a:t>
            </a:r>
            <a:r>
              <a:rPr lang="zh-CN" altLang="en-US" sz="2000"/>
              <a:t>个</a:t>
            </a:r>
            <a:r>
              <a:rPr lang="en-US" altLang="zh-CN" sz="2000"/>
              <a:t>BUG</a:t>
            </a:r>
            <a:r>
              <a:rPr lang="zh-CN" altLang="en-US" sz="2000"/>
              <a:t>进行了分析。</a:t>
            </a:r>
            <a:endParaRPr lang="zh-CN" altLang="en-US" sz="2000"/>
          </a:p>
        </p:txBody>
      </p:sp>
      <p:sp>
        <p:nvSpPr>
          <p:cNvPr id="5" name="文本框 4"/>
          <p:cNvSpPr txBox="1"/>
          <p:nvPr/>
        </p:nvSpPr>
        <p:spPr>
          <a:xfrm>
            <a:off x="698500" y="2602865"/>
            <a:ext cx="9795510" cy="2642870"/>
          </a:xfrm>
          <a:prstGeom prst="rect">
            <a:avLst/>
          </a:prstGeom>
          <a:noFill/>
        </p:spPr>
        <p:txBody>
          <a:bodyPr wrap="square" rtlCol="0">
            <a:noAutofit/>
          </a:bodyPr>
          <a:p>
            <a:r>
              <a:rPr lang="zh-CN" altLang="en-US"/>
              <a:t>注：</a:t>
            </a:r>
            <a:endParaRPr lang="en-US" altLang="zh-CN"/>
          </a:p>
          <a:p>
            <a:r>
              <a:rPr lang="en-US" altLang="zh-CN"/>
              <a:t>Autoware</a:t>
            </a:r>
            <a:r>
              <a:rPr lang="zh-CN" altLang="en-US"/>
              <a:t>：开元自动驾驶软件平台</a:t>
            </a:r>
            <a:endParaRPr lang="en-US" altLang="zh-CN"/>
          </a:p>
          <a:p>
            <a:r>
              <a:rPr lang="en-US" altLang="zh-CN"/>
              <a:t>movelt:</a:t>
            </a:r>
            <a:r>
              <a:rPr lang="zh-CN" altLang="en-US">
                <a:sym typeface="+mn-ea"/>
              </a:rPr>
              <a:t>机器人运动控制集成开发平台</a:t>
            </a:r>
            <a:endParaRPr lang="en-US" altLang="zh-CN"/>
          </a:p>
          <a:p>
            <a:r>
              <a:rPr lang="en-US" altLang="zh-CN">
                <a:sym typeface="+mn-ea"/>
              </a:rPr>
              <a:t>Google Cartographer</a:t>
            </a:r>
            <a:r>
              <a:rPr lang="zh-CN" altLang="en-US">
                <a:sym typeface="+mn-ea"/>
              </a:rPr>
              <a:t>：</a:t>
            </a:r>
            <a:r>
              <a:rPr lang="en-US" altLang="zh-CN"/>
              <a:t>Google</a:t>
            </a:r>
            <a:r>
              <a:rPr lang="zh-CN" altLang="en-US"/>
              <a:t>开发的一个实时</a:t>
            </a:r>
            <a:r>
              <a:rPr lang="en-US" altLang="zh-CN"/>
              <a:t>SLAM</a:t>
            </a:r>
            <a:r>
              <a:rPr lang="zh-CN" altLang="en-US"/>
              <a:t>（</a:t>
            </a:r>
            <a:r>
              <a:rPr lang="en-US" altLang="zh-CN"/>
              <a:t>Simultaneous Localization and Mapping</a:t>
            </a:r>
            <a:r>
              <a:rPr lang="zh-CN" altLang="en-US"/>
              <a:t>，即同时定位与地图构建）系统</a:t>
            </a:r>
            <a:endParaRPr lang="zh-CN" altLang="en-US"/>
          </a:p>
          <a:p>
            <a:r>
              <a:rPr lang="en-US" altLang="zh-CN"/>
              <a:t>Baidu Apollo:</a:t>
            </a:r>
            <a:r>
              <a:rPr lang="zh-CN" altLang="en-US"/>
              <a:t>百度自动驾驶平台</a:t>
            </a:r>
            <a:endParaRPr lang="zh-CN" altLang="en-US"/>
          </a:p>
          <a:p>
            <a:r>
              <a:rPr lang="en-US" altLang="zh-CN">
                <a:sym typeface="+mn-ea"/>
              </a:rPr>
              <a:t>ORB- SLAM2/3</a:t>
            </a:r>
            <a:r>
              <a:rPr lang="zh-CN" altLang="en-US">
                <a:sym typeface="+mn-ea"/>
              </a:rPr>
              <a:t>：</a:t>
            </a:r>
            <a:r>
              <a:rPr lang="en-US" altLang="zh-CN">
                <a:sym typeface="+mn-ea"/>
              </a:rPr>
              <a:t>SLAM</a:t>
            </a:r>
            <a:r>
              <a:rPr lang="zh-CN" altLang="en-US">
                <a:sym typeface="+mn-ea"/>
              </a:rPr>
              <a:t>算法</a:t>
            </a:r>
            <a:endParaRPr lang="zh-CN" altLang="en-US">
              <a:sym typeface="+mn-ea"/>
            </a:endParaRPr>
          </a:p>
          <a:p>
            <a:r>
              <a:rPr lang="en-US" altLang="zh-CN">
                <a:sym typeface="+mn-ea"/>
              </a:rPr>
              <a:t>ROS Navigation</a:t>
            </a:r>
            <a:r>
              <a:rPr lang="zh-CN" altLang="en-US">
                <a:sym typeface="+mn-ea"/>
              </a:rPr>
              <a:t>：机器人自主导航</a:t>
            </a:r>
            <a:endParaRPr lang="zh-CN" altLang="en-US">
              <a:sym typeface="+mn-ea"/>
            </a:endParaRPr>
          </a:p>
          <a:p>
            <a:r>
              <a:rPr lang="en-US" altLang="zh-CN">
                <a:sym typeface="+mn-ea"/>
              </a:rPr>
              <a:t>ROS2 rcl</a:t>
            </a:r>
            <a:r>
              <a:rPr lang="zh-CN" altLang="en-US">
                <a:sym typeface="+mn-ea"/>
              </a:rPr>
              <a:t>：</a:t>
            </a:r>
            <a:r>
              <a:rPr lang="en-US" altLang="zh-CN">
                <a:sym typeface="+mn-ea"/>
              </a:rPr>
              <a:t>ROS</a:t>
            </a:r>
            <a:r>
              <a:rPr lang="zh-CN" altLang="en-US">
                <a:sym typeface="+mn-ea"/>
              </a:rPr>
              <a:t>通信基础功能库</a:t>
            </a:r>
            <a:endParaRPr lang="zh-CN" altLang="en-US">
              <a:sym typeface="+mn-ea"/>
            </a:endParaRPr>
          </a:p>
          <a:p>
            <a:endParaRPr lang="zh-CN" altLang="en-US">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935990" y="4182110"/>
            <a:ext cx="10320020" cy="1938020"/>
          </a:xfrm>
          <a:prstGeom prst="rect">
            <a:avLst/>
          </a:prstGeom>
          <a:noFill/>
        </p:spPr>
        <p:txBody>
          <a:bodyPr wrap="square" rtlCol="0">
            <a:spAutoFit/>
          </a:bodyPr>
          <a:p>
            <a:r>
              <a:rPr lang="en-US" altLang="zh-CN" sz="2400" b="1"/>
              <a:t>·</a:t>
            </a:r>
            <a:r>
              <a:rPr lang="zh-CN" altLang="en-US" sz="2400" b="1"/>
              <a:t>最常见的时间保证失败原因是</a:t>
            </a:r>
            <a:r>
              <a:rPr lang="zh-CN" altLang="en-US" sz="2400" b="1">
                <a:solidFill>
                  <a:srgbClr val="FF0000"/>
                </a:solidFill>
              </a:rPr>
              <a:t>时间约束规范不正确（定义不充分）</a:t>
            </a:r>
            <a:r>
              <a:rPr lang="zh-CN" altLang="en-US" sz="2400" b="1"/>
              <a:t>（</a:t>
            </a:r>
            <a:r>
              <a:rPr lang="en-US" altLang="zh-CN" sz="2400" b="1"/>
              <a:t>189</a:t>
            </a:r>
            <a:r>
              <a:rPr lang="zh-CN" altLang="en-US" sz="2400" b="1"/>
              <a:t>个</a:t>
            </a:r>
            <a:r>
              <a:rPr lang="en-US" altLang="zh-CN" sz="2400" b="1"/>
              <a:t>BUG</a:t>
            </a:r>
            <a:r>
              <a:rPr lang="zh-CN" altLang="en-US" sz="2400" b="1"/>
              <a:t>中的</a:t>
            </a:r>
            <a:r>
              <a:rPr lang="en-US" altLang="zh-CN" sz="2400" b="1"/>
              <a:t>103</a:t>
            </a:r>
            <a:r>
              <a:rPr lang="zh-CN" altLang="en-US" sz="2400" b="1"/>
              <a:t>个），包括缺少时间约束和不充分的时间约束；</a:t>
            </a:r>
            <a:endParaRPr lang="zh-CN" altLang="en-US" sz="2400" b="1"/>
          </a:p>
          <a:p>
            <a:r>
              <a:rPr lang="en-US" altLang="zh-CN" sz="2400" b="1"/>
              <a:t>·</a:t>
            </a:r>
            <a:r>
              <a:rPr lang="zh-CN" altLang="en-US" sz="2400" b="1"/>
              <a:t>有</a:t>
            </a:r>
            <a:r>
              <a:rPr lang="en-US" altLang="zh-CN" sz="2400" b="1"/>
              <a:t>63</a:t>
            </a:r>
            <a:r>
              <a:rPr lang="zh-CN" altLang="en-US" sz="2400" b="1"/>
              <a:t>个</a:t>
            </a:r>
            <a:r>
              <a:rPr lang="en-US" altLang="zh-CN" sz="2400" b="1"/>
              <a:t>BUG</a:t>
            </a:r>
            <a:r>
              <a:rPr lang="zh-CN" altLang="en-US" sz="2400" b="1"/>
              <a:t>是由于</a:t>
            </a:r>
            <a:r>
              <a:rPr lang="zh-CN" altLang="en-US" sz="2400" b="1">
                <a:solidFill>
                  <a:srgbClr val="FF0000"/>
                </a:solidFill>
              </a:rPr>
              <a:t>对时间约束执行不足（执行不充分）</a:t>
            </a:r>
            <a:r>
              <a:rPr lang="zh-CN" altLang="en-US" sz="2400" b="1"/>
              <a:t>造成的，其中</a:t>
            </a:r>
            <a:r>
              <a:rPr lang="en-US" altLang="zh-CN" sz="2400" b="1"/>
              <a:t>50</a:t>
            </a:r>
            <a:r>
              <a:rPr lang="zh-CN" altLang="en-US" sz="2400" b="1"/>
              <a:t>个</a:t>
            </a:r>
            <a:r>
              <a:rPr lang="en-US" altLang="zh-CN" sz="2400" b="1"/>
              <a:t>BUG</a:t>
            </a:r>
            <a:r>
              <a:rPr lang="zh-CN" altLang="en-US" sz="2400" b="1"/>
              <a:t>是由于传统软件错误引起的，另外</a:t>
            </a:r>
            <a:r>
              <a:rPr lang="en-US" altLang="zh-CN" sz="2400" b="1"/>
              <a:t>13</a:t>
            </a:r>
            <a:r>
              <a:rPr lang="zh-CN" altLang="en-US" sz="2400" b="1"/>
              <a:t>个错误是由于时间约束未能传递给执行机制。</a:t>
            </a:r>
            <a:endParaRPr lang="zh-CN" altLang="en-US" sz="2400" b="1"/>
          </a:p>
        </p:txBody>
      </p:sp>
      <p:pic>
        <p:nvPicPr>
          <p:cNvPr id="4" name="图片 3"/>
          <p:cNvPicPr>
            <a:picLocks noChangeAspect="1"/>
          </p:cNvPicPr>
          <p:nvPr/>
        </p:nvPicPr>
        <p:blipFill>
          <a:blip r:embed="rId1"/>
          <a:stretch>
            <a:fillRect/>
          </a:stretch>
        </p:blipFill>
        <p:spPr>
          <a:xfrm>
            <a:off x="2018030" y="372110"/>
            <a:ext cx="7599045" cy="363410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89940" y="564515"/>
            <a:ext cx="9798685" cy="3784600"/>
          </a:xfrm>
          <a:prstGeom prst="rect">
            <a:avLst/>
          </a:prstGeom>
          <a:noFill/>
        </p:spPr>
        <p:txBody>
          <a:bodyPr wrap="square" rtlCol="0">
            <a:spAutoFit/>
          </a:bodyPr>
          <a:p>
            <a:r>
              <a:rPr lang="zh-CN" altLang="en-US" sz="2400" b="1">
                <a:latin typeface="宋体" pitchFamily="2" charset="-122"/>
                <a:ea typeface="宋体" pitchFamily="2" charset="-122"/>
                <a:cs typeface="宋体" pitchFamily="2" charset="-122"/>
              </a:rPr>
              <a:t>通过研究这些项目中的</a:t>
            </a:r>
            <a:r>
              <a:rPr lang="en-US" altLang="zh-CN" sz="2400" b="1">
                <a:latin typeface="宋体" pitchFamily="2" charset="-122"/>
                <a:ea typeface="宋体" pitchFamily="2" charset="-122"/>
                <a:cs typeface="宋体" pitchFamily="2" charset="-122"/>
              </a:rPr>
              <a:t>bug</a:t>
            </a:r>
            <a:r>
              <a:rPr lang="zh-CN" altLang="en-US" sz="2400" b="1">
                <a:latin typeface="宋体" pitchFamily="2" charset="-122"/>
                <a:ea typeface="宋体" pitchFamily="2" charset="-122"/>
                <a:cs typeface="宋体" pitchFamily="2" charset="-122"/>
              </a:rPr>
              <a:t>，本文总结了三个关键的时间属性：</a:t>
            </a:r>
            <a:endParaRPr lang="zh-CN" altLang="en-US" sz="2400" b="1">
              <a:latin typeface="宋体" pitchFamily="2" charset="-122"/>
              <a:ea typeface="宋体" pitchFamily="2" charset="-122"/>
              <a:cs typeface="宋体" pitchFamily="2" charset="-122"/>
            </a:endParaRPr>
          </a:p>
          <a:p>
            <a:endParaRPr lang="en-US" altLang="zh-CN" sz="2400" b="1">
              <a:solidFill>
                <a:srgbClr val="FF0000"/>
              </a:solidFill>
              <a:latin typeface="宋体" pitchFamily="2" charset="-122"/>
              <a:ea typeface="宋体" pitchFamily="2" charset="-122"/>
              <a:cs typeface="宋体" pitchFamily="2" charset="-122"/>
            </a:endParaRPr>
          </a:p>
          <a:p>
            <a:r>
              <a:rPr lang="zh-CN" altLang="en-US" sz="2400" b="1">
                <a:solidFill>
                  <a:srgbClr val="FF0000"/>
                </a:solidFill>
                <a:latin typeface="宋体" pitchFamily="2" charset="-122"/>
                <a:ea typeface="宋体" pitchFamily="2" charset="-122"/>
                <a:cs typeface="宋体" pitchFamily="2" charset="-122"/>
              </a:rPr>
              <a:t>新鲜度（</a:t>
            </a:r>
            <a:r>
              <a:rPr lang="en-US" altLang="zh-CN" sz="2400" b="1">
                <a:solidFill>
                  <a:srgbClr val="FF0000"/>
                </a:solidFill>
                <a:latin typeface="宋体" pitchFamily="2" charset="-122"/>
                <a:ea typeface="宋体" pitchFamily="2" charset="-122"/>
                <a:cs typeface="宋体" pitchFamily="2" charset="-122"/>
              </a:rPr>
              <a:t>Freshness</a:t>
            </a:r>
            <a:r>
              <a:rPr lang="zh-CN" altLang="en-US" sz="2400" b="1">
                <a:solidFill>
                  <a:srgbClr val="FF0000"/>
                </a:solidFill>
                <a:latin typeface="宋体" pitchFamily="2" charset="-122"/>
                <a:ea typeface="宋体" pitchFamily="2" charset="-122"/>
                <a:cs typeface="宋体" pitchFamily="2" charset="-122"/>
              </a:rPr>
              <a:t>）</a:t>
            </a:r>
            <a:r>
              <a:rPr lang="zh-CN" altLang="en-US" sz="2400" b="1">
                <a:latin typeface="宋体" pitchFamily="2" charset="-122"/>
                <a:ea typeface="宋体" pitchFamily="2" charset="-122"/>
                <a:cs typeface="宋体" pitchFamily="2" charset="-122"/>
              </a:rPr>
              <a:t>：描述物理现象发生与其在网络中的表示被消费之间的延迟。虽然数据应尽可能保持新鲜，但由于感测和计算总会有一些延迟。</a:t>
            </a:r>
            <a:endParaRPr lang="zh-CN" altLang="en-US" sz="2400" b="1">
              <a:latin typeface="宋体" pitchFamily="2" charset="-122"/>
              <a:ea typeface="宋体" pitchFamily="2" charset="-122"/>
              <a:cs typeface="宋体" pitchFamily="2" charset="-122"/>
            </a:endParaRPr>
          </a:p>
          <a:p>
            <a:r>
              <a:rPr lang="zh-CN" altLang="en-US" sz="2400" b="1">
                <a:solidFill>
                  <a:srgbClr val="FF0000"/>
                </a:solidFill>
                <a:latin typeface="宋体" pitchFamily="2" charset="-122"/>
                <a:ea typeface="宋体" pitchFamily="2" charset="-122"/>
                <a:cs typeface="宋体" pitchFamily="2" charset="-122"/>
              </a:rPr>
              <a:t>一致性（</a:t>
            </a:r>
            <a:r>
              <a:rPr lang="en-US" altLang="zh-CN" sz="2400" b="1">
                <a:solidFill>
                  <a:srgbClr val="FF0000"/>
                </a:solidFill>
                <a:latin typeface="宋体" pitchFamily="2" charset="-122"/>
                <a:ea typeface="宋体" pitchFamily="2" charset="-122"/>
                <a:cs typeface="宋体" pitchFamily="2" charset="-122"/>
              </a:rPr>
              <a:t>Consistency</a:t>
            </a:r>
            <a:r>
              <a:rPr lang="zh-CN" altLang="en-US" sz="2400" b="1">
                <a:solidFill>
                  <a:srgbClr val="FF0000"/>
                </a:solidFill>
                <a:latin typeface="宋体" pitchFamily="2" charset="-122"/>
                <a:ea typeface="宋体" pitchFamily="2" charset="-122"/>
                <a:cs typeface="宋体" pitchFamily="2" charset="-122"/>
              </a:rPr>
              <a:t>）</a:t>
            </a:r>
            <a:r>
              <a:rPr lang="zh-CN" altLang="en-US" sz="2400" b="1">
                <a:latin typeface="宋体" pitchFamily="2" charset="-122"/>
                <a:ea typeface="宋体" pitchFamily="2" charset="-122"/>
                <a:cs typeface="宋体" pitchFamily="2" charset="-122"/>
              </a:rPr>
              <a:t>：描述物理世界观察在数据流中汇聚到程序的特定语句时的时间对齐。理想情况下，这些网络状态捕获的物理事件应尽可能同步。</a:t>
            </a:r>
            <a:endParaRPr lang="zh-CN" altLang="en-US" sz="2400" b="1">
              <a:latin typeface="宋体" pitchFamily="2" charset="-122"/>
              <a:ea typeface="宋体" pitchFamily="2" charset="-122"/>
              <a:cs typeface="宋体" pitchFamily="2" charset="-122"/>
            </a:endParaRPr>
          </a:p>
          <a:p>
            <a:r>
              <a:rPr lang="zh-CN" altLang="en-US" sz="2400" b="1">
                <a:solidFill>
                  <a:srgbClr val="FF0000"/>
                </a:solidFill>
                <a:latin typeface="宋体" pitchFamily="2" charset="-122"/>
                <a:ea typeface="宋体" pitchFamily="2" charset="-122"/>
                <a:cs typeface="宋体" pitchFamily="2" charset="-122"/>
              </a:rPr>
              <a:t>稳定性（</a:t>
            </a:r>
            <a:r>
              <a:rPr lang="en-US" altLang="zh-CN" sz="2400" b="1">
                <a:solidFill>
                  <a:srgbClr val="FF0000"/>
                </a:solidFill>
                <a:latin typeface="宋体" pitchFamily="2" charset="-122"/>
                <a:ea typeface="宋体" pitchFamily="2" charset="-122"/>
                <a:cs typeface="宋体" pitchFamily="2" charset="-122"/>
              </a:rPr>
              <a:t>Stability</a:t>
            </a:r>
            <a:r>
              <a:rPr lang="zh-CN" altLang="en-US" sz="2400" b="1">
                <a:solidFill>
                  <a:srgbClr val="FF0000"/>
                </a:solidFill>
                <a:latin typeface="宋体" pitchFamily="2" charset="-122"/>
                <a:ea typeface="宋体" pitchFamily="2" charset="-122"/>
                <a:cs typeface="宋体" pitchFamily="2" charset="-122"/>
              </a:rPr>
              <a:t>）</a:t>
            </a:r>
            <a:r>
              <a:rPr lang="zh-CN" altLang="en-US" sz="2400" b="1">
                <a:latin typeface="宋体" pitchFamily="2" charset="-122"/>
                <a:ea typeface="宋体" pitchFamily="2" charset="-122"/>
                <a:cs typeface="宋体" pitchFamily="2" charset="-122"/>
              </a:rPr>
              <a:t>：描述新鲜度的变化。这与实时和控制领域中的抖动概念类似，理想情况下应最小化抖动。</a:t>
            </a:r>
            <a:endParaRPr lang="zh-CN" altLang="en-US" sz="2400" b="1">
              <a:latin typeface="宋体" pitchFamily="2" charset="-122"/>
              <a:ea typeface="宋体" pitchFamily="2" charset="-122"/>
              <a:cs typeface="宋体" pitchFamily="2" charset="-122"/>
            </a:endParaRPr>
          </a:p>
        </p:txBody>
      </p:sp>
      <p:sp>
        <p:nvSpPr>
          <p:cNvPr id="5" name="文本框 4"/>
          <p:cNvSpPr txBox="1"/>
          <p:nvPr/>
        </p:nvSpPr>
        <p:spPr>
          <a:xfrm>
            <a:off x="866775" y="4558665"/>
            <a:ext cx="9568180" cy="706755"/>
          </a:xfrm>
          <a:prstGeom prst="rect">
            <a:avLst/>
          </a:prstGeom>
          <a:noFill/>
        </p:spPr>
        <p:txBody>
          <a:bodyPr wrap="square" rtlCol="0">
            <a:spAutoFit/>
          </a:bodyPr>
          <a:p>
            <a:r>
              <a:rPr lang="zh-CN" altLang="en-US" sz="2000"/>
              <a:t>论文作者发现许多现有的缓解措施都实现了对数据时间戳的手动检查，这激励我们从数据流的角度对问题进行建模。</a:t>
            </a:r>
            <a:endParaRPr lang="zh-CN" altLang="en-US" sz="20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377895"/>
            <a:ext cx="10969200" cy="705600"/>
          </a:xfrm>
        </p:spPr>
        <p:txBody>
          <a:bodyPr/>
          <a:p>
            <a:r>
              <a:rPr lang="en-US" altLang="zh-CN"/>
              <a:t>DFA:Data-flow availability </a:t>
            </a:r>
            <a:r>
              <a:rPr lang="zh-CN" altLang="en-US"/>
              <a:t>数据流可用性</a:t>
            </a:r>
            <a:endParaRPr lang="zh-CN" altLang="en-US"/>
          </a:p>
        </p:txBody>
      </p:sp>
      <p:sp>
        <p:nvSpPr>
          <p:cNvPr id="4" name="文本框 3"/>
          <p:cNvSpPr txBox="1"/>
          <p:nvPr/>
        </p:nvSpPr>
        <p:spPr>
          <a:xfrm>
            <a:off x="855980" y="1279525"/>
            <a:ext cx="9808845" cy="706755"/>
          </a:xfrm>
          <a:prstGeom prst="rect">
            <a:avLst/>
          </a:prstGeom>
        </p:spPr>
        <p:txBody>
          <a:bodyPr wrap="square">
            <a:spAutoFit/>
          </a:bodyPr>
          <a:p>
            <a:pPr marL="0" indent="0" algn="l"/>
            <a:r>
              <a:rPr lang="en-US" altLang="zh-CN" sz="2000" b="1" i="0">
                <a:solidFill>
                  <a:srgbClr val="1A2029"/>
                </a:solidFill>
                <a:latin typeface="宋体" pitchFamily="2" charset="-122"/>
                <a:ea typeface="宋体" pitchFamily="2" charset="-122"/>
              </a:rPr>
              <a:t>DFA</a:t>
            </a:r>
            <a:r>
              <a:rPr lang="zh-CN" altLang="en-US" sz="2000" b="1" i="0">
                <a:solidFill>
                  <a:srgbClr val="1A2029"/>
                </a:solidFill>
                <a:latin typeface="宋体" pitchFamily="2" charset="-122"/>
                <a:ea typeface="宋体" pitchFamily="2" charset="-122"/>
              </a:rPr>
              <a:t>是一个用于在自主系统中实现时间保证的新概念，从数据流的角度出发，定义了数据流在实时安全关键系统中应遵循的时序策略。</a:t>
            </a:r>
            <a:endParaRPr lang="zh-CN" altLang="en-US" sz="2000" b="1" i="0">
              <a:solidFill>
                <a:srgbClr val="1A2029"/>
              </a:solidFill>
              <a:latin typeface="宋体" pitchFamily="2" charset="-122"/>
              <a:ea typeface="宋体" pitchFamily="2" charset="-122"/>
            </a:endParaRPr>
          </a:p>
        </p:txBody>
      </p:sp>
      <p:sp>
        <p:nvSpPr>
          <p:cNvPr id="5" name="文本框 4"/>
          <p:cNvSpPr txBox="1"/>
          <p:nvPr/>
        </p:nvSpPr>
        <p:spPr>
          <a:xfrm>
            <a:off x="741045" y="2285365"/>
            <a:ext cx="9841230" cy="3034030"/>
          </a:xfrm>
          <a:prstGeom prst="rect">
            <a:avLst/>
          </a:prstGeom>
        </p:spPr>
        <p:txBody>
          <a:bodyPr wrap="square">
            <a:spAutoFit/>
          </a:bodyPr>
          <a:p>
            <a:pPr marL="0" indent="0" algn="l" fontAlgn="base">
              <a:lnSpc>
                <a:spcPts val="2550"/>
              </a:lnSpc>
              <a:spcBef>
                <a:spcPct val="0"/>
              </a:spcBef>
              <a:spcAft>
                <a:spcPct val="0"/>
              </a:spcAft>
            </a:pPr>
            <a:r>
              <a:rPr lang="en-US" altLang="zh-CN" sz="2400" b="1" i="0">
                <a:solidFill>
                  <a:srgbClr val="FF0000"/>
                </a:solidFill>
                <a:latin typeface="宋体" pitchFamily="2" charset="-122"/>
                <a:ea typeface="宋体" pitchFamily="2" charset="-122"/>
                <a:cs typeface="宋体" pitchFamily="2" charset="-122"/>
              </a:rPr>
              <a:t>DFA </a:t>
            </a:r>
            <a:r>
              <a:rPr lang="zh-CN" altLang="en-US" sz="2400" b="1" i="0">
                <a:solidFill>
                  <a:srgbClr val="FF0000"/>
                </a:solidFill>
                <a:latin typeface="宋体" pitchFamily="2" charset="-122"/>
                <a:ea typeface="宋体" pitchFamily="2" charset="-122"/>
                <a:cs typeface="宋体" pitchFamily="2" charset="-122"/>
              </a:rPr>
              <a:t>的核心思想：</a:t>
            </a:r>
            <a:endParaRPr lang="zh-CN" altLang="en-US" sz="2400" b="1" i="0">
              <a:solidFill>
                <a:srgbClr val="FF0000"/>
              </a:solidFill>
              <a:latin typeface="宋体" pitchFamily="2" charset="-122"/>
              <a:ea typeface="宋体" pitchFamily="2" charset="-122"/>
              <a:cs typeface="宋体" pitchFamily="2" charset="-122"/>
            </a:endParaRPr>
          </a:p>
          <a:p>
            <a:pPr marL="0" indent="0" algn="l" fontAlgn="base">
              <a:lnSpc>
                <a:spcPts val="2550"/>
              </a:lnSpc>
              <a:spcBef>
                <a:spcPct val="0"/>
              </a:spcBef>
              <a:spcAft>
                <a:spcPct val="0"/>
              </a:spcAft>
              <a:buFont typeface="Arial" panose="020B0604020202090204"/>
              <a:buNone/>
            </a:pPr>
            <a:r>
              <a:rPr lang="zh-CN" altLang="en-US" sz="2000" b="1" i="0">
                <a:solidFill>
                  <a:srgbClr val="1A2029"/>
                </a:solidFill>
                <a:latin typeface="宋体" pitchFamily="2" charset="-122"/>
                <a:ea typeface="宋体" pitchFamily="2" charset="-122"/>
                <a:cs typeface="宋体" pitchFamily="2" charset="-122"/>
              </a:rPr>
              <a:t>通过给数据流增加时间维度，构建出一个有时间标签的数据流图（</a:t>
            </a:r>
            <a:r>
              <a:rPr lang="en-US" altLang="zh-CN" sz="2000" b="1" i="0">
                <a:solidFill>
                  <a:srgbClr val="1A2029"/>
                </a:solidFill>
                <a:latin typeface="宋体" pitchFamily="2" charset="-122"/>
                <a:ea typeface="宋体" pitchFamily="2" charset="-122"/>
                <a:cs typeface="宋体" pitchFamily="2" charset="-122"/>
              </a:rPr>
              <a:t>Timed Data-flow Graph</a:t>
            </a:r>
            <a:r>
              <a:rPr lang="zh-CN" altLang="en-US" sz="2000" b="1" i="0">
                <a:solidFill>
                  <a:srgbClr val="1A2029"/>
                </a:solidFill>
                <a:latin typeface="宋体" pitchFamily="2" charset="-122"/>
                <a:ea typeface="宋体" pitchFamily="2" charset="-122"/>
                <a:cs typeface="宋体" pitchFamily="2" charset="-122"/>
              </a:rPr>
              <a:t>，</a:t>
            </a:r>
            <a:r>
              <a:rPr lang="en-US" altLang="zh-CN" sz="2000" b="1" i="0">
                <a:solidFill>
                  <a:srgbClr val="1A2029"/>
                </a:solidFill>
                <a:latin typeface="宋体" pitchFamily="2" charset="-122"/>
                <a:ea typeface="宋体" pitchFamily="2" charset="-122"/>
                <a:cs typeface="宋体" pitchFamily="2" charset="-122"/>
              </a:rPr>
              <a:t>TDFG</a:t>
            </a:r>
            <a:r>
              <a:rPr lang="zh-CN" altLang="en-US" sz="2000" b="1" i="0">
                <a:solidFill>
                  <a:srgbClr val="1A2029"/>
                </a:solidFill>
                <a:latin typeface="宋体" pitchFamily="2" charset="-122"/>
                <a:ea typeface="宋体" pitchFamily="2" charset="-122"/>
                <a:cs typeface="宋体" pitchFamily="2" charset="-122"/>
              </a:rPr>
              <a:t>）。在这个图中，数据流的每个节点和边都被赋予了时间属性，从而可以精确地描述数据流的时间约束。</a:t>
            </a:r>
            <a:endParaRPr lang="zh-CN" altLang="en-US" sz="2000" b="1" i="0">
              <a:solidFill>
                <a:srgbClr val="1A2029"/>
              </a:solidFill>
              <a:latin typeface="宋体" pitchFamily="2" charset="-122"/>
              <a:ea typeface="宋体" pitchFamily="2" charset="-122"/>
              <a:cs typeface="宋体" pitchFamily="2" charset="-122"/>
            </a:endParaRPr>
          </a:p>
          <a:p>
            <a:pPr marL="0" indent="0" algn="l" fontAlgn="base">
              <a:lnSpc>
                <a:spcPts val="2550"/>
              </a:lnSpc>
              <a:spcBef>
                <a:spcPct val="0"/>
              </a:spcBef>
              <a:spcAft>
                <a:spcPct val="0"/>
              </a:spcAft>
              <a:buFont typeface="Arial" panose="020B0604020202090204"/>
              <a:buNone/>
            </a:pPr>
            <a:endParaRPr lang="zh-CN" altLang="en-US" sz="2000" b="1" i="0">
              <a:solidFill>
                <a:srgbClr val="1A2029"/>
              </a:solidFill>
              <a:latin typeface="宋体" pitchFamily="2" charset="-122"/>
              <a:ea typeface="宋体" pitchFamily="2" charset="-122"/>
              <a:cs typeface="宋体" pitchFamily="2" charset="-122"/>
            </a:endParaRPr>
          </a:p>
          <a:p>
            <a:pPr marL="0" indent="0" algn="l" fontAlgn="base">
              <a:lnSpc>
                <a:spcPts val="2550"/>
              </a:lnSpc>
              <a:spcBef>
                <a:spcPct val="0"/>
              </a:spcBef>
              <a:spcAft>
                <a:spcPct val="0"/>
              </a:spcAft>
              <a:buFont typeface="Arial" panose="020B0604020202090204"/>
              <a:buNone/>
            </a:pPr>
            <a:r>
              <a:rPr lang="zh-CN" altLang="en-US" sz="2000" b="1" i="0">
                <a:solidFill>
                  <a:srgbClr val="1A2029"/>
                </a:solidFill>
                <a:latin typeface="宋体" pitchFamily="2" charset="-122"/>
                <a:ea typeface="宋体" pitchFamily="2" charset="-122"/>
                <a:cs typeface="宋体" pitchFamily="2" charset="-122"/>
              </a:rPr>
              <a:t>同时基于新鲜度、一致性以及稳定性这三个属性，</a:t>
            </a:r>
            <a:r>
              <a:rPr lang="en-US" altLang="zh-CN" sz="2000" b="1" i="0">
                <a:solidFill>
                  <a:srgbClr val="1A2029"/>
                </a:solidFill>
                <a:latin typeface="宋体" pitchFamily="2" charset="-122"/>
                <a:ea typeface="宋体" pitchFamily="2" charset="-122"/>
                <a:cs typeface="宋体" pitchFamily="2" charset="-122"/>
              </a:rPr>
              <a:t>DFA</a:t>
            </a:r>
            <a:r>
              <a:rPr lang="zh-CN" altLang="en-US" sz="2000" b="1" i="0">
                <a:solidFill>
                  <a:srgbClr val="1A2029"/>
                </a:solidFill>
                <a:latin typeface="宋体" pitchFamily="2" charset="-122"/>
                <a:ea typeface="宋体" pitchFamily="2" charset="-122"/>
                <a:cs typeface="宋体" pitchFamily="2" charset="-122"/>
              </a:rPr>
              <a:t>能够制定出数据流的时间约束，并在系统运行时进行检测和强制执行。如果检测到时间约束违规，系统可以采取相应的缓解措施，以确保系统的时间正确性。这样一来，时间上需要满足的策略可以被抽象成这个</a:t>
            </a:r>
            <a:r>
              <a:rPr lang="en-US" altLang="zh-CN" sz="2000" b="1" i="0">
                <a:solidFill>
                  <a:srgbClr val="1A2029"/>
                </a:solidFill>
                <a:latin typeface="宋体" pitchFamily="2" charset="-122"/>
                <a:ea typeface="宋体" pitchFamily="2" charset="-122"/>
                <a:cs typeface="宋体" pitchFamily="2" charset="-122"/>
              </a:rPr>
              <a:t>TDFG</a:t>
            </a:r>
            <a:r>
              <a:rPr lang="zh-CN" altLang="en-US" sz="2000" b="1" i="0">
                <a:solidFill>
                  <a:srgbClr val="1A2029"/>
                </a:solidFill>
                <a:latin typeface="宋体" pitchFamily="2" charset="-122"/>
                <a:ea typeface="宋体" pitchFamily="2" charset="-122"/>
                <a:cs typeface="宋体" pitchFamily="2" charset="-122"/>
              </a:rPr>
              <a:t>的边。</a:t>
            </a:r>
            <a:endParaRPr lang="zh-CN" altLang="en-US" sz="2000" b="1" i="0">
              <a:solidFill>
                <a:srgbClr val="1A2029"/>
              </a:solidFill>
              <a:latin typeface="宋体" pitchFamily="2" charset="-122"/>
              <a:ea typeface="宋体" pitchFamily="2" charset="-122"/>
              <a:cs typeface="宋体"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500" fill="hold">
                                          <p:stCondLst>
                                            <p:cond delay="0"/>
                                          </p:stCondLst>
                                        </p:cTn>
                                        <p:tgtEl>
                                          <p:spTgt spid="4"/>
                                        </p:tgtEl>
                                        <p:attrNameLst>
                                          <p:attrName>style.visibility</p:attrName>
                                        </p:attrNameLst>
                                      </p:cBhvr>
                                      <p:to>
                                        <p:strVal val="visible"/>
                                      </p:to>
                                    </p:set>
                                    <p:animEffect transition="in" filter="diamond(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500" fill="hold">
                                          <p:stCondLst>
                                            <p:cond delay="0"/>
                                          </p:stCondLst>
                                        </p:cTn>
                                        <p:tgtEl>
                                          <p:spTgt spid="5"/>
                                        </p:tgtEl>
                                        <p:attrNameLst>
                                          <p:attrName>style.visibility</p:attrName>
                                        </p:attrNameLst>
                                      </p:cBhvr>
                                      <p:to>
                                        <p:strVal val="visible"/>
                                      </p:to>
                                    </p:set>
                                    <p:animEffect transition="in" filter="diamond(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15315" y="995045"/>
            <a:ext cx="10960735" cy="4977765"/>
          </a:xfrm>
          <a:prstGeom prst="rect">
            <a:avLst/>
          </a:prstGeom>
        </p:spPr>
        <p:txBody>
          <a:bodyPr wrap="square">
            <a:noAutofit/>
          </a:bodyPr>
          <a:p>
            <a:pPr marL="0" indent="0">
              <a:spcBef>
                <a:spcPts val="1400"/>
              </a:spcBef>
              <a:spcAft>
                <a:spcPts val="1400"/>
              </a:spcAft>
            </a:pPr>
            <a:r>
              <a:rPr lang="en-US" altLang="zh-CN" sz="2400" b="1" i="0">
                <a:solidFill>
                  <a:srgbClr val="191B1F"/>
                </a:solidFill>
                <a:latin typeface="宋体" pitchFamily="2" charset="-122"/>
                <a:ea typeface="宋体" pitchFamily="2" charset="-122"/>
                <a:cs typeface="宋体" pitchFamily="2" charset="-122"/>
              </a:rPr>
              <a:t>TDFG</a:t>
            </a:r>
            <a:r>
              <a:rPr lang="zh-CN" altLang="en-US" sz="2400" b="1" i="0">
                <a:solidFill>
                  <a:srgbClr val="191B1F"/>
                </a:solidFill>
                <a:latin typeface="宋体" pitchFamily="2" charset="-122"/>
                <a:ea typeface="宋体" pitchFamily="2" charset="-122"/>
                <a:cs typeface="宋体" pitchFamily="2" charset="-122"/>
              </a:rPr>
              <a:t>是由程序的中间表示构造的有向图G=(V,</a:t>
            </a:r>
            <a:r>
              <a:rPr lang="en-US" altLang="zh-CN" sz="2400" b="1" i="0">
                <a:solidFill>
                  <a:srgbClr val="191B1F"/>
                </a:solidFill>
                <a:latin typeface="宋体" pitchFamily="2" charset="-122"/>
                <a:ea typeface="宋体" pitchFamily="2" charset="-122"/>
                <a:cs typeface="宋体" pitchFamily="2" charset="-122"/>
              </a:rPr>
              <a:t>E</a:t>
            </a:r>
            <a:r>
              <a:rPr lang="zh-CN" altLang="en-US" sz="2400" b="1" i="0">
                <a:solidFill>
                  <a:srgbClr val="191B1F"/>
                </a:solidFill>
                <a:latin typeface="宋体" pitchFamily="2" charset="-122"/>
                <a:ea typeface="宋体" pitchFamily="2" charset="-122"/>
                <a:cs typeface="宋体" pitchFamily="2" charset="-122"/>
              </a:rPr>
              <a:t>,T,C)</a:t>
            </a:r>
            <a:endParaRPr lang="zh-CN" altLang="en-US" sz="2400" b="1" i="0">
              <a:solidFill>
                <a:srgbClr val="191B1F"/>
              </a:solidFill>
              <a:latin typeface="宋体" pitchFamily="2" charset="-122"/>
              <a:ea typeface="宋体" pitchFamily="2" charset="-122"/>
              <a:cs typeface="宋体" pitchFamily="2" charset="-122"/>
            </a:endParaRPr>
          </a:p>
          <a:p>
            <a:pPr marL="0" indent="0">
              <a:spcBef>
                <a:spcPts val="1400"/>
              </a:spcBef>
              <a:spcAft>
                <a:spcPts val="1400"/>
              </a:spcAft>
              <a:buAutoNum type="arabicPeriod"/>
            </a:pPr>
            <a:r>
              <a:rPr lang="zh-CN" altLang="en-US" sz="2400" b="1" i="0">
                <a:solidFill>
                  <a:srgbClr val="191B1F"/>
                </a:solidFill>
                <a:latin typeface="宋体" pitchFamily="2" charset="-122"/>
                <a:ea typeface="宋体" pitchFamily="2" charset="-122"/>
                <a:cs typeface="宋体" pitchFamily="2" charset="-122"/>
              </a:rPr>
              <a:t>顶点</a:t>
            </a:r>
            <a:r>
              <a:rPr lang="en-US" altLang="zh-CN" sz="2400" b="1" i="0">
                <a:solidFill>
                  <a:srgbClr val="191B1F"/>
                </a:solidFill>
                <a:latin typeface="宋体" pitchFamily="2" charset="-122"/>
                <a:ea typeface="宋体" pitchFamily="2" charset="-122"/>
                <a:cs typeface="宋体" pitchFamily="2" charset="-122"/>
              </a:rPr>
              <a:t>V</a:t>
            </a:r>
            <a:r>
              <a:rPr lang="zh-CN" altLang="en-US" sz="2400" b="1" i="0">
                <a:solidFill>
                  <a:srgbClr val="191B1F"/>
                </a:solidFill>
                <a:latin typeface="宋体" pitchFamily="2" charset="-122"/>
                <a:ea typeface="宋体" pitchFamily="2" charset="-122"/>
                <a:cs typeface="宋体" pitchFamily="2" charset="-122"/>
              </a:rPr>
              <a:t>：集合</a:t>
            </a:r>
            <a:r>
              <a:rPr lang="en-US" altLang="zh-CN" sz="2400" b="1" i="0">
                <a:solidFill>
                  <a:srgbClr val="191B1F"/>
                </a:solidFill>
                <a:latin typeface="宋体" pitchFamily="2" charset="-122"/>
                <a:ea typeface="宋体" pitchFamily="2" charset="-122"/>
                <a:cs typeface="宋体" pitchFamily="2" charset="-122"/>
              </a:rPr>
              <a:t>V</a:t>
            </a:r>
            <a:r>
              <a:rPr lang="zh-CN" altLang="en-US" sz="2400" b="1" i="0">
                <a:solidFill>
                  <a:srgbClr val="191B1F"/>
                </a:solidFill>
                <a:latin typeface="宋体" pitchFamily="2" charset="-122"/>
                <a:ea typeface="宋体" pitchFamily="2" charset="-122"/>
                <a:cs typeface="宋体" pitchFamily="2" charset="-122"/>
              </a:rPr>
              <a:t>中的每个顶点对应于中间表示中的一条语句。</a:t>
            </a:r>
            <a:endParaRPr lang="zh-CN" altLang="en-US" sz="2400" b="1" i="0">
              <a:solidFill>
                <a:srgbClr val="191B1F"/>
              </a:solidFill>
              <a:latin typeface="宋体" pitchFamily="2" charset="-122"/>
              <a:ea typeface="宋体" pitchFamily="2" charset="-122"/>
              <a:cs typeface="宋体" pitchFamily="2" charset="-122"/>
            </a:endParaRPr>
          </a:p>
          <a:p>
            <a:pPr marL="0" indent="0">
              <a:spcBef>
                <a:spcPts val="1400"/>
              </a:spcBef>
              <a:spcAft>
                <a:spcPts val="1400"/>
              </a:spcAft>
              <a:buAutoNum type="arabicPeriod"/>
            </a:pPr>
            <a:r>
              <a:rPr lang="zh-CN" altLang="en-US" sz="2400" b="1" i="0">
                <a:solidFill>
                  <a:srgbClr val="191B1F"/>
                </a:solidFill>
                <a:latin typeface="宋体" pitchFamily="2" charset="-122"/>
                <a:ea typeface="宋体" pitchFamily="2" charset="-122"/>
                <a:cs typeface="宋体" pitchFamily="2" charset="-122"/>
              </a:rPr>
              <a:t>边</a:t>
            </a:r>
            <a:r>
              <a:rPr lang="en-US" altLang="zh-CN" sz="2400" b="1" i="0">
                <a:solidFill>
                  <a:srgbClr val="191B1F"/>
                </a:solidFill>
                <a:latin typeface="宋体" pitchFamily="2" charset="-122"/>
                <a:ea typeface="宋体" pitchFamily="2" charset="-122"/>
                <a:cs typeface="宋体" pitchFamily="2" charset="-122"/>
              </a:rPr>
              <a:t>E</a:t>
            </a:r>
            <a:r>
              <a:rPr lang="zh-CN" altLang="en-US" sz="2400" b="1" i="0">
                <a:solidFill>
                  <a:srgbClr val="191B1F"/>
                </a:solidFill>
                <a:latin typeface="宋体" pitchFamily="2" charset="-122"/>
                <a:ea typeface="宋体" pitchFamily="2" charset="-122"/>
                <a:cs typeface="宋体" pitchFamily="2" charset="-122"/>
              </a:rPr>
              <a:t>：边表示顶点之间的数据依赖关系。如果相应的状态有数据依赖关系，则添加一条边。</a:t>
            </a:r>
            <a:endParaRPr lang="zh-CN" altLang="en-US" sz="2400" b="1" i="0">
              <a:solidFill>
                <a:srgbClr val="191B1F"/>
              </a:solidFill>
              <a:latin typeface="宋体" pitchFamily="2" charset="-122"/>
              <a:ea typeface="宋体" pitchFamily="2" charset="-122"/>
              <a:cs typeface="宋体" pitchFamily="2" charset="-122"/>
            </a:endParaRPr>
          </a:p>
          <a:p>
            <a:pPr marL="0" indent="0">
              <a:spcBef>
                <a:spcPts val="1400"/>
              </a:spcBef>
              <a:spcAft>
                <a:spcPts val="1400"/>
              </a:spcAft>
              <a:buAutoNum type="arabicPeriod"/>
            </a:pPr>
            <a:r>
              <a:rPr lang="zh-CN" altLang="en-US" sz="2400" b="1" i="0">
                <a:solidFill>
                  <a:srgbClr val="191B1F"/>
                </a:solidFill>
                <a:latin typeface="宋体" pitchFamily="2" charset="-122"/>
                <a:ea typeface="宋体" pitchFamily="2" charset="-122"/>
                <a:cs typeface="宋体" pitchFamily="2" charset="-122"/>
              </a:rPr>
              <a:t>时间标签</a:t>
            </a:r>
            <a:r>
              <a:rPr lang="en-US" altLang="zh-CN" sz="2400" b="1" i="0">
                <a:solidFill>
                  <a:srgbClr val="191B1F"/>
                </a:solidFill>
                <a:latin typeface="宋体" pitchFamily="2" charset="-122"/>
                <a:ea typeface="宋体" pitchFamily="2" charset="-122"/>
                <a:cs typeface="宋体" pitchFamily="2" charset="-122"/>
              </a:rPr>
              <a:t>T</a:t>
            </a:r>
            <a:r>
              <a:rPr lang="zh-CN" altLang="en-US" sz="2400" b="1" i="0">
                <a:solidFill>
                  <a:srgbClr val="191B1F"/>
                </a:solidFill>
                <a:latin typeface="宋体" pitchFamily="2" charset="-122"/>
                <a:ea typeface="宋体" pitchFamily="2" charset="-122"/>
                <a:cs typeface="宋体" pitchFamily="2" charset="-122"/>
              </a:rPr>
              <a:t>：包括两种类型的定时，要么是物理世界的传感器读数，要么是由定时传感器值派生的值的范围。</a:t>
            </a:r>
            <a:endParaRPr lang="zh-CN" altLang="en-US" sz="2400" b="1" i="0">
              <a:solidFill>
                <a:srgbClr val="191B1F"/>
              </a:solidFill>
              <a:latin typeface="宋体" pitchFamily="2" charset="-122"/>
              <a:ea typeface="宋体" pitchFamily="2" charset="-122"/>
              <a:cs typeface="宋体" pitchFamily="2" charset="-122"/>
            </a:endParaRPr>
          </a:p>
          <a:p>
            <a:pPr marL="0" indent="0">
              <a:spcBef>
                <a:spcPts val="1400"/>
              </a:spcBef>
              <a:spcAft>
                <a:spcPts val="1400"/>
              </a:spcAft>
              <a:buAutoNum type="arabicPeriod"/>
            </a:pPr>
            <a:r>
              <a:rPr lang="zh-CN" altLang="en-US" sz="2400" b="1" i="0">
                <a:solidFill>
                  <a:srgbClr val="191B1F"/>
                </a:solidFill>
                <a:latin typeface="宋体" pitchFamily="2" charset="-122"/>
                <a:ea typeface="宋体" pitchFamily="2" charset="-122"/>
                <a:cs typeface="宋体" pitchFamily="2" charset="-122"/>
              </a:rPr>
              <a:t>时序约束</a:t>
            </a:r>
            <a:r>
              <a:rPr lang="en-US" altLang="zh-CN" sz="2400" b="1" i="0">
                <a:solidFill>
                  <a:srgbClr val="191B1F"/>
                </a:solidFill>
                <a:latin typeface="宋体" pitchFamily="2" charset="-122"/>
                <a:ea typeface="宋体" pitchFamily="2" charset="-122"/>
                <a:cs typeface="宋体" pitchFamily="2" charset="-122"/>
              </a:rPr>
              <a:t>C</a:t>
            </a:r>
            <a:r>
              <a:rPr lang="zh-CN" altLang="en-US" sz="2400" b="1" i="0">
                <a:solidFill>
                  <a:srgbClr val="191B1F"/>
                </a:solidFill>
                <a:latin typeface="宋体" pitchFamily="2" charset="-122"/>
                <a:ea typeface="宋体" pitchFamily="2" charset="-122"/>
                <a:cs typeface="宋体" pitchFamily="2" charset="-122"/>
              </a:rPr>
              <a:t>：可以为边分配时序约束</a:t>
            </a:r>
            <a:r>
              <a:rPr lang="en-US" altLang="zh-CN" sz="2400" b="1" i="0">
                <a:solidFill>
                  <a:srgbClr val="191B1F"/>
                </a:solidFill>
                <a:latin typeface="宋体" pitchFamily="2" charset="-122"/>
                <a:ea typeface="宋体" pitchFamily="2" charset="-122"/>
                <a:cs typeface="宋体" pitchFamily="2" charset="-122"/>
              </a:rPr>
              <a:t>(Timing Constraints)</a:t>
            </a:r>
            <a:r>
              <a:rPr lang="zh-CN" altLang="en-US" sz="2400" b="1" i="0">
                <a:solidFill>
                  <a:srgbClr val="191B1F"/>
                </a:solidFill>
                <a:latin typeface="宋体" pitchFamily="2" charset="-122"/>
                <a:ea typeface="宋体" pitchFamily="2" charset="-122"/>
                <a:cs typeface="宋体" pitchFamily="2" charset="-122"/>
              </a:rPr>
              <a:t>。这些约束定义了边缘在指定的容忍阈值内需要满足的时间属性。</a:t>
            </a:r>
            <a:endParaRPr lang="zh-CN" altLang="en-US" sz="2400" b="1" i="0">
              <a:solidFill>
                <a:srgbClr val="191B1F"/>
              </a:solidFill>
              <a:latin typeface="宋体" pitchFamily="2" charset="-122"/>
              <a:ea typeface="宋体" pitchFamily="2" charset="-122"/>
              <a:cs typeface="宋体" pitchFamily="2" charset="-122"/>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BEAUTIFY_FLAG" val="#wm#"/>
  <p:tag name="KSO_WM_TEMPLATE_CATEGORY" val="custom"/>
  <p:tag name="KSO_WM_TEMPLATE_INDEX" val="20205081"/>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4761</Words>
  <Application>WPS 演示</Application>
  <PresentationFormat>宽屏</PresentationFormat>
  <Paragraphs>181</Paragraphs>
  <Slides>19</Slides>
  <Notes>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19</vt:i4>
      </vt:variant>
    </vt:vector>
  </HeadingPairs>
  <TitlesOfParts>
    <vt:vector size="35" baseType="lpstr">
      <vt:lpstr>Arial</vt:lpstr>
      <vt:lpstr>宋体</vt:lpstr>
      <vt:lpstr>Wingdings</vt:lpstr>
      <vt:lpstr>Wingdings</vt:lpstr>
      <vt:lpstr>汉仪书宋二KW</vt:lpstr>
      <vt:lpstr>Arial</vt:lpstr>
      <vt:lpstr>Cambria Math</vt:lpstr>
      <vt:lpstr>微软雅黑</vt:lpstr>
      <vt:lpstr>汉仪旗黑</vt:lpstr>
      <vt:lpstr>宋体</vt:lpstr>
      <vt:lpstr>Arial Unicode MS</vt:lpstr>
      <vt:lpstr>Calibri</vt:lpstr>
      <vt:lpstr>Helvetica Neue</vt:lpstr>
      <vt:lpstr>微软雅黑</vt:lpstr>
      <vt:lpstr>Kingsoft Math</vt:lpstr>
      <vt:lpstr>WPS</vt:lpstr>
      <vt:lpstr>PowerPoint 演示文稿</vt:lpstr>
      <vt:lpstr>PowerPoint 演示文稿</vt:lpstr>
      <vt:lpstr>PowerPoint 演示文稿</vt:lpstr>
      <vt:lpstr>PowerPoint 演示文稿</vt:lpstr>
      <vt:lpstr>问题调研</vt:lpstr>
      <vt:lpstr>PowerPoint 演示文稿</vt:lpstr>
      <vt:lpstr>PowerPoint 演示文稿</vt:lpstr>
      <vt:lpstr>DFA:Data-flow availability 数据流可用性</vt:lpstr>
      <vt:lpstr>PowerPoint 演示文稿</vt:lpstr>
      <vt:lpstr>PowerPoint 演示文稿</vt:lpstr>
      <vt:lpstr>PowerPoint 演示文稿</vt:lpstr>
      <vt:lpstr>用于保证时间约束的系统：Kairos</vt:lpstr>
      <vt:lpstr>PowerPoint 演示文稿</vt:lpstr>
      <vt:lpstr>PowerPoint 演示文稿</vt:lpstr>
      <vt:lpstr>3种时间约束违规缓解策略</vt:lpstr>
      <vt:lpstr>Kairos模型评估</vt:lpstr>
      <vt:lpstr>性能开销评估</vt:lpstr>
      <vt:lpstr>论文有关研究工作的局限性</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吕佳鸿</cp:lastModifiedBy>
  <cp:revision>159</cp:revision>
  <dcterms:created xsi:type="dcterms:W3CDTF">2024-12-22T19:51:01Z</dcterms:created>
  <dcterms:modified xsi:type="dcterms:W3CDTF">2024-12-22T19:51:01Z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2052-6.7.1.8828</vt:lpwstr>
  </property>
  <property fmtid="{D5CDD505-2E9C-101B-9397-08002B2CF9AE}" pid="3" name="ICV">
    <vt:lpwstr>AA73F0ECE0B382B5A56D6867E43B8A2B_43</vt:lpwstr>
  </property>
</Properties>
</file>