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522" r:id="rId4"/>
    <p:sldId id="527" r:id="rId6"/>
    <p:sldId id="547" r:id="rId7"/>
    <p:sldId id="818" r:id="rId8"/>
    <p:sldId id="819" r:id="rId9"/>
    <p:sldId id="820" r:id="rId10"/>
    <p:sldId id="821" r:id="rId11"/>
    <p:sldId id="822" r:id="rId12"/>
    <p:sldId id="823" r:id="rId13"/>
    <p:sldId id="824" r:id="rId14"/>
    <p:sldId id="826" r:id="rId15"/>
    <p:sldId id="829" r:id="rId16"/>
    <p:sldId id="827" r:id="rId17"/>
    <p:sldId id="830" r:id="rId18"/>
    <p:sldId id="832" r:id="rId19"/>
    <p:sldId id="833" r:id="rId20"/>
    <p:sldId id="834" r:id="rId21"/>
    <p:sldId id="733" r:id="rId22"/>
    <p:sldId id="837" r:id="rId23"/>
    <p:sldId id="835" r:id="rId24"/>
    <p:sldId id="838" r:id="rId25"/>
    <p:sldId id="840" r:id="rId26"/>
    <p:sldId id="718" r:id="rId27"/>
    <p:sldId id="478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BAC4761-0095-4685-B9DA-229890EFEBB0}">
          <p14:sldIdLst>
            <p14:sldId id="522"/>
            <p14:sldId id="527"/>
            <p14:sldId id="547"/>
            <p14:sldId id="818"/>
            <p14:sldId id="819"/>
            <p14:sldId id="820"/>
            <p14:sldId id="821"/>
            <p14:sldId id="822"/>
            <p14:sldId id="823"/>
            <p14:sldId id="824"/>
            <p14:sldId id="826"/>
            <p14:sldId id="829"/>
            <p14:sldId id="827"/>
            <p14:sldId id="830"/>
            <p14:sldId id="832"/>
            <p14:sldId id="833"/>
            <p14:sldId id="834"/>
            <p14:sldId id="733"/>
            <p14:sldId id="837"/>
            <p14:sldId id="835"/>
            <p14:sldId id="838"/>
            <p14:sldId id="840"/>
            <p14:sldId id="718"/>
            <p14:sldId id="4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4E4"/>
    <a:srgbClr val="4D9BD3"/>
    <a:srgbClr val="003E7A"/>
    <a:srgbClr val="990000"/>
    <a:srgbClr val="9F1010"/>
    <a:srgbClr val="A9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A7717D3-5C5C-4A3E-888D-09C2BA5A4598}" styleName="{5e54ee44-2122-4b89-9784-b75a85ec0aa5}">
    <a:wholeTbl>
      <a:tcTxStyle>
        <a:fontRef idx="none">
          <a:prstClr val="black"/>
        </a:fontRef>
      </a:tcTxStyle>
      <a:tcStyle>
        <a:tcBdr>
          <a:top>
            <a:ln w="38100" cmpd="sng">
              <a:solidFill>
                <a:srgbClr val="B58453"/>
              </a:solidFill>
            </a:ln>
          </a:top>
          <a:bottom>
            <a:ln w="38100" cmpd="sng">
              <a:solidFill>
                <a:srgbClr val="B58453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1CDB9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>
          <a:top>
            <a:ln w="38100" cmpd="sng">
              <a:solidFill>
                <a:srgbClr val="B58453"/>
              </a:solidFill>
            </a:ln>
          </a:top>
          <a:bottom>
            <a:ln w="38100" cmpd="sng">
              <a:solidFill>
                <a:srgbClr val="B58453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3214" autoAdjust="0"/>
  </p:normalViewPr>
  <p:slideViewPr>
    <p:cSldViewPr snapToGrid="0">
      <p:cViewPr varScale="1">
        <p:scale>
          <a:sx n="89" d="100"/>
          <a:sy n="89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644E5-6B83-484E-B06E-5269D044D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45C01-8370-4DA3-8DA5-A0AE7AECFD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fld id="{DF76A47F-F381-4BF3-83E2-34D85D44A2FE}" type="slidenum">
              <a:rPr lang="zh-CN" altLang="en-US"/>
            </a:fld>
            <a:endParaRPr lang="zh-CN" altLang="en-US"/>
          </a:p>
        </p:txBody>
      </p:sp>
      <p:sp>
        <p:nvSpPr>
          <p:cNvPr id="7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717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73" name="幻灯片编号占位符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4E5873-95F7-4515-96EC-B7B5D7E1AB66}" type="slidenum">
              <a:rPr lang="zh-CN" altLang="en-US">
                <a:sym typeface="宋体" panose="02010600030101010101" pitchFamily="2" charset="-122"/>
              </a:rPr>
            </a:fld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__attribute__ ((aligned (16))) char stack0[4096 * NCPU];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45C01-8370-4DA3-8DA5-A0AE7AECFD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fld id="{DF76A47F-F381-4BF3-83E2-34D85D44A2FE}" type="slidenum">
              <a:rPr lang="zh-CN" altLang="en-US"/>
            </a:fld>
            <a:endParaRPr lang="zh-CN" altLang="en-US"/>
          </a:p>
        </p:txBody>
      </p:sp>
      <p:sp>
        <p:nvSpPr>
          <p:cNvPr id="7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717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73" name="幻灯片编号占位符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4E5873-95F7-4515-96EC-B7B5D7E1AB66}" type="slidenum">
              <a:rPr lang="zh-CN" altLang="en-US">
                <a:sym typeface="宋体" panose="02010600030101010101" pitchFamily="2" charset="-122"/>
              </a:rPr>
            </a:fld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6B74C-735D-4D2D-9F90-20580682F6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3975" y="149225"/>
            <a:ext cx="2816225" cy="6503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92125" y="149225"/>
            <a:ext cx="8299450" cy="65039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92125" y="1125538"/>
            <a:ext cx="5557838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363" y="1125538"/>
            <a:ext cx="5557837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3975" y="149225"/>
            <a:ext cx="2816225" cy="6503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92125" y="149225"/>
            <a:ext cx="8299450" cy="65039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92125" y="1125538"/>
            <a:ext cx="5557838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363" y="1125538"/>
            <a:ext cx="5557837" cy="5527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68375" y="149225"/>
            <a:ext cx="83915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125538"/>
            <a:ext cx="1126807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altLang="zh-CN"/>
          </a:p>
        </p:txBody>
      </p:sp>
      <p:grpSp>
        <p:nvGrpSpPr>
          <p:cNvPr id="1028" name="Group -1006"/>
          <p:cNvGrpSpPr/>
          <p:nvPr/>
        </p:nvGrpSpPr>
        <p:grpSpPr bwMode="auto">
          <a:xfrm>
            <a:off x="0" y="141288"/>
            <a:ext cx="885825" cy="679450"/>
            <a:chOff x="0" y="142043"/>
            <a:chExt cx="354475" cy="347582"/>
          </a:xfrm>
        </p:grpSpPr>
        <p:sp>
          <p:nvSpPr>
            <p:cNvPr id="1048578" name="矩形 1"/>
            <p:cNvSpPr>
              <a:spLocks noChangeArrowheads="1"/>
            </p:cNvSpPr>
            <p:nvPr/>
          </p:nvSpPr>
          <p:spPr bwMode="auto">
            <a:xfrm>
              <a:off x="0" y="142043"/>
              <a:ext cx="196931" cy="347582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79" name="矩形 1"/>
            <p:cNvSpPr>
              <a:spLocks noChangeArrowheads="1"/>
            </p:cNvSpPr>
            <p:nvPr/>
          </p:nvSpPr>
          <p:spPr bwMode="auto">
            <a:xfrm>
              <a:off x="229964" y="142043"/>
              <a:ext cx="62255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80" name="矩形 1"/>
            <p:cNvSpPr>
              <a:spLocks noChangeArrowheads="1"/>
            </p:cNvSpPr>
            <p:nvPr/>
          </p:nvSpPr>
          <p:spPr bwMode="auto">
            <a:xfrm>
              <a:off x="325253" y="142043"/>
              <a:ext cx="29222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</p:grpSp>
      <p:pic>
        <p:nvPicPr>
          <p:cNvPr id="1029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0" y="152400"/>
            <a:ext cx="7508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rgbClr val="16388A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2857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2pPr>
      <a:lvl3pPr marL="132270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73037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138680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»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68375" y="149225"/>
            <a:ext cx="83915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125538"/>
            <a:ext cx="1126807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altLang="zh-CN"/>
          </a:p>
        </p:txBody>
      </p:sp>
      <p:grpSp>
        <p:nvGrpSpPr>
          <p:cNvPr id="1028" name="Group -1006"/>
          <p:cNvGrpSpPr/>
          <p:nvPr/>
        </p:nvGrpSpPr>
        <p:grpSpPr bwMode="auto">
          <a:xfrm>
            <a:off x="0" y="141288"/>
            <a:ext cx="885825" cy="679450"/>
            <a:chOff x="0" y="142043"/>
            <a:chExt cx="354475" cy="347582"/>
          </a:xfrm>
        </p:grpSpPr>
        <p:sp>
          <p:nvSpPr>
            <p:cNvPr id="1048578" name="矩形 1"/>
            <p:cNvSpPr>
              <a:spLocks noChangeArrowheads="1"/>
            </p:cNvSpPr>
            <p:nvPr/>
          </p:nvSpPr>
          <p:spPr bwMode="auto">
            <a:xfrm>
              <a:off x="0" y="142043"/>
              <a:ext cx="196931" cy="347582"/>
            </a:xfrm>
            <a:prstGeom prst="rect">
              <a:avLst/>
            </a:prstGeom>
            <a:solidFill>
              <a:srgbClr val="003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79" name="矩形 1"/>
            <p:cNvSpPr>
              <a:spLocks noChangeArrowheads="1"/>
            </p:cNvSpPr>
            <p:nvPr/>
          </p:nvSpPr>
          <p:spPr bwMode="auto">
            <a:xfrm>
              <a:off x="229964" y="142043"/>
              <a:ext cx="62255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  <p:sp>
          <p:nvSpPr>
            <p:cNvPr id="1048580" name="矩形 1"/>
            <p:cNvSpPr>
              <a:spLocks noChangeArrowheads="1"/>
            </p:cNvSpPr>
            <p:nvPr/>
          </p:nvSpPr>
          <p:spPr bwMode="auto">
            <a:xfrm>
              <a:off x="325253" y="142043"/>
              <a:ext cx="29222" cy="347582"/>
            </a:xfrm>
            <a:prstGeom prst="rect">
              <a:avLst/>
            </a:prstGeom>
            <a:solidFill>
              <a:srgbClr val="3C3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1" tIns="34285" rIns="68571" bIns="34285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300">
                <a:solidFill>
                  <a:srgbClr val="FFFFFF"/>
                </a:solidFill>
                <a:sym typeface="Calibri" panose="020F0502020204030204" pitchFamily="34" charset="0"/>
              </a:endParaRPr>
            </a:p>
          </p:txBody>
        </p:sp>
      </p:grpSp>
      <p:pic>
        <p:nvPicPr>
          <p:cNvPr id="1029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50" y="152400"/>
            <a:ext cx="7508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rgbClr val="16388A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16388A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2857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2pPr>
      <a:lvl3pPr marL="132270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•"/>
        <a:defRPr sz="24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730375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138680" indent="-2286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AC6CD"/>
        </a:buClr>
        <a:buSzPct val="120000"/>
        <a:buChar char="»"/>
        <a:defRPr sz="200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矩形 3"/>
          <p:cNvSpPr>
            <a:spLocks noChangeArrowheads="1"/>
          </p:cNvSpPr>
          <p:nvPr/>
        </p:nvSpPr>
        <p:spPr bwMode="auto">
          <a:xfrm>
            <a:off x="-1" y="1869090"/>
            <a:ext cx="12192000" cy="2046288"/>
          </a:xfrm>
          <a:prstGeom prst="rect">
            <a:avLst/>
          </a:prstGeom>
          <a:solidFill>
            <a:srgbClr val="004070">
              <a:alpha val="89803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页表与写时复制</a:t>
            </a: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endParaRPr lang="en-US" altLang="zh-C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47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7085" y="0"/>
            <a:ext cx="3253105" cy="933450"/>
          </a:xfrm>
        </p:spPr>
        <p:txBody>
          <a:bodyPr anchor="ctr" anchorCtr="1"/>
          <a:lstStyle/>
          <a:p>
            <a:pPr algn="l" eaLnBrk="1" latinLnBrk="0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操作系统实验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8"/>
          <p:cNvGraphicFramePr>
            <a:graphicFrameLocks noGrp="1"/>
          </p:cNvGraphicFramePr>
          <p:nvPr/>
        </p:nvGraphicFramePr>
        <p:xfrm>
          <a:off x="2586037" y="4422504"/>
          <a:ext cx="7019925" cy="1704975"/>
        </p:xfrm>
        <a:graphic>
          <a:graphicData uri="http://schemas.openxmlformats.org/drawingml/2006/table">
            <a:tbl>
              <a:tblPr/>
              <a:tblGrid>
                <a:gridCol w="7019925"/>
              </a:tblGrid>
              <a:tr h="1704975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4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 latinLnBrk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AC6CD"/>
                        </a:buClr>
                        <a:buSzPct val="12000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2024.09.30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marL="91459" marR="91459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从代码的角度看页表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400175"/>
            <a:ext cx="5759450" cy="309245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95" y="2266950"/>
            <a:ext cx="4057650" cy="34734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85" y="3507105"/>
            <a:ext cx="4648200" cy="34925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095" y="1622425"/>
            <a:ext cx="5302250" cy="895350"/>
          </a:xfrm>
          <a:prstGeom prst="rect">
            <a:avLst/>
          </a:prstGeom>
        </p:spPr>
      </p:pic>
      <p:sp>
        <p:nvSpPr>
          <p:cNvPr id="47" name="环形箭头 46"/>
          <p:cNvSpPr/>
          <p:nvPr/>
        </p:nvSpPr>
        <p:spPr>
          <a:xfrm>
            <a:off x="2305685" y="1604010"/>
            <a:ext cx="1490980" cy="1025525"/>
          </a:xfrm>
          <a:prstGeom prst="circular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环形箭头 47"/>
          <p:cNvSpPr/>
          <p:nvPr/>
        </p:nvSpPr>
        <p:spPr>
          <a:xfrm>
            <a:off x="4893945" y="2856865"/>
            <a:ext cx="1490980" cy="1025525"/>
          </a:xfrm>
          <a:prstGeom prst="circular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上箭头 50"/>
          <p:cNvSpPr/>
          <p:nvPr/>
        </p:nvSpPr>
        <p:spPr>
          <a:xfrm>
            <a:off x="8597265" y="2466340"/>
            <a:ext cx="792480" cy="10096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内核页表、用户页表是什么？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用户页表：当用户程序在</a:t>
            </a:r>
            <a:r>
              <a:rPr lang="zh-CN" altLang="en-US" sz="2400" b="1" dirty="0">
                <a:sym typeface="+mn-ea"/>
              </a:rPr>
              <a:t>用户态运行时使用的页表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b="1" dirty="0">
                <a:sym typeface="+mn-ea"/>
              </a:rPr>
              <a:t>用户程序自身的所有虚拟地址</a:t>
            </a:r>
            <a:r>
              <a:rPr lang="zh-CN" altLang="en-US" sz="2400" dirty="0">
                <a:sym typeface="+mn-ea"/>
              </a:rPr>
              <a:t>映射信息都写在用户页表上，而内核管理的数据、硬件数据等用户页表中是没有相关映射信息的，可以避免用户访问到内核、硬件的关键数据，保护系统。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内核页表：当用户需要一些特殊服务，如：</a:t>
            </a:r>
            <a:r>
              <a:rPr lang="zh-CN" altLang="en-US" sz="2400" b="1" dirty="0">
                <a:sym typeface="+mn-ea"/>
              </a:rPr>
              <a:t>系统调用</a:t>
            </a:r>
            <a:r>
              <a:rPr lang="zh-CN" altLang="en-US" sz="2400" dirty="0">
                <a:sym typeface="+mn-ea"/>
              </a:rPr>
              <a:t>时，系统会进入</a:t>
            </a:r>
            <a:r>
              <a:rPr lang="zh-CN" altLang="en-US" sz="2400" b="1" dirty="0">
                <a:sym typeface="+mn-ea"/>
              </a:rPr>
              <a:t>内核态</a:t>
            </a:r>
            <a:r>
              <a:rPr lang="zh-CN" altLang="en-US" sz="2400" dirty="0">
                <a:sym typeface="+mn-ea"/>
              </a:rPr>
              <a:t>，此时就会使用内核页表，跟</a:t>
            </a:r>
            <a:r>
              <a:rPr lang="zh-CN" altLang="en-US" sz="2400" b="1" dirty="0">
                <a:sym typeface="+mn-ea"/>
              </a:rPr>
              <a:t>内核数据、硬件相关的信息</a:t>
            </a:r>
            <a:r>
              <a:rPr lang="zh-CN" altLang="en-US" sz="2400" dirty="0">
                <a:sym typeface="+mn-ea"/>
              </a:rPr>
              <a:t>，在内核页表中都有映射，所以内核可以访问到这些关键数据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怎么改变使用的页表呢？</a:t>
            </a:r>
            <a:r>
              <a:rPr lang="en-US" altLang="zh-CN" sz="2400" dirty="0">
                <a:sym typeface="+mn-ea"/>
              </a:rPr>
              <a:t>RISC-V</a:t>
            </a:r>
            <a:r>
              <a:rPr lang="zh-CN" altLang="en-US" sz="2400" dirty="0">
                <a:sym typeface="+mn-ea"/>
              </a:rPr>
              <a:t>体系中有一个</a:t>
            </a:r>
            <a:r>
              <a:rPr lang="en-US" altLang="zh-CN" sz="2400" b="1" dirty="0">
                <a:sym typeface="+mn-ea"/>
              </a:rPr>
              <a:t>satp</a:t>
            </a:r>
            <a:r>
              <a:rPr lang="zh-CN" altLang="en-US" sz="2400" b="1" dirty="0">
                <a:sym typeface="+mn-ea"/>
              </a:rPr>
              <a:t>寄存器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改变该寄存器的值就可改变使用的页表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硬件翻译用</a:t>
            </a:r>
            <a:r>
              <a:rPr lang="en-US" altLang="zh-CN" sz="2400" dirty="0">
                <a:sym typeface="+mn-ea"/>
              </a:rPr>
              <a:t>)</a:t>
            </a:r>
            <a:endParaRPr lang="zh-CN" altLang="en-US" sz="2400" dirty="0"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2430" y="5005070"/>
            <a:ext cx="736600" cy="17316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用户页表地址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1775" y="5005070"/>
            <a:ext cx="736600" cy="17316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内核页表地址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481185" y="4387215"/>
            <a:ext cx="1483360" cy="34163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satp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寄存器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0"/>
            <a:endCxn id="8" idx="2"/>
          </p:cNvCxnSpPr>
          <p:nvPr/>
        </p:nvCxnSpPr>
        <p:spPr>
          <a:xfrm flipH="1" flipV="1">
            <a:off x="10222865" y="4728845"/>
            <a:ext cx="697865" cy="276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flipV="1">
            <a:off x="9490075" y="4736465"/>
            <a:ext cx="751840" cy="268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10964545" y="463677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23960" y="463677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内存、页表的布局：物理布局</a:t>
            </a:r>
            <a:endParaRPr kumimoji="1" lang="en-US" altLang="zh-CN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66520" y="1142365"/>
            <a:ext cx="5528945" cy="5438775"/>
            <a:chOff x="892" y="1799"/>
            <a:chExt cx="8707" cy="8565"/>
          </a:xfrm>
        </p:grpSpPr>
        <p:sp>
          <p:nvSpPr>
            <p:cNvPr id="9" name="矩形 8"/>
            <p:cNvSpPr/>
            <p:nvPr/>
          </p:nvSpPr>
          <p:spPr>
            <a:xfrm>
              <a:off x="904" y="2733"/>
              <a:ext cx="3744" cy="76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4" y="2959"/>
              <a:ext cx="3745" cy="5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boot ROM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63" y="1799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0000 0000</a:t>
              </a:r>
              <a:endParaRPr lang="en-US" altLang="zh-CN"/>
            </a:p>
          </p:txBody>
        </p:sp>
        <p:cxnSp>
          <p:nvCxnSpPr>
            <p:cNvPr id="17" name="直接连接符 16"/>
            <p:cNvCxnSpPr>
              <a:stCxn id="9" idx="0"/>
              <a:endCxn id="16" idx="1"/>
            </p:cNvCxnSpPr>
            <p:nvPr/>
          </p:nvCxnSpPr>
          <p:spPr>
            <a:xfrm flipV="1">
              <a:off x="2776" y="2089"/>
              <a:ext cx="2287" cy="6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5063" y="2379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0000 1000</a:t>
              </a:r>
              <a:endParaRPr lang="en-US" altLang="zh-CN"/>
            </a:p>
          </p:txBody>
        </p:sp>
        <p:cxnSp>
          <p:nvCxnSpPr>
            <p:cNvPr id="20" name="直接连接符 19"/>
            <p:cNvCxnSpPr>
              <a:stCxn id="15" idx="0"/>
              <a:endCxn id="18" idx="1"/>
            </p:cNvCxnSpPr>
            <p:nvPr/>
          </p:nvCxnSpPr>
          <p:spPr>
            <a:xfrm flipV="1">
              <a:off x="2777" y="2669"/>
              <a:ext cx="2286" cy="2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矩形 20"/>
            <p:cNvSpPr/>
            <p:nvPr/>
          </p:nvSpPr>
          <p:spPr>
            <a:xfrm>
              <a:off x="903" y="3676"/>
              <a:ext cx="3745" cy="5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CLINT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63" y="3096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0200 0000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36" y="2153"/>
              <a:ext cx="3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物理内存</a:t>
              </a:r>
              <a:endParaRPr lang="zh-CN" altLang="en-US"/>
            </a:p>
          </p:txBody>
        </p:sp>
        <p:cxnSp>
          <p:nvCxnSpPr>
            <p:cNvPr id="24" name="直接连接符 23"/>
            <p:cNvCxnSpPr>
              <a:stCxn id="21" idx="0"/>
              <a:endCxn id="22" idx="1"/>
            </p:cNvCxnSpPr>
            <p:nvPr/>
          </p:nvCxnSpPr>
          <p:spPr>
            <a:xfrm flipV="1">
              <a:off x="2776" y="3386"/>
              <a:ext cx="2287" cy="2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矩形 24"/>
            <p:cNvSpPr/>
            <p:nvPr/>
          </p:nvSpPr>
          <p:spPr>
            <a:xfrm>
              <a:off x="903" y="4426"/>
              <a:ext cx="3745" cy="5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PLIC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3" y="3814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0C00 0000</a:t>
              </a:r>
              <a:endParaRPr lang="en-US" altLang="zh-CN"/>
            </a:p>
          </p:txBody>
        </p:sp>
        <p:cxnSp>
          <p:nvCxnSpPr>
            <p:cNvPr id="27" name="直接连接符 26"/>
            <p:cNvCxnSpPr>
              <a:stCxn id="25" idx="0"/>
              <a:endCxn id="26" idx="1"/>
            </p:cNvCxnSpPr>
            <p:nvPr/>
          </p:nvCxnSpPr>
          <p:spPr>
            <a:xfrm flipV="1">
              <a:off x="2776" y="4104"/>
              <a:ext cx="2287" cy="3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矩形 27"/>
            <p:cNvSpPr/>
            <p:nvPr/>
          </p:nvSpPr>
          <p:spPr>
            <a:xfrm>
              <a:off x="904" y="5123"/>
              <a:ext cx="3745" cy="5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UART0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4" y="5809"/>
              <a:ext cx="3745" cy="5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VIRTIO0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063" y="4496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1000 0000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63" y="5249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1000 1000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28" idx="0"/>
              <a:endCxn id="32" idx="1"/>
            </p:cNvCxnSpPr>
            <p:nvPr/>
          </p:nvCxnSpPr>
          <p:spPr>
            <a:xfrm flipV="1">
              <a:off x="2777" y="4786"/>
              <a:ext cx="2286" cy="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/>
            <p:cNvCxnSpPr>
              <a:stCxn id="29" idx="0"/>
              <a:endCxn id="33" idx="1"/>
            </p:cNvCxnSpPr>
            <p:nvPr/>
          </p:nvCxnSpPr>
          <p:spPr>
            <a:xfrm flipV="1">
              <a:off x="2777" y="5539"/>
              <a:ext cx="2286" cy="2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>
            <a:xfrm>
              <a:off x="892" y="7344"/>
              <a:ext cx="37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文本框 36"/>
            <p:cNvSpPr txBox="1"/>
            <p:nvPr/>
          </p:nvSpPr>
          <p:spPr>
            <a:xfrm>
              <a:off x="5063" y="6888"/>
              <a:ext cx="2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</a:t>
              </a:r>
              <a:endParaRPr lang="en-US" altLang="zh-CN"/>
            </a:p>
          </p:txBody>
        </p:sp>
        <p:cxnSp>
          <p:nvCxnSpPr>
            <p:cNvPr id="38" name="直接连接符 37"/>
            <p:cNvCxnSpPr>
              <a:endCxn id="37" idx="1"/>
            </p:cNvCxnSpPr>
            <p:nvPr/>
          </p:nvCxnSpPr>
          <p:spPr>
            <a:xfrm flipV="1">
              <a:off x="4646" y="7178"/>
              <a:ext cx="417" cy="1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文本框 38"/>
            <p:cNvSpPr txBox="1"/>
            <p:nvPr/>
          </p:nvSpPr>
          <p:spPr>
            <a:xfrm>
              <a:off x="1185" y="6868"/>
              <a:ext cx="3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KERNEL BASE</a:t>
              </a:r>
              <a:endParaRPr lang="en-US" altLang="zh-CN"/>
            </a:p>
          </p:txBody>
        </p:sp>
        <p:sp>
          <p:nvSpPr>
            <p:cNvPr id="40" name="矩形 39"/>
            <p:cNvSpPr/>
            <p:nvPr/>
          </p:nvSpPr>
          <p:spPr>
            <a:xfrm>
              <a:off x="892" y="7332"/>
              <a:ext cx="3754" cy="1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可用区域：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128MB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63" y="7968"/>
              <a:ext cx="45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 +128MB</a:t>
              </a:r>
              <a:endParaRPr lang="en-US" altLang="zh-CN"/>
            </a:p>
          </p:txBody>
        </p:sp>
        <p:cxnSp>
          <p:nvCxnSpPr>
            <p:cNvPr id="42" name="直接连接符 41"/>
            <p:cNvCxnSpPr>
              <a:endCxn id="41" idx="1"/>
            </p:cNvCxnSpPr>
            <p:nvPr/>
          </p:nvCxnSpPr>
          <p:spPr>
            <a:xfrm flipV="1">
              <a:off x="4634" y="8258"/>
              <a:ext cx="429" cy="4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885950" y="552450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PHYSTOP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</a:t>
            </a:r>
            <a:r>
              <a:rPr kumimoji="1" lang="en-US" altLang="zh-CN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xv6</a:t>
            </a: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的内存使用</a:t>
            </a:r>
            <a:endParaRPr kumimoji="1" lang="zh-CN" altLang="en-US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76985" y="1339850"/>
            <a:ext cx="6625590" cy="5022850"/>
            <a:chOff x="2804" y="2110"/>
            <a:chExt cx="10434" cy="7910"/>
          </a:xfrm>
        </p:grpSpPr>
        <p:sp>
          <p:nvSpPr>
            <p:cNvPr id="9" name="矩形 8"/>
            <p:cNvSpPr/>
            <p:nvPr/>
          </p:nvSpPr>
          <p:spPr>
            <a:xfrm>
              <a:off x="2804" y="2793"/>
              <a:ext cx="3744" cy="7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16" y="2110"/>
              <a:ext cx="2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xv6</a:t>
              </a:r>
              <a:r>
                <a:rPr lang="zh-CN" altLang="en-US"/>
                <a:t>物理布局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00" y="2460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 BASE 0X 8000 0000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800" y="9440"/>
              <a:ext cx="64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PHYSTOP  0X 8000 0000 + 128MB</a:t>
              </a:r>
              <a:endParaRPr lang="en-US" altLang="zh-CN"/>
            </a:p>
          </p:txBody>
        </p:sp>
      </p:grpSp>
      <p:sp>
        <p:nvSpPr>
          <p:cNvPr id="49" name="矩形 48"/>
          <p:cNvSpPr/>
          <p:nvPr/>
        </p:nvSpPr>
        <p:spPr>
          <a:xfrm>
            <a:off x="1274445" y="1765300"/>
            <a:ext cx="2374900" cy="2190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内核数据、代码区：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entry.S——0X 8000 0000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stack0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pcb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start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main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initcode.S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32225" y="3778250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end/etext </a:t>
            </a:r>
            <a:r>
              <a:rPr lang="zh-CN" altLang="en-US"/>
              <a:t>内核数据、代码区的结束</a:t>
            </a:r>
            <a:endParaRPr lang="zh-CN" altLang="en-US"/>
          </a:p>
        </p:txBody>
      </p:sp>
      <p:cxnSp>
        <p:nvCxnSpPr>
          <p:cNvPr id="51" name="直接连接符 50"/>
          <p:cNvCxnSpPr>
            <a:stCxn id="49" idx="2"/>
            <a:endCxn id="50" idx="1"/>
          </p:cNvCxnSpPr>
          <p:nvPr/>
        </p:nvCxnSpPr>
        <p:spPr>
          <a:xfrm>
            <a:off x="2461895" y="3956050"/>
            <a:ext cx="137033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矩形 51"/>
          <p:cNvSpPr/>
          <p:nvPr/>
        </p:nvSpPr>
        <p:spPr>
          <a:xfrm>
            <a:off x="1268095" y="3949700"/>
            <a:ext cx="2381250" cy="2317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可自由分配区：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内存、页表的布局：内核页表的布局</a:t>
            </a:r>
            <a:r>
              <a:rPr kumimoji="1" lang="en-US" altLang="zh-CN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直接映射区</a:t>
            </a:r>
            <a:endParaRPr kumimoji="1" lang="zh-CN" altLang="en-US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4140" y="1735455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4140" y="187896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boot ROM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3505" y="233426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CLINT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2460" y="136715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物理内存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73505" y="281051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PLIC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74140" y="325310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UART0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74140" y="368871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VIRTIO0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366520" y="4663440"/>
            <a:ext cx="23837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文本框 36"/>
          <p:cNvSpPr txBox="1"/>
          <p:nvPr/>
        </p:nvSpPr>
        <p:spPr>
          <a:xfrm>
            <a:off x="4015105" y="4373880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</a:t>
            </a:r>
            <a:endParaRPr lang="en-US" altLang="zh-CN"/>
          </a:p>
        </p:txBody>
      </p:sp>
      <p:cxnSp>
        <p:nvCxnSpPr>
          <p:cNvPr id="38" name="直接连接符 37"/>
          <p:cNvCxnSpPr>
            <a:endCxn id="37" idx="1"/>
          </p:cNvCxnSpPr>
          <p:nvPr/>
        </p:nvCxnSpPr>
        <p:spPr>
          <a:xfrm flipV="1">
            <a:off x="3750310" y="4558030"/>
            <a:ext cx="264795" cy="105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文本框 38"/>
          <p:cNvSpPr txBox="1"/>
          <p:nvPr/>
        </p:nvSpPr>
        <p:spPr>
          <a:xfrm>
            <a:off x="1552575" y="4361180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 BASE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1366520" y="4655820"/>
            <a:ext cx="2383790" cy="885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可用区域：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128MB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015105" y="5059680"/>
            <a:ext cx="288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 +128MB</a:t>
            </a:r>
            <a:endParaRPr lang="en-US" altLang="zh-CN"/>
          </a:p>
        </p:txBody>
      </p:sp>
      <p:cxnSp>
        <p:nvCxnSpPr>
          <p:cNvPr id="42" name="直接连接符 41"/>
          <p:cNvCxnSpPr>
            <a:endCxn id="41" idx="1"/>
          </p:cNvCxnSpPr>
          <p:nvPr/>
        </p:nvCxnSpPr>
        <p:spPr>
          <a:xfrm flipV="1">
            <a:off x="3742690" y="5243830"/>
            <a:ext cx="272415" cy="297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856740" y="558355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PHYSTOP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610985" y="1735455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0350" y="233426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CLINT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6790" y="126492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内核页表</a:t>
            </a:r>
            <a:r>
              <a:rPr lang="en-US" altLang="zh-CN"/>
              <a:t>(kernel_pagetable)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610350" y="281051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PLIC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0985" y="325310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UART0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10985" y="368871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VIRTIO0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03365" y="4663440"/>
            <a:ext cx="23837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9251950" y="4373880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</a:t>
            </a:r>
            <a:endParaRPr lang="en-US" altLang="zh-CN"/>
          </a:p>
        </p:txBody>
      </p:sp>
      <p:cxnSp>
        <p:nvCxnSpPr>
          <p:cNvPr id="30" name="直接连接符 29"/>
          <p:cNvCxnSpPr>
            <a:endCxn id="14" idx="1"/>
          </p:cNvCxnSpPr>
          <p:nvPr/>
        </p:nvCxnSpPr>
        <p:spPr>
          <a:xfrm flipV="1">
            <a:off x="8987155" y="4558030"/>
            <a:ext cx="264795" cy="105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文本框 30"/>
          <p:cNvSpPr txBox="1"/>
          <p:nvPr/>
        </p:nvSpPr>
        <p:spPr>
          <a:xfrm>
            <a:off x="6789420" y="4361180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 BASE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6603365" y="4655820"/>
            <a:ext cx="2383790" cy="885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可用区域：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128MB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51950" y="5059680"/>
            <a:ext cx="288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 +128MB</a:t>
            </a:r>
            <a:endParaRPr lang="en-US" altLang="zh-CN"/>
          </a:p>
        </p:txBody>
      </p:sp>
      <p:cxnSp>
        <p:nvCxnSpPr>
          <p:cNvPr id="46" name="直接连接符 45"/>
          <p:cNvCxnSpPr>
            <a:endCxn id="45" idx="1"/>
          </p:cNvCxnSpPr>
          <p:nvPr/>
        </p:nvCxnSpPr>
        <p:spPr>
          <a:xfrm flipV="1">
            <a:off x="8979535" y="5243830"/>
            <a:ext cx="272415" cy="297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文本框 46"/>
          <p:cNvSpPr txBox="1"/>
          <p:nvPr/>
        </p:nvSpPr>
        <p:spPr>
          <a:xfrm>
            <a:off x="7093585" y="558355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PHYSTOP</a:t>
            </a:r>
            <a:endParaRPr lang="en-US" altLang="zh-CN"/>
          </a:p>
        </p:txBody>
      </p:sp>
      <p:cxnSp>
        <p:nvCxnSpPr>
          <p:cNvPr id="51" name="直接连接符 50"/>
          <p:cNvCxnSpPr>
            <a:stCxn id="21" idx="0"/>
            <a:endCxn id="7" idx="0"/>
          </p:cNvCxnSpPr>
          <p:nvPr/>
        </p:nvCxnSpPr>
        <p:spPr>
          <a:xfrm>
            <a:off x="2562860" y="233426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直接连接符 51"/>
          <p:cNvCxnSpPr>
            <a:stCxn id="21" idx="2"/>
            <a:endCxn id="7" idx="2"/>
          </p:cNvCxnSpPr>
          <p:nvPr/>
        </p:nvCxnSpPr>
        <p:spPr>
          <a:xfrm>
            <a:off x="2562860" y="270764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直接连接符 52"/>
          <p:cNvCxnSpPr>
            <a:stCxn id="25" idx="0"/>
            <a:endCxn id="10" idx="0"/>
          </p:cNvCxnSpPr>
          <p:nvPr/>
        </p:nvCxnSpPr>
        <p:spPr>
          <a:xfrm>
            <a:off x="2562860" y="281051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直接连接符 53"/>
          <p:cNvCxnSpPr>
            <a:stCxn id="25" idx="2"/>
            <a:endCxn id="10" idx="2"/>
          </p:cNvCxnSpPr>
          <p:nvPr/>
        </p:nvCxnSpPr>
        <p:spPr>
          <a:xfrm>
            <a:off x="2562860" y="318389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直接连接符 54"/>
          <p:cNvCxnSpPr>
            <a:stCxn id="28" idx="0"/>
            <a:endCxn id="11" idx="0"/>
          </p:cNvCxnSpPr>
          <p:nvPr/>
        </p:nvCxnSpPr>
        <p:spPr>
          <a:xfrm>
            <a:off x="2563495" y="3253105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直接连接符 55"/>
          <p:cNvCxnSpPr>
            <a:stCxn id="28" idx="2"/>
            <a:endCxn id="11" idx="2"/>
          </p:cNvCxnSpPr>
          <p:nvPr/>
        </p:nvCxnSpPr>
        <p:spPr>
          <a:xfrm>
            <a:off x="2563495" y="3626485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直接连接符 56"/>
          <p:cNvCxnSpPr>
            <a:stCxn id="29" idx="0"/>
            <a:endCxn id="12" idx="0"/>
          </p:cNvCxnSpPr>
          <p:nvPr/>
        </p:nvCxnSpPr>
        <p:spPr>
          <a:xfrm>
            <a:off x="2563495" y="3688715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直接连接符 57"/>
          <p:cNvCxnSpPr>
            <a:stCxn id="29" idx="2"/>
            <a:endCxn id="12" idx="2"/>
          </p:cNvCxnSpPr>
          <p:nvPr/>
        </p:nvCxnSpPr>
        <p:spPr>
          <a:xfrm>
            <a:off x="2563495" y="4062095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直接连接符 58"/>
          <p:cNvCxnSpPr>
            <a:stCxn id="40" idx="0"/>
            <a:endCxn id="44" idx="0"/>
          </p:cNvCxnSpPr>
          <p:nvPr/>
        </p:nvCxnSpPr>
        <p:spPr>
          <a:xfrm>
            <a:off x="2558415" y="465582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直接连接符 62"/>
          <p:cNvCxnSpPr>
            <a:stCxn id="40" idx="2"/>
            <a:endCxn id="44" idx="2"/>
          </p:cNvCxnSpPr>
          <p:nvPr/>
        </p:nvCxnSpPr>
        <p:spPr>
          <a:xfrm>
            <a:off x="2558415" y="5541010"/>
            <a:ext cx="5236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内存、页表的布局：内核页表的布局</a:t>
            </a:r>
            <a:r>
              <a:rPr kumimoji="1" lang="en-US" altLang="zh-CN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非直接映射区</a:t>
            </a:r>
            <a:endParaRPr kumimoji="1" lang="zh-CN" altLang="en-US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0985" y="1735455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0350" y="194310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CLINT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6790" y="130683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内核页表</a:t>
            </a:r>
            <a:r>
              <a:rPr lang="en-US" altLang="zh-CN"/>
              <a:t>(kernel_pagetable)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610350" y="241935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PLIC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0985" y="286194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UART0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10985" y="329755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VIRTIO0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03365" y="4272280"/>
            <a:ext cx="23837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9251950" y="3514725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</a:t>
            </a:r>
            <a:endParaRPr lang="en-US" altLang="zh-CN"/>
          </a:p>
        </p:txBody>
      </p:sp>
      <p:cxnSp>
        <p:nvCxnSpPr>
          <p:cNvPr id="30" name="直接连接符 29"/>
          <p:cNvCxnSpPr>
            <a:endCxn id="14" idx="1"/>
          </p:cNvCxnSpPr>
          <p:nvPr/>
        </p:nvCxnSpPr>
        <p:spPr>
          <a:xfrm flipV="1">
            <a:off x="8987155" y="3698875"/>
            <a:ext cx="264795" cy="105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矩形 43"/>
          <p:cNvSpPr/>
          <p:nvPr/>
        </p:nvSpPr>
        <p:spPr>
          <a:xfrm>
            <a:off x="6603365" y="3796665"/>
            <a:ext cx="2383790" cy="8851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可用区域：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128MB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51950" y="4200525"/>
            <a:ext cx="288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 +128MB</a:t>
            </a:r>
            <a:endParaRPr lang="en-US" altLang="zh-CN"/>
          </a:p>
        </p:txBody>
      </p:sp>
      <p:cxnSp>
        <p:nvCxnSpPr>
          <p:cNvPr id="46" name="直接连接符 45"/>
          <p:cNvCxnSpPr>
            <a:endCxn id="45" idx="1"/>
          </p:cNvCxnSpPr>
          <p:nvPr/>
        </p:nvCxnSpPr>
        <p:spPr>
          <a:xfrm flipV="1">
            <a:off x="8979535" y="4384675"/>
            <a:ext cx="272415" cy="297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矩形 64"/>
          <p:cNvSpPr/>
          <p:nvPr/>
        </p:nvSpPr>
        <p:spPr>
          <a:xfrm>
            <a:off x="6610985" y="6269990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276985" y="1339850"/>
            <a:ext cx="6143625" cy="4930140"/>
            <a:chOff x="2804" y="2110"/>
            <a:chExt cx="9675" cy="7764"/>
          </a:xfrm>
        </p:grpSpPr>
        <p:sp>
          <p:nvSpPr>
            <p:cNvPr id="16" name="矩形 15"/>
            <p:cNvSpPr/>
            <p:nvPr/>
          </p:nvSpPr>
          <p:spPr>
            <a:xfrm>
              <a:off x="2804" y="2793"/>
              <a:ext cx="3744" cy="7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16" y="2110"/>
              <a:ext cx="2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xv6</a:t>
              </a:r>
              <a:r>
                <a:rPr lang="zh-CN" altLang="en-US"/>
                <a:t>物理布局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00" y="2460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KERNEL BASE 0X 8000 0000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274445" y="1765300"/>
            <a:ext cx="2374900" cy="2190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内核数据、代码区：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entry.S——0X 8000 0000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stack0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pcb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start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main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initcode.S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2225" y="3778250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end/etext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24" idx="1"/>
          </p:cNvCxnSpPr>
          <p:nvPr/>
        </p:nvCxnSpPr>
        <p:spPr>
          <a:xfrm>
            <a:off x="2461895" y="3956050"/>
            <a:ext cx="137033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矩形 26"/>
          <p:cNvSpPr/>
          <p:nvPr/>
        </p:nvSpPr>
        <p:spPr>
          <a:xfrm>
            <a:off x="1268095" y="3949700"/>
            <a:ext cx="2381250" cy="2317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可自由分配区：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4445" y="3088005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650615" y="3080385"/>
            <a:ext cx="2962910" cy="31730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>
          <a:xfrm>
            <a:off x="3643630" y="3384550"/>
            <a:ext cx="2962910" cy="318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直接连接符 34"/>
          <p:cNvCxnSpPr/>
          <p:nvPr/>
        </p:nvCxnSpPr>
        <p:spPr>
          <a:xfrm>
            <a:off x="3650615" y="1755140"/>
            <a:ext cx="2948305" cy="2028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>
          <a:xfrm flipV="1">
            <a:off x="3657600" y="4674235"/>
            <a:ext cx="2948940" cy="1593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6598920" y="6565265"/>
            <a:ext cx="254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MAXVA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内存、页表的布局：内核页表的布局</a:t>
            </a:r>
            <a:r>
              <a:rPr kumimoji="1" lang="en-US" altLang="zh-CN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非直接映射区</a:t>
            </a:r>
            <a:endParaRPr kumimoji="1" lang="zh-CN" altLang="en-US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0985" y="1735455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0350" y="194310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CLINT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6790" y="130683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内核页表</a:t>
            </a:r>
            <a:r>
              <a:rPr lang="en-US" altLang="zh-CN"/>
              <a:t>(kernel_pagetable)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610350" y="2419350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PLIC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0985" y="286194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UART0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10985" y="3297555"/>
            <a:ext cx="2378075" cy="373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VIRTIO0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03365" y="4272280"/>
            <a:ext cx="23837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9251950" y="3514725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 8000 0000</a:t>
            </a:r>
            <a:endParaRPr lang="en-US" altLang="zh-CN"/>
          </a:p>
        </p:txBody>
      </p:sp>
      <p:cxnSp>
        <p:nvCxnSpPr>
          <p:cNvPr id="30" name="直接连接符 29"/>
          <p:cNvCxnSpPr>
            <a:endCxn id="14" idx="1"/>
          </p:cNvCxnSpPr>
          <p:nvPr/>
        </p:nvCxnSpPr>
        <p:spPr>
          <a:xfrm flipV="1">
            <a:off x="8987155" y="3698875"/>
            <a:ext cx="264795" cy="105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矩形 43"/>
          <p:cNvSpPr/>
          <p:nvPr/>
        </p:nvSpPr>
        <p:spPr>
          <a:xfrm>
            <a:off x="6603365" y="3796665"/>
            <a:ext cx="238379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可用区域：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128MB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10985" y="6269990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96340" y="1339850"/>
            <a:ext cx="6224270" cy="5433695"/>
            <a:chOff x="2677" y="2110"/>
            <a:chExt cx="9802" cy="8557"/>
          </a:xfrm>
        </p:grpSpPr>
        <p:sp>
          <p:nvSpPr>
            <p:cNvPr id="16" name="矩形 15"/>
            <p:cNvSpPr/>
            <p:nvPr/>
          </p:nvSpPr>
          <p:spPr>
            <a:xfrm>
              <a:off x="2804" y="2793"/>
              <a:ext cx="3744" cy="7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16" y="2110"/>
              <a:ext cx="2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xv6</a:t>
              </a:r>
              <a:r>
                <a:rPr lang="zh-CN" altLang="en-US"/>
                <a:t>物理布局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00" y="2460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77" y="10087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 + 128MB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274445" y="1765300"/>
            <a:ext cx="2374900" cy="2190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内核数据、代码区：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entry.S——0X 8000 0000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stack0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pcb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start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main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initcode.S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2225" y="3778250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end/etext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24" idx="1"/>
          </p:cNvCxnSpPr>
          <p:nvPr/>
        </p:nvCxnSpPr>
        <p:spPr>
          <a:xfrm>
            <a:off x="2461895" y="3956050"/>
            <a:ext cx="137033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矩形 26"/>
          <p:cNvSpPr/>
          <p:nvPr/>
        </p:nvSpPr>
        <p:spPr>
          <a:xfrm>
            <a:off x="1268095" y="3949700"/>
            <a:ext cx="2381250" cy="2317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可自由分配区：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4445" y="3088005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50615" y="1755140"/>
            <a:ext cx="2948305" cy="2028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>
          <a:xfrm flipV="1">
            <a:off x="3657600" y="4299585"/>
            <a:ext cx="2948940" cy="196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271270" y="505968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lang="zh-CN" alt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4795" y="5654675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 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9715" y="5354320"/>
            <a:ext cx="2385060" cy="3111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guard page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9715" y="5043170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 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1620" y="4742815"/>
            <a:ext cx="2385060" cy="3111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guard page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93280" y="4237355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598920" y="6565265"/>
            <a:ext cx="254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MAXVA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267460" y="536956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lang="zh-CN" alt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643630" y="5060315"/>
            <a:ext cx="2969895" cy="6153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>
          <a:xfrm>
            <a:off x="3643630" y="5379085"/>
            <a:ext cx="2969895" cy="5791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/>
          <p:cNvCxnSpPr/>
          <p:nvPr/>
        </p:nvCxnSpPr>
        <p:spPr>
          <a:xfrm flipV="1">
            <a:off x="3650615" y="5342890"/>
            <a:ext cx="2955925" cy="3327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flipV="1">
            <a:off x="3657600" y="5067300"/>
            <a:ext cx="2955925" cy="311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内存、页表的布局：用户页表的布局</a:t>
            </a:r>
            <a:endParaRPr kumimoji="1" lang="zh-CN" altLang="en-US" sz="20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8375" y="149225"/>
            <a:ext cx="9904730" cy="688975"/>
          </a:xfrm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XV6系统是如何启动的？</a:t>
            </a:r>
            <a:r>
              <a:rPr lang="zh-CN" altLang="en-US" dirty="0">
                <a:solidFill>
                  <a:srgbClr val="002060"/>
                </a:solidFill>
                <a:sym typeface="+mn-ea"/>
              </a:rPr>
              <a:t>XV6系统如何布置页表的？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96305" y="1798320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7830" y="1349375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用户页表</a:t>
            </a:r>
            <a:r>
              <a:rPr lang="en-US" altLang="zh-CN"/>
              <a:t>(pagetable)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5996305" y="6332855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96340" y="1402715"/>
            <a:ext cx="6224270" cy="5433695"/>
            <a:chOff x="2677" y="2110"/>
            <a:chExt cx="9802" cy="8557"/>
          </a:xfrm>
        </p:grpSpPr>
        <p:sp>
          <p:nvSpPr>
            <p:cNvPr id="16" name="矩形 15"/>
            <p:cNvSpPr/>
            <p:nvPr/>
          </p:nvSpPr>
          <p:spPr>
            <a:xfrm>
              <a:off x="2804" y="2793"/>
              <a:ext cx="3744" cy="7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16" y="2110"/>
              <a:ext cx="2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xv6</a:t>
              </a:r>
              <a:r>
                <a:rPr lang="zh-CN" altLang="en-US"/>
                <a:t>物理布局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00" y="2460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77" y="10087"/>
              <a:ext cx="5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0X 8000 0000 + 128MB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274445" y="1828165"/>
            <a:ext cx="2374900" cy="2190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内核数据、代码区：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entry.S——0X 8000 0000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stack0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pcb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代码：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start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main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initcode.S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2225" y="3841115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end/etext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24" idx="1"/>
          </p:cNvCxnSpPr>
          <p:nvPr/>
        </p:nvCxnSpPr>
        <p:spPr>
          <a:xfrm>
            <a:off x="2461895" y="4018915"/>
            <a:ext cx="137033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矩形 26"/>
          <p:cNvSpPr/>
          <p:nvPr/>
        </p:nvSpPr>
        <p:spPr>
          <a:xfrm>
            <a:off x="1268095" y="4012565"/>
            <a:ext cx="2381250" cy="2317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可自由分配区：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用户页面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kernel_pagetable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pagetable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4445" y="315087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trampoline.S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650615" y="3143250"/>
            <a:ext cx="2346960" cy="319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>
          <a:xfrm>
            <a:off x="3643630" y="3447415"/>
            <a:ext cx="2361565" cy="316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271270" y="521335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lang="zh-CN" alt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67460" y="552323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</a:t>
            </a:r>
            <a:r>
              <a:rPr lang="zh-CN" alt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en-US" altLang="zh-CN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07100" y="6022975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64285" y="4906010"/>
            <a:ext cx="2376170" cy="3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trapframe</a:t>
            </a:r>
            <a:r>
              <a:rPr lang="zh-CN" altLang="en-US" sz="140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页</a:t>
            </a:r>
            <a:endParaRPr lang="zh-CN" altLang="en-US" sz="140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364345" y="1799590"/>
            <a:ext cx="2377440" cy="48456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820150" y="130810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内核页表</a:t>
            </a:r>
            <a:r>
              <a:rPr lang="en-US" altLang="zh-CN"/>
              <a:t>(kernel_pagetable)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9348470" y="2726055"/>
            <a:ext cx="2378075" cy="8750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QEMU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物理占用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48470" y="3733800"/>
            <a:ext cx="238379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可用区域：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128MB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64345" y="6334125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TRAMPOLINE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80855" y="5591810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 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75775" y="5291455"/>
            <a:ext cx="2385060" cy="3111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guard page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75775" y="4980305"/>
            <a:ext cx="2385060" cy="311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kstack 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77680" y="4679950"/>
            <a:ext cx="2385060" cy="31115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guard page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819640" y="4174490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68" name="直接连接符 67"/>
          <p:cNvCxnSpPr/>
          <p:nvPr/>
        </p:nvCxnSpPr>
        <p:spPr>
          <a:xfrm>
            <a:off x="3643630" y="5217795"/>
            <a:ext cx="2368550" cy="1115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直接连接符 68"/>
          <p:cNvCxnSpPr/>
          <p:nvPr/>
        </p:nvCxnSpPr>
        <p:spPr>
          <a:xfrm>
            <a:off x="3650615" y="4913630"/>
            <a:ext cx="2354580" cy="1108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直接连接符 70"/>
          <p:cNvCxnSpPr>
            <a:stCxn id="65" idx="2"/>
            <a:endCxn id="60" idx="2"/>
          </p:cNvCxnSpPr>
          <p:nvPr/>
        </p:nvCxnSpPr>
        <p:spPr>
          <a:xfrm>
            <a:off x="7188835" y="6644005"/>
            <a:ext cx="3368040" cy="1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直接连接符 71"/>
          <p:cNvCxnSpPr>
            <a:stCxn id="49" idx="2"/>
            <a:endCxn id="60" idx="0"/>
          </p:cNvCxnSpPr>
          <p:nvPr/>
        </p:nvCxnSpPr>
        <p:spPr>
          <a:xfrm>
            <a:off x="7199630" y="6334125"/>
            <a:ext cx="33572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矩形 72"/>
          <p:cNvSpPr/>
          <p:nvPr/>
        </p:nvSpPr>
        <p:spPr>
          <a:xfrm>
            <a:off x="5999480" y="1781810"/>
            <a:ext cx="2369185" cy="3632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用户页面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任务一：打印页表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任务要求：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vmprint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（pagetable_t pagetable）函数，可以打印出该页表中所有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（三级页目录都要遍历哦，参考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无效，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提示：与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PTE_V bit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有关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，则不打印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exec.c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exec()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函数返回前增加一个条件：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if(p-&gt;pid==1)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，则调用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vmprint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p-&gt;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pagetable）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5351780"/>
            <a:ext cx="653415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753745" y="1068070"/>
            <a:ext cx="12071350" cy="5527675"/>
          </a:xfrm>
        </p:spPr>
        <p:txBody>
          <a:bodyPr/>
          <a:lstStyle/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任务一：打印页表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任务要求：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输出要求如下：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第一行为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”page table ”+&lt;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页表地址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后续行输出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“..”* &lt;level&gt;+&lt;index&gt;+“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”+“pte ”+&lt;pte&gt;+“pa”+&lt;pa&gt;	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level=1—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最高级页目录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页目录号，参照前面的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“..”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间要有空格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使用深度优先遍历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0113" b="3585"/>
          <a:stretch>
            <a:fillRect/>
          </a:stretch>
        </p:blipFill>
        <p:spPr>
          <a:xfrm>
            <a:off x="5545455" y="4025900"/>
            <a:ext cx="5915025" cy="2459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1962" y="838200"/>
            <a:ext cx="11268075" cy="6019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一、实验背景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&amp;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页表是什么，内核页表、用户页表是什么？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XV6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系统是如何启动的？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XV6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系统如何布置页表的？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二、实验内容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任务一：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打印页表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任务二：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为每个用户进程新增一个独享的内核页表</a:t>
            </a:r>
            <a:endParaRPr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任务三：使用任务二的独享内核页表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公共内核页表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</a:rPr>
              <a:t>实验目录</a:t>
            </a:r>
            <a:r>
              <a:rPr lang="en-US" altLang="zh-CN" dirty="0">
                <a:solidFill>
                  <a:srgbClr val="002060"/>
                </a:solidFill>
              </a:rPr>
              <a:t>——</a:t>
            </a:r>
            <a:r>
              <a:rPr lang="zh-CN" altLang="en-US" dirty="0">
                <a:solidFill>
                  <a:srgbClr val="002060"/>
                </a:solidFill>
              </a:rPr>
              <a:t>页表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9622970" y="6091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F8B8DA-3D2E-8C43-91D1-4E8AEA96D1B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任务二、三：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为每个用户进程新增一个独享的内核页表并应用</a:t>
            </a:r>
            <a:endParaRPr 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任务背景说明：由于内核页表为所有进程共享的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公共资源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不可能保存用户进程的用户页面映射信息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，这就导致在内核态使用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copyin()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copyout()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copyinstr()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等函数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访问用户页面时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，需要通过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walkaddr()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软件翻译用户页面的地址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速度很慢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66"/>
          <a:stretch>
            <a:fillRect/>
          </a:stretch>
        </p:blipFill>
        <p:spPr>
          <a:xfrm>
            <a:off x="2173605" y="2910205"/>
            <a:ext cx="757555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任务二、三：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为每个用户进程新增一个独享的内核页表并应用</a:t>
            </a:r>
            <a:endParaRPr 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任务背景说明：若是为每个用户进程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创建一个独享的内核页表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，这个内核页表中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记录了用户页面的映射信息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，并在进入内核态时将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satp(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页表寄存器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页表换为独享内核页表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(instead of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共享内核页表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则内核在访问用户页面的时，可以直接访问用户页面地址（自动触发硬件翻译，很快）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455" y="2879725"/>
            <a:ext cx="8213090" cy="3889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任务二、三：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为每个用户进程新增一个独享的内核页表并应用</a:t>
            </a:r>
            <a:endParaRPr 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任务要求：</a:t>
            </a:r>
            <a:endParaRPr 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proc.h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中为每个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增加一个独享内核页表变量，也可以叫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kernel_pagetable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将所有的copyin()和copyinstr()替换为vmcopyin.c中的copyin_new()、copyinstr_new()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2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以合适的方式维护该独享内核页表，如：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alloc_proc()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时创建、初始化它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只映射自己的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kstack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，别把别人的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kstack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映射到你的独享内核页表中（参考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procinit()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在修改用户页表时，同步该改动，如：释放用户页表（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freeproc()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）时、父进程复制数据给子进程时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(fork())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修改页表时，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growproc()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，userinit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等等，大家自己搜索相关的操作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在内核态时都要使用内核页表，但内核态分为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有程序运行状态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无程序状态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无程序在运行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，则用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的内核页表，若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有程序在运行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，则使用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用户程序独享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的内核页表（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函数处见分晓）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虚拟地址不能无限增长，不然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物理内存所占用的条目就被刷新掉了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限制为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PLIC)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growproc()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函数中要判断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是否越界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3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1" indent="-457200" algn="l" defTabSz="914400" fontAlgn="auto" latinLnBrk="0">
              <a:lnSpc>
                <a:spcPct val="150000"/>
              </a:lnSpc>
              <a:spcBef>
                <a:spcPts val="500"/>
              </a:spcBef>
              <a:buClrTx/>
              <a:buSzTx/>
              <a:buFont typeface="Wingdings" panose="05000000000000000000" pitchFamily="2" charset="2"/>
              <a:buChar char="q"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375" y="149225"/>
            <a:ext cx="7442200" cy="688975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sym typeface="+mn-ea"/>
              </a:rPr>
              <a:t>实验内容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1615" y="910590"/>
            <a:ext cx="11296015" cy="5601335"/>
          </a:xfrm>
        </p:spPr>
        <p:txBody>
          <a:bodyPr/>
          <a:lstStyle/>
          <a:p>
            <a:pPr lv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回答问题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q"/>
            </a:pPr>
            <a:r>
              <a:rPr lang="en-US" sz="2000" dirty="0"/>
              <a:t>(1)</a:t>
            </a:r>
            <a:r>
              <a:rPr sz="2000" dirty="0"/>
              <a:t>阅读`kernel/</a:t>
            </a:r>
            <a:r>
              <a:rPr lang="en-US" sz="2000" dirty="0"/>
              <a:t>proc.h</a:t>
            </a:r>
            <a:r>
              <a:rPr sz="2000" dirty="0"/>
              <a:t>`，</a:t>
            </a:r>
            <a:r>
              <a:rPr lang="zh-CN" sz="2000" dirty="0"/>
              <a:t>解释一下</a:t>
            </a:r>
            <a:r>
              <a:rPr lang="en-US" altLang="zh-CN" sz="2000" dirty="0"/>
              <a:t>PTE2PA()</a:t>
            </a:r>
            <a:r>
              <a:rPr lang="zh-CN" altLang="en-US" sz="2000" dirty="0"/>
              <a:t>和</a:t>
            </a:r>
            <a:r>
              <a:rPr lang="en-US" altLang="zh-CN" sz="2000" dirty="0"/>
              <a:t>PA2PTE()</a:t>
            </a:r>
            <a:r>
              <a:rPr lang="zh-CN" altLang="en-US" sz="2000" dirty="0"/>
              <a:t>中的左右移操作</a:t>
            </a:r>
            <a:endParaRPr sz="2000" dirty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q"/>
            </a:pPr>
            <a:r>
              <a:rPr sz="2000" dirty="0"/>
              <a:t>(2) 阅读`kernel/</a:t>
            </a:r>
            <a:r>
              <a:rPr lang="en-US" sz="2000" dirty="0"/>
              <a:t>proc.h</a:t>
            </a:r>
            <a:r>
              <a:rPr sz="2000" dirty="0"/>
              <a:t>`，</a:t>
            </a:r>
            <a:r>
              <a:rPr lang="zh-CN" sz="2000" dirty="0"/>
              <a:t>介绍一下</a:t>
            </a:r>
            <a:r>
              <a:rPr lang="en-US" altLang="zh-CN" sz="2000" dirty="0"/>
              <a:t>PTE</a:t>
            </a:r>
            <a:r>
              <a:rPr lang="zh-CN" altLang="en-US" sz="2000" dirty="0"/>
              <a:t>中的各个</a:t>
            </a:r>
            <a:r>
              <a:rPr lang="en-US" altLang="zh-CN" sz="2000" dirty="0"/>
              <a:t>flag</a:t>
            </a:r>
            <a:r>
              <a:rPr lang="zh-CN" altLang="en-US" sz="2000" dirty="0"/>
              <a:t>代表什么含义，分别在什么时候被设置，用户的</a:t>
            </a:r>
            <a:r>
              <a:rPr lang="en-US" altLang="zh-CN" sz="2000" dirty="0"/>
              <a:t>kernel_pagetable</a:t>
            </a:r>
            <a:r>
              <a:rPr lang="zh-CN" altLang="en-US" sz="2000" dirty="0"/>
              <a:t>一定不能有哪一个</a:t>
            </a:r>
            <a:r>
              <a:rPr lang="en-US" altLang="zh-CN" sz="2000" dirty="0"/>
              <a:t>flag</a:t>
            </a:r>
            <a:endParaRPr sz="2000" dirty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q"/>
            </a:pPr>
            <a:r>
              <a:rPr sz="2000" dirty="0"/>
              <a:t>(3) 阅读</a:t>
            </a:r>
            <a:r>
              <a:rPr lang="zh-CN" sz="2000" dirty="0"/>
              <a:t>实验指导书</a:t>
            </a:r>
            <a:r>
              <a:rPr sz="2000" dirty="0"/>
              <a:t>，</a:t>
            </a:r>
            <a:r>
              <a:rPr lang="zh-CN" sz="2000" dirty="0"/>
              <a:t>介绍一下跟</a:t>
            </a:r>
            <a:r>
              <a:rPr lang="en-US" altLang="zh-CN" sz="2000" dirty="0"/>
              <a:t>pc</a:t>
            </a:r>
            <a:r>
              <a:rPr lang="zh-CN" altLang="en-US" sz="2000" dirty="0"/>
              <a:t>相关的寄存器，如</a:t>
            </a:r>
            <a:r>
              <a:rPr lang="en-US" altLang="zh-CN" sz="2000" dirty="0"/>
              <a:t>sepc,mepc,epc,ra</a:t>
            </a:r>
            <a:endParaRPr sz="2000" dirty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q"/>
            </a:pPr>
            <a:r>
              <a:rPr sz="2000" dirty="0"/>
              <a:t>(4) 阅读`kernel/</a:t>
            </a:r>
            <a:r>
              <a:rPr lang="en-US" sz="2000" dirty="0"/>
              <a:t>vmcopyin</a:t>
            </a:r>
            <a:r>
              <a:rPr sz="2000" dirty="0"/>
              <a:t>.c`，</a:t>
            </a:r>
            <a:r>
              <a:rPr lang="zh-CN" sz="2000" dirty="0"/>
              <a:t>解释一下</a:t>
            </a:r>
            <a:r>
              <a:rPr lang="en-US" altLang="zh-CN" sz="2000" dirty="0"/>
              <a:t>copyin_new()</a:t>
            </a:r>
            <a:r>
              <a:rPr lang="zh-CN" altLang="en-US" sz="2000" dirty="0"/>
              <a:t>中的</a:t>
            </a:r>
            <a:r>
              <a:rPr lang="en-US" altLang="zh-CN" sz="2000" dirty="0"/>
              <a:t>if</a:t>
            </a:r>
            <a:r>
              <a:rPr lang="zh-CN" altLang="en-US" sz="2000" dirty="0"/>
              <a:t>中各个条件的含义，它们为什么不合法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矩形 3"/>
          <p:cNvSpPr>
            <a:spLocks noChangeArrowheads="1"/>
          </p:cNvSpPr>
          <p:nvPr/>
        </p:nvSpPr>
        <p:spPr bwMode="auto">
          <a:xfrm>
            <a:off x="0" y="1840062"/>
            <a:ext cx="12192000" cy="2046288"/>
          </a:xfrm>
          <a:prstGeom prst="rect">
            <a:avLst/>
          </a:prstGeom>
          <a:solidFill>
            <a:srgbClr val="004070">
              <a:alpha val="89803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  <a:cs typeface="Arial" panose="020B0604020202020204" pitchFamily="34" charset="0"/>
              </a:rPr>
              <a:t>You</a:t>
            </a:r>
            <a:endParaRPr lang="zh-CN" alt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47" name="标题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807085" y="0"/>
            <a:ext cx="3253105" cy="933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6388A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638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eaLnBrk="1" latinLnBrk="0" hangingPunct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操作系统实验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821" y="117457"/>
            <a:ext cx="905011" cy="81599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2733"/>
            <a:ext cx="1126807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6383020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2400" dirty="0">
                <a:sym typeface="+mn-ea"/>
              </a:rPr>
              <a:t>现在的操作系统采取分页的方式管理内存，用户的虚拟页面会被映射（存放）到内存的某个物理页中。</a:t>
            </a:r>
            <a:endParaRPr 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为了记录这种映射关系，我们需要一张</a:t>
            </a:r>
            <a:r>
              <a:rPr lang="zh-CN" altLang="en-US" sz="2400" b="1" dirty="0">
                <a:sym typeface="+mn-ea"/>
              </a:rPr>
              <a:t>表格</a:t>
            </a:r>
            <a:r>
              <a:rPr lang="zh-CN" altLang="en-US" sz="2400" dirty="0">
                <a:sym typeface="+mn-ea"/>
              </a:rPr>
              <a:t>来记录</a:t>
            </a:r>
            <a:r>
              <a:rPr lang="en-US" altLang="zh-CN" sz="2400" dirty="0">
                <a:sym typeface="+mn-ea"/>
              </a:rPr>
              <a:t>——</a:t>
            </a:r>
            <a:r>
              <a:rPr lang="zh-CN" altLang="en-US" sz="2400" dirty="0">
                <a:sym typeface="+mn-ea"/>
              </a:rPr>
              <a:t>页表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066280" y="1297940"/>
            <a:ext cx="4615180" cy="2382520"/>
            <a:chOff x="9025" y="5627"/>
            <a:chExt cx="7268" cy="3752"/>
          </a:xfrm>
        </p:grpSpPr>
        <p:grpSp>
          <p:nvGrpSpPr>
            <p:cNvPr id="17" name="组合 16"/>
            <p:cNvGrpSpPr/>
            <p:nvPr/>
          </p:nvGrpSpPr>
          <p:grpSpPr>
            <a:xfrm>
              <a:off x="9025" y="6329"/>
              <a:ext cx="7269" cy="3050"/>
              <a:chOff x="5698" y="2974"/>
              <a:chExt cx="7269" cy="30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698" y="2974"/>
                <a:ext cx="1920" cy="61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698" y="358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1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698" y="4194"/>
                <a:ext cx="1920" cy="61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2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98" y="480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3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98" y="541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4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047" y="297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047" y="3584"/>
                <a:ext cx="1920" cy="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1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047" y="4194"/>
                <a:ext cx="1920" cy="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2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047" y="480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3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047" y="541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4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7618" y="3889"/>
                <a:ext cx="3429" cy="6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6" name="直接箭头连接符 15"/>
              <p:cNvCxnSpPr>
                <a:stCxn id="2" idx="3"/>
                <a:endCxn id="12" idx="1"/>
              </p:cNvCxnSpPr>
              <p:nvPr/>
            </p:nvCxnSpPr>
            <p:spPr>
              <a:xfrm>
                <a:off x="7618" y="3279"/>
                <a:ext cx="3429" cy="12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sp>
          <p:nvSpPr>
            <p:cNvPr id="20" name="文本框 19"/>
            <p:cNvSpPr txBox="1"/>
            <p:nvPr/>
          </p:nvSpPr>
          <p:spPr>
            <a:xfrm>
              <a:off x="9098" y="5627"/>
              <a:ext cx="1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466" y="5627"/>
              <a:ext cx="1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内存空间</a:t>
              </a:r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/>
        </p:nvGraphicFramePr>
        <p:xfrm>
          <a:off x="2038350" y="463931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虚拟页号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物理页号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513070" y="418338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页表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2733"/>
            <a:ext cx="1126807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697166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2400" dirty="0">
                <a:sym typeface="+mn-ea"/>
              </a:rPr>
              <a:t>然而如果一个应用程序有</a:t>
            </a:r>
            <a:r>
              <a:rPr lang="en-US" altLang="zh-CN" sz="2400" dirty="0">
                <a:sym typeface="+mn-ea"/>
              </a:rPr>
              <a:t>100</a:t>
            </a:r>
            <a:r>
              <a:rPr lang="zh-CN" altLang="en-US" sz="2400" dirty="0">
                <a:sym typeface="+mn-ea"/>
              </a:rPr>
              <a:t>个虚拟页，那么当它需要查找某个虚拟页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号虚拟页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所对应的物理页时，它需要</a:t>
            </a:r>
            <a:r>
              <a:rPr lang="zh-CN" altLang="en-US" sz="2400" b="1" dirty="0">
                <a:sym typeface="+mn-ea"/>
              </a:rPr>
              <a:t>遍历整个页表</a:t>
            </a:r>
            <a:r>
              <a:rPr lang="zh-CN" altLang="en-US" sz="2400" dirty="0">
                <a:sym typeface="+mn-ea"/>
              </a:rPr>
              <a:t>，进行最多</a:t>
            </a:r>
            <a:r>
              <a:rPr lang="en-US" altLang="zh-CN" sz="2400" b="1" dirty="0">
                <a:sym typeface="+mn-ea"/>
              </a:rPr>
              <a:t>100</a:t>
            </a:r>
            <a:r>
              <a:rPr lang="zh-CN" altLang="en-US" sz="2400" b="1" dirty="0">
                <a:sym typeface="+mn-ea"/>
              </a:rPr>
              <a:t>次比对</a:t>
            </a:r>
            <a:r>
              <a:rPr lang="zh-CN" altLang="en-US" sz="2400" dirty="0">
                <a:sym typeface="+mn-ea"/>
              </a:rPr>
              <a:t>才能找到属于它的那一行数据</a:t>
            </a:r>
            <a:r>
              <a:rPr lang="en-US" altLang="zh-CN" sz="2400" dirty="0">
                <a:sym typeface="+mn-ea"/>
              </a:rPr>
              <a:t>——</a:t>
            </a:r>
            <a:r>
              <a:rPr lang="zh-CN" altLang="en-US" sz="2400" dirty="0">
                <a:sym typeface="+mn-ea"/>
              </a:rPr>
              <a:t>太慢了！！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有没有更加优化的方法呢？有！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我们将虚拟页</a:t>
            </a:r>
            <a:r>
              <a:rPr lang="en-US" altLang="zh-CN" sz="24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的映射信息放置在表格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页表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的第</a:t>
            </a:r>
            <a:r>
              <a:rPr lang="en-US" altLang="zh-CN" sz="24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行，</a:t>
            </a:r>
            <a:r>
              <a:rPr lang="zh-CN" altLang="en-US" sz="2400" dirty="0">
                <a:sym typeface="+mn-ea"/>
              </a:rPr>
              <a:t>查找某个虚拟页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如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号虚拟页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，直接查找第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行即可</a:t>
            </a:r>
            <a:r>
              <a:rPr lang="en-US" altLang="zh-CN" sz="2400" dirty="0">
                <a:sym typeface="+mn-ea"/>
              </a:rPr>
              <a:t>——</a:t>
            </a:r>
            <a:r>
              <a:rPr lang="zh-CN" altLang="en-US" sz="2400" dirty="0">
                <a:sym typeface="+mn-ea"/>
              </a:rPr>
              <a:t>太快了！！</a:t>
            </a:r>
            <a:endParaRPr 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37475" y="838200"/>
            <a:ext cx="3971925" cy="2382520"/>
            <a:chOff x="9025" y="5627"/>
            <a:chExt cx="6255" cy="3752"/>
          </a:xfrm>
        </p:grpSpPr>
        <p:grpSp>
          <p:nvGrpSpPr>
            <p:cNvPr id="17" name="组合 16"/>
            <p:cNvGrpSpPr/>
            <p:nvPr/>
          </p:nvGrpSpPr>
          <p:grpSpPr>
            <a:xfrm>
              <a:off x="9025" y="6329"/>
              <a:ext cx="6255" cy="3050"/>
              <a:chOff x="5698" y="2974"/>
              <a:chExt cx="6255" cy="30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698" y="2974"/>
                <a:ext cx="1920" cy="61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698" y="358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1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698" y="4194"/>
                <a:ext cx="1920" cy="61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2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98" y="480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3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98" y="541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虚拟页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4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033" y="297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0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033" y="3584"/>
                <a:ext cx="1920" cy="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1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033" y="4194"/>
                <a:ext cx="1920" cy="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2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033" y="480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3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033" y="5414"/>
                <a:ext cx="1920" cy="6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物理页</a:t>
                </a: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4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7618" y="3889"/>
                <a:ext cx="2415" cy="6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6" name="直接箭头连接符 15"/>
              <p:cNvCxnSpPr>
                <a:stCxn id="2" idx="3"/>
                <a:endCxn id="12" idx="1"/>
              </p:cNvCxnSpPr>
              <p:nvPr/>
            </p:nvCxnSpPr>
            <p:spPr>
              <a:xfrm>
                <a:off x="7618" y="3279"/>
                <a:ext cx="2415" cy="12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sp>
          <p:nvSpPr>
            <p:cNvPr id="20" name="文本框 19"/>
            <p:cNvSpPr txBox="1"/>
            <p:nvPr/>
          </p:nvSpPr>
          <p:spPr>
            <a:xfrm>
              <a:off x="9098" y="5627"/>
              <a:ext cx="1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用户空间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52" y="5627"/>
              <a:ext cx="1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内存空间</a:t>
              </a:r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8335645" y="3298190"/>
          <a:ext cx="2993390" cy="3348990"/>
        </p:xfrm>
        <a:graphic>
          <a:graphicData uri="http://schemas.openxmlformats.org/drawingml/2006/table">
            <a:tbl>
              <a:tblPr firstRow="1" bandRow="1">
                <a:tableStyleId>{DA7717D3-5C5C-4A3E-888D-09C2BA5A4598}</a:tableStyleId>
              </a:tblPr>
              <a:tblGrid>
                <a:gridCol w="2993390"/>
              </a:tblGrid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物理页号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463790" y="386842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463790" y="444119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63790" y="501396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463790" y="558673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463790" y="615950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077325" y="283972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页表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3050"/>
            <a:ext cx="11222355" cy="27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可是随着现在的应用越来越大，页表中需要记录的数据太多了，如</a:t>
            </a:r>
            <a:r>
              <a:rPr lang="en-US" altLang="zh-CN" sz="2400" dirty="0">
                <a:sym typeface="+mn-ea"/>
              </a:rPr>
              <a:t>4G</a:t>
            </a:r>
            <a:r>
              <a:rPr lang="zh-CN" altLang="en-US" sz="2400" dirty="0">
                <a:sym typeface="+mn-ea"/>
              </a:rPr>
              <a:t>的虚拟空间，可以有</a:t>
            </a:r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baseline="30000" dirty="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个页面，需要记录</a:t>
            </a:r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baseline="30000" dirty="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行映射数据</a:t>
            </a:r>
            <a:r>
              <a:rPr lang="en-US" altLang="zh-CN" sz="2400" dirty="0">
                <a:sym typeface="+mn-ea"/>
              </a:rPr>
              <a:t>——</a:t>
            </a:r>
            <a:r>
              <a:rPr lang="zh-CN" altLang="en-US" sz="2400" dirty="0">
                <a:sym typeface="+mn-ea"/>
              </a:rPr>
              <a:t>太浪费空间了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有没有再优化一点的方法呢？有！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我们将这</a:t>
            </a:r>
            <a:r>
              <a:rPr lang="en-US" altLang="zh-CN" sz="2400" dirty="0">
                <a:sym typeface="+mn-ea"/>
              </a:rPr>
              <a:t>2</a:t>
            </a:r>
            <a:r>
              <a:rPr lang="en-US" altLang="zh-CN" sz="2400" baseline="30000" dirty="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行数据分别装在多个页面中，这样就可以按需导入页表，如下图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564765" y="4040505"/>
            <a:ext cx="6536055" cy="2382520"/>
            <a:chOff x="7800" y="6791"/>
            <a:chExt cx="10293" cy="3752"/>
          </a:xfrm>
        </p:grpSpPr>
        <p:grpSp>
          <p:nvGrpSpPr>
            <p:cNvPr id="28" name="组合 27"/>
            <p:cNvGrpSpPr/>
            <p:nvPr/>
          </p:nvGrpSpPr>
          <p:grpSpPr>
            <a:xfrm>
              <a:off x="12301" y="6791"/>
              <a:ext cx="5793" cy="3752"/>
              <a:chOff x="9025" y="5627"/>
              <a:chExt cx="5793" cy="375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9025" y="6329"/>
                <a:ext cx="5793" cy="3050"/>
                <a:chOff x="5698" y="2974"/>
                <a:chExt cx="5793" cy="305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5698" y="297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698" y="358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698" y="419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698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698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571" y="297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571" y="358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571" y="419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571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9571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cxnSp>
              <p:nvCxnSpPr>
                <p:cNvPr id="40" name="直接箭头连接符 39"/>
                <p:cNvCxnSpPr>
                  <a:stCxn id="32" idx="3"/>
                  <a:endCxn id="36" idx="1"/>
                </p:cNvCxnSpPr>
                <p:nvPr/>
              </p:nvCxnSpPr>
              <p:spPr>
                <a:xfrm flipV="1">
                  <a:off x="7618" y="3889"/>
                  <a:ext cx="1953" cy="61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41" name="直接箭头连接符 40"/>
                <p:cNvCxnSpPr>
                  <a:stCxn id="30" idx="3"/>
                  <a:endCxn id="37" idx="1"/>
                </p:cNvCxnSpPr>
                <p:nvPr/>
              </p:nvCxnSpPr>
              <p:spPr>
                <a:xfrm>
                  <a:off x="7618" y="3279"/>
                  <a:ext cx="1953" cy="122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</p:grpSp>
          <p:sp>
            <p:nvSpPr>
              <p:cNvPr id="42" name="文本框 41"/>
              <p:cNvSpPr txBox="1"/>
              <p:nvPr/>
            </p:nvSpPr>
            <p:spPr>
              <a:xfrm>
                <a:off x="9098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页表</a:t>
                </a:r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990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内存空间</a:t>
                </a:r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59" y="7493"/>
              <a:ext cx="2888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0-99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" y="8103"/>
              <a:ext cx="4147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100</a:t>
              </a:r>
              <a:r>
                <a:rPr lang="en-US" altLang="zh-CN"/>
                <a:t>-199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944" y="871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200-299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44" y="932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300-399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95" y="9933"/>
              <a:ext cx="3352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400-499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3050"/>
            <a:ext cx="11222355" cy="27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但我怎么知道这些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>
                <a:sym typeface="+mn-ea"/>
              </a:rPr>
              <a:t>页表残片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>
                <a:sym typeface="+mn-ea"/>
              </a:rPr>
              <a:t>放在哪里呢？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这时候就跟用户空间的映射很像了！我们只需要再建立一个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>
                <a:sym typeface="+mn-ea"/>
              </a:rPr>
              <a:t>页表之页表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>
                <a:sym typeface="+mn-ea"/>
              </a:rPr>
              <a:t>（页目录）就可以了嘛</a:t>
            </a:r>
            <a:r>
              <a:rPr lang="en-US" altLang="zh-CN" sz="2400" dirty="0">
                <a:sym typeface="+mn-ea"/>
              </a:rPr>
              <a:t>~</a:t>
            </a:r>
            <a:endParaRPr lang="en-US" altLang="zh-CN" sz="2400" dirty="0"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90525" y="3429000"/>
            <a:ext cx="6536055" cy="2382520"/>
            <a:chOff x="7800" y="6791"/>
            <a:chExt cx="10293" cy="3752"/>
          </a:xfrm>
        </p:grpSpPr>
        <p:grpSp>
          <p:nvGrpSpPr>
            <p:cNvPr id="28" name="组合 27"/>
            <p:cNvGrpSpPr/>
            <p:nvPr/>
          </p:nvGrpSpPr>
          <p:grpSpPr>
            <a:xfrm>
              <a:off x="12301" y="6791"/>
              <a:ext cx="5793" cy="3752"/>
              <a:chOff x="9025" y="5627"/>
              <a:chExt cx="5793" cy="375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9025" y="6329"/>
                <a:ext cx="5793" cy="3050"/>
                <a:chOff x="5698" y="2974"/>
                <a:chExt cx="5793" cy="305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5698" y="297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698" y="358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698" y="419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698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698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571" y="297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571" y="358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571" y="419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571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9571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cxnSp>
              <p:nvCxnSpPr>
                <p:cNvPr id="40" name="直接箭头连接符 39"/>
                <p:cNvCxnSpPr>
                  <a:stCxn id="32" idx="3"/>
                  <a:endCxn id="36" idx="1"/>
                </p:cNvCxnSpPr>
                <p:nvPr/>
              </p:nvCxnSpPr>
              <p:spPr>
                <a:xfrm flipV="1">
                  <a:off x="7618" y="3889"/>
                  <a:ext cx="1953" cy="61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41" name="直接箭头连接符 40"/>
                <p:cNvCxnSpPr>
                  <a:stCxn id="30" idx="3"/>
                  <a:endCxn id="37" idx="1"/>
                </p:cNvCxnSpPr>
                <p:nvPr/>
              </p:nvCxnSpPr>
              <p:spPr>
                <a:xfrm>
                  <a:off x="7618" y="3279"/>
                  <a:ext cx="1953" cy="122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</p:grpSp>
          <p:sp>
            <p:nvSpPr>
              <p:cNvPr id="42" name="文本框 41"/>
              <p:cNvSpPr txBox="1"/>
              <p:nvPr/>
            </p:nvSpPr>
            <p:spPr>
              <a:xfrm>
                <a:off x="9098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页表</a:t>
                </a:r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990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内存空间</a:t>
                </a:r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59" y="7493"/>
              <a:ext cx="2888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0-99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" y="8103"/>
              <a:ext cx="4147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100</a:t>
              </a:r>
              <a:r>
                <a:rPr lang="en-US" altLang="zh-CN"/>
                <a:t>-199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944" y="871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200-299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44" y="932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300-399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95" y="9933"/>
              <a:ext cx="3352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400-499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8335645" y="3298190"/>
          <a:ext cx="2993390" cy="3348990"/>
        </p:xfrm>
        <a:graphic>
          <a:graphicData uri="http://schemas.openxmlformats.org/drawingml/2006/table">
            <a:tbl>
              <a:tblPr firstRow="1" bandRow="1">
                <a:tableStyleId>{DA7717D3-5C5C-4A3E-888D-09C2BA5A4598}</a:tableStyleId>
              </a:tblPr>
              <a:tblGrid>
                <a:gridCol w="2993390"/>
              </a:tblGrid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物理页号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463790" y="386842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463790" y="444119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63790" y="501396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463790" y="558673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463790" y="615950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77325" y="283972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页目录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3050"/>
            <a:ext cx="11222355" cy="27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5527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2400" dirty="0">
                <a:sym typeface="+mn-ea"/>
              </a:rPr>
              <a:t>那如果页目录还很大怎么办呢？</a:t>
            </a:r>
            <a:r>
              <a:rPr lang="en-US" altLang="zh-CN" sz="2400" dirty="0">
                <a:sym typeface="+mn-ea"/>
              </a:rPr>
              <a:t>—</a:t>
            </a:r>
            <a:r>
              <a:rPr lang="zh-CN" sz="2400" dirty="0">
                <a:sym typeface="+mn-ea"/>
              </a:rPr>
              <a:t>套娃：分页存放、再给页目录再创建一个页表呗</a:t>
            </a:r>
            <a:endParaRPr 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sym typeface="+mn-ea"/>
              </a:rPr>
              <a:t>如此套娃，我们便推出了多级页表的管理机制！</a:t>
            </a:r>
            <a:endParaRPr lang="zh-CN" sz="2400" dirty="0"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90525" y="3429000"/>
            <a:ext cx="6536055" cy="2382520"/>
            <a:chOff x="7800" y="6791"/>
            <a:chExt cx="10293" cy="3752"/>
          </a:xfrm>
        </p:grpSpPr>
        <p:grpSp>
          <p:nvGrpSpPr>
            <p:cNvPr id="28" name="组合 27"/>
            <p:cNvGrpSpPr/>
            <p:nvPr/>
          </p:nvGrpSpPr>
          <p:grpSpPr>
            <a:xfrm>
              <a:off x="12301" y="6791"/>
              <a:ext cx="5793" cy="3752"/>
              <a:chOff x="9025" y="5627"/>
              <a:chExt cx="5793" cy="375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9025" y="6329"/>
                <a:ext cx="5793" cy="3050"/>
                <a:chOff x="5698" y="2974"/>
                <a:chExt cx="5793" cy="305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5698" y="297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698" y="358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698" y="4194"/>
                  <a:ext cx="1920" cy="61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698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698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571" y="297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0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571" y="358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9571" y="4194"/>
                  <a:ext cx="1920" cy="61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2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9571" y="480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3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9571" y="5414"/>
                  <a:ext cx="1920" cy="61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物理页</a:t>
                  </a:r>
                  <a:r>
                    <a: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sym typeface="宋体" panose="02010600030101010101" pitchFamily="2" charset="-122"/>
                    </a:rPr>
                    <a:t>4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cxnSp>
              <p:nvCxnSpPr>
                <p:cNvPr id="40" name="直接箭头连接符 39"/>
                <p:cNvCxnSpPr>
                  <a:stCxn id="32" idx="3"/>
                  <a:endCxn id="36" idx="1"/>
                </p:cNvCxnSpPr>
                <p:nvPr/>
              </p:nvCxnSpPr>
              <p:spPr>
                <a:xfrm flipV="1">
                  <a:off x="7618" y="3889"/>
                  <a:ext cx="1953" cy="61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41" name="直接箭头连接符 40"/>
                <p:cNvCxnSpPr>
                  <a:stCxn id="30" idx="3"/>
                  <a:endCxn id="37" idx="1"/>
                </p:cNvCxnSpPr>
                <p:nvPr/>
              </p:nvCxnSpPr>
              <p:spPr>
                <a:xfrm>
                  <a:off x="7618" y="3279"/>
                  <a:ext cx="1953" cy="122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</p:grpSp>
          <p:sp>
            <p:nvSpPr>
              <p:cNvPr id="42" name="文本框 41"/>
              <p:cNvSpPr txBox="1"/>
              <p:nvPr/>
            </p:nvSpPr>
            <p:spPr>
              <a:xfrm>
                <a:off x="9098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页目录</a:t>
                </a:r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990" y="5627"/>
                <a:ext cx="173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内存空间</a:t>
                </a:r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59" y="7493"/>
              <a:ext cx="2888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0-99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00" y="8103"/>
              <a:ext cx="4147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100</a:t>
              </a:r>
              <a:r>
                <a:rPr lang="en-US" altLang="zh-CN"/>
                <a:t>-199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944" y="871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200-299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44" y="9323"/>
              <a:ext cx="4003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300-399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95" y="9933"/>
              <a:ext cx="3352" cy="6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/>
                <a:t>第</a:t>
              </a:r>
              <a:r>
                <a:rPr lang="en-US" altLang="zh-CN"/>
                <a:t>400-499</a:t>
              </a:r>
              <a:r>
                <a:rPr lang="zh-CN" altLang="en-US"/>
                <a:t>行数据</a:t>
              </a:r>
              <a:endParaRPr lang="zh-CN" altLang="en-US"/>
            </a:p>
          </p:txBody>
        </p:sp>
      </p:grp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8335645" y="3298190"/>
          <a:ext cx="2993390" cy="3348990"/>
        </p:xfrm>
        <a:graphic>
          <a:graphicData uri="http://schemas.openxmlformats.org/drawingml/2006/table">
            <a:tbl>
              <a:tblPr firstRow="1" bandRow="1">
                <a:tableStyleId>{DA7717D3-5C5C-4A3E-888D-09C2BA5A4598}</a:tableStyleId>
              </a:tblPr>
              <a:tblGrid>
                <a:gridCol w="2993390"/>
              </a:tblGrid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物理页号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463790" y="386842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463790" y="444119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63790" y="501396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463790" y="558673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463790" y="615950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077325" y="2839720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页目录的页表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3050"/>
            <a:ext cx="11222355" cy="27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2400" dirty="0">
                <a:sym typeface="+mn-ea"/>
              </a:rPr>
              <a:t>以我们的</a:t>
            </a:r>
            <a:r>
              <a:rPr lang="en-US" altLang="zh-CN" sz="2400" dirty="0">
                <a:sym typeface="+mn-ea"/>
              </a:rPr>
              <a:t>xv6</a:t>
            </a:r>
            <a:r>
              <a:rPr lang="zh-CN" altLang="en-US" sz="2400" dirty="0">
                <a:sym typeface="+mn-ea"/>
              </a:rPr>
              <a:t>为例，我们设置每个页的大小为</a:t>
            </a:r>
            <a:r>
              <a:rPr lang="en-US" altLang="zh-CN" sz="2400" b="1" dirty="0">
                <a:sym typeface="+mn-ea"/>
              </a:rPr>
              <a:t>4KB(2</a:t>
            </a:r>
            <a:r>
              <a:rPr lang="en-US" altLang="zh-CN" sz="2400" b="1" baseline="30000" dirty="0">
                <a:sym typeface="+mn-ea"/>
              </a:rPr>
              <a:t>12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，一行映射数据需要占用</a:t>
            </a:r>
            <a:r>
              <a:rPr lang="en-US" altLang="zh-CN" sz="2400" b="1" dirty="0">
                <a:sym typeface="+mn-ea"/>
              </a:rPr>
              <a:t>8B</a:t>
            </a:r>
            <a:r>
              <a:rPr lang="zh-CN" altLang="en-US" sz="2400" dirty="0">
                <a:sym typeface="+mn-ea"/>
              </a:rPr>
              <a:t>空间，那么</a:t>
            </a:r>
            <a:r>
              <a:rPr lang="zh-CN" altLang="en-US" sz="2400" b="1" dirty="0">
                <a:sym typeface="+mn-ea"/>
              </a:rPr>
              <a:t>一个页表（页目录）页面中可以装下</a:t>
            </a:r>
            <a:r>
              <a:rPr lang="en-US" altLang="zh-CN" sz="2400" b="1" dirty="0">
                <a:sym typeface="+mn-ea"/>
              </a:rPr>
              <a:t>512(2</a:t>
            </a:r>
            <a:r>
              <a:rPr lang="en-US" altLang="zh-CN" sz="2400" b="1" baseline="30000" dirty="0">
                <a:sym typeface="+mn-ea"/>
              </a:rPr>
              <a:t>9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行映射数据</a:t>
            </a:r>
            <a:r>
              <a:rPr lang="zh-CN" altLang="en-US" sz="2400" dirty="0">
                <a:sym typeface="+mn-ea"/>
              </a:rPr>
              <a:t>，所以</a:t>
            </a:r>
            <a:r>
              <a:rPr lang="zh-CN" altLang="en-US" sz="2400" b="1" dirty="0">
                <a:sym typeface="+mn-ea"/>
              </a:rPr>
              <a:t>每个页目录</a:t>
            </a:r>
            <a:r>
              <a:rPr lang="en-US" altLang="zh-CN" sz="2400" b="1" dirty="0">
                <a:sym typeface="+mn-ea"/>
              </a:rPr>
              <a:t>(</a:t>
            </a:r>
            <a:r>
              <a:rPr lang="zh-CN" altLang="en-US" sz="2400" b="1" dirty="0">
                <a:sym typeface="+mn-ea"/>
              </a:rPr>
              <a:t>只能管理</a:t>
            </a:r>
            <a:r>
              <a:rPr lang="en-US" altLang="zh-CN" sz="2400" b="1" dirty="0">
                <a:sym typeface="+mn-ea"/>
              </a:rPr>
              <a:t>512</a:t>
            </a:r>
            <a:r>
              <a:rPr lang="zh-CN" altLang="en-US" sz="2400" b="1" dirty="0">
                <a:sym typeface="+mn-ea"/>
              </a:rPr>
              <a:t>个下属页面的映射数据</a:t>
            </a:r>
            <a:r>
              <a:rPr lang="en-US" altLang="zh-CN" sz="2400" b="1" dirty="0">
                <a:sym typeface="+mn-ea"/>
              </a:rPr>
              <a:t>)</a:t>
            </a:r>
            <a:endParaRPr lang="en-US" altLang="zh-CN" sz="24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我们当前使用的</a:t>
            </a:r>
            <a:r>
              <a:rPr lang="en-US" altLang="zh-CN" sz="2400" dirty="0">
                <a:sym typeface="+mn-ea"/>
              </a:rPr>
              <a:t>xv6</a:t>
            </a:r>
            <a:r>
              <a:rPr lang="zh-CN" altLang="en-US" sz="2400" dirty="0">
                <a:sym typeface="+mn-ea"/>
              </a:rPr>
              <a:t>，可以使用的虚拟地址有</a:t>
            </a:r>
            <a:r>
              <a:rPr lang="en-US" altLang="zh-CN" sz="2400" dirty="0">
                <a:sym typeface="+mn-ea"/>
              </a:rPr>
              <a:t>39</a:t>
            </a:r>
            <a:r>
              <a:rPr lang="zh-CN" altLang="en-US" sz="2400" dirty="0">
                <a:sym typeface="+mn-ea"/>
              </a:rPr>
              <a:t>个</a:t>
            </a:r>
            <a:r>
              <a:rPr lang="en-US" altLang="zh-CN" sz="2400" dirty="0">
                <a:sym typeface="+mn-ea"/>
              </a:rPr>
              <a:t>bit(sv39)</a:t>
            </a:r>
            <a:r>
              <a:rPr lang="zh-CN" altLang="en-US" sz="2400" dirty="0">
                <a:sym typeface="+mn-ea"/>
              </a:rPr>
              <a:t>，所以我们将</a:t>
            </a:r>
            <a:r>
              <a:rPr lang="en-US" altLang="zh-CN" sz="2400" dirty="0">
                <a:sym typeface="+mn-ea"/>
              </a:rPr>
              <a:t>39 bit</a:t>
            </a:r>
            <a:r>
              <a:rPr lang="zh-CN" altLang="en-US" sz="2400" dirty="0">
                <a:sym typeface="+mn-ea"/>
              </a:rPr>
              <a:t>的地址结构分为以下几个部分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6725" y="4849495"/>
            <a:ext cx="11223625" cy="574040"/>
            <a:chOff x="735" y="7637"/>
            <a:chExt cx="17675" cy="904"/>
          </a:xfrm>
        </p:grpSpPr>
        <p:sp>
          <p:nvSpPr>
            <p:cNvPr id="10" name="矩形 9"/>
            <p:cNvSpPr/>
            <p:nvPr/>
          </p:nvSpPr>
          <p:spPr>
            <a:xfrm>
              <a:off x="735" y="7637"/>
              <a:ext cx="4245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25bit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不可使用，全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980" y="7637"/>
              <a:ext cx="13430" cy="904"/>
              <a:chOff x="4980" y="7637"/>
              <a:chExt cx="13430" cy="90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520" y="7637"/>
                <a:ext cx="3890" cy="9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12bit 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页内偏移量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980" y="7637"/>
                <a:ext cx="3180" cy="9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9bit 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高级页目录号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160" y="7637"/>
                <a:ext cx="3180" cy="9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9bit 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中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级页目录号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340" y="7637"/>
                <a:ext cx="3180" cy="9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9bit </a:t>
                </a: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低级页目录号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838200"/>
            <a:ext cx="11634470" cy="60198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什么是页表</a:t>
            </a:r>
            <a:endParaRPr kumimoji="1" lang="zh-CN" altLang="en-US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+mn-lt"/>
              <a:ea typeface="+mn-lt"/>
              <a:cs typeface="+mn-lt"/>
              <a:sym typeface="Wingdings" panose="05000000000000000000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什么是页表，内核页表、用户页表是什么？</a:t>
            </a:r>
            <a:endParaRPr lang="zh-CN" altLang="en-US" dirty="0">
              <a:solidFill>
                <a:srgbClr val="002060"/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492125" y="1543050"/>
            <a:ext cx="11222355" cy="27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19" name="内容占位符 1"/>
          <p:cNvSpPr>
            <a:spLocks noGrp="1"/>
          </p:cNvSpPr>
          <p:nvPr/>
        </p:nvSpPr>
        <p:spPr>
          <a:xfrm>
            <a:off x="492125" y="1442085"/>
            <a:ext cx="11483975" cy="18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32270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•"/>
              <a:defRPr sz="24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–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138680" indent="-2286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AC6CD"/>
              </a:buClr>
              <a:buSzPct val="120000"/>
              <a:buChar char="»"/>
              <a:defRPr sz="20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 rot="0">
            <a:off x="578485" y="1642110"/>
            <a:ext cx="8528050" cy="574040"/>
            <a:chOff x="4980" y="7637"/>
            <a:chExt cx="13430" cy="904"/>
          </a:xfrm>
        </p:grpSpPr>
        <p:sp>
          <p:nvSpPr>
            <p:cNvPr id="4" name="矩形 3"/>
            <p:cNvSpPr/>
            <p:nvPr/>
          </p:nvSpPr>
          <p:spPr>
            <a:xfrm>
              <a:off x="14520" y="7637"/>
              <a:ext cx="3890" cy="9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12bit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页内偏移量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8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9bit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高级页目录号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6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9bit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中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级页目录号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9bit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低级页目录号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2139950" y="2671445"/>
            <a:ext cx="8528050" cy="574040"/>
            <a:chOff x="4980" y="7637"/>
            <a:chExt cx="13430" cy="904"/>
          </a:xfrm>
        </p:grpSpPr>
        <p:sp>
          <p:nvSpPr>
            <p:cNvPr id="5" name="矩形 4"/>
            <p:cNvSpPr/>
            <p:nvPr/>
          </p:nvSpPr>
          <p:spPr>
            <a:xfrm>
              <a:off x="14520" y="7637"/>
              <a:ext cx="3890" cy="9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组内成员编号：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8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公司编号：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16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部门编号：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40" y="7637"/>
              <a:ext cx="3180" cy="9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小组编号：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562100" y="2774315"/>
            <a:ext cx="56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例：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40560" y="3995420"/>
            <a:ext cx="1087120" cy="2392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4805" y="3716020"/>
            <a:ext cx="1602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总页表（高级页目录）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1940560" y="4189730"/>
            <a:ext cx="1087120" cy="209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号物理页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5400000">
            <a:off x="2021205" y="3165475"/>
            <a:ext cx="1048385" cy="1209040"/>
          </a:xfrm>
          <a:prstGeom prst="bentConnector4">
            <a:avLst>
              <a:gd name="adj1" fmla="val 44973"/>
              <a:gd name="adj2" fmla="val 119722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矩形 22"/>
          <p:cNvSpPr/>
          <p:nvPr/>
        </p:nvSpPr>
        <p:spPr>
          <a:xfrm>
            <a:off x="3457575" y="3995420"/>
            <a:ext cx="1087120" cy="2392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27680" y="3677285"/>
            <a:ext cx="2751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5</a:t>
            </a:r>
            <a:r>
              <a:rPr lang="zh-CN" altLang="en-US" sz="1200"/>
              <a:t>号物理页</a:t>
            </a:r>
            <a:r>
              <a:rPr lang="en-US" altLang="zh-CN" sz="1200"/>
              <a:t>——1</a:t>
            </a:r>
            <a:r>
              <a:rPr lang="zh-CN" altLang="en-US" sz="1200"/>
              <a:t>号公司的部门管理表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457575" y="4588510"/>
            <a:ext cx="1087120" cy="209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号物理页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6" name="肘形连接符 25"/>
          <p:cNvCxnSpPr>
            <a:stCxn id="15" idx="2"/>
            <a:endCxn id="25" idx="1"/>
          </p:cNvCxnSpPr>
          <p:nvPr/>
        </p:nvCxnSpPr>
        <p:spPr>
          <a:xfrm rot="5400000">
            <a:off x="3589655" y="3113405"/>
            <a:ext cx="1447165" cy="1711325"/>
          </a:xfrm>
          <a:prstGeom prst="bentConnector4">
            <a:avLst>
              <a:gd name="adj1" fmla="val 46380"/>
              <a:gd name="adj2" fmla="val 113915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>
            <a:stCxn id="18" idx="3"/>
            <a:endCxn id="23" idx="1"/>
          </p:cNvCxnSpPr>
          <p:nvPr/>
        </p:nvCxnSpPr>
        <p:spPr>
          <a:xfrm>
            <a:off x="3027680" y="5191760"/>
            <a:ext cx="4298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矩形 27"/>
          <p:cNvSpPr/>
          <p:nvPr/>
        </p:nvSpPr>
        <p:spPr>
          <a:xfrm>
            <a:off x="6125210" y="3716020"/>
            <a:ext cx="1087120" cy="2392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9565" y="3391535"/>
            <a:ext cx="3233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7</a:t>
            </a:r>
            <a:r>
              <a:rPr lang="zh-CN" altLang="en-US" sz="1200"/>
              <a:t>号物理页</a:t>
            </a:r>
            <a:r>
              <a:rPr lang="en-US" altLang="zh-CN" sz="1200"/>
              <a:t>——1</a:t>
            </a:r>
            <a:r>
              <a:rPr lang="zh-CN" altLang="en-US" sz="1200"/>
              <a:t>号公司</a:t>
            </a:r>
            <a:r>
              <a:rPr lang="en-US" altLang="zh-CN" sz="1200"/>
              <a:t>3</a:t>
            </a:r>
            <a:r>
              <a:rPr lang="zh-CN" altLang="en-US" sz="1200"/>
              <a:t>号部门的小组管理表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23" idx="3"/>
            <a:endCxn id="28" idx="1"/>
          </p:cNvCxnSpPr>
          <p:nvPr/>
        </p:nvCxnSpPr>
        <p:spPr>
          <a:xfrm flipV="1">
            <a:off x="4544695" y="4912360"/>
            <a:ext cx="1580515" cy="27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6125210" y="3714115"/>
            <a:ext cx="1087120" cy="209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号物理页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2" name="肘形连接符 31"/>
          <p:cNvCxnSpPr>
            <a:stCxn id="16" idx="2"/>
            <a:endCxn id="31" idx="1"/>
          </p:cNvCxnSpPr>
          <p:nvPr/>
        </p:nvCxnSpPr>
        <p:spPr>
          <a:xfrm rot="5400000">
            <a:off x="6370320" y="3001010"/>
            <a:ext cx="572770" cy="1062990"/>
          </a:xfrm>
          <a:prstGeom prst="bentConnector4">
            <a:avLst>
              <a:gd name="adj1" fmla="val 40909"/>
              <a:gd name="adj2" fmla="val 122401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矩形 32"/>
          <p:cNvSpPr/>
          <p:nvPr/>
        </p:nvSpPr>
        <p:spPr>
          <a:xfrm>
            <a:off x="9106535" y="3991610"/>
            <a:ext cx="1087120" cy="23920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28610" y="3674110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8</a:t>
            </a:r>
            <a:r>
              <a:rPr lang="zh-CN" altLang="en-US" sz="1200"/>
              <a:t>号物理页</a:t>
            </a:r>
            <a:r>
              <a:rPr lang="en-US" altLang="zh-CN" sz="1200"/>
              <a:t>——1</a:t>
            </a:r>
            <a:r>
              <a:rPr lang="zh-CN" altLang="en-US" sz="1200"/>
              <a:t>号公司</a:t>
            </a:r>
            <a:r>
              <a:rPr lang="en-US" altLang="zh-CN" sz="1200"/>
              <a:t>3</a:t>
            </a:r>
            <a:r>
              <a:rPr lang="zh-CN" altLang="en-US" sz="1200"/>
              <a:t>号部门</a:t>
            </a:r>
            <a:r>
              <a:rPr lang="en-US" altLang="zh-CN" sz="1200"/>
              <a:t>0</a:t>
            </a:r>
            <a:r>
              <a:rPr lang="zh-CN" altLang="en-US" sz="1200"/>
              <a:t>号小组的组员管理表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9106535" y="4294505"/>
            <a:ext cx="1087120" cy="209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stCxn id="28" idx="3"/>
            <a:endCxn id="33" idx="1"/>
          </p:cNvCxnSpPr>
          <p:nvPr/>
        </p:nvCxnSpPr>
        <p:spPr>
          <a:xfrm>
            <a:off x="7212330" y="4912360"/>
            <a:ext cx="1894205" cy="2755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肘形连接符 36"/>
          <p:cNvCxnSpPr>
            <a:stCxn id="5" idx="2"/>
            <a:endCxn id="35" idx="1"/>
          </p:cNvCxnSpPr>
          <p:nvPr/>
        </p:nvCxnSpPr>
        <p:spPr>
          <a:xfrm rot="5400000">
            <a:off x="8693150" y="3659505"/>
            <a:ext cx="1153160" cy="326390"/>
          </a:xfrm>
          <a:prstGeom prst="bentConnector4">
            <a:avLst>
              <a:gd name="adj1" fmla="val 45485"/>
              <a:gd name="adj2" fmla="val 451362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8" name="文本框 37"/>
          <p:cNvSpPr txBox="1"/>
          <p:nvPr/>
        </p:nvSpPr>
        <p:spPr>
          <a:xfrm>
            <a:off x="2128520" y="334772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76750" y="330390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36690" y="314261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06180" y="330898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98600" y="5815330"/>
            <a:ext cx="8695055" cy="9156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三级页表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—&gt;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四次访问内存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35*175"/>
  <p:tag name="TABLE_ENDDRAG_RECT" val="690*330*235*175"/>
</p:tagLst>
</file>

<file path=ppt/tags/tag2.xml><?xml version="1.0" encoding="utf-8"?>
<p:tagLst xmlns:p="http://schemas.openxmlformats.org/presentationml/2006/main">
  <p:tag name="TABLE_ENDDRAG_ORIGIN_RECT" val="235*175"/>
  <p:tag name="TABLE_ENDDRAG_RECT" val="690*330*235*175"/>
</p:tagLst>
</file>

<file path=ppt/tags/tag3.xml><?xml version="1.0" encoding="utf-8"?>
<p:tagLst xmlns:p="http://schemas.openxmlformats.org/presentationml/2006/main">
  <p:tag name="TABLE_ENDDRAG_ORIGIN_RECT" val="235*175"/>
  <p:tag name="TABLE_ENDDRAG_RECT" val="690*330*235*175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7894b92a-c960-47a7-99ec-6e4dfd8dd848"/>
  <p:tag name="COMMONDATA" val="eyJoZGlkIjoiODgxNjQ4Y2RlZWNjMjI5N2IxZTU4Y2JiMjk3YjZkMTMifQ=="/>
  <p:tag name="RESOURCE_RECORD_KEY" val="{&quot;13&quot;:[4364974]}"/>
  <p:tag name="commondata" val="eyJoZGlkIjoiMjM1YjIwOGFlMDZkZWM3N2Q2MTY4NTBhMmJhMmRkYjYifQ=="/>
  <p:tag name="resource_record_key" val="{&quot;13&quot;:[4364974],&quot;29&quot;:[20426351]}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5362</Words>
  <Application>WPS 演示</Application>
  <PresentationFormat>宽屏</PresentationFormat>
  <Paragraphs>780</Paragraphs>
  <Slides>24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Wingdings</vt:lpstr>
      <vt:lpstr>主题1</vt:lpstr>
      <vt:lpstr>1_主题1</vt:lpstr>
      <vt:lpstr>操作系统实验</vt:lpstr>
      <vt:lpstr>实验目录——页表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什么是页表，内核页表、用户页表是什么？</vt:lpstr>
      <vt:lpstr>XV6系统是如何启动的？XV6系统如何布置页表的？</vt:lpstr>
      <vt:lpstr>XV6系统是如何启动的？XV6系统如何布置页表的？</vt:lpstr>
      <vt:lpstr>XV6系统是如何启动的？XV6系统如何布置页表的？</vt:lpstr>
      <vt:lpstr>XV6系统是如何启动的？XV6系统如何布置页表的？</vt:lpstr>
      <vt:lpstr>XV6系统是如何启动的？XV6系统如何布置页表的？</vt:lpstr>
      <vt:lpstr>XV6系统是如何启动的？XV6系统如何布置页表的？</vt:lpstr>
      <vt:lpstr>实验内容</vt:lpstr>
      <vt:lpstr>实验内容</vt:lpstr>
      <vt:lpstr>实验内容</vt:lpstr>
      <vt:lpstr>实验内容</vt:lpstr>
      <vt:lpstr>实验内容</vt:lpstr>
      <vt:lpstr>实验内容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LWT</dc:creator>
  <cp:lastModifiedBy>黄子昂</cp:lastModifiedBy>
  <cp:revision>1994</cp:revision>
  <dcterms:created xsi:type="dcterms:W3CDTF">2024-03-22T09:23:00Z</dcterms:created>
  <dcterms:modified xsi:type="dcterms:W3CDTF">2024-09-29T14:06:15Z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E920F76B14DB45AD8C7B52BE9AAB98F8_13</vt:lpwstr>
  </property>
  <property fmtid="{D5CDD505-2E9C-101B-9397-08002B2CF9AE}" pid="3" name="KSOProductBuildVer">
    <vt:lpwstr>2052-12.1.0.16929</vt:lpwstr>
  </property>
</Properties>
</file>