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522" r:id="rId3"/>
    <p:sldId id="527" r:id="rId4"/>
    <p:sldId id="713" r:id="rId5"/>
    <p:sldId id="716" r:id="rId6"/>
    <p:sldId id="763" r:id="rId7"/>
    <p:sldId id="767" r:id="rId8"/>
    <p:sldId id="768" r:id="rId9"/>
    <p:sldId id="769" r:id="rId10"/>
    <p:sldId id="772" r:id="rId11"/>
    <p:sldId id="770" r:id="rId12"/>
    <p:sldId id="771" r:id="rId13"/>
    <p:sldId id="764" r:id="rId14"/>
    <p:sldId id="765" r:id="rId15"/>
    <p:sldId id="766" r:id="rId16"/>
    <p:sldId id="773" r:id="rId17"/>
    <p:sldId id="774" r:id="rId18"/>
    <p:sldId id="775" r:id="rId19"/>
    <p:sldId id="776" r:id="rId20"/>
    <p:sldId id="779" r:id="rId21"/>
    <p:sldId id="780" r:id="rId22"/>
    <p:sldId id="782" r:id="rId23"/>
    <p:sldId id="783" r:id="rId24"/>
    <p:sldId id="784" r:id="rId25"/>
    <p:sldId id="781" r:id="rId26"/>
    <p:sldId id="785" r:id="rId27"/>
    <p:sldId id="786" r:id="rId28"/>
    <p:sldId id="788" r:id="rId29"/>
    <p:sldId id="787" r:id="rId30"/>
    <p:sldId id="789" r:id="rId31"/>
    <p:sldId id="790" r:id="rId32"/>
    <p:sldId id="478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BAC4761-0095-4685-B9DA-229890EFEBB0}">
          <p14:sldIdLst>
            <p14:sldId id="522"/>
            <p14:sldId id="527"/>
            <p14:sldId id="713"/>
            <p14:sldId id="716"/>
            <p14:sldId id="763"/>
            <p14:sldId id="767"/>
            <p14:sldId id="768"/>
            <p14:sldId id="769"/>
            <p14:sldId id="772"/>
            <p14:sldId id="770"/>
            <p14:sldId id="771"/>
            <p14:sldId id="764"/>
            <p14:sldId id="765"/>
            <p14:sldId id="766"/>
            <p14:sldId id="773"/>
            <p14:sldId id="774"/>
            <p14:sldId id="775"/>
            <p14:sldId id="776"/>
            <p14:sldId id="779"/>
            <p14:sldId id="780"/>
            <p14:sldId id="782"/>
            <p14:sldId id="783"/>
            <p14:sldId id="784"/>
            <p14:sldId id="781"/>
            <p14:sldId id="785"/>
            <p14:sldId id="786"/>
            <p14:sldId id="788"/>
            <p14:sldId id="787"/>
            <p14:sldId id="789"/>
            <p14:sldId id="790"/>
            <p14:sldId id="4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7A"/>
    <a:srgbClr val="990000"/>
    <a:srgbClr val="9F1010"/>
    <a:srgbClr val="A9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6331" autoAdjust="0"/>
  </p:normalViewPr>
  <p:slideViewPr>
    <p:cSldViewPr snapToGrid="0">
      <p:cViewPr varScale="1">
        <p:scale>
          <a:sx n="109" d="100"/>
          <a:sy n="109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644E5-6B83-484E-B06E-5269D044D46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45C01-8370-4DA3-8DA5-A0AE7AECF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fld id="{DF76A47F-F381-4BF3-83E2-34D85D44A2FE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717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7172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173" name="幻灯片编号占位符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4E5873-95F7-4515-96EC-B7B5D7E1AB66}" type="slidenum">
              <a:rPr lang="zh-CN" altLang="en-US">
                <a:sym typeface="宋体" panose="02010600030101010101" pitchFamily="2" charset="-122"/>
              </a:rPr>
              <a:t>1</a:t>
            </a:fld>
            <a:endParaRPr lang="zh-CN" altLang="en-US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fld id="{DF76A47F-F381-4BF3-83E2-34D85D44A2FE}" type="slidenum">
              <a:rPr lang="zh-CN" altLang="en-US"/>
              <a:t>31</a:t>
            </a:fld>
            <a:endParaRPr lang="zh-CN" altLang="en-US"/>
          </a:p>
        </p:txBody>
      </p:sp>
      <p:sp>
        <p:nvSpPr>
          <p:cNvPr id="717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7172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173" name="幻灯片编号占位符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4E5873-95F7-4515-96EC-B7B5D7E1AB66}" type="slidenum">
              <a:rPr lang="zh-CN" altLang="en-US">
                <a:sym typeface="宋体" panose="02010600030101010101" pitchFamily="2" charset="-122"/>
              </a:rPr>
              <a:t>31</a:t>
            </a:fld>
            <a:endParaRPr lang="zh-CN" altLang="en-US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3975" y="149225"/>
            <a:ext cx="2816225" cy="65039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92125" y="149225"/>
            <a:ext cx="8299450" cy="65039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92125" y="1125538"/>
            <a:ext cx="5557838" cy="5527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363" y="1125538"/>
            <a:ext cx="5557837" cy="5527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3975" y="149225"/>
            <a:ext cx="2816225" cy="65039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92125" y="149225"/>
            <a:ext cx="8299450" cy="65039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92125" y="1125538"/>
            <a:ext cx="5557838" cy="5527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363" y="1125538"/>
            <a:ext cx="5557837" cy="5527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68375" y="149225"/>
            <a:ext cx="83915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125538"/>
            <a:ext cx="11268075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altLang="zh-CN"/>
          </a:p>
        </p:txBody>
      </p:sp>
      <p:grpSp>
        <p:nvGrpSpPr>
          <p:cNvPr id="1028" name="Group -1006"/>
          <p:cNvGrpSpPr/>
          <p:nvPr/>
        </p:nvGrpSpPr>
        <p:grpSpPr bwMode="auto">
          <a:xfrm>
            <a:off x="0" y="141288"/>
            <a:ext cx="885825" cy="679450"/>
            <a:chOff x="0" y="142043"/>
            <a:chExt cx="354475" cy="347582"/>
          </a:xfrm>
        </p:grpSpPr>
        <p:sp>
          <p:nvSpPr>
            <p:cNvPr id="1048578" name="矩形 1"/>
            <p:cNvSpPr>
              <a:spLocks noChangeArrowheads="1"/>
            </p:cNvSpPr>
            <p:nvPr/>
          </p:nvSpPr>
          <p:spPr bwMode="auto">
            <a:xfrm>
              <a:off x="0" y="142043"/>
              <a:ext cx="196931" cy="347582"/>
            </a:xfrm>
            <a:prstGeom prst="rect">
              <a:avLst/>
            </a:prstGeom>
            <a:solidFill>
              <a:srgbClr val="003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1048579" name="矩形 1"/>
            <p:cNvSpPr>
              <a:spLocks noChangeArrowheads="1"/>
            </p:cNvSpPr>
            <p:nvPr/>
          </p:nvSpPr>
          <p:spPr bwMode="auto">
            <a:xfrm>
              <a:off x="229964" y="142043"/>
              <a:ext cx="62255" cy="347582"/>
            </a:xfrm>
            <a:prstGeom prst="rect">
              <a:avLst/>
            </a:prstGeom>
            <a:solidFill>
              <a:srgbClr val="3C3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1048580" name="矩形 1"/>
            <p:cNvSpPr>
              <a:spLocks noChangeArrowheads="1"/>
            </p:cNvSpPr>
            <p:nvPr/>
          </p:nvSpPr>
          <p:spPr bwMode="auto">
            <a:xfrm>
              <a:off x="325253" y="142043"/>
              <a:ext cx="29222" cy="347582"/>
            </a:xfrm>
            <a:prstGeom prst="rect">
              <a:avLst/>
            </a:prstGeom>
            <a:solidFill>
              <a:srgbClr val="3C3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</p:grpSp>
      <p:pic>
        <p:nvPicPr>
          <p:cNvPr id="1029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0" y="152400"/>
            <a:ext cx="7508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rgbClr val="16388A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2857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2pPr>
      <a:lvl3pPr marL="1322705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730375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–"/>
        <a:defRPr sz="20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138680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»"/>
        <a:defRPr sz="20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68375" y="149225"/>
            <a:ext cx="83915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125538"/>
            <a:ext cx="11268075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altLang="zh-CN"/>
          </a:p>
        </p:txBody>
      </p:sp>
      <p:grpSp>
        <p:nvGrpSpPr>
          <p:cNvPr id="1028" name="Group -1006"/>
          <p:cNvGrpSpPr/>
          <p:nvPr/>
        </p:nvGrpSpPr>
        <p:grpSpPr bwMode="auto">
          <a:xfrm>
            <a:off x="0" y="141288"/>
            <a:ext cx="885825" cy="679450"/>
            <a:chOff x="0" y="142043"/>
            <a:chExt cx="354475" cy="347582"/>
          </a:xfrm>
        </p:grpSpPr>
        <p:sp>
          <p:nvSpPr>
            <p:cNvPr id="1048578" name="矩形 1"/>
            <p:cNvSpPr>
              <a:spLocks noChangeArrowheads="1"/>
            </p:cNvSpPr>
            <p:nvPr/>
          </p:nvSpPr>
          <p:spPr bwMode="auto">
            <a:xfrm>
              <a:off x="0" y="142043"/>
              <a:ext cx="196931" cy="347582"/>
            </a:xfrm>
            <a:prstGeom prst="rect">
              <a:avLst/>
            </a:prstGeom>
            <a:solidFill>
              <a:srgbClr val="003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1048579" name="矩形 1"/>
            <p:cNvSpPr>
              <a:spLocks noChangeArrowheads="1"/>
            </p:cNvSpPr>
            <p:nvPr/>
          </p:nvSpPr>
          <p:spPr bwMode="auto">
            <a:xfrm>
              <a:off x="229964" y="142043"/>
              <a:ext cx="62255" cy="347582"/>
            </a:xfrm>
            <a:prstGeom prst="rect">
              <a:avLst/>
            </a:prstGeom>
            <a:solidFill>
              <a:srgbClr val="3C3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1048580" name="矩形 1"/>
            <p:cNvSpPr>
              <a:spLocks noChangeArrowheads="1"/>
            </p:cNvSpPr>
            <p:nvPr/>
          </p:nvSpPr>
          <p:spPr bwMode="auto">
            <a:xfrm>
              <a:off x="325253" y="142043"/>
              <a:ext cx="29222" cy="347582"/>
            </a:xfrm>
            <a:prstGeom prst="rect">
              <a:avLst/>
            </a:prstGeom>
            <a:solidFill>
              <a:srgbClr val="3C3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</p:grpSp>
      <p:pic>
        <p:nvPicPr>
          <p:cNvPr id="1029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0" y="152400"/>
            <a:ext cx="7508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rgbClr val="16388A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2857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2pPr>
      <a:lvl3pPr marL="1322705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730375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–"/>
        <a:defRPr sz="20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138680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»"/>
        <a:defRPr sz="20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矩形 3"/>
          <p:cNvSpPr>
            <a:spLocks noChangeArrowheads="1"/>
          </p:cNvSpPr>
          <p:nvPr/>
        </p:nvSpPr>
        <p:spPr bwMode="auto">
          <a:xfrm>
            <a:off x="-1" y="1869090"/>
            <a:ext cx="12192000" cy="2046288"/>
          </a:xfrm>
          <a:prstGeom prst="rect">
            <a:avLst/>
          </a:prstGeom>
          <a:solidFill>
            <a:srgbClr val="004070">
              <a:alpha val="89803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实验</a:t>
            </a:r>
            <a:r>
              <a:rPr lang="en-US" altLang="zh-C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4 </a:t>
            </a:r>
          </a:p>
          <a:p>
            <a:pPr algn="ctr" eaLnBrk="1" hangingPunct="1">
              <a:defRPr/>
            </a:pPr>
            <a:r>
              <a:rPr lang="en-US" altLang="zh-C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Multithreading and Locks</a:t>
            </a:r>
            <a:endParaRPr lang="zh-CN" altLang="en-US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47" name="标题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7085" y="0"/>
            <a:ext cx="3253105" cy="933450"/>
          </a:xfrm>
        </p:spPr>
        <p:txBody>
          <a:bodyPr anchor="ctr" anchorCtr="1"/>
          <a:lstStyle/>
          <a:p>
            <a:pPr algn="l" eaLnBrk="1" latinLnBrk="0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操作系统实验</a:t>
            </a:r>
          </a:p>
        </p:txBody>
      </p:sp>
      <p:graphicFrame>
        <p:nvGraphicFramePr>
          <p:cNvPr id="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80335"/>
              </p:ext>
            </p:extLst>
          </p:nvPr>
        </p:nvGraphicFramePr>
        <p:xfrm>
          <a:off x="2586036" y="5338561"/>
          <a:ext cx="7019925" cy="816054"/>
        </p:xfrm>
        <a:graphic>
          <a:graphicData uri="http://schemas.openxmlformats.org/drawingml/2006/table">
            <a:tbl>
              <a:tblPr/>
              <a:tblGrid>
                <a:gridCol w="701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292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 sz="24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2024.11.11</a:t>
                      </a:r>
                    </a:p>
                  </a:txBody>
                  <a:tcPr marL="91459" marR="91459"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：线程的切换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线程切换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thread_switch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函数（）</a:t>
            </a:r>
            <a:endParaRPr lang="en-US" altLang="zh-CN" b="0" i="0" dirty="0">
              <a:solidFill>
                <a:srgbClr val="252933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52933"/>
              </a:solidFill>
              <a:latin typeface="-apple-system"/>
            </a:endParaRPr>
          </a:p>
          <a:p>
            <a:r>
              <a:rPr lang="en-US" altLang="zh-CN" dirty="0">
                <a:latin typeface="+mj-lt"/>
              </a:rPr>
              <a:t>	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3F448-AE83-45F0-AA75-8D40DDD350A8}"/>
              </a:ext>
            </a:extLst>
          </p:cNvPr>
          <p:cNvSpPr txBox="1"/>
          <p:nvPr/>
        </p:nvSpPr>
        <p:spPr>
          <a:xfrm>
            <a:off x="5864641" y="3274858"/>
            <a:ext cx="5653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最后在 </a:t>
            </a:r>
            <a:r>
              <a:rPr lang="en-US" altLang="zh-CN" dirty="0"/>
              <a:t>user/</a:t>
            </a:r>
            <a:r>
              <a:rPr lang="en-US" altLang="zh-CN" dirty="0" err="1"/>
              <a:t>uthread_switch.S</a:t>
            </a:r>
            <a:r>
              <a:rPr lang="en-US" altLang="zh-CN" dirty="0"/>
              <a:t> </a:t>
            </a:r>
            <a:r>
              <a:rPr lang="zh-CN" altLang="en-US" dirty="0"/>
              <a:t>中添加 </a:t>
            </a:r>
            <a:r>
              <a:rPr lang="en-US" altLang="zh-CN" dirty="0" err="1"/>
              <a:t>thread_switch</a:t>
            </a:r>
            <a:r>
              <a:rPr lang="en-US" altLang="zh-CN" dirty="0"/>
              <a:t> </a:t>
            </a:r>
            <a:r>
              <a:rPr lang="zh-CN" altLang="en-US" dirty="0"/>
              <a:t>的代码</a:t>
            </a:r>
            <a:r>
              <a:rPr lang="en-US" altLang="zh-CN" dirty="0"/>
              <a:t>. </a:t>
            </a:r>
            <a:r>
              <a:rPr lang="zh-CN" altLang="en-US" dirty="0"/>
              <a:t>正如上文所述</a:t>
            </a:r>
            <a:r>
              <a:rPr lang="en-US" altLang="zh-CN" dirty="0"/>
              <a:t>, </a:t>
            </a:r>
            <a:r>
              <a:rPr lang="zh-CN" altLang="en-US" dirty="0"/>
              <a:t>该函数实际上功能与 </a:t>
            </a:r>
            <a:r>
              <a:rPr lang="en-US" altLang="zh-CN" dirty="0"/>
              <a:t>kernel/</a:t>
            </a:r>
            <a:r>
              <a:rPr lang="en-US" altLang="zh-CN" dirty="0" err="1"/>
              <a:t>swtch.S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swtch</a:t>
            </a:r>
            <a:r>
              <a:rPr lang="en-US" altLang="zh-CN" dirty="0"/>
              <a:t> </a:t>
            </a:r>
            <a:r>
              <a:rPr lang="zh-CN" altLang="en-US" dirty="0"/>
              <a:t>函数一致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A1354-1BCB-4794-AFEA-352CCC805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08"/>
          <a:stretch/>
        </p:blipFill>
        <p:spPr>
          <a:xfrm>
            <a:off x="674079" y="1687602"/>
            <a:ext cx="4777152" cy="50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9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Using threads</a:t>
            </a:r>
            <a:r>
              <a:rPr lang="zh-CN" altLang="en-US" dirty="0"/>
              <a:t>（线程的使用）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470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线程安全问题</a:t>
            </a:r>
            <a:r>
              <a:rPr lang="en-US" altLang="zh-CN" dirty="0">
                <a:latin typeface="+mj-lt"/>
              </a:rPr>
              <a:t>	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6EA044-D217-4410-AFDC-FBE864ADA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25" y="1788753"/>
            <a:ext cx="9689575" cy="37445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9B6A3B-D271-48C2-9714-9628B8D637EB}"/>
              </a:ext>
            </a:extLst>
          </p:cNvPr>
          <p:cNvSpPr txBox="1"/>
          <p:nvPr/>
        </p:nvSpPr>
        <p:spPr>
          <a:xfrm>
            <a:off x="711725" y="5616557"/>
            <a:ext cx="10419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多个线程同时调用 </a:t>
            </a:r>
            <a:r>
              <a:rPr lang="en-US" altLang="zh-CN" b="1" dirty="0"/>
              <a:t>put() </a:t>
            </a:r>
            <a:r>
              <a:rPr lang="zh-CN" altLang="en-US" b="1" dirty="0"/>
              <a:t>对同一个 </a:t>
            </a:r>
            <a:r>
              <a:rPr lang="en-US" altLang="zh-CN" b="1" dirty="0"/>
              <a:t>bucket </a:t>
            </a:r>
            <a:r>
              <a:rPr lang="zh-CN" altLang="en-US" b="1" dirty="0"/>
              <a:t>进行数据插入时</a:t>
            </a:r>
            <a:r>
              <a:rPr lang="en-US" altLang="zh-CN" b="1" dirty="0"/>
              <a:t>, </a:t>
            </a:r>
            <a:r>
              <a:rPr lang="zh-CN" altLang="en-US" b="1" dirty="0"/>
              <a:t>可能会使得先插入的 </a:t>
            </a:r>
            <a:r>
              <a:rPr lang="en-US" altLang="zh-CN" b="1" dirty="0"/>
              <a:t>entry </a:t>
            </a:r>
            <a:r>
              <a:rPr lang="zh-CN" altLang="en-US" b="1" dirty="0"/>
              <a:t>丢失</a:t>
            </a:r>
            <a:r>
              <a:rPr lang="en-US" altLang="zh-CN" b="1" dirty="0"/>
              <a:t>.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3654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Using threads</a:t>
            </a:r>
            <a:r>
              <a:rPr lang="zh-CN" altLang="en-US" dirty="0"/>
              <a:t>（线程的使用）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188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实验思路</a:t>
            </a:r>
            <a:endParaRPr lang="en-US" altLang="zh-CN" b="0" i="0" dirty="0">
              <a:solidFill>
                <a:srgbClr val="252933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52933"/>
              </a:solidFill>
              <a:latin typeface="-apple-system"/>
            </a:endParaRPr>
          </a:p>
          <a:p>
            <a:r>
              <a:rPr lang="en-US" altLang="zh-CN" dirty="0">
                <a:latin typeface="+mj-lt"/>
              </a:rPr>
              <a:t>	</a:t>
            </a:r>
            <a:r>
              <a:rPr lang="zh-CN" altLang="en-US" sz="2400" dirty="0">
                <a:latin typeface="+mj-lt"/>
              </a:rPr>
              <a:t>使用互斥锁 </a:t>
            </a:r>
            <a:r>
              <a:rPr lang="en-US" altLang="zh-CN" sz="2400" dirty="0" err="1">
                <a:latin typeface="+mj-lt"/>
              </a:rPr>
              <a:t>pthread_mutex_t</a:t>
            </a:r>
            <a:r>
              <a:rPr lang="en-US" altLang="zh-CN" sz="2400" dirty="0">
                <a:latin typeface="+mj-lt"/>
              </a:rPr>
              <a:t> </a:t>
            </a:r>
            <a:r>
              <a:rPr lang="zh-CN" altLang="en-US" sz="2400" dirty="0">
                <a:latin typeface="+mj-lt"/>
              </a:rPr>
              <a:t>来进行数据一致性的保护。</a:t>
            </a:r>
            <a:endParaRPr lang="en-US" altLang="zh-CN" sz="2400" dirty="0">
              <a:latin typeface="+mj-lt"/>
            </a:endParaRPr>
          </a:p>
          <a:p>
            <a:r>
              <a:rPr lang="en-US" altLang="zh-CN" sz="2400" dirty="0">
                <a:latin typeface="+mj-lt"/>
              </a:rPr>
              <a:t>	</a:t>
            </a:r>
            <a:r>
              <a:rPr lang="zh-CN" altLang="en-US" sz="2400" dirty="0">
                <a:latin typeface="+mj-lt"/>
              </a:rPr>
              <a:t>通过避免并发 </a:t>
            </a:r>
            <a:r>
              <a:rPr lang="en-US" altLang="zh-CN" sz="2400" dirty="0">
                <a:latin typeface="+mj-lt"/>
              </a:rPr>
              <a:t>put() </a:t>
            </a:r>
            <a:r>
              <a:rPr lang="zh-CN" altLang="en-US" sz="2400" dirty="0">
                <a:latin typeface="+mj-lt"/>
              </a:rPr>
              <a:t>在哈希表中读取或写入的内存重叠来提高并行速度</a:t>
            </a:r>
            <a:r>
              <a:rPr lang="en-US" altLang="zh-CN" sz="2400" dirty="0">
                <a:latin typeface="+mj-lt"/>
              </a:rPr>
              <a:t>, </a:t>
            </a:r>
            <a:r>
              <a:rPr lang="zh-CN" altLang="en-US" sz="2400" dirty="0">
                <a:latin typeface="+mj-lt"/>
              </a:rPr>
              <a:t>可以考虑哈希表的每个 </a:t>
            </a:r>
            <a:r>
              <a:rPr lang="en-US" altLang="zh-CN" sz="2400" dirty="0">
                <a:latin typeface="+mj-lt"/>
              </a:rPr>
              <a:t>bucket </a:t>
            </a:r>
            <a:r>
              <a:rPr lang="zh-CN" altLang="en-US" sz="2400" dirty="0">
                <a:latin typeface="+mj-lt"/>
              </a:rPr>
              <a:t>加锁。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958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Using threads</a:t>
            </a:r>
            <a:r>
              <a:rPr lang="zh-CN" altLang="en-US" dirty="0"/>
              <a:t>（线程的使用）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132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定义互斥锁数组</a:t>
            </a:r>
            <a:endParaRPr lang="en-US" altLang="zh-CN" dirty="0">
              <a:solidFill>
                <a:srgbClr val="252933"/>
              </a:solidFill>
              <a:latin typeface="-apple-system"/>
            </a:endParaRPr>
          </a:p>
          <a:p>
            <a:r>
              <a:rPr lang="en-US" altLang="zh-CN" dirty="0">
                <a:latin typeface="+mj-lt"/>
              </a:rPr>
              <a:t>	</a:t>
            </a:r>
            <a:r>
              <a:rPr lang="zh-CN" altLang="en-US" b="1" dirty="0">
                <a:latin typeface="+mj-lt"/>
              </a:rPr>
              <a:t>只有对同一 </a:t>
            </a:r>
            <a:r>
              <a:rPr lang="en-US" altLang="zh-CN" b="1" dirty="0">
                <a:latin typeface="+mj-lt"/>
              </a:rPr>
              <a:t>bucket </a:t>
            </a:r>
            <a:r>
              <a:rPr lang="zh-CN" altLang="en-US" b="1" dirty="0">
                <a:latin typeface="+mj-lt"/>
              </a:rPr>
              <a:t>操作时才可能造成数据的丢失</a:t>
            </a:r>
            <a:r>
              <a:rPr lang="en-US" altLang="zh-CN" b="1" dirty="0">
                <a:latin typeface="+mj-lt"/>
              </a:rPr>
              <a:t>, </a:t>
            </a:r>
            <a:r>
              <a:rPr lang="zh-CN" altLang="en-US" b="1" dirty="0">
                <a:latin typeface="+mj-lt"/>
              </a:rPr>
              <a:t>不同 </a:t>
            </a:r>
            <a:r>
              <a:rPr lang="en-US" altLang="zh-CN" b="1" dirty="0">
                <a:latin typeface="+mj-lt"/>
              </a:rPr>
              <a:t>bucket </a:t>
            </a:r>
            <a:r>
              <a:rPr lang="zh-CN" altLang="en-US" b="1" dirty="0">
                <a:latin typeface="+mj-lt"/>
              </a:rPr>
              <a:t>之间是互不影响的</a:t>
            </a:r>
            <a:r>
              <a:rPr lang="en-US" altLang="zh-CN" b="1" dirty="0">
                <a:latin typeface="+mj-lt"/>
              </a:rPr>
              <a:t>, </a:t>
            </a:r>
            <a:r>
              <a:rPr lang="zh-CN" altLang="en-US" b="1" dirty="0">
                <a:latin typeface="+mj-lt"/>
              </a:rPr>
              <a:t>因此此处是构建了一个互斥锁数组</a:t>
            </a:r>
            <a:r>
              <a:rPr lang="en-US" altLang="zh-CN" b="1" dirty="0">
                <a:latin typeface="+mj-lt"/>
              </a:rPr>
              <a:t>, </a:t>
            </a:r>
            <a:r>
              <a:rPr lang="zh-CN" altLang="en-US" b="1" dirty="0">
                <a:latin typeface="+mj-lt"/>
              </a:rPr>
              <a:t>每个 </a:t>
            </a:r>
            <a:r>
              <a:rPr lang="en-US" altLang="zh-CN" b="1" dirty="0">
                <a:latin typeface="+mj-lt"/>
              </a:rPr>
              <a:t>bucket </a:t>
            </a:r>
            <a:r>
              <a:rPr lang="zh-CN" altLang="en-US" b="1" dirty="0">
                <a:latin typeface="+mj-lt"/>
              </a:rPr>
              <a:t>对应一个互斥锁</a:t>
            </a:r>
            <a:r>
              <a:rPr lang="en-US" altLang="zh-CN" b="1" dirty="0">
                <a:latin typeface="+mj-lt"/>
              </a:rPr>
              <a:t>.</a:t>
            </a:r>
            <a:endParaRPr lang="zh-CN" altLang="en-US" b="1" dirty="0">
              <a:latin typeface="+mj-lt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B9D935-7E19-4901-AB38-0A5FECB3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7" y="2450493"/>
            <a:ext cx="8771428" cy="504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8021BA-E90B-428A-97ED-89B37F88AD1C}"/>
              </a:ext>
            </a:extLst>
          </p:cNvPr>
          <p:cNvSpPr txBox="1"/>
          <p:nvPr/>
        </p:nvSpPr>
        <p:spPr>
          <a:xfrm>
            <a:off x="372816" y="3063487"/>
            <a:ext cx="6097464" cy="4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main()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函数中对所有互斥锁进行初始化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52933"/>
              </a:solidFill>
              <a:effectLst/>
              <a:uLnTx/>
              <a:uFillTx/>
              <a:latin typeface="-apple-system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B45366-12EA-4926-B72C-0117F0C3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0" y="3613034"/>
            <a:ext cx="7266667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4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F8293C1-98F9-479B-8C7E-BF3B0772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1874883"/>
            <a:ext cx="8418788" cy="4209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Using threads</a:t>
            </a:r>
            <a:r>
              <a:rPr lang="zh-CN" altLang="en-US" dirty="0"/>
              <a:t>（线程的使用）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4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put()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中加锁</a:t>
            </a:r>
            <a:endParaRPr lang="en-US" altLang="zh-CN" b="0" i="0" dirty="0">
              <a:solidFill>
                <a:srgbClr val="252933"/>
              </a:solidFill>
              <a:effectLst/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5CD2CC-D17C-4C27-87FA-AFD75DE878E4}"/>
              </a:ext>
            </a:extLst>
          </p:cNvPr>
          <p:cNvSpPr txBox="1"/>
          <p:nvPr/>
        </p:nvSpPr>
        <p:spPr>
          <a:xfrm>
            <a:off x="5417861" y="3979580"/>
            <a:ext cx="63887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b="1" dirty="0"/>
              <a:t>由于线程安全问题是由于对 </a:t>
            </a:r>
            <a:r>
              <a:rPr lang="en-US" altLang="zh-CN" b="1" dirty="0"/>
              <a:t>bucket </a:t>
            </a:r>
            <a:r>
              <a:rPr lang="zh-CN" altLang="en-US" b="1" dirty="0"/>
              <a:t>中的链表操作时产生的</a:t>
            </a:r>
            <a:r>
              <a:rPr lang="en-US" altLang="zh-CN" b="1" dirty="0"/>
              <a:t>, </a:t>
            </a:r>
            <a:r>
              <a:rPr lang="zh-CN" altLang="en-US" b="1" dirty="0"/>
              <a:t>因此要在对链表操作的前后加锁。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给哈希表的每个</a:t>
            </a:r>
            <a:r>
              <a:rPr lang="en-US" altLang="zh-CN" b="1" dirty="0"/>
              <a:t>bucket</a:t>
            </a:r>
            <a:r>
              <a:rPr lang="zh-CN" altLang="en-US" b="1" dirty="0"/>
              <a:t>都分配了锁，意在减小锁的颗粒度，减少不必要的上锁，从而提高多线程的运行速率。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CDF769-95C1-41F1-B971-9A5CE199628B}"/>
              </a:ext>
            </a:extLst>
          </p:cNvPr>
          <p:cNvSpPr txBox="1"/>
          <p:nvPr/>
        </p:nvSpPr>
        <p:spPr>
          <a:xfrm>
            <a:off x="37365" y="6308967"/>
            <a:ext cx="12154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多线程情况下，修改同一份数据，是必须上锁的；读同一份数据，却不需要上锁。所以，不必改动</a:t>
            </a:r>
            <a:r>
              <a:rPr lang="en-US" altLang="zh-CN" b="1" dirty="0"/>
              <a:t>get()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965295-B118-4BB1-BE2C-EB1D1C05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92" y="1164268"/>
            <a:ext cx="5347846" cy="27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9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Barrier</a:t>
            </a:r>
            <a:r>
              <a:rPr lang="zh-CN" altLang="en-US" dirty="0"/>
              <a:t>（屏障）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1273939" cy="382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实验思路</a:t>
            </a:r>
            <a:endParaRPr lang="en-US" altLang="zh-CN" b="0" i="0" dirty="0">
              <a:solidFill>
                <a:srgbClr val="252933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52933"/>
              </a:solidFill>
              <a:latin typeface="-apple-system"/>
            </a:endParaRPr>
          </a:p>
          <a:p>
            <a:r>
              <a:rPr lang="zh-CN" altLang="en-US" dirty="0">
                <a:latin typeface="+mj-lt"/>
              </a:rPr>
              <a:t>线程进入同步屏障 </a:t>
            </a:r>
            <a:r>
              <a:rPr lang="en-US" altLang="zh-CN" dirty="0">
                <a:latin typeface="+mj-lt"/>
              </a:rPr>
              <a:t>barrier </a:t>
            </a:r>
            <a:r>
              <a:rPr lang="zh-CN" altLang="en-US" dirty="0">
                <a:latin typeface="+mj-lt"/>
              </a:rPr>
              <a:t>时，将已进入屏障的线程数量增加 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，然后再判断是否已经达到总线程数。</a:t>
            </a:r>
          </a:p>
          <a:p>
            <a:pPr lvl="1"/>
            <a:r>
              <a:rPr lang="zh-CN" altLang="en-US" dirty="0">
                <a:latin typeface="+mj-lt"/>
              </a:rPr>
              <a:t>如果未达到，则进入睡眠，等待其他线程。</a:t>
            </a:r>
          </a:p>
          <a:p>
            <a:pPr lvl="1"/>
            <a:r>
              <a:rPr lang="zh-CN" altLang="en-US" dirty="0">
                <a:latin typeface="+mj-lt"/>
              </a:rPr>
              <a:t>如果已经达到，则唤醒所有在 </a:t>
            </a:r>
            <a:r>
              <a:rPr lang="en-US" altLang="zh-CN" dirty="0">
                <a:latin typeface="+mj-lt"/>
              </a:rPr>
              <a:t>barrier </a:t>
            </a:r>
            <a:r>
              <a:rPr lang="zh-CN" altLang="en-US" dirty="0">
                <a:latin typeface="+mj-lt"/>
              </a:rPr>
              <a:t>中等待的线程，所有线程继续执行；屏障轮数 </a:t>
            </a:r>
            <a:r>
              <a:rPr lang="en-US" altLang="zh-CN" dirty="0">
                <a:latin typeface="+mj-lt"/>
              </a:rPr>
              <a:t>+ 1</a:t>
            </a:r>
            <a:r>
              <a:rPr lang="zh-CN" altLang="en-US" dirty="0">
                <a:latin typeface="+mj-lt"/>
              </a:rPr>
              <a:t>；</a:t>
            </a:r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marL="0" lvl="1"/>
            <a:r>
              <a:rPr lang="zh-CN" altLang="en-US" dirty="0">
                <a:latin typeface="+mj-lt"/>
              </a:rPr>
              <a:t>首先条件变量的操作需要在互斥锁锁定的临界区内</a:t>
            </a:r>
            <a:endParaRPr lang="en-US" altLang="zh-CN" dirty="0">
              <a:latin typeface="+mj-lt"/>
            </a:endParaRPr>
          </a:p>
          <a:p>
            <a:pPr marL="0" lvl="1"/>
            <a:r>
              <a:rPr lang="zh-CN" altLang="en-US" dirty="0">
                <a:latin typeface="+mj-lt"/>
              </a:rPr>
              <a:t>然后进行条件判断</a:t>
            </a:r>
            <a:r>
              <a:rPr lang="en-US" altLang="zh-CN" dirty="0">
                <a:latin typeface="+mj-lt"/>
              </a:rPr>
              <a:t>, </a:t>
            </a:r>
            <a:r>
              <a:rPr lang="zh-CN" altLang="en-US" dirty="0">
                <a:latin typeface="+mj-lt"/>
              </a:rPr>
              <a:t>此处即判断是否所有的线程都进入了 </a:t>
            </a:r>
            <a:r>
              <a:rPr lang="en-US" altLang="zh-CN" dirty="0">
                <a:latin typeface="+mj-lt"/>
              </a:rPr>
              <a:t>barrier() </a:t>
            </a:r>
            <a:r>
              <a:rPr lang="zh-CN" altLang="en-US" dirty="0">
                <a:latin typeface="+mj-lt"/>
              </a:rPr>
              <a:t>函数</a:t>
            </a:r>
            <a:r>
              <a:rPr lang="en-US" altLang="zh-CN" dirty="0">
                <a:latin typeface="+mj-lt"/>
              </a:rPr>
              <a:t>,</a:t>
            </a:r>
          </a:p>
          <a:p>
            <a:pPr marL="457200" lvl="2"/>
            <a:r>
              <a:rPr lang="zh-CN" altLang="en-US" dirty="0">
                <a:latin typeface="+mj-lt"/>
              </a:rPr>
              <a:t>若不满足则使用 </a:t>
            </a:r>
            <a:r>
              <a:rPr lang="en-US" altLang="zh-CN" dirty="0" err="1">
                <a:latin typeface="+mj-lt"/>
              </a:rPr>
              <a:t>pthread_cond_wait</a:t>
            </a:r>
            <a:r>
              <a:rPr lang="en-US" altLang="zh-CN" dirty="0">
                <a:latin typeface="+mj-lt"/>
              </a:rPr>
              <a:t>() </a:t>
            </a:r>
            <a:r>
              <a:rPr lang="zh-CN" altLang="en-US" dirty="0">
                <a:latin typeface="+mj-lt"/>
              </a:rPr>
              <a:t>将当前线程休眠</a:t>
            </a:r>
            <a:r>
              <a:rPr lang="en-US" altLang="zh-CN" dirty="0">
                <a:latin typeface="+mj-lt"/>
              </a:rPr>
              <a:t>, </a:t>
            </a:r>
            <a:r>
              <a:rPr lang="zh-CN" altLang="en-US" dirty="0">
                <a:latin typeface="+mj-lt"/>
              </a:rPr>
              <a:t>等待唤醒</a:t>
            </a:r>
            <a:r>
              <a:rPr lang="en-US" altLang="zh-CN" dirty="0">
                <a:latin typeface="+mj-lt"/>
              </a:rPr>
              <a:t>; </a:t>
            </a:r>
          </a:p>
          <a:p>
            <a:pPr marL="457200" lvl="2"/>
            <a:r>
              <a:rPr lang="zh-CN" altLang="en-US" dirty="0">
                <a:latin typeface="+mj-lt"/>
              </a:rPr>
              <a:t>若全部线程都已进入 </a:t>
            </a:r>
            <a:r>
              <a:rPr lang="en-US" altLang="zh-CN" dirty="0">
                <a:latin typeface="+mj-lt"/>
              </a:rPr>
              <a:t>barrier() </a:t>
            </a:r>
            <a:r>
              <a:rPr lang="zh-CN" altLang="en-US" dirty="0">
                <a:latin typeface="+mj-lt"/>
              </a:rPr>
              <a:t>函数</a:t>
            </a:r>
            <a:r>
              <a:rPr lang="en-US" altLang="zh-CN" dirty="0">
                <a:latin typeface="+mj-lt"/>
              </a:rPr>
              <a:t>, </a:t>
            </a:r>
            <a:r>
              <a:rPr lang="zh-CN" altLang="en-US" dirty="0">
                <a:latin typeface="+mj-lt"/>
              </a:rPr>
              <a:t>则最后进入的线程会调用 </a:t>
            </a:r>
            <a:r>
              <a:rPr lang="en-US" altLang="zh-CN" dirty="0" err="1">
                <a:latin typeface="+mj-lt"/>
              </a:rPr>
              <a:t>pthread_cond_broadcast</a:t>
            </a:r>
            <a:r>
              <a:rPr lang="en-US" altLang="zh-CN" dirty="0">
                <a:latin typeface="+mj-lt"/>
              </a:rPr>
              <a:t>() </a:t>
            </a:r>
            <a:r>
              <a:rPr lang="zh-CN" altLang="en-US" dirty="0">
                <a:latin typeface="+mj-lt"/>
              </a:rPr>
              <a:t>唤醒其他由条件变量休眠的线程继续运行。</a:t>
            </a:r>
            <a:endParaRPr lang="en-US" altLang="zh-CN" dirty="0">
              <a:latin typeface="+mj-lt"/>
            </a:endParaRPr>
          </a:p>
          <a:p>
            <a:pPr marL="0" lvl="1"/>
            <a:endParaRPr lang="en-US" altLang="zh-CN" dirty="0">
              <a:latin typeface="+mj-lt"/>
            </a:endParaRPr>
          </a:p>
          <a:p>
            <a:pPr marL="0" lvl="1"/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56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Barrier</a:t>
            </a:r>
            <a:r>
              <a:rPr lang="zh-CN" altLang="en-US" dirty="0"/>
              <a:t>（屏障）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6B89B1-D4AE-4FA5-A4D1-994E02C4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6" y="1137463"/>
            <a:ext cx="10361905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1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Locks</a:t>
            </a:r>
            <a:r>
              <a:rPr lang="zh-CN" altLang="en-US" dirty="0"/>
              <a:t>（锁）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4253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8AC6CD"/>
              </a:buClr>
              <a:buSzPct val="120000"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实验内容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marR="0" lvl="1" indent="-457200" algn="l" defTabSz="914400" rtl="0" eaLnBrk="1" fontAlgn="base" latinLnBrk="1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8AC6CD"/>
              </a:buClr>
              <a:buSzPct val="12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Memory allocator 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内存分配器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914400" marR="0" lvl="1" indent="0" algn="l" defTabSz="914400" rtl="0" eaLnBrk="1" fontAlgn="base" latinLnBrk="1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xv6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是多个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共享一个内存分配链表，进程申请或释放内存的过程需要上锁和释放锁，效率低下。我们需要设计一个高效的内存分配机制。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marR="0" lvl="1" indent="-457200" algn="l" defTabSz="914400" rtl="0" eaLnBrk="1" fontAlgn="base" latinLnBrk="1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8AC6CD"/>
              </a:buClr>
              <a:buSzPct val="12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Buffer cache  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缓冲区缓存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914400" marR="0" lvl="1" indent="0" algn="l" defTabSz="914400" rtl="0" eaLnBrk="1" fontAlgn="base" latinLnBrk="1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由于整个缓存双向链表由一个自旋锁保护，所以多个进程反复读不同文件时会产生高锁争用。我们要更改缓存机制以减少锁争用。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34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Memory allocator (</a:t>
            </a:r>
            <a:r>
              <a:rPr lang="zh-CN" altLang="en-US" dirty="0"/>
              <a:t>内存分配器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173652"/>
            <a:ext cx="11370655" cy="5130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Xv6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内存分配原理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xv6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目前有一个差不多能用的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Memory allocator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，它的责任就是为进程分配内存。</a:t>
            </a:r>
            <a:endParaRPr lang="en-US" altLang="zh-CN" dirty="0">
              <a:solidFill>
                <a:srgbClr val="252933"/>
              </a:solidFill>
              <a:latin typeface="-apple-system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en-US" altLang="zh-CN" dirty="0">
              <a:solidFill>
                <a:srgbClr val="252933"/>
              </a:solidFill>
              <a:latin typeface="-apple-system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+mj-lt"/>
              </a:rPr>
              <a:t>现有的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Memory allocator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是这样管理空闲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page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的，将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xv6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中所有空闲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page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都收集起来，然后将其用单链表串联。每次新来一个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kalloc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()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请求后，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Memory allocator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会从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freelist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中选取一个空闲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page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进行分配；当用完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page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之后，用户层调用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kfree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()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释放内存，此时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Memory allocator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会将该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page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挂回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freelist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。这期间，需要上锁放锁。</a:t>
            </a:r>
            <a:endParaRPr lang="en-US" altLang="zh-CN" dirty="0">
              <a:solidFill>
                <a:srgbClr val="252933"/>
              </a:solidFill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en-US" altLang="zh-CN" dirty="0">
              <a:solidFill>
                <a:srgbClr val="252933"/>
              </a:solidFill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+mj-lt"/>
              </a:rPr>
              <a:t>多个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都要共享一个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freelist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，每个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申请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or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释放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page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，都需对整个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freelist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上锁，那么势必带来很严重的排队问题，队排的越长，效率越低。这队的长短取决于进程的个数，现实世界中，队很长，但出口不能只有一个，不然处理的太慢。目前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xv6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的出口只有一个，对应只有一个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freelist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。</a:t>
            </a:r>
            <a:endParaRPr lang="en-US" altLang="zh-CN" dirty="0">
              <a:solidFill>
                <a:srgbClr val="252933"/>
              </a:solidFill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en-US" altLang="zh-CN" dirty="0">
              <a:solidFill>
                <a:srgbClr val="252933"/>
              </a:solidFill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+mj-lt"/>
              </a:rPr>
              <a:t>现在的问题，就是能不能多创建几个出口，也就是把唯一的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freelist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拆分成多份。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Lab: Memory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alloctor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的目的就是让我们贴近现实，因为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xv6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有多（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8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）个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，能不能把一张大的 </a:t>
            </a:r>
            <a:r>
              <a:rPr lang="en-US" altLang="zh-CN" dirty="0" err="1">
                <a:solidFill>
                  <a:srgbClr val="252933"/>
                </a:solidFill>
                <a:latin typeface="+mj-lt"/>
              </a:rPr>
              <a:t>freelist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拆成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8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小份，分给每个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。这样的话，再有进程申请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or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释放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page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，就不会再影响整体，不会影响运行在其他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上的进程。</a:t>
            </a:r>
            <a:endParaRPr lang="en-US" altLang="zh-CN" dirty="0">
              <a:solidFill>
                <a:srgbClr val="2529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885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Memory allocator (</a:t>
            </a:r>
            <a:r>
              <a:rPr lang="zh-CN" altLang="en-US" dirty="0"/>
              <a:t>内存分配器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173652"/>
            <a:ext cx="10983791" cy="2116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实验内容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原本的 </a:t>
            </a:r>
            <a:r>
              <a:rPr lang="en-US" altLang="zh-CN" dirty="0" err="1">
                <a:solidFill>
                  <a:srgbClr val="252933"/>
                </a:solidFill>
                <a:latin typeface="-apple-system"/>
              </a:rPr>
              <a:t>kalloc.c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导致高锁争用的原因是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xv6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只维护了一个空闲页面链表，该链表有一个锁。为了减少锁争用，我们可以给每一个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维护一个空闲页面链表，这样不同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就可以并行地内存分配和释放，因为它们之间相互独立。但是，当一个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的空闲页面被分配完之后，它需要从其他的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的空闲页面链表中窃取一部分空闲页面。</a:t>
            </a: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我们的任务就是实现每一个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一个空闲链表，且在链表为空时窃取其他</a:t>
            </a:r>
            <a:r>
              <a:rPr lang="en-US" altLang="zh-CN" dirty="0" err="1">
                <a:solidFill>
                  <a:srgbClr val="252933"/>
                </a:solidFill>
                <a:latin typeface="-apple-system"/>
              </a:rPr>
              <a:t>cpu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的页面。</a:t>
            </a: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348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1962" y="838200"/>
            <a:ext cx="11268075" cy="60198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实验内容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1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Uthread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 switching between threads 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线程间切换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补全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uthread.c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，完成用户态线程功能的实现。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1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Using threads 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使用线程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分析并解决一个哈希表操作的例子内，由于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race-condition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导致的数据丢失的问题。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1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Barrier(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屏障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lvl="1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利用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pthread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提供的条件变量方法，实现同步屏障机制。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rgbClr val="002060"/>
                </a:solidFill>
              </a:rPr>
              <a:t>实验一：</a:t>
            </a:r>
            <a:r>
              <a:rPr lang="en-US" altLang="zh-CN" dirty="0">
                <a:solidFill>
                  <a:srgbClr val="002060"/>
                </a:solidFill>
              </a:rPr>
              <a:t>Multithreading</a:t>
            </a:r>
            <a:r>
              <a:rPr lang="zh-CN" altLang="en-US" dirty="0">
                <a:solidFill>
                  <a:srgbClr val="002060"/>
                </a:solidFill>
              </a:rPr>
              <a:t>（多线程）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Memory allocator (</a:t>
            </a:r>
            <a:r>
              <a:rPr lang="zh-CN" altLang="en-US" dirty="0"/>
              <a:t>内存分配器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005926"/>
            <a:ext cx="10983791" cy="842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更改结构体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把原来的一个 </a:t>
            </a:r>
            <a:r>
              <a:rPr lang="en-US" altLang="zh-CN" dirty="0" err="1">
                <a:solidFill>
                  <a:srgbClr val="252933"/>
                </a:solidFill>
                <a:latin typeface="-apple-system"/>
              </a:rPr>
              <a:t>kmem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结构体改成一个数组 </a:t>
            </a:r>
            <a:r>
              <a:rPr lang="en-US" altLang="zh-CN" dirty="0" err="1">
                <a:solidFill>
                  <a:srgbClr val="252933"/>
                </a:solidFill>
                <a:latin typeface="-apple-system"/>
              </a:rPr>
              <a:t>kmems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，使每个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有一个对应的空闲页面链表：</a:t>
            </a: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53F405-C7BC-496D-9802-8319B3BE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6" y="1856872"/>
            <a:ext cx="7326964" cy="16193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C71DA7-6267-4E96-BCA5-518372D77B93}"/>
              </a:ext>
            </a:extLst>
          </p:cNvPr>
          <p:cNvSpPr txBox="1"/>
          <p:nvPr/>
        </p:nvSpPr>
        <p:spPr>
          <a:xfrm>
            <a:off x="483006" y="3503210"/>
            <a:ext cx="6097464" cy="470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分别初始化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579D7D-2C95-491B-92AE-32C81178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6" y="3973467"/>
            <a:ext cx="7642716" cy="28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Memory allocator (</a:t>
            </a:r>
            <a:r>
              <a:rPr lang="zh-CN" altLang="en-US" dirty="0"/>
              <a:t>内存分配器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005926"/>
            <a:ext cx="10983791" cy="842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Kfree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函数修改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释放的页面放进当前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的空闲页面链表</a:t>
            </a: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414BE-6353-425B-BC77-5CF17C35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2" y="1848080"/>
            <a:ext cx="10359118" cy="45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4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Memory allocator (</a:t>
            </a:r>
            <a:r>
              <a:rPr lang="zh-CN" altLang="en-US" dirty="0"/>
              <a:t>内存分配器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005926"/>
            <a:ext cx="10983791" cy="842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kalloc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函数修改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从当前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空闲页面链表中取一个页面，如果不存在则窃取（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steal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B71067-12BE-4455-A73F-A45F6252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76" y="1848080"/>
            <a:ext cx="824761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Memory allocator (</a:t>
            </a:r>
            <a:r>
              <a:rPr lang="zh-CN" altLang="en-US" dirty="0"/>
              <a:t>内存分配器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005926"/>
            <a:ext cx="10983791" cy="842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steal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函数修改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逐一检查各个 </a:t>
            </a:r>
            <a:r>
              <a:rPr lang="en-US" altLang="zh-CN" dirty="0">
                <a:solidFill>
                  <a:srgbClr val="252933"/>
                </a:solidFill>
                <a:latin typeface="-apple-system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-apple-system"/>
              </a:rPr>
              <a:t>是否有空闲页面，有就窃取过来</a:t>
            </a: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B66CC-E1FA-479D-9DAD-3FBD3EE2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1" y="1848080"/>
            <a:ext cx="8371428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Buffer cache (</a:t>
            </a:r>
            <a:r>
              <a:rPr lang="zh-CN" altLang="en-US" dirty="0"/>
              <a:t>缓冲区缓存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173652"/>
            <a:ext cx="10983791" cy="549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Xv6 Buffer cache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solidFill>
                  <a:srgbClr val="252933"/>
                </a:solidFill>
                <a:latin typeface="+mj-lt"/>
              </a:rPr>
              <a:t>     在现代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OS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中，所有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I/O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操作都不会直接与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disk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打交道，一般都是将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disk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中的数据拷贝到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memory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中，进程再从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memory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中进行读写。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memory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中用来暂存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disk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数据的地方，叫做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Buffer cache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。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Buffer cache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就是一块空闲内存，用来暂存数据，作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disk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和进程之间的缓冲地带。</a:t>
            </a:r>
            <a:endParaRPr lang="en-US" altLang="zh-CN" dirty="0">
              <a:solidFill>
                <a:srgbClr val="252933"/>
              </a:solidFill>
              <a:latin typeface="+mj-lt"/>
            </a:endParaRPr>
          </a:p>
          <a:p>
            <a:pPr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defRPr/>
            </a:pPr>
            <a:endParaRPr lang="en-US" altLang="zh-CN" b="1" dirty="0">
              <a:solidFill>
                <a:srgbClr val="252933"/>
              </a:solidFill>
              <a:latin typeface="+mj-lt"/>
            </a:endParaRPr>
          </a:p>
          <a:p>
            <a:pPr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defRPr/>
            </a:pPr>
            <a:r>
              <a:rPr lang="en-US" altLang="zh-CN" b="1" dirty="0">
                <a:solidFill>
                  <a:srgbClr val="252933"/>
                </a:solidFill>
                <a:latin typeface="+mj-lt"/>
              </a:rPr>
              <a:t>Buffer cache </a:t>
            </a:r>
            <a:r>
              <a:rPr lang="zh-CN" altLang="en-US" b="1" dirty="0">
                <a:solidFill>
                  <a:srgbClr val="252933"/>
                </a:solidFill>
                <a:latin typeface="+mj-lt"/>
              </a:rPr>
              <a:t>机制：</a:t>
            </a:r>
            <a:endParaRPr lang="en-US" altLang="zh-CN" b="1" dirty="0">
              <a:solidFill>
                <a:srgbClr val="252933"/>
              </a:solidFill>
              <a:latin typeface="+mj-lt"/>
            </a:endParaRPr>
          </a:p>
          <a:p>
            <a:pPr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defRPr/>
            </a:pPr>
            <a:r>
              <a:rPr lang="en-US" altLang="zh-CN" b="1" dirty="0">
                <a:solidFill>
                  <a:srgbClr val="252933"/>
                </a:solidFill>
                <a:latin typeface="+mj-lt"/>
              </a:rPr>
              <a:t>xv6 </a:t>
            </a:r>
            <a:r>
              <a:rPr lang="zh-CN" altLang="en-US" b="1" dirty="0">
                <a:solidFill>
                  <a:srgbClr val="252933"/>
                </a:solidFill>
                <a:latin typeface="+mj-lt"/>
              </a:rPr>
              <a:t>有一个非常大的数组，代表着空闲 </a:t>
            </a:r>
            <a:r>
              <a:rPr lang="en-US" altLang="zh-CN" b="1" dirty="0" err="1">
                <a:solidFill>
                  <a:srgbClr val="252933"/>
                </a:solidFill>
                <a:latin typeface="+mj-lt"/>
              </a:rPr>
              <a:t>buf</a:t>
            </a:r>
            <a:r>
              <a:rPr lang="en-US" altLang="zh-CN" b="1" dirty="0">
                <a:solidFill>
                  <a:srgbClr val="252933"/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rgbClr val="252933"/>
                </a:solidFill>
                <a:latin typeface="+mj-lt"/>
              </a:rPr>
              <a:t>的集合。然后，利用双链表手段将这些空闲 </a:t>
            </a:r>
            <a:r>
              <a:rPr lang="en-US" altLang="zh-CN" b="1" dirty="0" err="1">
                <a:solidFill>
                  <a:srgbClr val="252933"/>
                </a:solidFill>
                <a:latin typeface="+mj-lt"/>
              </a:rPr>
              <a:t>buf</a:t>
            </a:r>
            <a:r>
              <a:rPr lang="en-US" altLang="zh-CN" b="1" dirty="0">
                <a:solidFill>
                  <a:srgbClr val="252933"/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rgbClr val="252933"/>
                </a:solidFill>
                <a:latin typeface="+mj-lt"/>
              </a:rPr>
              <a:t>串联起来，方便分配和回收。</a:t>
            </a:r>
            <a:endParaRPr lang="en-US" altLang="zh-CN" b="1" dirty="0">
              <a:solidFill>
                <a:srgbClr val="252933"/>
              </a:solidFill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en-US" altLang="zh-CN" b="1" dirty="0">
              <a:solidFill>
                <a:srgbClr val="252933"/>
              </a:solidFill>
              <a:latin typeface="-apple-system"/>
            </a:endParaRPr>
          </a:p>
          <a:p>
            <a:pPr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defRPr/>
            </a:pPr>
            <a:r>
              <a:rPr lang="zh-CN" altLang="en-US" dirty="0">
                <a:solidFill>
                  <a:srgbClr val="252933"/>
                </a:solidFill>
                <a:latin typeface="+mj-lt"/>
              </a:rPr>
              <a:t>如果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xv6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是刚启动，所以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Buffer cache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没有从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disk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中拷贝过数据。此时来了进程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A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，带来了读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disk block0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的请求。进程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A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发出读请求后，就将自己切入至休眠状态了（主动让出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CPU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）。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xv6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接收到读请求后，将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disk block0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中的数据拷贝到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Buffer cache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中，然后再通知正在休眠的进程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A 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。</a:t>
            </a:r>
            <a:endParaRPr lang="en-US" altLang="zh-CN" dirty="0">
              <a:solidFill>
                <a:srgbClr val="252933"/>
              </a:solidFill>
              <a:latin typeface="+mj-lt"/>
            </a:endParaRPr>
          </a:p>
          <a:p>
            <a:pPr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defRPr/>
            </a:pPr>
            <a:endParaRPr lang="en-US" altLang="zh-CN" dirty="0">
              <a:solidFill>
                <a:srgbClr val="252933"/>
              </a:solidFill>
              <a:latin typeface="+mj-lt"/>
            </a:endParaRPr>
          </a:p>
          <a:p>
            <a:pPr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defRPr/>
            </a:pPr>
            <a:r>
              <a:rPr lang="zh-CN" altLang="en-US" dirty="0">
                <a:solidFill>
                  <a:srgbClr val="252933"/>
                </a:solidFill>
                <a:latin typeface="+mj-lt"/>
              </a:rPr>
              <a:t>上面提到的情形，是只有一个进程读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disk block0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。现实中，肯定远远不止有一个进程，可能同时有一百个进程都想读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or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写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disk block0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。我们知道，多个线程同时操纵一块内存时，需要通过锁机制来确保读写的有序进行，不然会出错。同样，在处理 </a:t>
            </a:r>
            <a:r>
              <a:rPr lang="en-US" altLang="zh-CN" dirty="0">
                <a:solidFill>
                  <a:srgbClr val="252933"/>
                </a:solidFill>
                <a:latin typeface="+mj-lt"/>
              </a:rPr>
              <a:t>Buffer cache </a:t>
            </a:r>
            <a:r>
              <a:rPr lang="zh-CN" altLang="en-US" dirty="0">
                <a:solidFill>
                  <a:srgbClr val="252933"/>
                </a:solidFill>
                <a:latin typeface="+mj-lt"/>
              </a:rPr>
              <a:t>问题上也是利用这种手段。</a:t>
            </a:r>
            <a:endParaRPr lang="en-US" altLang="zh-CN" dirty="0">
              <a:solidFill>
                <a:srgbClr val="2529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83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Buffer cache (</a:t>
            </a:r>
            <a:r>
              <a:rPr lang="zh-CN" altLang="en-US" dirty="0"/>
              <a:t>缓冲区缓存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226399" y="1191236"/>
            <a:ext cx="11757516" cy="497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Xv6 Buffer cache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en-US" altLang="zh-CN" dirty="0"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en-US" altLang="zh-CN" dirty="0">
                <a:latin typeface="+mj-lt"/>
              </a:rPr>
              <a:t>Buffer cache </a:t>
            </a:r>
            <a:r>
              <a:rPr lang="zh-CN" altLang="en-US" dirty="0">
                <a:latin typeface="+mj-lt"/>
              </a:rPr>
              <a:t>只是一块很大的内存空间，为了确保多进程之间有序的读写，</a:t>
            </a:r>
            <a:r>
              <a:rPr lang="en-US" altLang="zh-CN" dirty="0">
                <a:latin typeface="+mj-lt"/>
              </a:rPr>
              <a:t>xv6 </a:t>
            </a:r>
            <a:r>
              <a:rPr lang="zh-CN" altLang="en-US" dirty="0">
                <a:latin typeface="+mj-lt"/>
              </a:rPr>
              <a:t>为 </a:t>
            </a:r>
            <a:r>
              <a:rPr lang="en-US" altLang="zh-CN" dirty="0">
                <a:latin typeface="+mj-lt"/>
              </a:rPr>
              <a:t>Buffer cache </a:t>
            </a:r>
            <a:r>
              <a:rPr lang="zh-CN" altLang="en-US" dirty="0">
                <a:latin typeface="+mj-lt"/>
              </a:rPr>
              <a:t>配备了一个 </a:t>
            </a:r>
            <a:r>
              <a:rPr lang="en-US" altLang="zh-CN" dirty="0">
                <a:latin typeface="+mj-lt"/>
              </a:rPr>
              <a:t>lock </a:t>
            </a:r>
            <a:r>
              <a:rPr lang="zh-CN" altLang="en-US" dirty="0">
                <a:latin typeface="+mj-lt"/>
              </a:rPr>
              <a:t>。这已经可以实现有序操作了，但还是存在问题的，比如进程 </a:t>
            </a:r>
            <a:r>
              <a:rPr lang="en-US" altLang="zh-CN" dirty="0">
                <a:latin typeface="+mj-lt"/>
              </a:rPr>
              <a:t>A </a:t>
            </a:r>
            <a:r>
              <a:rPr lang="zh-CN" altLang="en-US" dirty="0">
                <a:latin typeface="+mj-lt"/>
              </a:rPr>
              <a:t>只想修改 </a:t>
            </a:r>
            <a:r>
              <a:rPr lang="en-US" altLang="zh-CN" dirty="0">
                <a:latin typeface="+mj-lt"/>
              </a:rPr>
              <a:t>disk block0 </a:t>
            </a:r>
            <a:r>
              <a:rPr lang="zh-CN" altLang="en-US" dirty="0">
                <a:latin typeface="+mj-lt"/>
              </a:rPr>
              <a:t>的那一小块内容，但却要对整块 </a:t>
            </a:r>
            <a:r>
              <a:rPr lang="en-US" altLang="zh-CN" dirty="0">
                <a:latin typeface="+mj-lt"/>
              </a:rPr>
              <a:t>Buffer cache </a:t>
            </a:r>
            <a:r>
              <a:rPr lang="zh-CN" altLang="en-US" dirty="0">
                <a:latin typeface="+mj-lt"/>
              </a:rPr>
              <a:t>上锁（假设 </a:t>
            </a:r>
            <a:r>
              <a:rPr lang="en-US" altLang="zh-CN" dirty="0">
                <a:latin typeface="+mj-lt"/>
              </a:rPr>
              <a:t>Buffer cache </a:t>
            </a:r>
            <a:r>
              <a:rPr lang="zh-CN" altLang="en-US" dirty="0">
                <a:latin typeface="+mj-lt"/>
              </a:rPr>
              <a:t>可以装下</a:t>
            </a:r>
            <a:r>
              <a:rPr lang="en-US" altLang="zh-CN" dirty="0">
                <a:latin typeface="+mj-lt"/>
              </a:rPr>
              <a:t>100</a:t>
            </a:r>
            <a:r>
              <a:rPr lang="zh-CN" altLang="en-US" dirty="0">
                <a:latin typeface="+mj-lt"/>
              </a:rPr>
              <a:t>块 </a:t>
            </a:r>
            <a:r>
              <a:rPr lang="en-US" altLang="zh-CN" dirty="0">
                <a:latin typeface="+mj-lt"/>
              </a:rPr>
              <a:t>block </a:t>
            </a:r>
            <a:r>
              <a:rPr lang="zh-CN" altLang="en-US" dirty="0">
                <a:latin typeface="+mj-lt"/>
              </a:rPr>
              <a:t>），这太得不偿失了</a:t>
            </a: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zh-CN" altLang="en-US" dirty="0"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r>
              <a:rPr lang="zh-CN" altLang="en-US" dirty="0">
                <a:latin typeface="+mj-lt"/>
              </a:rPr>
              <a:t>试想，若此时还有一个进程 </a:t>
            </a:r>
            <a:r>
              <a:rPr lang="en-US" altLang="zh-CN" dirty="0">
                <a:latin typeface="+mj-lt"/>
              </a:rPr>
              <a:t>B </a:t>
            </a:r>
            <a:r>
              <a:rPr lang="zh-CN" altLang="en-US" dirty="0">
                <a:latin typeface="+mj-lt"/>
              </a:rPr>
              <a:t>，它仅仅是想读 </a:t>
            </a:r>
            <a:r>
              <a:rPr lang="en-US" altLang="zh-CN" dirty="0">
                <a:latin typeface="+mj-lt"/>
              </a:rPr>
              <a:t>disk block2 </a:t>
            </a:r>
            <a:r>
              <a:rPr lang="zh-CN" altLang="en-US" dirty="0">
                <a:latin typeface="+mj-lt"/>
              </a:rPr>
              <a:t>的数据。本来无需考虑除 </a:t>
            </a:r>
            <a:r>
              <a:rPr lang="en-US" altLang="zh-CN" dirty="0">
                <a:latin typeface="+mj-lt"/>
              </a:rPr>
              <a:t>disk block2 </a:t>
            </a:r>
            <a:r>
              <a:rPr lang="zh-CN" altLang="en-US" dirty="0">
                <a:latin typeface="+mj-lt"/>
              </a:rPr>
              <a:t>外的情况，结果却因为进程 </a:t>
            </a:r>
            <a:r>
              <a:rPr lang="en-US" altLang="zh-CN" dirty="0">
                <a:latin typeface="+mj-lt"/>
              </a:rPr>
              <a:t>A </a:t>
            </a:r>
            <a:r>
              <a:rPr lang="zh-CN" altLang="en-US" dirty="0">
                <a:latin typeface="+mj-lt"/>
              </a:rPr>
              <a:t>对整个 </a:t>
            </a:r>
            <a:r>
              <a:rPr lang="en-US" altLang="zh-CN" dirty="0">
                <a:latin typeface="+mj-lt"/>
              </a:rPr>
              <a:t>Buffer cache </a:t>
            </a:r>
            <a:r>
              <a:rPr lang="zh-CN" altLang="en-US" dirty="0">
                <a:latin typeface="+mj-lt"/>
              </a:rPr>
              <a:t>上锁了，被迫需要等待，等进程 </a:t>
            </a:r>
            <a:r>
              <a:rPr lang="en-US" altLang="zh-CN" dirty="0">
                <a:latin typeface="+mj-lt"/>
              </a:rPr>
              <a:t>A </a:t>
            </a:r>
            <a:r>
              <a:rPr lang="zh-CN" altLang="en-US" dirty="0">
                <a:latin typeface="+mj-lt"/>
              </a:rPr>
              <a:t>放锁之后才能读取。这就是问题所在！专业术语，就是锁的颗粒度很大，需要优化。</a:t>
            </a:r>
            <a:endParaRPr lang="en-US" altLang="zh-CN" dirty="0"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en-US" altLang="zh-CN" dirty="0">
              <a:latin typeface="+mj-lt"/>
            </a:endParaRPr>
          </a:p>
          <a:p>
            <a:pPr algn="l"/>
            <a:r>
              <a:rPr lang="zh-CN" altLang="en-US" b="0" i="0" dirty="0">
                <a:effectLst/>
                <a:latin typeface="+mj-lt"/>
              </a:rPr>
              <a:t>所以，这个子实验的目的很明确，就是解决上述的问题。针对进程 </a:t>
            </a:r>
            <a:r>
              <a:rPr lang="en-US" altLang="zh-CN" b="0" i="0" dirty="0">
                <a:effectLst/>
                <a:latin typeface="+mj-lt"/>
              </a:rPr>
              <a:t>A </a:t>
            </a:r>
            <a:r>
              <a:rPr lang="zh-CN" altLang="en-US" b="0" i="0" dirty="0">
                <a:effectLst/>
                <a:latin typeface="+mj-lt"/>
              </a:rPr>
              <a:t>的请求可以只对 </a:t>
            </a:r>
            <a:r>
              <a:rPr lang="en-US" altLang="zh-CN" b="0" i="0" dirty="0">
                <a:effectLst/>
                <a:latin typeface="+mj-lt"/>
              </a:rPr>
              <a:t>disk block0 </a:t>
            </a:r>
            <a:r>
              <a:rPr lang="zh-CN" altLang="en-US" b="0" i="0" dirty="0">
                <a:effectLst/>
                <a:latin typeface="+mj-lt"/>
              </a:rPr>
              <a:t>在 </a:t>
            </a:r>
            <a:r>
              <a:rPr lang="en-US" altLang="zh-CN" b="0" i="0" dirty="0">
                <a:effectLst/>
                <a:latin typeface="+mj-lt"/>
              </a:rPr>
              <a:t>Buffer cache </a:t>
            </a:r>
            <a:r>
              <a:rPr lang="zh-CN" altLang="en-US" b="0" i="0" dirty="0">
                <a:effectLst/>
                <a:latin typeface="+mj-lt"/>
              </a:rPr>
              <a:t>的映射区域上锁，而不是选择对一整块 </a:t>
            </a:r>
            <a:r>
              <a:rPr lang="en-US" altLang="zh-CN" b="0" i="0" dirty="0">
                <a:effectLst/>
                <a:latin typeface="+mj-lt"/>
              </a:rPr>
              <a:t>Buffer cache </a:t>
            </a:r>
            <a:r>
              <a:rPr lang="zh-CN" altLang="en-US" b="0" i="0" dirty="0">
                <a:effectLst/>
                <a:latin typeface="+mj-lt"/>
              </a:rPr>
              <a:t>上锁，这样的话，也不会影响进程 </a:t>
            </a:r>
            <a:r>
              <a:rPr lang="en-US" altLang="zh-CN" b="0" i="0" dirty="0">
                <a:effectLst/>
                <a:latin typeface="+mj-lt"/>
              </a:rPr>
              <a:t>B </a:t>
            </a:r>
            <a:r>
              <a:rPr lang="zh-CN" altLang="en-US" b="0" i="0" dirty="0">
                <a:effectLst/>
                <a:latin typeface="+mj-lt"/>
              </a:rPr>
              <a:t>的 </a:t>
            </a:r>
            <a:r>
              <a:rPr lang="en-US" altLang="zh-CN" b="0" i="0" dirty="0">
                <a:effectLst/>
                <a:latin typeface="+mj-lt"/>
              </a:rPr>
              <a:t>disk block2 </a:t>
            </a:r>
            <a:r>
              <a:rPr lang="zh-CN" altLang="en-US" b="0" i="0" dirty="0">
                <a:effectLst/>
                <a:latin typeface="+mj-lt"/>
              </a:rPr>
              <a:t>的请求</a:t>
            </a:r>
          </a:p>
          <a:p>
            <a:pPr algn="l"/>
            <a:r>
              <a:rPr lang="zh-CN" altLang="en-US" b="0" i="0" dirty="0">
                <a:effectLst/>
                <a:latin typeface="+mj-lt"/>
              </a:rPr>
              <a:t>说的专业一点，就是将一块非常大的 </a:t>
            </a:r>
            <a:r>
              <a:rPr lang="en-US" altLang="zh-CN" b="0" i="0" dirty="0">
                <a:effectLst/>
                <a:latin typeface="+mj-lt"/>
              </a:rPr>
              <a:t>Buffer cache </a:t>
            </a:r>
            <a:r>
              <a:rPr lang="zh-CN" altLang="en-US" b="0" i="0" dirty="0">
                <a:effectLst/>
                <a:latin typeface="+mj-lt"/>
              </a:rPr>
              <a:t>分而治之，划分成众多小区域，针对小区域进行上锁，而不是动不动就一整块上锁。这样可以明显提高并行效率，这种手段术语叫减小锁的颗粒度。</a:t>
            </a: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981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Buffer cache (</a:t>
            </a:r>
            <a:r>
              <a:rPr lang="zh-CN" altLang="en-US" dirty="0"/>
              <a:t>缓冲区缓存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173652"/>
            <a:ext cx="11159639" cy="84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kumimoji="1" lang="en-US" altLang="zh-CN" sz="2400" b="1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r>
              <a:rPr kumimoji="1"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FEDB84-9272-47C4-9DE6-9404F4B0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3" y="2017088"/>
            <a:ext cx="10838095" cy="20095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62F121-8C4F-4833-8EC3-B4A015F29318}"/>
              </a:ext>
            </a:extLst>
          </p:cNvPr>
          <p:cNvSpPr txBox="1"/>
          <p:nvPr/>
        </p:nvSpPr>
        <p:spPr>
          <a:xfrm>
            <a:off x="393452" y="4408383"/>
            <a:ext cx="10623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可以使用固定数量的桶，并且不需要动态调整哈希表的大小。使用质数个桶（例如，</a:t>
            </a:r>
            <a:r>
              <a:rPr lang="en-US" altLang="zh-CN" dirty="0"/>
              <a:t>13</a:t>
            </a:r>
            <a:r>
              <a:rPr lang="zh-CN" altLang="en-US" dirty="0"/>
              <a:t>）可以减少哈希冲突的可能性。</a:t>
            </a:r>
          </a:p>
        </p:txBody>
      </p:sp>
    </p:spTree>
    <p:extLst>
      <p:ext uri="{BB962C8B-B14F-4D97-AF65-F5344CB8AC3E}">
        <p14:creationId xmlns:p14="http://schemas.microsoft.com/office/powerpoint/2010/main" val="399947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Buffer cache (</a:t>
            </a:r>
            <a:r>
              <a:rPr lang="zh-CN" altLang="en-US" dirty="0"/>
              <a:t>缓冲区缓存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31906" y="945052"/>
            <a:ext cx="11159639" cy="84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r>
              <a:rPr kumimoji="1"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的相关操作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tabLst/>
              <a:defRPr/>
            </a:pP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0E7FBA-DE0E-4659-8ACF-F436925B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6" y="1437109"/>
            <a:ext cx="5990077" cy="53417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6B04C6-DCBA-4AD3-8D99-8D9351E6DA6F}"/>
              </a:ext>
            </a:extLst>
          </p:cNvPr>
          <p:cNvSpPr txBox="1"/>
          <p:nvPr/>
        </p:nvSpPr>
        <p:spPr>
          <a:xfrm>
            <a:off x="6503870" y="2539913"/>
            <a:ext cx="51583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和原来的版本相同的地方是，也要保持每个哈希桶是双链表的特性，所以将每个哈希桶的 </a:t>
            </a:r>
            <a:r>
              <a:rPr lang="en-US" altLang="zh-CN" dirty="0" err="1"/>
              <a:t>prev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next </a:t>
            </a:r>
            <a:r>
              <a:rPr lang="zh-CN" altLang="en-US" dirty="0"/>
              <a:t>都指向了自己；另外，我们将所有空闲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都挂载到第 </a:t>
            </a:r>
            <a:r>
              <a:rPr lang="en-US" altLang="zh-CN" dirty="0"/>
              <a:t>0 </a:t>
            </a:r>
            <a:r>
              <a:rPr lang="zh-CN" altLang="en-US" dirty="0"/>
              <a:t>号哈希桶上，方便后续接济其他哈希桶，因为存在一种情况：有的哈希桶中可能没有空闲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了，此时它会去别的哈希桶中偷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50D25D-65DC-4551-968E-45EB17C93EC3}"/>
              </a:ext>
            </a:extLst>
          </p:cNvPr>
          <p:cNvSpPr txBox="1"/>
          <p:nvPr/>
        </p:nvSpPr>
        <p:spPr>
          <a:xfrm>
            <a:off x="6503870" y="1326823"/>
            <a:ext cx="5356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首先，要调整 </a:t>
            </a:r>
            <a:r>
              <a:rPr lang="en-US" altLang="zh-CN" dirty="0"/>
              <a:t>binit() </a:t>
            </a:r>
            <a:r>
              <a:rPr lang="zh-CN" altLang="en-US" dirty="0"/>
              <a:t>，与原来的版本不同（因为数据结构不同了），现在需要多初始化每个哈希桶的小锁</a:t>
            </a:r>
          </a:p>
        </p:txBody>
      </p:sp>
    </p:spTree>
    <p:extLst>
      <p:ext uri="{BB962C8B-B14F-4D97-AF65-F5344CB8AC3E}">
        <p14:creationId xmlns:p14="http://schemas.microsoft.com/office/powerpoint/2010/main" val="295474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Buffer cache (</a:t>
            </a:r>
            <a:r>
              <a:rPr lang="zh-CN" altLang="en-US" dirty="0"/>
              <a:t>缓冲区缓存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84661" y="838200"/>
            <a:ext cx="11159639" cy="470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brelse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EE59EF-F957-4AAC-B09D-F7A4F9C3DB3E}"/>
              </a:ext>
            </a:extLst>
          </p:cNvPr>
          <p:cNvSpPr txBox="1"/>
          <p:nvPr/>
        </p:nvSpPr>
        <p:spPr>
          <a:xfrm>
            <a:off x="171692" y="1346411"/>
            <a:ext cx="11585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该函数用于释放缓存块</a:t>
            </a:r>
            <a:r>
              <a:rPr lang="en-US" altLang="zh-CN" dirty="0"/>
              <a:t>. </a:t>
            </a:r>
            <a:r>
              <a:rPr lang="zh-CN" altLang="en-US" dirty="0"/>
              <a:t>在原本的实现中</a:t>
            </a:r>
            <a:r>
              <a:rPr lang="en-US" altLang="zh-CN" dirty="0"/>
              <a:t>, </a:t>
            </a:r>
            <a:r>
              <a:rPr lang="zh-CN" altLang="en-US" dirty="0"/>
              <a:t>若其引用计数为 </a:t>
            </a:r>
            <a:r>
              <a:rPr lang="en-US" altLang="zh-CN" dirty="0"/>
              <a:t>0, </a:t>
            </a:r>
            <a:r>
              <a:rPr lang="zh-CN" altLang="en-US" dirty="0"/>
              <a:t>则将其移至双向链表表头</a:t>
            </a:r>
            <a:r>
              <a:rPr lang="en-US" altLang="zh-CN" dirty="0"/>
              <a:t>, </a:t>
            </a:r>
            <a:r>
              <a:rPr lang="zh-CN" altLang="en-US" dirty="0"/>
              <a:t>这样双向链表表头是最近使用的</a:t>
            </a:r>
            <a:r>
              <a:rPr lang="en-US" altLang="zh-CN" dirty="0"/>
              <a:t>, </a:t>
            </a:r>
            <a:r>
              <a:rPr lang="zh-CN" altLang="en-US" dirty="0"/>
              <a:t>表尾是最近未使用的</a:t>
            </a:r>
            <a:r>
              <a:rPr lang="en-US" altLang="zh-CN" dirty="0"/>
              <a:t>, </a:t>
            </a:r>
            <a:r>
              <a:rPr lang="zh-CN" altLang="en-US" dirty="0"/>
              <a:t>构成一个 </a:t>
            </a:r>
            <a:r>
              <a:rPr lang="en-US" altLang="zh-CN" dirty="0"/>
              <a:t>LRU </a:t>
            </a:r>
            <a:r>
              <a:rPr lang="zh-CN" altLang="en-US" dirty="0"/>
              <a:t>序列</a:t>
            </a:r>
            <a:r>
              <a:rPr lang="en-US" altLang="zh-CN" dirty="0"/>
              <a:t>, </a:t>
            </a:r>
            <a:r>
              <a:rPr lang="zh-CN" altLang="en-US" dirty="0"/>
              <a:t>方便 </a:t>
            </a:r>
            <a:r>
              <a:rPr lang="en-US" altLang="zh-CN" dirty="0" err="1"/>
              <a:t>bget</a:t>
            </a:r>
            <a:r>
              <a:rPr lang="en-US" altLang="zh-CN" dirty="0"/>
              <a:t>() </a:t>
            </a:r>
            <a:r>
              <a:rPr lang="zh-CN" altLang="en-US" dirty="0"/>
              <a:t>函数寻找缓存块。</a:t>
            </a:r>
            <a:endParaRPr lang="en-US" altLang="zh-CN" dirty="0"/>
          </a:p>
          <a:p>
            <a:r>
              <a:rPr lang="zh-CN" altLang="en-US" dirty="0"/>
              <a:t>而此处要使用基于时间戳的 </a:t>
            </a:r>
            <a:r>
              <a:rPr lang="en-US" altLang="zh-CN" dirty="0"/>
              <a:t>LRU </a:t>
            </a:r>
            <a:r>
              <a:rPr lang="zh-CN" altLang="en-US" dirty="0"/>
              <a:t>实现</a:t>
            </a:r>
            <a:r>
              <a:rPr lang="en-US" altLang="zh-CN" dirty="0"/>
              <a:t>,</a:t>
            </a:r>
            <a:r>
              <a:rPr lang="zh-CN" altLang="en-US" dirty="0"/>
              <a:t>此外</a:t>
            </a:r>
            <a:r>
              <a:rPr lang="en-US" altLang="zh-CN" dirty="0"/>
              <a:t>, </a:t>
            </a:r>
            <a:r>
              <a:rPr lang="zh-CN" altLang="en-US" dirty="0"/>
              <a:t>加锁也由原本的全局锁改为缓存块所在的 </a:t>
            </a:r>
            <a:r>
              <a:rPr lang="en-US" altLang="zh-CN" dirty="0"/>
              <a:t>bucket </a:t>
            </a:r>
            <a:r>
              <a:rPr lang="zh-CN" altLang="en-US" dirty="0"/>
              <a:t>的锁。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7C65FB-3AA6-4BC3-9693-CA98EE69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4" y="2617078"/>
            <a:ext cx="7482828" cy="42409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17EB5F-9426-4CCF-89E3-663090D8B137}"/>
              </a:ext>
            </a:extLst>
          </p:cNvPr>
          <p:cNvSpPr txBox="1"/>
          <p:nvPr/>
        </p:nvSpPr>
        <p:spPr>
          <a:xfrm>
            <a:off x="1984864" y="574134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记录最近一次被使用的时间节点</a:t>
            </a:r>
          </a:p>
        </p:txBody>
      </p:sp>
    </p:spTree>
    <p:extLst>
      <p:ext uri="{BB962C8B-B14F-4D97-AF65-F5344CB8AC3E}">
        <p14:creationId xmlns:p14="http://schemas.microsoft.com/office/powerpoint/2010/main" val="3133523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Buffer cache (</a:t>
            </a:r>
            <a:r>
              <a:rPr lang="zh-CN" altLang="en-US" dirty="0"/>
              <a:t>缓冲区缓存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173652"/>
            <a:ext cx="11159639" cy="4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bpin</a:t>
            </a:r>
            <a:r>
              <a:rPr kumimoji="1"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1" lang="en-US" altLang="zh-CN" sz="2400" b="1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bunpin</a:t>
            </a:r>
            <a:r>
              <a:rPr kumimoji="1"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8EB0A2-39F3-4EB5-A86A-7AA16B5A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3" y="2097437"/>
            <a:ext cx="10804556" cy="42606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6B7E7CA-5E04-44BF-96E0-F858C0600439}"/>
              </a:ext>
            </a:extLst>
          </p:cNvPr>
          <p:cNvSpPr txBox="1"/>
          <p:nvPr/>
        </p:nvSpPr>
        <p:spPr>
          <a:xfrm>
            <a:off x="393453" y="172810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将原本的全局锁替换为缓存块对应的 </a:t>
            </a:r>
            <a:r>
              <a:rPr lang="en-US" altLang="zh-CN" dirty="0"/>
              <a:t>bucket </a:t>
            </a:r>
            <a:r>
              <a:rPr lang="zh-CN" altLang="en-US" dirty="0"/>
              <a:t>的锁即可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0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3E0EA-8B1A-F96D-ED18-77897B6B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：线程的切换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14302-F027-4654-9B36-EA289EF4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932108"/>
            <a:ext cx="11268075" cy="5527675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线程的概念</a:t>
            </a:r>
            <a:endParaRPr kumimoji="1" lang="en-US" altLang="zh-CN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  进程的切换我们需要，</a:t>
            </a:r>
            <a:r>
              <a:rPr lang="en-US" altLang="zh-CN" sz="1800" dirty="0">
                <a:solidFill>
                  <a:schemeClr val="tx1"/>
                </a:solidFill>
              </a:rPr>
              <a:t>PCB</a:t>
            </a:r>
            <a:r>
              <a:rPr lang="zh-CN" altLang="en-US" sz="1800" dirty="0">
                <a:solidFill>
                  <a:schemeClr val="tx1"/>
                </a:solidFill>
              </a:rPr>
              <a:t>保存当前进程状态，</a:t>
            </a:r>
            <a:r>
              <a:rPr lang="en-US" altLang="zh-CN" sz="1800" dirty="0">
                <a:solidFill>
                  <a:schemeClr val="tx1"/>
                </a:solidFill>
              </a:rPr>
              <a:t>PC</a:t>
            </a:r>
            <a:r>
              <a:rPr lang="zh-CN" altLang="en-US" sz="1800" dirty="0">
                <a:solidFill>
                  <a:schemeClr val="tx1"/>
                </a:solidFill>
              </a:rPr>
              <a:t>指针和映射表的切换。那么有没有这种情况，我们只需要一份资源，却要用这份资源来做很多事。这种情况由于只需要一份内存资源，所以只需要一个映射表就够了。这就产生了线程的概念，就是只切换</a:t>
            </a:r>
            <a:r>
              <a:rPr lang="en-US" altLang="zh-CN" sz="1800" dirty="0">
                <a:solidFill>
                  <a:schemeClr val="tx1"/>
                </a:solidFill>
              </a:rPr>
              <a:t>pc</a:t>
            </a:r>
            <a:r>
              <a:rPr lang="zh-CN" altLang="en-US" sz="1800" dirty="0">
                <a:solidFill>
                  <a:schemeClr val="tx1"/>
                </a:solidFill>
              </a:rPr>
              <a:t>指针却共用同一份内存。</a:t>
            </a:r>
            <a:endParaRPr kumimoji="1" lang="en-US" altLang="zh-CN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用户级线程切换</a:t>
            </a:r>
            <a:endParaRPr kumimoji="1" lang="en-US" altLang="zh-CN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  一般来说，线程的切换是在核心态下完成的，所以用户态中发起线程的切换会中断，进入核心态，所以需要内核的支持。但是其实用户级的线程切换时，不需要内核的支持。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  线程间是怎么切换的。就像进程的切换一样，我们需要保存当前执行到哪一步，然后再切换至下一个进程，进程的记录靠</a:t>
            </a:r>
            <a:r>
              <a:rPr lang="en-US" altLang="zh-CN" sz="1800" dirty="0">
                <a:solidFill>
                  <a:schemeClr val="tx1"/>
                </a:solidFill>
              </a:rPr>
              <a:t>PCB</a:t>
            </a:r>
            <a:r>
              <a:rPr lang="zh-CN" altLang="en-US" sz="1800" dirty="0">
                <a:solidFill>
                  <a:schemeClr val="tx1"/>
                </a:solidFill>
              </a:rPr>
              <a:t>（进程控制块），那么线程的记录靠什么呢？当然是</a:t>
            </a:r>
            <a:r>
              <a:rPr lang="en-US" altLang="zh-CN" sz="1800" dirty="0">
                <a:solidFill>
                  <a:schemeClr val="tx1"/>
                </a:solidFill>
              </a:rPr>
              <a:t>TCB</a:t>
            </a:r>
            <a:r>
              <a:rPr lang="zh-CN" altLang="en-US" sz="1800" dirty="0">
                <a:solidFill>
                  <a:schemeClr val="tx1"/>
                </a:solidFill>
              </a:rPr>
              <a:t>（线程控制块）了。线程控制块是有栈组成的，这个栈保存着</a:t>
            </a:r>
            <a:r>
              <a:rPr lang="en-US" altLang="zh-CN" sz="1800" dirty="0">
                <a:solidFill>
                  <a:schemeClr val="tx1"/>
                </a:solidFill>
              </a:rPr>
              <a:t>PC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  每个线程都有自己的栈，两个线程两个栈，在切换线程的时候，切换栈就好了。切换的</a:t>
            </a:r>
            <a:r>
              <a:rPr lang="en-US" altLang="zh-CN" sz="1800" dirty="0">
                <a:solidFill>
                  <a:schemeClr val="tx1"/>
                </a:solidFill>
              </a:rPr>
              <a:t>pc</a:t>
            </a:r>
            <a:r>
              <a:rPr lang="zh-CN" altLang="en-US" sz="1800" dirty="0">
                <a:solidFill>
                  <a:schemeClr val="tx1"/>
                </a:solidFill>
              </a:rPr>
              <a:t>在栈中。这样子的切换不需要操作系统，不需要进入内核就可以完成切换，用户自己就能搞定。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具体而言：线程函数选择在合适的时候调用</a:t>
            </a:r>
            <a:r>
              <a:rPr lang="en-US" altLang="zh-CN" sz="1800" dirty="0">
                <a:solidFill>
                  <a:schemeClr val="tx1"/>
                </a:solidFill>
              </a:rPr>
              <a:t>yield</a:t>
            </a:r>
            <a:r>
              <a:rPr lang="zh-CN" altLang="en-US" sz="1800" dirty="0">
                <a:solidFill>
                  <a:schemeClr val="tx1"/>
                </a:solidFill>
              </a:rPr>
              <a:t>函数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主动释放 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8188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Buffer cache (</a:t>
            </a:r>
            <a:r>
              <a:rPr lang="zh-CN" altLang="en-US" dirty="0"/>
              <a:t>缓冲区缓存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393453" y="1173652"/>
            <a:ext cx="11159639" cy="4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Bget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（）函数</a:t>
            </a:r>
            <a:endParaRPr lang="en-US" altLang="zh-CN" dirty="0">
              <a:solidFill>
                <a:srgbClr val="252933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EDADD-B59E-4B1A-B722-14BAF26A2CD7}"/>
              </a:ext>
            </a:extLst>
          </p:cNvPr>
          <p:cNvSpPr txBox="1"/>
          <p:nvPr/>
        </p:nvSpPr>
        <p:spPr>
          <a:xfrm>
            <a:off x="393453" y="1826348"/>
            <a:ext cx="11405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bget</a:t>
            </a:r>
            <a:r>
              <a:rPr lang="en-US" altLang="zh-CN" dirty="0"/>
              <a:t>() </a:t>
            </a:r>
            <a:r>
              <a:rPr lang="zh-CN" altLang="en-US" dirty="0"/>
              <a:t>函数：寻找</a:t>
            </a:r>
            <a:r>
              <a:rPr lang="en-US" altLang="zh-CN" dirty="0" err="1"/>
              <a:t>blockno</a:t>
            </a:r>
            <a:r>
              <a:rPr lang="en-US" altLang="zh-CN" dirty="0"/>
              <a:t> </a:t>
            </a:r>
            <a:r>
              <a:rPr lang="zh-CN" altLang="en-US" dirty="0"/>
              <a:t>对应的哈希桶中找到编号为 </a:t>
            </a:r>
            <a:r>
              <a:rPr lang="en-US" altLang="zh-CN" dirty="0"/>
              <a:t>dev </a:t>
            </a:r>
            <a:r>
              <a:rPr lang="zh-CN" altLang="en-US" dirty="0"/>
              <a:t>的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。如果能在哈希桶中顺利找到，直接返回。如果找不到，则分两种情况讨论：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如果在第 </a:t>
            </a:r>
            <a:r>
              <a:rPr lang="en-US" altLang="zh-CN" dirty="0"/>
              <a:t>id </a:t>
            </a:r>
            <a:r>
              <a:rPr lang="zh-CN" altLang="en-US" dirty="0"/>
              <a:t>号哈希桶中没有找到对应的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，但是第 </a:t>
            </a:r>
            <a:r>
              <a:rPr lang="en-US" altLang="zh-CN" dirty="0"/>
              <a:t>id </a:t>
            </a:r>
            <a:r>
              <a:rPr lang="zh-CN" altLang="en-US" dirty="0"/>
              <a:t>号哈希桶中有可供淘汰的空闲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。那么 立马腾出空间，用来保存 </a:t>
            </a:r>
            <a:r>
              <a:rPr lang="en-US" altLang="zh-CN" dirty="0" err="1"/>
              <a:t>blockno</a:t>
            </a:r>
            <a:r>
              <a:rPr lang="en-US" altLang="zh-CN" dirty="0"/>
              <a:t> </a:t>
            </a:r>
            <a:r>
              <a:rPr lang="zh-CN" altLang="en-US" dirty="0"/>
              <a:t>的数据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否在第 </a:t>
            </a:r>
            <a:r>
              <a:rPr lang="en-US" altLang="zh-CN" dirty="0"/>
              <a:t>id </a:t>
            </a:r>
            <a:r>
              <a:rPr lang="zh-CN" altLang="en-US" dirty="0"/>
              <a:t>号哈希桶内也没有找到可供淘汰的空闲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，那么此时就需要去挖别的哈希桶寻找空闲</a:t>
            </a:r>
            <a:r>
              <a:rPr lang="en-US" altLang="zh-CN" dirty="0" err="1"/>
              <a:t>buf</a:t>
            </a:r>
            <a:r>
              <a:rPr lang="zh-CN" altLang="en-US" dirty="0"/>
              <a:t>，具体表现为向有空闲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的哈希桶发出请求，过继一个 </a:t>
            </a:r>
            <a:r>
              <a:rPr lang="en-US" altLang="zh-CN" dirty="0" err="1"/>
              <a:t>buf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4270F6-3B3F-4966-A28F-1E68861FF888}"/>
              </a:ext>
            </a:extLst>
          </p:cNvPr>
          <p:cNvSpPr txBox="1"/>
          <p:nvPr/>
        </p:nvSpPr>
        <p:spPr>
          <a:xfrm>
            <a:off x="235194" y="3963044"/>
            <a:ext cx="10807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注意：在去别的哈希桶挖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时，定位到合适的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后，要先将其从原先（代码中的第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号）的哈希桶链表中取出来，然后再接入第 </a:t>
            </a:r>
            <a:r>
              <a:rPr lang="en-US" altLang="zh-CN" dirty="0"/>
              <a:t>id </a:t>
            </a:r>
            <a:r>
              <a:rPr lang="zh-CN" altLang="en-US" dirty="0"/>
              <a:t>号哈希桶中。无论是取还是接，操作的本质都是对链表的插入和删除，这要记住要点：先建后拆</a:t>
            </a:r>
          </a:p>
        </p:txBody>
      </p:sp>
    </p:spTree>
    <p:extLst>
      <p:ext uri="{BB962C8B-B14F-4D97-AF65-F5344CB8AC3E}">
        <p14:creationId xmlns:p14="http://schemas.microsoft.com/office/powerpoint/2010/main" val="1252453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矩形 3"/>
          <p:cNvSpPr>
            <a:spLocks noChangeArrowheads="1"/>
          </p:cNvSpPr>
          <p:nvPr/>
        </p:nvSpPr>
        <p:spPr bwMode="auto">
          <a:xfrm>
            <a:off x="0" y="2525862"/>
            <a:ext cx="12192000" cy="2046288"/>
          </a:xfrm>
          <a:prstGeom prst="rect">
            <a:avLst/>
          </a:prstGeom>
          <a:solidFill>
            <a:srgbClr val="004070">
              <a:alpha val="89803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Thank</a:t>
            </a:r>
            <a:r>
              <a:rPr lang="zh-CN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You</a:t>
            </a:r>
            <a:endParaRPr lang="zh-CN" altLang="en-US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47" name="标题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807085" y="0"/>
            <a:ext cx="3253105" cy="933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6388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 eaLnBrk="1" latinLnBrk="0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操作系统实验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：线程的切换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320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实验思路</a:t>
            </a:r>
            <a:endParaRPr lang="en-US" altLang="zh-CN" b="0" i="0" dirty="0">
              <a:solidFill>
                <a:srgbClr val="252933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52933"/>
              </a:solidFill>
              <a:latin typeface="-apple-system"/>
            </a:endParaRPr>
          </a:p>
          <a:p>
            <a:r>
              <a:rPr lang="en-US" altLang="zh-CN" dirty="0">
                <a:latin typeface="+mj-lt"/>
              </a:rPr>
              <a:t>	</a:t>
            </a:r>
            <a:r>
              <a:rPr lang="zh-CN" altLang="en-US" sz="2000" b="1" dirty="0">
                <a:latin typeface="+mj-lt"/>
              </a:rPr>
              <a:t>该部分实验是在用户模式模拟一个进程有多个用户线程</a:t>
            </a:r>
            <a:r>
              <a:rPr lang="en-US" altLang="zh-CN" sz="2000" b="1" dirty="0">
                <a:latin typeface="+mj-lt"/>
              </a:rPr>
              <a:t>.</a:t>
            </a:r>
          </a:p>
          <a:p>
            <a:endParaRPr lang="en-US" altLang="zh-CN" sz="2000" b="1" dirty="0">
              <a:latin typeface="+mj-lt"/>
            </a:endParaRPr>
          </a:p>
          <a:p>
            <a:r>
              <a:rPr lang="en-US" altLang="zh-CN" sz="2000" b="1" dirty="0">
                <a:latin typeface="+mj-lt"/>
              </a:rPr>
              <a:t>	</a:t>
            </a:r>
            <a:r>
              <a:rPr lang="zh-CN" altLang="en-US" sz="2000" b="1" dirty="0">
                <a:latin typeface="+mj-lt"/>
              </a:rPr>
              <a:t>通过 </a:t>
            </a:r>
            <a:r>
              <a:rPr lang="en-US" altLang="zh-CN" sz="2000" b="1" dirty="0" err="1">
                <a:latin typeface="+mj-lt"/>
              </a:rPr>
              <a:t>thread_create</a:t>
            </a:r>
            <a:r>
              <a:rPr lang="en-US" altLang="zh-CN" sz="2000" b="1" dirty="0">
                <a:latin typeface="+mj-lt"/>
              </a:rPr>
              <a:t>() </a:t>
            </a:r>
            <a:r>
              <a:rPr lang="zh-CN" altLang="en-US" sz="2000" b="1" dirty="0">
                <a:latin typeface="+mj-lt"/>
              </a:rPr>
              <a:t>创建线程</a:t>
            </a:r>
            <a:r>
              <a:rPr lang="en-US" altLang="zh-CN" sz="2000" b="1" dirty="0">
                <a:latin typeface="+mj-lt"/>
              </a:rPr>
              <a:t>, </a:t>
            </a:r>
            <a:r>
              <a:rPr lang="en-US" altLang="zh-CN" sz="2000" b="1" dirty="0" err="1">
                <a:latin typeface="+mj-lt"/>
              </a:rPr>
              <a:t>thread_schedule</a:t>
            </a:r>
            <a:r>
              <a:rPr lang="en-US" altLang="zh-CN" sz="2000" b="1" dirty="0">
                <a:latin typeface="+mj-lt"/>
              </a:rPr>
              <a:t>() </a:t>
            </a:r>
            <a:r>
              <a:rPr lang="zh-CN" altLang="en-US" sz="2000" b="1" dirty="0">
                <a:latin typeface="+mj-lt"/>
              </a:rPr>
              <a:t>进行线程调度。</a:t>
            </a:r>
            <a:endParaRPr lang="en-US" altLang="zh-CN" sz="2000" b="1" dirty="0">
              <a:latin typeface="+mj-lt"/>
            </a:endParaRPr>
          </a:p>
          <a:p>
            <a:endParaRPr lang="en-US" altLang="zh-CN" sz="2000" b="1" dirty="0">
              <a:latin typeface="+mj-lt"/>
            </a:endParaRPr>
          </a:p>
          <a:p>
            <a:r>
              <a:rPr lang="en-US" altLang="zh-CN" sz="2000" b="1" dirty="0">
                <a:latin typeface="+mj-lt"/>
              </a:rPr>
              <a:t>	</a:t>
            </a:r>
            <a:r>
              <a:rPr lang="zh-CN" altLang="en-US" sz="2000" b="1" dirty="0">
                <a:latin typeface="+mj-lt"/>
              </a:rPr>
              <a:t>对于此处用户多线程之间的切换，也需要保存寄存器信息</a:t>
            </a:r>
            <a:r>
              <a:rPr lang="en-US" altLang="zh-CN" sz="2000" b="1" dirty="0">
                <a:latin typeface="+mj-lt"/>
              </a:rPr>
              <a:t>, </a:t>
            </a:r>
            <a:r>
              <a:rPr lang="zh-CN" altLang="en-US" sz="2000" b="1" dirty="0">
                <a:latin typeface="+mj-lt"/>
              </a:rPr>
              <a:t>实际上就可以直接参考内核线程切换的 </a:t>
            </a:r>
            <a:r>
              <a:rPr lang="en-US" altLang="zh-CN" sz="2000" b="1" dirty="0">
                <a:latin typeface="+mj-lt"/>
              </a:rPr>
              <a:t>struct context </a:t>
            </a:r>
            <a:r>
              <a:rPr lang="zh-CN" altLang="en-US" sz="2000" b="1" dirty="0">
                <a:latin typeface="+mj-lt"/>
              </a:rPr>
              <a:t>结构体</a:t>
            </a:r>
            <a:r>
              <a:rPr lang="en-US" altLang="zh-CN" sz="2000" b="1" dirty="0">
                <a:latin typeface="+mj-lt"/>
              </a:rPr>
              <a:t>, </a:t>
            </a:r>
            <a:r>
              <a:rPr lang="zh-CN" altLang="en-US" sz="2000" b="1" dirty="0">
                <a:latin typeface="+mj-lt"/>
              </a:rPr>
              <a:t>需要保存的寄存器信息是一致的</a:t>
            </a:r>
            <a:r>
              <a:rPr lang="en-US" altLang="zh-CN" sz="2000" b="1" dirty="0">
                <a:latin typeface="+mj-lt"/>
              </a:rPr>
              <a:t>. </a:t>
            </a:r>
            <a:r>
              <a:rPr lang="zh-CN" altLang="en-US" sz="2000" b="1" dirty="0">
                <a:latin typeface="+mj-lt"/>
              </a:rPr>
              <a:t>而每个线程会有独立的需要执行的函数和线程栈</a:t>
            </a:r>
            <a:r>
              <a:rPr lang="en-US" altLang="zh-CN" sz="2000" b="1" dirty="0">
                <a:latin typeface="+mj-lt"/>
              </a:rPr>
              <a:t>, </a:t>
            </a:r>
            <a:r>
              <a:rPr lang="zh-CN" altLang="en-US" sz="2000" b="1" dirty="0">
                <a:latin typeface="+mj-lt"/>
              </a:rPr>
              <a:t>则需要在创建线程进行设置。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1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：线程的切换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设置线程上下文结构体</a:t>
            </a:r>
            <a:endParaRPr lang="en-US" altLang="zh-CN" b="0" i="0" dirty="0">
              <a:solidFill>
                <a:srgbClr val="252933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52933"/>
              </a:solidFill>
              <a:latin typeface="-apple-system"/>
            </a:endParaRPr>
          </a:p>
          <a:p>
            <a:r>
              <a:rPr lang="en-US" altLang="zh-CN" dirty="0">
                <a:latin typeface="+mj-lt"/>
              </a:rPr>
              <a:t>	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B421D-EDAD-44C4-8D3E-3A8B3781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0" y="1710980"/>
            <a:ext cx="5394013" cy="39733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013A2E-A652-4490-90FB-DC70831B23D1}"/>
              </a:ext>
            </a:extLst>
          </p:cNvPr>
          <p:cNvSpPr txBox="1"/>
          <p:nvPr/>
        </p:nvSpPr>
        <p:spPr>
          <a:xfrm>
            <a:off x="209915" y="5760011"/>
            <a:ext cx="11772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j-lt"/>
              </a:rPr>
              <a:t>由于上下文切换永远都发生在函数调用的边界（</a:t>
            </a:r>
            <a:r>
              <a:rPr lang="en-US" altLang="zh-CN" b="1" dirty="0" err="1">
                <a:latin typeface="+mj-lt"/>
              </a:rPr>
              <a:t>swtch</a:t>
            </a: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调用的边界），恢复执行相当于是 </a:t>
            </a:r>
            <a:r>
              <a:rPr lang="en-US" altLang="zh-CN" b="1" dirty="0" err="1">
                <a:latin typeface="+mj-lt"/>
              </a:rPr>
              <a:t>swtch</a:t>
            </a: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的返回过程，会从堆栈中恢复 </a:t>
            </a:r>
            <a:r>
              <a:rPr lang="en-US" altLang="zh-CN" b="1" dirty="0">
                <a:latin typeface="+mj-lt"/>
              </a:rPr>
              <a:t>caller-saved </a:t>
            </a:r>
            <a:r>
              <a:rPr lang="zh-CN" altLang="en-US" b="1" dirty="0">
                <a:latin typeface="+mj-lt"/>
              </a:rPr>
              <a:t>的寄存器，所以用于保存上下文的 </a:t>
            </a:r>
            <a:r>
              <a:rPr lang="en-US" altLang="zh-CN" b="1" dirty="0">
                <a:latin typeface="+mj-lt"/>
              </a:rPr>
              <a:t>context </a:t>
            </a:r>
            <a:r>
              <a:rPr lang="zh-CN" altLang="en-US" b="1" dirty="0">
                <a:latin typeface="+mj-lt"/>
              </a:rPr>
              <a:t>结构体只需保存 </a:t>
            </a:r>
            <a:r>
              <a:rPr lang="en-US" altLang="zh-CN" b="1" dirty="0">
                <a:latin typeface="+mj-lt"/>
              </a:rPr>
              <a:t>callee-saved </a:t>
            </a:r>
            <a:r>
              <a:rPr lang="zh-CN" altLang="en-US" b="1" dirty="0">
                <a:latin typeface="+mj-lt"/>
              </a:rPr>
              <a:t>寄存器，以及 返回地址 </a:t>
            </a:r>
            <a:r>
              <a:rPr lang="en-US" altLang="zh-CN" b="1" dirty="0">
                <a:latin typeface="+mj-lt"/>
              </a:rPr>
              <a:t>ra</a:t>
            </a:r>
            <a:r>
              <a:rPr lang="zh-CN" altLang="en-US" b="1" dirty="0">
                <a:latin typeface="+mj-lt"/>
              </a:rPr>
              <a:t>、栈指针 </a:t>
            </a:r>
            <a:r>
              <a:rPr lang="en-US" altLang="zh-CN" b="1" dirty="0" err="1">
                <a:latin typeface="+mj-lt"/>
              </a:rPr>
              <a:t>sp</a:t>
            </a: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即可。恢复后执行到哪里是通过 </a:t>
            </a:r>
            <a:r>
              <a:rPr lang="en-US" altLang="zh-CN" b="1" dirty="0">
                <a:latin typeface="+mj-lt"/>
              </a:rPr>
              <a:t>ra </a:t>
            </a:r>
            <a:r>
              <a:rPr lang="zh-CN" altLang="en-US" b="1" dirty="0">
                <a:latin typeface="+mj-lt"/>
              </a:rPr>
              <a:t>寄存器来决定的（</a:t>
            </a:r>
            <a:r>
              <a:rPr lang="en-US" altLang="zh-CN" b="1" dirty="0" err="1">
                <a:latin typeface="+mj-lt"/>
              </a:rPr>
              <a:t>swtch</a:t>
            </a: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末尾的 </a:t>
            </a:r>
            <a:r>
              <a:rPr lang="en-US" altLang="zh-CN" b="1" dirty="0">
                <a:latin typeface="+mj-lt"/>
              </a:rPr>
              <a:t>ret </a:t>
            </a:r>
            <a:r>
              <a:rPr lang="zh-CN" altLang="en-US" b="1" dirty="0">
                <a:latin typeface="+mj-lt"/>
              </a:rPr>
              <a:t>转跳到 </a:t>
            </a:r>
            <a:r>
              <a:rPr lang="en-US" altLang="zh-CN" b="1" dirty="0">
                <a:latin typeface="+mj-lt"/>
              </a:rPr>
              <a:t>ra</a:t>
            </a:r>
            <a:r>
              <a:rPr lang="zh-CN" altLang="en-US" b="1" dirty="0">
                <a:latin typeface="+mj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0508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：线程的切换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设置线程上下文结构体</a:t>
            </a:r>
            <a:endParaRPr lang="en-US" altLang="zh-CN" b="0" i="0" dirty="0">
              <a:solidFill>
                <a:srgbClr val="252933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52933"/>
              </a:solidFill>
              <a:latin typeface="-apple-system"/>
            </a:endParaRPr>
          </a:p>
          <a:p>
            <a:r>
              <a:rPr lang="en-US" altLang="zh-CN" dirty="0">
                <a:latin typeface="+mj-lt"/>
              </a:rPr>
              <a:t>	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3F448-AE83-45F0-AA75-8D40DDD350A8}"/>
              </a:ext>
            </a:extLst>
          </p:cNvPr>
          <p:cNvSpPr txBox="1"/>
          <p:nvPr/>
        </p:nvSpPr>
        <p:spPr>
          <a:xfrm>
            <a:off x="481657" y="3927874"/>
            <a:ext cx="11223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在线程结构体 </a:t>
            </a:r>
            <a:r>
              <a:rPr lang="en-US" altLang="zh-CN" b="1" dirty="0"/>
              <a:t>struct thread </a:t>
            </a:r>
            <a:r>
              <a:rPr lang="zh-CN" altLang="en-US" b="1" dirty="0"/>
              <a:t>中添加线程上下文字段 </a:t>
            </a:r>
            <a:r>
              <a:rPr lang="en-US" altLang="zh-CN" b="1" dirty="0"/>
              <a:t>context </a:t>
            </a:r>
            <a:r>
              <a:rPr lang="en-US" altLang="zh-CN" b="1" dirty="0" err="1"/>
              <a:t>ctx</a:t>
            </a:r>
            <a:r>
              <a:rPr lang="en-US" altLang="zh-CN" b="1" dirty="0"/>
              <a:t>.</a:t>
            </a:r>
          </a:p>
          <a:p>
            <a:r>
              <a:rPr lang="zh-CN" altLang="en-US" b="1" dirty="0"/>
              <a:t>很显然</a:t>
            </a:r>
            <a:r>
              <a:rPr lang="en-US" altLang="zh-CN" b="1" dirty="0"/>
              <a:t>, </a:t>
            </a:r>
            <a:r>
              <a:rPr lang="zh-CN" altLang="en-US" b="1" dirty="0"/>
              <a:t>上文定义的线程上下文结构体 </a:t>
            </a:r>
            <a:r>
              <a:rPr lang="en-US" altLang="zh-CN" b="1" dirty="0"/>
              <a:t>struct </a:t>
            </a:r>
            <a:r>
              <a:rPr lang="en-US" altLang="zh-CN" b="1" dirty="0" err="1"/>
              <a:t>ctx</a:t>
            </a:r>
            <a:r>
              <a:rPr lang="en-US" altLang="zh-CN" b="1" dirty="0"/>
              <a:t> </a:t>
            </a:r>
            <a:r>
              <a:rPr lang="zh-CN" altLang="en-US" b="1" dirty="0"/>
              <a:t>是和线程一一对应的</a:t>
            </a:r>
            <a:r>
              <a:rPr lang="en-US" altLang="zh-CN" b="1" dirty="0"/>
              <a:t>, </a:t>
            </a:r>
            <a:r>
              <a:rPr lang="zh-CN" altLang="en-US" b="1" dirty="0"/>
              <a:t>应作为线程结构体的一个成员变量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066B70-B4F2-4558-9434-CDDE95AC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0" y="2127092"/>
            <a:ext cx="11285714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：线程的切换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005926"/>
            <a:ext cx="10983791" cy="470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创建进程函数   </a:t>
            </a:r>
            <a:r>
              <a:rPr kumimoji="1" lang="en-US" altLang="zh-CN" sz="2400" b="1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thread_create</a:t>
            </a:r>
            <a:r>
              <a:rPr kumimoji="1"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+mj-lt"/>
              </a:rPr>
              <a:t>	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3F448-AE83-45F0-AA75-8D40DDD350A8}"/>
              </a:ext>
            </a:extLst>
          </p:cNvPr>
          <p:cNvSpPr txBox="1"/>
          <p:nvPr/>
        </p:nvSpPr>
        <p:spPr>
          <a:xfrm>
            <a:off x="16578" y="4954449"/>
            <a:ext cx="121754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thread_create</a:t>
            </a:r>
            <a:r>
              <a:rPr lang="en-US" altLang="zh-CN" dirty="0"/>
              <a:t>() </a:t>
            </a:r>
            <a:r>
              <a:rPr lang="zh-CN" altLang="en-US" dirty="0"/>
              <a:t>函数主要进行线程的初始化操作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     先在线程数组中找到一个状态为 </a:t>
            </a:r>
            <a:r>
              <a:rPr lang="en-US" altLang="zh-CN" dirty="0"/>
              <a:t>FREE </a:t>
            </a:r>
            <a:r>
              <a:rPr lang="zh-CN" altLang="en-US" dirty="0"/>
              <a:t>即未初始化的线程</a:t>
            </a:r>
            <a:r>
              <a:rPr lang="en-US" altLang="zh-CN" dirty="0"/>
              <a:t>, </a:t>
            </a:r>
            <a:r>
              <a:rPr lang="zh-CN" altLang="en-US" dirty="0"/>
              <a:t>然后设置其状态为 </a:t>
            </a:r>
            <a:r>
              <a:rPr lang="en-US" altLang="zh-CN" dirty="0"/>
              <a:t>RUNNABLE </a:t>
            </a:r>
            <a:r>
              <a:rPr lang="zh-CN" altLang="en-US" dirty="0"/>
              <a:t>等进行初始化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这里要注意到</a:t>
            </a:r>
            <a:r>
              <a:rPr lang="en-US" altLang="zh-CN" dirty="0"/>
              <a:t>, </a:t>
            </a:r>
            <a:r>
              <a:rPr lang="zh-CN" altLang="en-US" dirty="0"/>
              <a:t>传递的 </a:t>
            </a:r>
            <a:r>
              <a:rPr lang="en-US" altLang="zh-CN" dirty="0" err="1"/>
              <a:t>thread_create</a:t>
            </a:r>
            <a:r>
              <a:rPr lang="en-US" altLang="zh-CN" dirty="0"/>
              <a:t>() </a:t>
            </a:r>
            <a:r>
              <a:rPr lang="zh-CN" altLang="en-US" dirty="0"/>
              <a:t>参数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需要记录</a:t>
            </a:r>
            <a:r>
              <a:rPr lang="en-US" altLang="zh-CN" dirty="0"/>
              <a:t>, </a:t>
            </a:r>
            <a:r>
              <a:rPr lang="zh-CN" altLang="en-US" dirty="0"/>
              <a:t>这样在线程运行时才能运行该函数</a:t>
            </a:r>
            <a:r>
              <a:rPr lang="en-US" altLang="zh-CN" dirty="0"/>
              <a:t>, </a:t>
            </a:r>
            <a:r>
              <a:rPr lang="zh-CN" altLang="en-US" dirty="0"/>
              <a:t>此外线程的栈结构是独立的</a:t>
            </a:r>
            <a:r>
              <a:rPr lang="en-US" altLang="zh-CN" dirty="0"/>
              <a:t>, </a:t>
            </a:r>
            <a:r>
              <a:rPr lang="zh-CN" altLang="en-US" dirty="0"/>
              <a:t>在运行函数时要在线程自己的栈上</a:t>
            </a:r>
            <a:r>
              <a:rPr lang="en-US" altLang="zh-CN" dirty="0"/>
              <a:t>, </a:t>
            </a:r>
            <a:r>
              <a:rPr lang="zh-CN" altLang="en-US" dirty="0"/>
              <a:t>因此也要初始化线程的栈指针</a:t>
            </a:r>
            <a:r>
              <a:rPr lang="en-US" altLang="zh-CN" dirty="0"/>
              <a:t>. </a:t>
            </a:r>
            <a:r>
              <a:rPr lang="zh-CN" altLang="en-US" dirty="0"/>
              <a:t>而在线程进行调度切换时</a:t>
            </a:r>
            <a:r>
              <a:rPr lang="en-US" altLang="zh-CN" dirty="0"/>
              <a:t>, </a:t>
            </a:r>
            <a:r>
              <a:rPr lang="zh-CN" altLang="en-US" dirty="0"/>
              <a:t>同样需要保存和恢复寄存器状态</a:t>
            </a:r>
            <a:r>
              <a:rPr lang="en-US" altLang="zh-CN" dirty="0"/>
              <a:t>, </a:t>
            </a:r>
            <a:r>
              <a:rPr lang="zh-CN" altLang="en-US" dirty="0"/>
              <a:t>而上述二者实际上分别对应着 </a:t>
            </a:r>
            <a:r>
              <a:rPr lang="en-US" altLang="zh-CN" dirty="0"/>
              <a:t>ra </a:t>
            </a:r>
            <a:r>
              <a:rPr lang="zh-CN" altLang="en-US" dirty="0"/>
              <a:t>和 </a:t>
            </a:r>
            <a:r>
              <a:rPr lang="en-US" altLang="zh-CN" dirty="0" err="1"/>
              <a:t>sp</a:t>
            </a:r>
            <a:r>
              <a:rPr lang="en-US" altLang="zh-CN" dirty="0"/>
              <a:t> </a:t>
            </a:r>
            <a:r>
              <a:rPr lang="zh-CN" altLang="en-US" dirty="0"/>
              <a:t>寄存器</a:t>
            </a:r>
            <a:r>
              <a:rPr lang="en-US" altLang="zh-CN" dirty="0"/>
              <a:t>, </a:t>
            </a:r>
            <a:r>
              <a:rPr lang="zh-CN" altLang="en-US" dirty="0"/>
              <a:t>在线程初始化进行设置</a:t>
            </a:r>
            <a:r>
              <a:rPr lang="en-US" altLang="zh-CN" dirty="0"/>
              <a:t>, </a:t>
            </a:r>
            <a:r>
              <a:rPr lang="zh-CN" altLang="en-US" dirty="0"/>
              <a:t>这样在后续调度切换时便能保持其正确性</a:t>
            </a:r>
            <a:r>
              <a:rPr lang="en-US" altLang="zh-CN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BBB437-E307-48CE-A391-3060D09A3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0" y="1476183"/>
            <a:ext cx="9086014" cy="34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2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：线程的切换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470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调度进程函数  </a:t>
            </a:r>
            <a:r>
              <a:rPr kumimoji="1" lang="en-US" altLang="zh-CN" sz="2400" b="1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thread_schedule</a:t>
            </a:r>
            <a:r>
              <a:rPr kumimoji="1"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+mj-lt"/>
              </a:rPr>
              <a:t>	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3F448-AE83-45F0-AA75-8D40DDD350A8}"/>
              </a:ext>
            </a:extLst>
          </p:cNvPr>
          <p:cNvSpPr txBox="1"/>
          <p:nvPr/>
        </p:nvSpPr>
        <p:spPr>
          <a:xfrm>
            <a:off x="332188" y="5684348"/>
            <a:ext cx="999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从当前线程在线程数组的位置开始寻找一个 </a:t>
            </a:r>
            <a:r>
              <a:rPr lang="en-US" altLang="zh-CN" dirty="0"/>
              <a:t>RUNNABLE </a:t>
            </a:r>
            <a:r>
              <a:rPr lang="zh-CN" altLang="en-US" dirty="0"/>
              <a:t>状态的线程进行运行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14B65A-1762-47B2-90AF-962F29DD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5" y="1826033"/>
            <a:ext cx="7457143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4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62045-43DC-918D-B35B-F7BE246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：线程的切换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9F05B-FE14-4568-9820-C7862AA3B04B}"/>
              </a:ext>
            </a:extLst>
          </p:cNvPr>
          <p:cNvSpPr txBox="1"/>
          <p:nvPr/>
        </p:nvSpPr>
        <p:spPr>
          <a:xfrm>
            <a:off x="419830" y="1173652"/>
            <a:ext cx="10983791" cy="470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FontTx/>
              <a:buChar char="•"/>
              <a:tabLst/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调度进程函数  </a:t>
            </a:r>
            <a:r>
              <a:rPr kumimoji="1" lang="en-US" altLang="zh-CN" sz="2400" b="1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thread_schedule</a:t>
            </a:r>
            <a:r>
              <a:rPr kumimoji="1" lang="en-US" altLang="zh-CN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kumimoji="1"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+mj-lt"/>
              </a:rPr>
              <a:t>	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BB708B-5481-4470-8902-FC0A69AF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7" y="2041105"/>
            <a:ext cx="9914286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40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894b92a-c960-47a7-99ec-6e4dfd8dd848"/>
  <p:tag name="COMMONDATA" val="eyJoZGlkIjoiM2QwZjk5MTQzMjQyNDE0YjBkMGY0YjdiMzAyZmE2N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3069</Words>
  <Application>Microsoft Office PowerPoint</Application>
  <PresentationFormat>宽屏</PresentationFormat>
  <Paragraphs>164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-apple-system</vt:lpstr>
      <vt:lpstr>等线</vt:lpstr>
      <vt:lpstr>微软雅黑</vt:lpstr>
      <vt:lpstr>Arial</vt:lpstr>
      <vt:lpstr>Calibri</vt:lpstr>
      <vt:lpstr>Times New Roman</vt:lpstr>
      <vt:lpstr>Wingdings</vt:lpstr>
      <vt:lpstr>主题1</vt:lpstr>
      <vt:lpstr>1_主题1</vt:lpstr>
      <vt:lpstr>操作系统实验</vt:lpstr>
      <vt:lpstr>实验一：Multithreading（多线程）</vt:lpstr>
      <vt:lpstr>任务1：线程的切换</vt:lpstr>
      <vt:lpstr>任务1：线程的切换</vt:lpstr>
      <vt:lpstr>任务1：线程的切换</vt:lpstr>
      <vt:lpstr>任务1：线程的切换</vt:lpstr>
      <vt:lpstr>任务1：线程的切换</vt:lpstr>
      <vt:lpstr>任务1：线程的切换</vt:lpstr>
      <vt:lpstr>任务1：线程的切换</vt:lpstr>
      <vt:lpstr>任务1：线程的切换</vt:lpstr>
      <vt:lpstr>任务2：Using threads（线程的使用）</vt:lpstr>
      <vt:lpstr>任务2：Using threads（线程的使用）</vt:lpstr>
      <vt:lpstr>任务2：Using threads（线程的使用）</vt:lpstr>
      <vt:lpstr>任务2：Using threads（线程的使用）</vt:lpstr>
      <vt:lpstr>任务3：Barrier（屏障）</vt:lpstr>
      <vt:lpstr>任务3：Barrier（屏障）</vt:lpstr>
      <vt:lpstr>实验二：Locks（锁）</vt:lpstr>
      <vt:lpstr>任务1：Memory allocator (内存分配器)</vt:lpstr>
      <vt:lpstr>任务1：Memory allocator (内存分配器)</vt:lpstr>
      <vt:lpstr>任务1：Memory allocator (内存分配器)</vt:lpstr>
      <vt:lpstr>任务1：Memory allocator (内存分配器)</vt:lpstr>
      <vt:lpstr>任务1：Memory allocator (内存分配器)</vt:lpstr>
      <vt:lpstr>任务1：Memory allocator (内存分配器)</vt:lpstr>
      <vt:lpstr>任务2：Buffer cache (缓冲区缓存)</vt:lpstr>
      <vt:lpstr>任务2：Buffer cache (缓冲区缓存)</vt:lpstr>
      <vt:lpstr>任务2：Buffer cache (缓冲区缓存)</vt:lpstr>
      <vt:lpstr>任务2：Buffer cache (缓冲区缓存)</vt:lpstr>
      <vt:lpstr>任务2：Buffer cache (缓冲区缓存)</vt:lpstr>
      <vt:lpstr>任务2：Buffer cache (缓冲区缓存)</vt:lpstr>
      <vt:lpstr>任务2：Buffer cache (缓冲区缓存)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LWT</dc:creator>
  <cp:lastModifiedBy>欢 颜</cp:lastModifiedBy>
  <cp:revision>1883</cp:revision>
  <dcterms:created xsi:type="dcterms:W3CDTF">2024-03-22T09:23:00Z</dcterms:created>
  <dcterms:modified xsi:type="dcterms:W3CDTF">2024-11-10T18:03:25Z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59FEE3F1CBC941D8828144927225C27B_13</vt:lpwstr>
  </property>
  <property fmtid="{D5CDD505-2E9C-101B-9397-08002B2CF9AE}" pid="3" name="KSOProductBuildVer">
    <vt:lpwstr>2052-12.1.0.17857</vt:lpwstr>
  </property>
</Properties>
</file>