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4" r:id="rId1"/>
    <p:sldMasterId id="2147484072" r:id="rId2"/>
  </p:sldMasterIdLst>
  <p:sldIdLst>
    <p:sldId id="257" r:id="rId3"/>
    <p:sldId id="258" r:id="rId4"/>
    <p:sldId id="259" r:id="rId5"/>
    <p:sldId id="260" r:id="rId6"/>
    <p:sldId id="261" r:id="rId7"/>
    <p:sldId id="262" r:id="rId8"/>
    <p:sldId id="263" r:id="rId9"/>
    <p:sldId id="264" r:id="rId10"/>
    <p:sldId id="265" r:id="rId11"/>
    <p:sldId id="270" r:id="rId12"/>
    <p:sldId id="271"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74" d="100"/>
          <a:sy n="74" d="100"/>
        </p:scale>
        <p:origin x="3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240654-620D-4EBA-8520-FBF40DE95A4D}"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3970909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240654-620D-4EBA-8520-FBF40DE95A4D}"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142087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240654-620D-4EBA-8520-FBF40DE95A4D}"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1834091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240654-620D-4EBA-8520-FBF40DE95A4D}"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C2C34-FF28-43A6-88DD-C2EB4364145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61071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240654-620D-4EBA-8520-FBF40DE95A4D}"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1248562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240654-620D-4EBA-8520-FBF40DE95A4D}" type="datetimeFigureOut">
              <a:rPr lang="en-IN" smtClean="0"/>
              <a:t>25-03-2024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2418276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240654-620D-4EBA-8520-FBF40DE95A4D}" type="datetimeFigureOut">
              <a:rPr lang="en-IN" smtClean="0"/>
              <a:t>25-03-2024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551620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40654-620D-4EBA-8520-FBF40DE95A4D}"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1731332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40654-620D-4EBA-8520-FBF40DE95A4D}"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3847808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240654-620D-4EBA-8520-FBF40DE95A4D}"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26918565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40654-620D-4EBA-8520-FBF40DE95A4D}"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64078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1240654-620D-4EBA-8520-FBF40DE95A4D}"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20119728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240654-620D-4EBA-8520-FBF40DE95A4D}"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4185735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240654-620D-4EBA-8520-FBF40DE95A4D}"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15307515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240654-620D-4EBA-8520-FBF40DE95A4D}" type="datetimeFigureOut">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1034299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240654-620D-4EBA-8520-FBF40DE95A4D}" type="datetimeFigureOut">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4582773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240654-620D-4EBA-8520-FBF40DE95A4D}" type="datetimeFigureOut">
              <a:rPr lang="en-IN" smtClean="0"/>
              <a:t>25-03-2024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19543650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40654-620D-4EBA-8520-FBF40DE95A4D}"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38163950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240654-620D-4EBA-8520-FBF40DE95A4D}"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21908145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240654-620D-4EBA-8520-FBF40DE95A4D}"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42420095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240654-620D-4EBA-8520-FBF40DE95A4D}"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C2C34-FF28-43A6-88DD-C2EB4364145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650914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240654-620D-4EBA-8520-FBF40DE95A4D}"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354540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240654-620D-4EBA-8520-FBF40DE95A4D}"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39070255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240654-620D-4EBA-8520-FBF40DE95A4D}"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C2C34-FF28-43A6-88DD-C2EB4364145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51191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240654-620D-4EBA-8520-FBF40DE95A4D}"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34444422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40654-620D-4EBA-8520-FBF40DE95A4D}"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10845423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40654-620D-4EBA-8520-FBF40DE95A4D}"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985145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240654-620D-4EBA-8520-FBF40DE95A4D}"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187357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240654-620D-4EBA-8520-FBF40DE95A4D}" type="datetimeFigureOut">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81078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1240654-620D-4EBA-8520-FBF40DE95A4D}" type="datetimeFigureOut">
              <a:rPr lang="en-IN" smtClean="0"/>
              <a:t>25-03-2024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409750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1240654-620D-4EBA-8520-FBF40DE95A4D}" type="datetimeFigureOut">
              <a:rPr lang="en-IN" smtClean="0"/>
              <a:t>25-03-2024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925307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1240654-620D-4EBA-8520-FBF40DE95A4D}" type="datetimeFigureOut">
              <a:rPr lang="en-IN" smtClean="0"/>
              <a:t>25-03-2024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3552254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240654-620D-4EBA-8520-FBF40DE95A4D}"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62C2C34-FF28-43A6-88DD-C2EB4364145D}" type="slidenum">
              <a:rPr lang="en-IN" smtClean="0"/>
              <a:t>‹#›</a:t>
            </a:fld>
            <a:endParaRPr lang="en-IN"/>
          </a:p>
        </p:txBody>
      </p:sp>
    </p:spTree>
    <p:extLst>
      <p:ext uri="{BB962C8B-B14F-4D97-AF65-F5344CB8AC3E}">
        <p14:creationId xmlns:p14="http://schemas.microsoft.com/office/powerpoint/2010/main" val="4207826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1240654-620D-4EBA-8520-FBF40DE95A4D}" type="datetimeFigureOut">
              <a:rPr lang="en-IN" smtClean="0"/>
              <a:t>25-03-2024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62C2C34-FF28-43A6-88DD-C2EB4364145D}" type="slidenum">
              <a:rPr lang="en-IN" smtClean="0"/>
              <a:t>‹#›</a:t>
            </a:fld>
            <a:endParaRPr lang="en-IN"/>
          </a:p>
        </p:txBody>
      </p:sp>
    </p:spTree>
    <p:extLst>
      <p:ext uri="{BB962C8B-B14F-4D97-AF65-F5344CB8AC3E}">
        <p14:creationId xmlns:p14="http://schemas.microsoft.com/office/powerpoint/2010/main" val="3954956818"/>
      </p:ext>
    </p:extLst>
  </p:cSld>
  <p:clrMap bg1="dk1" tx1="lt1" bg2="dk2" tx2="lt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 id="2147484065" r:id="rId11"/>
    <p:sldLayoutId id="2147484066" r:id="rId12"/>
    <p:sldLayoutId id="2147484067" r:id="rId13"/>
    <p:sldLayoutId id="2147484068" r:id="rId14"/>
    <p:sldLayoutId id="2147484069" r:id="rId15"/>
    <p:sldLayoutId id="2147484070" r:id="rId16"/>
    <p:sldLayoutId id="214748407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240654-620D-4EBA-8520-FBF40DE95A4D}" type="datetimeFigureOut">
              <a:rPr lang="en-IN" smtClean="0"/>
              <a:t>25-03-2024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2C2C34-FF28-43A6-88DD-C2EB4364145D}" type="slidenum">
              <a:rPr lang="en-IN" smtClean="0"/>
              <a:t>‹#›</a:t>
            </a:fld>
            <a:endParaRPr lang="en-IN"/>
          </a:p>
        </p:txBody>
      </p:sp>
    </p:spTree>
    <p:extLst>
      <p:ext uri="{BB962C8B-B14F-4D97-AF65-F5344CB8AC3E}">
        <p14:creationId xmlns:p14="http://schemas.microsoft.com/office/powerpoint/2010/main" val="1926111517"/>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 id="2147484085" r:id="rId13"/>
    <p:sldLayoutId id="2147484086" r:id="rId14"/>
    <p:sldLayoutId id="2147484087" r:id="rId15"/>
    <p:sldLayoutId id="21474840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647A-75E4-C1E2-0C49-72DDA77E6A17}"/>
              </a:ext>
            </a:extLst>
          </p:cNvPr>
          <p:cNvSpPr>
            <a:spLocks noGrp="1"/>
          </p:cNvSpPr>
          <p:nvPr>
            <p:ph type="ctrTitle"/>
          </p:nvPr>
        </p:nvSpPr>
        <p:spPr>
          <a:xfrm>
            <a:off x="3215729" y="1764407"/>
            <a:ext cx="5760846" cy="2310312"/>
          </a:xfrm>
        </p:spPr>
        <p:txBody>
          <a:bodyPr>
            <a:normAutofit/>
          </a:bodyPr>
          <a:lstStyle/>
          <a:p>
            <a:r>
              <a:rPr lang="en-US" sz="5200" dirty="0">
                <a:solidFill>
                  <a:schemeClr val="tx2"/>
                </a:solidFill>
              </a:rPr>
              <a:t>Lead Scoring</a:t>
            </a:r>
            <a:endParaRPr lang="en-IN" sz="5200" dirty="0">
              <a:solidFill>
                <a:schemeClr val="tx2"/>
              </a:solidFill>
            </a:endParaRPr>
          </a:p>
        </p:txBody>
      </p:sp>
      <p:sp>
        <p:nvSpPr>
          <p:cNvPr id="3" name="Subtitle 2">
            <a:extLst>
              <a:ext uri="{FF2B5EF4-FFF2-40B4-BE49-F238E27FC236}">
                <a16:creationId xmlns:a16="http://schemas.microsoft.com/office/drawing/2014/main" id="{F1B77025-4BAD-F5E9-7696-3B03407CA60A}"/>
              </a:ext>
            </a:extLst>
          </p:cNvPr>
          <p:cNvSpPr>
            <a:spLocks noGrp="1"/>
          </p:cNvSpPr>
          <p:nvPr>
            <p:ph type="subTitle" idx="1"/>
          </p:nvPr>
        </p:nvSpPr>
        <p:spPr>
          <a:xfrm>
            <a:off x="3215729" y="4165152"/>
            <a:ext cx="5760846" cy="682079"/>
          </a:xfrm>
        </p:spPr>
        <p:txBody>
          <a:bodyPr>
            <a:normAutofit/>
          </a:bodyPr>
          <a:lstStyle/>
          <a:p>
            <a:r>
              <a:rPr lang="en-IN" dirty="0">
                <a:solidFill>
                  <a:schemeClr val="tx2"/>
                </a:solidFill>
              </a:rPr>
              <a:t>Ruchika Mehta</a:t>
            </a:r>
          </a:p>
        </p:txBody>
      </p:sp>
    </p:spTree>
    <p:extLst>
      <p:ext uri="{BB962C8B-B14F-4D97-AF65-F5344CB8AC3E}">
        <p14:creationId xmlns:p14="http://schemas.microsoft.com/office/powerpoint/2010/main" val="84694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F744A0-99AA-2763-6A06-DDF0EC98D5EC}"/>
              </a:ext>
            </a:extLst>
          </p:cNvPr>
          <p:cNvSpPr txBox="1"/>
          <p:nvPr/>
        </p:nvSpPr>
        <p:spPr>
          <a:xfrm>
            <a:off x="886810" y="793521"/>
            <a:ext cx="9084879"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Numerical Variables are Normalized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Dummy Variables are created for object type variables</a:t>
            </a:r>
          </a:p>
          <a:p>
            <a:pPr marL="285750" indent="-285750">
              <a:buFont typeface="Wingdings" panose="05000000000000000000" pitchFamily="2" charset="2"/>
              <a:buChar char="Ø"/>
            </a:pPr>
            <a:endParaRPr lang="en-US" dirty="0"/>
          </a:p>
        </p:txBody>
      </p:sp>
      <p:sp>
        <p:nvSpPr>
          <p:cNvPr id="11" name="TextBox 10">
            <a:extLst>
              <a:ext uri="{FF2B5EF4-FFF2-40B4-BE49-F238E27FC236}">
                <a16:creationId xmlns:a16="http://schemas.microsoft.com/office/drawing/2014/main" id="{2AA9E365-2602-5109-A400-FF1C3A8CD305}"/>
              </a:ext>
            </a:extLst>
          </p:cNvPr>
          <p:cNvSpPr txBox="1"/>
          <p:nvPr/>
        </p:nvSpPr>
        <p:spPr>
          <a:xfrm>
            <a:off x="847054" y="189502"/>
            <a:ext cx="5554133" cy="523220"/>
          </a:xfrm>
          <a:prstGeom prst="rect">
            <a:avLst/>
          </a:prstGeom>
          <a:noFill/>
        </p:spPr>
        <p:txBody>
          <a:bodyPr wrap="square" rtlCol="0">
            <a:spAutoFit/>
          </a:bodyPr>
          <a:lstStyle/>
          <a:p>
            <a:r>
              <a:rPr lang="en-US" sz="2800" dirty="0">
                <a:solidFill>
                  <a:schemeClr val="accent1">
                    <a:lumMod val="50000"/>
                  </a:schemeClr>
                </a:solidFill>
              </a:rPr>
              <a:t>Data Conversion</a:t>
            </a:r>
            <a:endParaRPr lang="en-IN" sz="2800" dirty="0">
              <a:solidFill>
                <a:schemeClr val="accent1">
                  <a:lumMod val="50000"/>
                </a:schemeClr>
              </a:solidFill>
            </a:endParaRPr>
          </a:p>
        </p:txBody>
      </p:sp>
      <p:sp>
        <p:nvSpPr>
          <p:cNvPr id="2" name="TextBox 1">
            <a:extLst>
              <a:ext uri="{FF2B5EF4-FFF2-40B4-BE49-F238E27FC236}">
                <a16:creationId xmlns:a16="http://schemas.microsoft.com/office/drawing/2014/main" id="{2A359DF6-1AC6-44B3-A5E9-F3DE8D97BAD9}"/>
              </a:ext>
            </a:extLst>
          </p:cNvPr>
          <p:cNvSpPr txBox="1"/>
          <p:nvPr/>
        </p:nvSpPr>
        <p:spPr>
          <a:xfrm>
            <a:off x="886810" y="1875867"/>
            <a:ext cx="5554133" cy="523220"/>
          </a:xfrm>
          <a:prstGeom prst="rect">
            <a:avLst/>
          </a:prstGeom>
          <a:noFill/>
        </p:spPr>
        <p:txBody>
          <a:bodyPr wrap="square" rtlCol="0">
            <a:spAutoFit/>
          </a:bodyPr>
          <a:lstStyle/>
          <a:p>
            <a:r>
              <a:rPr lang="en-US" sz="2800" dirty="0">
                <a:solidFill>
                  <a:schemeClr val="accent1">
                    <a:lumMod val="50000"/>
                  </a:schemeClr>
                </a:solidFill>
              </a:rPr>
              <a:t>Model Building</a:t>
            </a:r>
            <a:endParaRPr lang="en-IN" sz="2800" dirty="0">
              <a:solidFill>
                <a:schemeClr val="accent1">
                  <a:lumMod val="50000"/>
                </a:schemeClr>
              </a:solidFill>
            </a:endParaRPr>
          </a:p>
        </p:txBody>
      </p:sp>
      <p:sp>
        <p:nvSpPr>
          <p:cNvPr id="3" name="TextBox 2">
            <a:extLst>
              <a:ext uri="{FF2B5EF4-FFF2-40B4-BE49-F238E27FC236}">
                <a16:creationId xmlns:a16="http://schemas.microsoft.com/office/drawing/2014/main" id="{477766C3-81A7-28A5-D72E-686B55EA2D03}"/>
              </a:ext>
            </a:extLst>
          </p:cNvPr>
          <p:cNvSpPr txBox="1"/>
          <p:nvPr/>
        </p:nvSpPr>
        <p:spPr>
          <a:xfrm>
            <a:off x="847054" y="2525281"/>
            <a:ext cx="9084879"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Splitting the Data into Training and Testing Sets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first basic step for regression is performing a train-test split, we have chosen 70:30 ratio.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Use RFE for Feature Selection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Running RFE with 15 variables as output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Building Model by removing the variable whose p-value is greater than 0.05 and </a:t>
            </a:r>
            <a:r>
              <a:rPr lang="en-US" dirty="0" err="1"/>
              <a:t>vif</a:t>
            </a:r>
            <a:r>
              <a:rPr lang="en-US" dirty="0"/>
              <a:t> value is greater than 5</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Predictions on test data set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Overall accuracy 79.43% on test data, and 79.17% on train data set.</a:t>
            </a:r>
          </a:p>
        </p:txBody>
      </p:sp>
    </p:spTree>
    <p:extLst>
      <p:ext uri="{BB962C8B-B14F-4D97-AF65-F5344CB8AC3E}">
        <p14:creationId xmlns:p14="http://schemas.microsoft.com/office/powerpoint/2010/main" val="1065836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AA9E365-2602-5109-A400-FF1C3A8CD305}"/>
              </a:ext>
            </a:extLst>
          </p:cNvPr>
          <p:cNvSpPr txBox="1"/>
          <p:nvPr/>
        </p:nvSpPr>
        <p:spPr>
          <a:xfrm>
            <a:off x="886811" y="401562"/>
            <a:ext cx="5554133" cy="523220"/>
          </a:xfrm>
          <a:prstGeom prst="rect">
            <a:avLst/>
          </a:prstGeom>
          <a:noFill/>
        </p:spPr>
        <p:txBody>
          <a:bodyPr wrap="square" rtlCol="0">
            <a:spAutoFit/>
          </a:bodyPr>
          <a:lstStyle/>
          <a:p>
            <a:r>
              <a:rPr lang="en-US" sz="2800" dirty="0">
                <a:solidFill>
                  <a:schemeClr val="accent1">
                    <a:lumMod val="50000"/>
                  </a:schemeClr>
                </a:solidFill>
              </a:rPr>
              <a:t>ROC Curve</a:t>
            </a:r>
            <a:endParaRPr lang="en-IN" sz="2800" dirty="0">
              <a:solidFill>
                <a:schemeClr val="accent1">
                  <a:lumMod val="50000"/>
                </a:schemeClr>
              </a:solidFill>
            </a:endParaRPr>
          </a:p>
        </p:txBody>
      </p:sp>
      <p:pic>
        <p:nvPicPr>
          <p:cNvPr id="7170" name="Picture 2">
            <a:extLst>
              <a:ext uri="{FF2B5EF4-FFF2-40B4-BE49-F238E27FC236}">
                <a16:creationId xmlns:a16="http://schemas.microsoft.com/office/drawing/2014/main" id="{0F2C2071-DFAF-0DCD-ED5E-6FFE7B3A3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70" y="1622563"/>
            <a:ext cx="2701751" cy="269599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4EE00D02-409B-3B35-272F-E6F59F92F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874" y="1581739"/>
            <a:ext cx="3413672" cy="2695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78413CC-AEB7-D1BC-B386-22000CA644BD}"/>
              </a:ext>
            </a:extLst>
          </p:cNvPr>
          <p:cNvSpPr txBox="1"/>
          <p:nvPr/>
        </p:nvSpPr>
        <p:spPr>
          <a:xfrm>
            <a:off x="722815" y="4910419"/>
            <a:ext cx="9084879" cy="1754326"/>
          </a:xfrm>
          <a:prstGeom prst="rect">
            <a:avLst/>
          </a:prstGeom>
          <a:noFill/>
        </p:spPr>
        <p:txBody>
          <a:bodyPr wrap="square" rtlCol="0">
            <a:spAutoFit/>
          </a:bodyPr>
          <a:lstStyle/>
          <a:p>
            <a:r>
              <a:rPr lang="en-US" b="1" dirty="0"/>
              <a:t>Finding Optimal Cut off Point</a:t>
            </a:r>
          </a:p>
          <a:p>
            <a:pPr marL="285750" indent="-285750">
              <a:buFont typeface="Wingdings" panose="05000000000000000000" pitchFamily="2" charset="2"/>
              <a:buChar char="Ø"/>
            </a:pPr>
            <a:r>
              <a:rPr lang="en-US" dirty="0"/>
              <a:t>Optimal cut off probability  is that </a:t>
            </a:r>
          </a:p>
          <a:p>
            <a:pPr marL="285750" indent="-285750">
              <a:buFont typeface="Wingdings" panose="05000000000000000000" pitchFamily="2" charset="2"/>
              <a:buChar char="Ø"/>
            </a:pPr>
            <a:r>
              <a:rPr lang="en-US" dirty="0"/>
              <a:t>Probability where we get balanced sensitivity and  specificity.</a:t>
            </a:r>
          </a:p>
          <a:p>
            <a:pPr marL="285750" indent="-285750">
              <a:buFont typeface="Wingdings" panose="05000000000000000000" pitchFamily="2" charset="2"/>
              <a:buChar char="Ø"/>
            </a:pPr>
            <a:r>
              <a:rPr lang="en-US" dirty="0"/>
              <a:t>From the second graph it is visible that the optimal cut off is at 0.35.</a:t>
            </a:r>
          </a:p>
          <a:p>
            <a:pPr marL="285750" indent="-285750">
              <a:buFont typeface="Wingdings" panose="05000000000000000000" pitchFamily="2" charset="2"/>
              <a:buChar char="Ø"/>
            </a:pPr>
            <a:r>
              <a:rPr lang="en-US" dirty="0"/>
              <a:t>From Precision and recall chart suitable threshold is 0.38 or 0.39</a:t>
            </a:r>
          </a:p>
          <a:p>
            <a:pPr marL="285750" indent="-285750">
              <a:buFont typeface="Wingdings" panose="05000000000000000000" pitchFamily="2" charset="2"/>
              <a:buChar char="Ø"/>
            </a:pPr>
            <a:r>
              <a:rPr lang="en-US" dirty="0"/>
              <a:t>Although the values are same at both cutoff 0.35 and 0.38, so kept 0.35.</a:t>
            </a:r>
          </a:p>
        </p:txBody>
      </p:sp>
      <p:pic>
        <p:nvPicPr>
          <p:cNvPr id="7174" name="Picture 6">
            <a:extLst>
              <a:ext uri="{FF2B5EF4-FFF2-40B4-BE49-F238E27FC236}">
                <a16:creationId xmlns:a16="http://schemas.microsoft.com/office/drawing/2014/main" id="{3726FA3A-E8D7-CCB3-90BB-33461B813C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9952" y="1361388"/>
            <a:ext cx="3916633" cy="295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89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F744A0-99AA-2763-6A06-DDF0EC98D5EC}"/>
              </a:ext>
            </a:extLst>
          </p:cNvPr>
          <p:cNvSpPr txBox="1"/>
          <p:nvPr/>
        </p:nvSpPr>
        <p:spPr>
          <a:xfrm>
            <a:off x="886811" y="981402"/>
            <a:ext cx="9084879" cy="5632311"/>
          </a:xfrm>
          <a:prstGeom prst="rect">
            <a:avLst/>
          </a:prstGeom>
          <a:noFill/>
        </p:spPr>
        <p:txBody>
          <a:bodyPr wrap="square" rtlCol="0">
            <a:spAutoFit/>
          </a:bodyPr>
          <a:lstStyle/>
          <a:p>
            <a:r>
              <a:rPr lang="en-US" dirty="0"/>
              <a:t>It was found that the variables that mattered the most in the lead converted are</a:t>
            </a:r>
          </a:p>
          <a:p>
            <a:endParaRPr lang="en-US" dirty="0"/>
          </a:p>
          <a:p>
            <a:pPr marL="285750" indent="-285750">
              <a:buFont typeface="Arial" panose="020B0604020202020204" pitchFamily="34" charset="0"/>
              <a:buChar char="•"/>
            </a:pPr>
            <a:r>
              <a:rPr lang="en-US" dirty="0"/>
              <a:t>Lead Origin</a:t>
            </a:r>
          </a:p>
          <a:p>
            <a:pPr marL="742950" lvl="1" indent="-285750">
              <a:buFont typeface="Arial" panose="020B0604020202020204" pitchFamily="34" charset="0"/>
              <a:buChar char="•"/>
            </a:pPr>
            <a:r>
              <a:rPr lang="en-US" dirty="0"/>
              <a:t>Lead Add Form                                </a:t>
            </a:r>
          </a:p>
          <a:p>
            <a:pPr marL="285750" indent="-285750">
              <a:buFont typeface="Arial" panose="020B0604020202020204" pitchFamily="34" charset="0"/>
              <a:buChar char="•"/>
            </a:pPr>
            <a:r>
              <a:rPr lang="en-US" dirty="0"/>
              <a:t>Do Not Email</a:t>
            </a:r>
          </a:p>
          <a:p>
            <a:pPr marL="742950" lvl="1" indent="-285750">
              <a:buFont typeface="Arial" panose="020B0604020202020204" pitchFamily="34" charset="0"/>
              <a:buChar char="•"/>
            </a:pPr>
            <a:r>
              <a:rPr lang="en-US" dirty="0"/>
              <a:t>Yes                                        </a:t>
            </a:r>
          </a:p>
          <a:p>
            <a:pPr marL="285750" indent="-285750">
              <a:buFont typeface="Arial" panose="020B0604020202020204" pitchFamily="34" charset="0"/>
              <a:buChar char="•"/>
            </a:pPr>
            <a:r>
              <a:rPr lang="en-US" dirty="0"/>
              <a:t>Last Activity</a:t>
            </a:r>
          </a:p>
          <a:p>
            <a:pPr marL="742950" lvl="1" indent="-285750">
              <a:buFont typeface="Arial" panose="020B0604020202020204" pitchFamily="34" charset="0"/>
              <a:buChar char="•"/>
            </a:pPr>
            <a:r>
              <a:rPr lang="en-US" dirty="0"/>
              <a:t>Converted to Lead                         </a:t>
            </a:r>
          </a:p>
          <a:p>
            <a:pPr marL="742950" lvl="1" indent="-285750">
              <a:buFont typeface="Arial" panose="020B0604020202020204" pitchFamily="34" charset="0"/>
              <a:buChar char="•"/>
            </a:pPr>
            <a:r>
              <a:rPr lang="en-US" dirty="0"/>
              <a:t>Olark Chat Conversation                   </a:t>
            </a:r>
          </a:p>
          <a:p>
            <a:pPr marL="285750" indent="-285750">
              <a:buFont typeface="Arial" panose="020B0604020202020204" pitchFamily="34" charset="0"/>
              <a:buChar char="•"/>
            </a:pPr>
            <a:r>
              <a:rPr lang="en-US" dirty="0"/>
              <a:t>What is your current occupation_</a:t>
            </a:r>
          </a:p>
          <a:p>
            <a:pPr marL="742950" lvl="1" indent="-285750">
              <a:buFont typeface="Arial" panose="020B0604020202020204" pitchFamily="34" charset="0"/>
              <a:buChar char="•"/>
            </a:pPr>
            <a:r>
              <a:rPr lang="en-US" dirty="0"/>
              <a:t>Unemployed              </a:t>
            </a:r>
          </a:p>
          <a:p>
            <a:pPr marL="742950" lvl="1" indent="-285750">
              <a:buFont typeface="Arial" panose="020B0604020202020204" pitchFamily="34" charset="0"/>
              <a:buChar char="•"/>
            </a:pPr>
            <a:r>
              <a:rPr lang="en-US" dirty="0"/>
              <a:t>Working Professional    </a:t>
            </a:r>
          </a:p>
          <a:p>
            <a:pPr marL="285750" indent="-285750">
              <a:buFont typeface="Arial" panose="020B0604020202020204" pitchFamily="34" charset="0"/>
              <a:buChar char="•"/>
            </a:pPr>
            <a:r>
              <a:rPr lang="en-US" dirty="0"/>
              <a:t>Tags</a:t>
            </a:r>
          </a:p>
          <a:p>
            <a:pPr marL="742950" lvl="1" indent="-285750">
              <a:buFont typeface="Arial" panose="020B0604020202020204" pitchFamily="34" charset="0"/>
              <a:buChar char="•"/>
            </a:pPr>
            <a:r>
              <a:rPr lang="en-US" dirty="0"/>
              <a:t>Busy                                               </a:t>
            </a:r>
          </a:p>
          <a:p>
            <a:pPr marL="742950" lvl="1" indent="-285750">
              <a:buFont typeface="Arial" panose="020B0604020202020204" pitchFamily="34" charset="0"/>
              <a:buChar char="•"/>
            </a:pPr>
            <a:r>
              <a:rPr lang="en-US" dirty="0"/>
              <a:t>Closed by </a:t>
            </a:r>
            <a:r>
              <a:rPr lang="en-US" dirty="0" err="1"/>
              <a:t>Horizzon</a:t>
            </a:r>
            <a:r>
              <a:rPr lang="en-US" dirty="0"/>
              <a:t>                                 </a:t>
            </a:r>
          </a:p>
          <a:p>
            <a:pPr marL="742950" lvl="1" indent="-285750">
              <a:buFont typeface="Arial" panose="020B0604020202020204" pitchFamily="34" charset="0"/>
              <a:buChar char="•"/>
            </a:pPr>
            <a:r>
              <a:rPr lang="en-US" dirty="0"/>
              <a:t>Lost to EINS                                       </a:t>
            </a:r>
          </a:p>
          <a:p>
            <a:pPr marL="742950" lvl="1" indent="-285750">
              <a:buFont typeface="Arial" panose="020B0604020202020204" pitchFamily="34" charset="0"/>
              <a:buChar char="•"/>
            </a:pPr>
            <a:r>
              <a:rPr lang="en-US" dirty="0"/>
              <a:t>Will revert after reading the email                </a:t>
            </a:r>
          </a:p>
          <a:p>
            <a:pPr marL="742950" lvl="1" indent="-285750">
              <a:buFont typeface="Arial" panose="020B0604020202020204" pitchFamily="34" charset="0"/>
              <a:buChar char="•"/>
            </a:pPr>
            <a:r>
              <a:rPr lang="en-US" dirty="0"/>
              <a:t>in touch with EINS                                 </a:t>
            </a:r>
          </a:p>
          <a:p>
            <a:pPr marL="285750" indent="-285750">
              <a:buFont typeface="Arial" panose="020B0604020202020204" pitchFamily="34" charset="0"/>
              <a:buChar char="•"/>
            </a:pPr>
            <a:r>
              <a:rPr lang="en-US" dirty="0"/>
              <a:t>Last Notable Activity</a:t>
            </a:r>
          </a:p>
          <a:p>
            <a:pPr marL="742950" lvl="1" indent="-285750">
              <a:buFont typeface="Arial" panose="020B0604020202020204" pitchFamily="34" charset="0"/>
              <a:buChar char="•"/>
            </a:pPr>
            <a:r>
              <a:rPr lang="en-US" dirty="0"/>
              <a:t>SMS Sent</a:t>
            </a:r>
          </a:p>
        </p:txBody>
      </p:sp>
      <p:sp>
        <p:nvSpPr>
          <p:cNvPr id="11" name="TextBox 10">
            <a:extLst>
              <a:ext uri="{FF2B5EF4-FFF2-40B4-BE49-F238E27FC236}">
                <a16:creationId xmlns:a16="http://schemas.microsoft.com/office/drawing/2014/main" id="{2AA9E365-2602-5109-A400-FF1C3A8CD305}"/>
              </a:ext>
            </a:extLst>
          </p:cNvPr>
          <p:cNvSpPr txBox="1"/>
          <p:nvPr/>
        </p:nvSpPr>
        <p:spPr>
          <a:xfrm>
            <a:off x="886811" y="401562"/>
            <a:ext cx="5554133" cy="523220"/>
          </a:xfrm>
          <a:prstGeom prst="rect">
            <a:avLst/>
          </a:prstGeom>
          <a:noFill/>
        </p:spPr>
        <p:txBody>
          <a:bodyPr wrap="square" rtlCol="0">
            <a:spAutoFit/>
          </a:bodyPr>
          <a:lstStyle/>
          <a:p>
            <a:r>
              <a:rPr lang="en-US" sz="2800" dirty="0">
                <a:solidFill>
                  <a:schemeClr val="accent1">
                    <a:lumMod val="50000"/>
                  </a:schemeClr>
                </a:solidFill>
              </a:rPr>
              <a:t>Conclusion</a:t>
            </a:r>
            <a:endParaRPr lang="en-IN" sz="2800" dirty="0">
              <a:solidFill>
                <a:schemeClr val="accent1">
                  <a:lumMod val="50000"/>
                </a:schemeClr>
              </a:solidFill>
            </a:endParaRPr>
          </a:p>
        </p:txBody>
      </p:sp>
    </p:spTree>
    <p:extLst>
      <p:ext uri="{BB962C8B-B14F-4D97-AF65-F5344CB8AC3E}">
        <p14:creationId xmlns:p14="http://schemas.microsoft.com/office/powerpoint/2010/main" val="265428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F744A0-99AA-2763-6A06-DDF0EC98D5EC}"/>
              </a:ext>
            </a:extLst>
          </p:cNvPr>
          <p:cNvSpPr txBox="1"/>
          <p:nvPr/>
        </p:nvSpPr>
        <p:spPr>
          <a:xfrm>
            <a:off x="886811" y="1095703"/>
            <a:ext cx="9084879"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t>X Education sells online courses to industry professionals. </a:t>
            </a:r>
          </a:p>
          <a:p>
            <a:pPr marL="285750" indent="-285750">
              <a:buFont typeface="Wingdings" panose="05000000000000000000" pitchFamily="2" charset="2"/>
              <a:buChar char="Ø"/>
            </a:pPr>
            <a:r>
              <a:rPr lang="en-US" dirty="0"/>
              <a:t>X Education gets a lot of leads, its lead conversion rate is very poor. For example, if, say, they acquire  100 leads in a day, only about 30 of them are converted.</a:t>
            </a:r>
          </a:p>
          <a:p>
            <a:pPr marL="285750" indent="-285750">
              <a:buFont typeface="Wingdings" panose="05000000000000000000" pitchFamily="2" charset="2"/>
              <a:buChar char="Ø"/>
            </a:pPr>
            <a:r>
              <a:rPr lang="en-US" dirty="0"/>
              <a:t>To make this process more efficient, the company wishes to identify the most potential leads, also  known as ‘Hot Leads’. </a:t>
            </a:r>
          </a:p>
          <a:p>
            <a:pPr marL="285750" indent="-285750">
              <a:buFont typeface="Wingdings" panose="05000000000000000000" pitchFamily="2" charset="2"/>
              <a:buChar char="Ø"/>
            </a:pPr>
            <a:r>
              <a:rPr lang="en-US" dirty="0"/>
              <a:t>If they successfully identify this set of leads, the lead conversion rate should go up as the sales team will  now be focusing more on communicating with the potential leads rather than making calls to everyone.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b="1" dirty="0"/>
              <a:t>Business Objective: </a:t>
            </a:r>
          </a:p>
          <a:p>
            <a:pPr marL="285750" indent="-285750">
              <a:buFont typeface="Wingdings" panose="05000000000000000000" pitchFamily="2" charset="2"/>
              <a:buChar char="Ø"/>
            </a:pPr>
            <a:r>
              <a:rPr lang="en-US" dirty="0"/>
              <a:t>X education wants to know most promising leads.</a:t>
            </a:r>
          </a:p>
          <a:p>
            <a:pPr marL="285750" indent="-285750">
              <a:buFont typeface="Wingdings" panose="05000000000000000000" pitchFamily="2" charset="2"/>
              <a:buChar char="Ø"/>
            </a:pPr>
            <a:r>
              <a:rPr lang="en-US" dirty="0"/>
              <a:t>For that they want to build a Model which identifies the hot leads. </a:t>
            </a:r>
          </a:p>
          <a:p>
            <a:pPr marL="285750" indent="-285750">
              <a:buFont typeface="Wingdings" panose="05000000000000000000" pitchFamily="2" charset="2"/>
              <a:buChar char="Ø"/>
            </a:pPr>
            <a:r>
              <a:rPr lang="en-US" dirty="0"/>
              <a:t>Deployment of the model for the future use.</a:t>
            </a:r>
            <a:endParaRPr lang="en-IN" dirty="0"/>
          </a:p>
        </p:txBody>
      </p:sp>
      <p:sp>
        <p:nvSpPr>
          <p:cNvPr id="11" name="TextBox 10">
            <a:extLst>
              <a:ext uri="{FF2B5EF4-FFF2-40B4-BE49-F238E27FC236}">
                <a16:creationId xmlns:a16="http://schemas.microsoft.com/office/drawing/2014/main" id="{2AA9E365-2602-5109-A400-FF1C3A8CD305}"/>
              </a:ext>
            </a:extLst>
          </p:cNvPr>
          <p:cNvSpPr txBox="1"/>
          <p:nvPr/>
        </p:nvSpPr>
        <p:spPr>
          <a:xfrm>
            <a:off x="886811" y="401562"/>
            <a:ext cx="5554133" cy="523220"/>
          </a:xfrm>
          <a:prstGeom prst="rect">
            <a:avLst/>
          </a:prstGeom>
          <a:noFill/>
        </p:spPr>
        <p:txBody>
          <a:bodyPr wrap="square" rtlCol="0">
            <a:spAutoFit/>
          </a:bodyPr>
          <a:lstStyle/>
          <a:p>
            <a:r>
              <a:rPr lang="en-US" sz="2800" dirty="0">
                <a:solidFill>
                  <a:schemeClr val="accent1">
                    <a:lumMod val="50000"/>
                  </a:schemeClr>
                </a:solidFill>
              </a:rPr>
              <a:t>Problem Statement</a:t>
            </a:r>
            <a:endParaRPr lang="en-IN" sz="2800" dirty="0">
              <a:solidFill>
                <a:schemeClr val="accent1">
                  <a:lumMod val="50000"/>
                </a:schemeClr>
              </a:solidFill>
            </a:endParaRPr>
          </a:p>
        </p:txBody>
      </p:sp>
    </p:spTree>
    <p:extLst>
      <p:ext uri="{BB962C8B-B14F-4D97-AF65-F5344CB8AC3E}">
        <p14:creationId xmlns:p14="http://schemas.microsoft.com/office/powerpoint/2010/main" val="372664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F744A0-99AA-2763-6A06-DDF0EC98D5EC}"/>
              </a:ext>
            </a:extLst>
          </p:cNvPr>
          <p:cNvSpPr txBox="1"/>
          <p:nvPr/>
        </p:nvSpPr>
        <p:spPr>
          <a:xfrm>
            <a:off x="886811" y="1095703"/>
            <a:ext cx="9084879"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t>Data cleaning and data manipulation. 	</a:t>
            </a:r>
          </a:p>
          <a:p>
            <a:pPr marL="742950" lvl="1" indent="-285750">
              <a:buFont typeface="Wingdings" panose="05000000000000000000" pitchFamily="2" charset="2"/>
              <a:buChar char="Ø"/>
            </a:pPr>
            <a:r>
              <a:rPr lang="en-US" dirty="0"/>
              <a:t>1. Check and handle duplicate data. </a:t>
            </a:r>
          </a:p>
          <a:p>
            <a:pPr marL="742950" lvl="1" indent="-285750">
              <a:buFont typeface="Wingdings" panose="05000000000000000000" pitchFamily="2" charset="2"/>
              <a:buChar char="Ø"/>
            </a:pPr>
            <a:r>
              <a:rPr lang="en-US" dirty="0"/>
              <a:t>2. Check and handle NA values and missing values. </a:t>
            </a:r>
          </a:p>
          <a:p>
            <a:pPr marL="742950" lvl="1" indent="-285750">
              <a:buFont typeface="Wingdings" panose="05000000000000000000" pitchFamily="2" charset="2"/>
              <a:buChar char="Ø"/>
            </a:pPr>
            <a:r>
              <a:rPr lang="en-US" dirty="0"/>
              <a:t>3. Drop columns, if it contains large amount of missing values and not useful for the analysis. </a:t>
            </a:r>
          </a:p>
          <a:p>
            <a:pPr marL="742950" lvl="1" indent="-285750">
              <a:buFont typeface="Wingdings" panose="05000000000000000000" pitchFamily="2" charset="2"/>
              <a:buChar char="Ø"/>
            </a:pPr>
            <a:r>
              <a:rPr lang="en-US" dirty="0"/>
              <a:t>4. Imputation of the values, if necessary. </a:t>
            </a:r>
          </a:p>
          <a:p>
            <a:pPr marL="742950" lvl="1" indent="-285750">
              <a:buFont typeface="Wingdings" panose="05000000000000000000" pitchFamily="2" charset="2"/>
              <a:buChar char="Ø"/>
            </a:pPr>
            <a:r>
              <a:rPr lang="en-US" dirty="0"/>
              <a:t>5. Check and handle outliers in data.</a:t>
            </a:r>
          </a:p>
          <a:p>
            <a:pPr marL="285750" indent="-285750">
              <a:buFont typeface="Wingdings" panose="05000000000000000000" pitchFamily="2" charset="2"/>
              <a:buChar char="Ø"/>
            </a:pPr>
            <a:r>
              <a:rPr lang="en-US" dirty="0"/>
              <a:t>EDA </a:t>
            </a:r>
          </a:p>
          <a:p>
            <a:pPr marL="742950" lvl="1" indent="-285750">
              <a:buFont typeface="Wingdings" panose="05000000000000000000" pitchFamily="2" charset="2"/>
              <a:buChar char="Ø"/>
            </a:pPr>
            <a:r>
              <a:rPr lang="en-US" dirty="0"/>
              <a:t>1.Univariate data analysis: value count, distribution of variable etc. </a:t>
            </a:r>
          </a:p>
          <a:p>
            <a:pPr marL="742950" lvl="1" indent="-285750">
              <a:buFont typeface="Wingdings" panose="05000000000000000000" pitchFamily="2" charset="2"/>
              <a:buChar char="Ø"/>
            </a:pPr>
            <a:r>
              <a:rPr lang="en-US" dirty="0"/>
              <a:t>2.Bivariate data analysis: correlation coefficients and pattern between the variables etc. </a:t>
            </a:r>
          </a:p>
          <a:p>
            <a:pPr marL="285750" indent="-285750">
              <a:buFont typeface="Wingdings" panose="05000000000000000000" pitchFamily="2" charset="2"/>
              <a:buChar char="Ø"/>
            </a:pPr>
            <a:r>
              <a:rPr lang="en-US" dirty="0"/>
              <a:t>Feature Scaling &amp; Dummy Variables and encoding of the data.</a:t>
            </a:r>
          </a:p>
          <a:p>
            <a:pPr marL="285750" indent="-285750">
              <a:buFont typeface="Wingdings" panose="05000000000000000000" pitchFamily="2" charset="2"/>
              <a:buChar char="Ø"/>
            </a:pPr>
            <a:r>
              <a:rPr lang="en-US" dirty="0"/>
              <a:t>Classification technique: </a:t>
            </a:r>
          </a:p>
          <a:p>
            <a:pPr marL="285750" indent="-285750">
              <a:buFont typeface="Wingdings" panose="05000000000000000000" pitchFamily="2" charset="2"/>
              <a:buChar char="Ø"/>
            </a:pPr>
            <a:r>
              <a:rPr lang="en-US" dirty="0"/>
              <a:t>logistic regression used for the  model making and prediction.</a:t>
            </a:r>
          </a:p>
          <a:p>
            <a:pPr marL="285750" indent="-285750">
              <a:buFont typeface="Wingdings" panose="05000000000000000000" pitchFamily="2" charset="2"/>
              <a:buChar char="Ø"/>
            </a:pPr>
            <a:r>
              <a:rPr lang="en-US" dirty="0"/>
              <a:t>Validation of the model.</a:t>
            </a:r>
          </a:p>
          <a:p>
            <a:pPr marL="285750" indent="-285750">
              <a:buFont typeface="Wingdings" panose="05000000000000000000" pitchFamily="2" charset="2"/>
              <a:buChar char="Ø"/>
            </a:pPr>
            <a:r>
              <a:rPr lang="en-US" dirty="0"/>
              <a:t>Model presentation.</a:t>
            </a:r>
          </a:p>
          <a:p>
            <a:pPr marL="285750" indent="-285750">
              <a:buFont typeface="Wingdings" panose="05000000000000000000" pitchFamily="2" charset="2"/>
              <a:buChar char="Ø"/>
            </a:pPr>
            <a:r>
              <a:rPr lang="en-US" dirty="0"/>
              <a:t>Conclusions and recommendations.</a:t>
            </a:r>
            <a:endParaRPr lang="en-IN" dirty="0"/>
          </a:p>
        </p:txBody>
      </p:sp>
      <p:sp>
        <p:nvSpPr>
          <p:cNvPr id="11" name="TextBox 10">
            <a:extLst>
              <a:ext uri="{FF2B5EF4-FFF2-40B4-BE49-F238E27FC236}">
                <a16:creationId xmlns:a16="http://schemas.microsoft.com/office/drawing/2014/main" id="{2AA9E365-2602-5109-A400-FF1C3A8CD305}"/>
              </a:ext>
            </a:extLst>
          </p:cNvPr>
          <p:cNvSpPr txBox="1"/>
          <p:nvPr/>
        </p:nvSpPr>
        <p:spPr>
          <a:xfrm>
            <a:off x="886811" y="401562"/>
            <a:ext cx="5554133" cy="523220"/>
          </a:xfrm>
          <a:prstGeom prst="rect">
            <a:avLst/>
          </a:prstGeom>
          <a:noFill/>
        </p:spPr>
        <p:txBody>
          <a:bodyPr wrap="square" rtlCol="0">
            <a:spAutoFit/>
          </a:bodyPr>
          <a:lstStyle/>
          <a:p>
            <a:r>
              <a:rPr lang="en-US" sz="2800" dirty="0">
                <a:solidFill>
                  <a:schemeClr val="accent1">
                    <a:lumMod val="50000"/>
                  </a:schemeClr>
                </a:solidFill>
              </a:rPr>
              <a:t>Solution Methodology</a:t>
            </a:r>
            <a:endParaRPr lang="en-IN" sz="2800" dirty="0">
              <a:solidFill>
                <a:schemeClr val="accent1">
                  <a:lumMod val="50000"/>
                </a:schemeClr>
              </a:solidFill>
            </a:endParaRPr>
          </a:p>
        </p:txBody>
      </p:sp>
    </p:spTree>
    <p:extLst>
      <p:ext uri="{BB962C8B-B14F-4D97-AF65-F5344CB8AC3E}">
        <p14:creationId xmlns:p14="http://schemas.microsoft.com/office/powerpoint/2010/main" val="366552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F744A0-99AA-2763-6A06-DDF0EC98D5EC}"/>
              </a:ext>
            </a:extLst>
          </p:cNvPr>
          <p:cNvSpPr txBox="1"/>
          <p:nvPr/>
        </p:nvSpPr>
        <p:spPr>
          <a:xfrm>
            <a:off x="886811" y="1095703"/>
            <a:ext cx="9084879"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a:t>Total Number of Columns=37, Total Number of Rows =9240.</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Single value features like “Magazine”, “Receive More Updates About Our Courses”, “Update me on Supply”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Chain Content”, “Get updates on DM Content”, “I agree to pay the amount through cheque” etc. have been  dropped.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Removing the “Prospect ID” and “Lead Number” which is not necessary for the analysis.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After checking for the value counts for some of the object type variables, we find some of the features  which has no enough variance, which we have dropped, the features are: “Do Not Call”, “What matters  most to you in choosing course”, “Search”, “Newspaper Article”, “X Education Forums”, “Newspaper”,  “Digital Advertisement” etc.</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Dropping the columns having more than 35% as missing value such as ‘How did you hear about  X Education’ and ‘Lead Profile’.</a:t>
            </a:r>
            <a:endParaRPr lang="en-IN" dirty="0"/>
          </a:p>
        </p:txBody>
      </p:sp>
      <p:sp>
        <p:nvSpPr>
          <p:cNvPr id="11" name="TextBox 10">
            <a:extLst>
              <a:ext uri="{FF2B5EF4-FFF2-40B4-BE49-F238E27FC236}">
                <a16:creationId xmlns:a16="http://schemas.microsoft.com/office/drawing/2014/main" id="{2AA9E365-2602-5109-A400-FF1C3A8CD305}"/>
              </a:ext>
            </a:extLst>
          </p:cNvPr>
          <p:cNvSpPr txBox="1"/>
          <p:nvPr/>
        </p:nvSpPr>
        <p:spPr>
          <a:xfrm>
            <a:off x="886811" y="401562"/>
            <a:ext cx="5554133" cy="523220"/>
          </a:xfrm>
          <a:prstGeom prst="rect">
            <a:avLst/>
          </a:prstGeom>
          <a:noFill/>
        </p:spPr>
        <p:txBody>
          <a:bodyPr wrap="square" rtlCol="0">
            <a:spAutoFit/>
          </a:bodyPr>
          <a:lstStyle/>
          <a:p>
            <a:r>
              <a:rPr lang="en-US" sz="2800" dirty="0">
                <a:solidFill>
                  <a:schemeClr val="accent1">
                    <a:lumMod val="50000"/>
                  </a:schemeClr>
                </a:solidFill>
              </a:rPr>
              <a:t>Data Manipulation</a:t>
            </a:r>
            <a:endParaRPr lang="en-IN" sz="2800" dirty="0">
              <a:solidFill>
                <a:schemeClr val="accent1">
                  <a:lumMod val="50000"/>
                </a:schemeClr>
              </a:solidFill>
            </a:endParaRPr>
          </a:p>
        </p:txBody>
      </p:sp>
    </p:spTree>
    <p:extLst>
      <p:ext uri="{BB962C8B-B14F-4D97-AF65-F5344CB8AC3E}">
        <p14:creationId xmlns:p14="http://schemas.microsoft.com/office/powerpoint/2010/main" val="928798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AA9E365-2602-5109-A400-FF1C3A8CD305}"/>
              </a:ext>
            </a:extLst>
          </p:cNvPr>
          <p:cNvSpPr txBox="1"/>
          <p:nvPr/>
        </p:nvSpPr>
        <p:spPr>
          <a:xfrm>
            <a:off x="886811" y="401562"/>
            <a:ext cx="5554133" cy="523220"/>
          </a:xfrm>
          <a:prstGeom prst="rect">
            <a:avLst/>
          </a:prstGeom>
          <a:noFill/>
        </p:spPr>
        <p:txBody>
          <a:bodyPr wrap="square" rtlCol="0">
            <a:spAutoFit/>
          </a:bodyPr>
          <a:lstStyle/>
          <a:p>
            <a:r>
              <a:rPr lang="en-US" sz="2800" dirty="0">
                <a:solidFill>
                  <a:schemeClr val="accent1">
                    <a:lumMod val="50000"/>
                  </a:schemeClr>
                </a:solidFill>
              </a:rPr>
              <a:t>EDA</a:t>
            </a:r>
            <a:endParaRPr lang="en-IN" sz="2800" dirty="0">
              <a:solidFill>
                <a:schemeClr val="accent1">
                  <a:lumMod val="50000"/>
                </a:schemeClr>
              </a:solidFill>
            </a:endParaRPr>
          </a:p>
        </p:txBody>
      </p:sp>
      <p:pic>
        <p:nvPicPr>
          <p:cNvPr id="1026" name="Picture 2">
            <a:extLst>
              <a:ext uri="{FF2B5EF4-FFF2-40B4-BE49-F238E27FC236}">
                <a16:creationId xmlns:a16="http://schemas.microsoft.com/office/drawing/2014/main" id="{E0D367C5-0235-7327-BB0A-AF58B5C04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2046" y="1133062"/>
            <a:ext cx="7388434" cy="5048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914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1857CFC8-9D3D-FF5F-874C-4017C36C0F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5378" y="3006587"/>
            <a:ext cx="4947606" cy="319543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8CBE18F3-F202-3B11-4106-64CD2FBFD6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823" y="357810"/>
            <a:ext cx="5342283" cy="29134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AFA4E68-CA9B-7A42-A147-7F00BBBB370C}"/>
              </a:ext>
            </a:extLst>
          </p:cNvPr>
          <p:cNvSpPr txBox="1"/>
          <p:nvPr/>
        </p:nvSpPr>
        <p:spPr>
          <a:xfrm>
            <a:off x="6026610" y="212362"/>
            <a:ext cx="5554133" cy="523220"/>
          </a:xfrm>
          <a:prstGeom prst="rect">
            <a:avLst/>
          </a:prstGeom>
          <a:noFill/>
        </p:spPr>
        <p:txBody>
          <a:bodyPr wrap="square" rtlCol="0">
            <a:spAutoFit/>
          </a:bodyPr>
          <a:lstStyle/>
          <a:p>
            <a:r>
              <a:rPr lang="en-US" sz="2800" dirty="0">
                <a:solidFill>
                  <a:schemeClr val="accent1">
                    <a:lumMod val="50000"/>
                  </a:schemeClr>
                </a:solidFill>
              </a:rPr>
              <a:t>Categorical Features</a:t>
            </a:r>
            <a:endParaRPr lang="en-IN" sz="2800" dirty="0">
              <a:solidFill>
                <a:schemeClr val="accent1">
                  <a:lumMod val="50000"/>
                </a:schemeClr>
              </a:solidFill>
            </a:endParaRPr>
          </a:p>
        </p:txBody>
      </p:sp>
    </p:spTree>
    <p:extLst>
      <p:ext uri="{BB962C8B-B14F-4D97-AF65-F5344CB8AC3E}">
        <p14:creationId xmlns:p14="http://schemas.microsoft.com/office/powerpoint/2010/main" val="1780007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B08DBA51-AA50-0C8F-93F2-B6994D5DD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42" y="337931"/>
            <a:ext cx="5372087" cy="349132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78F227C-D782-869B-85F9-D4C9F35B5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9336" y="2743200"/>
            <a:ext cx="5729022" cy="39549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E5E4BAE-FB71-C5B0-B6F2-735E3E274DCD}"/>
              </a:ext>
            </a:extLst>
          </p:cNvPr>
          <p:cNvSpPr txBox="1"/>
          <p:nvPr/>
        </p:nvSpPr>
        <p:spPr>
          <a:xfrm>
            <a:off x="5975646" y="247506"/>
            <a:ext cx="5554133" cy="523220"/>
          </a:xfrm>
          <a:prstGeom prst="rect">
            <a:avLst/>
          </a:prstGeom>
          <a:noFill/>
        </p:spPr>
        <p:txBody>
          <a:bodyPr wrap="square" rtlCol="0">
            <a:spAutoFit/>
          </a:bodyPr>
          <a:lstStyle/>
          <a:p>
            <a:r>
              <a:rPr lang="en-US" sz="2800" dirty="0">
                <a:solidFill>
                  <a:schemeClr val="accent1">
                    <a:lumMod val="50000"/>
                  </a:schemeClr>
                </a:solidFill>
              </a:rPr>
              <a:t>Categorical Features</a:t>
            </a:r>
            <a:endParaRPr lang="en-IN" sz="2800" dirty="0">
              <a:solidFill>
                <a:schemeClr val="accent1">
                  <a:lumMod val="50000"/>
                </a:schemeClr>
              </a:solidFill>
            </a:endParaRPr>
          </a:p>
        </p:txBody>
      </p:sp>
    </p:spTree>
    <p:extLst>
      <p:ext uri="{BB962C8B-B14F-4D97-AF65-F5344CB8AC3E}">
        <p14:creationId xmlns:p14="http://schemas.microsoft.com/office/powerpoint/2010/main" val="331595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2421CF1-E3DD-966F-2BE1-A626CC368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0093" y="469000"/>
            <a:ext cx="6516825" cy="58106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67BCE82-9CAF-7A0B-A91E-96A6AA8B29FC}"/>
              </a:ext>
            </a:extLst>
          </p:cNvPr>
          <p:cNvSpPr txBox="1"/>
          <p:nvPr/>
        </p:nvSpPr>
        <p:spPr>
          <a:xfrm>
            <a:off x="320281" y="207390"/>
            <a:ext cx="5554133" cy="523220"/>
          </a:xfrm>
          <a:prstGeom prst="rect">
            <a:avLst/>
          </a:prstGeom>
          <a:noFill/>
        </p:spPr>
        <p:txBody>
          <a:bodyPr wrap="square" rtlCol="0">
            <a:spAutoFit/>
          </a:bodyPr>
          <a:lstStyle/>
          <a:p>
            <a:r>
              <a:rPr lang="en-US" sz="2800" dirty="0">
                <a:solidFill>
                  <a:schemeClr val="accent1">
                    <a:lumMod val="50000"/>
                  </a:schemeClr>
                </a:solidFill>
              </a:rPr>
              <a:t>Numerical Features</a:t>
            </a:r>
            <a:endParaRPr lang="en-IN" sz="2800" dirty="0">
              <a:solidFill>
                <a:schemeClr val="accent1">
                  <a:lumMod val="50000"/>
                </a:schemeClr>
              </a:solidFill>
            </a:endParaRPr>
          </a:p>
        </p:txBody>
      </p:sp>
    </p:spTree>
    <p:extLst>
      <p:ext uri="{BB962C8B-B14F-4D97-AF65-F5344CB8AC3E}">
        <p14:creationId xmlns:p14="http://schemas.microsoft.com/office/powerpoint/2010/main" val="2161043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DBA3583-C0C6-EF9A-638A-88A0B2A11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103243"/>
            <a:ext cx="6020867" cy="51927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6060E05-0BC5-6533-AF13-A85A9430A765}"/>
              </a:ext>
            </a:extLst>
          </p:cNvPr>
          <p:cNvSpPr txBox="1"/>
          <p:nvPr/>
        </p:nvSpPr>
        <p:spPr>
          <a:xfrm>
            <a:off x="320281" y="182901"/>
            <a:ext cx="5554133" cy="523220"/>
          </a:xfrm>
          <a:prstGeom prst="rect">
            <a:avLst/>
          </a:prstGeom>
          <a:noFill/>
        </p:spPr>
        <p:txBody>
          <a:bodyPr wrap="square" rtlCol="0">
            <a:spAutoFit/>
          </a:bodyPr>
          <a:lstStyle/>
          <a:p>
            <a:r>
              <a:rPr lang="en-US" sz="2800" dirty="0">
                <a:solidFill>
                  <a:schemeClr val="accent1">
                    <a:lumMod val="50000"/>
                  </a:schemeClr>
                </a:solidFill>
              </a:rPr>
              <a:t>Numerical Features</a:t>
            </a:r>
            <a:endParaRPr lang="en-IN" sz="2800" dirty="0">
              <a:solidFill>
                <a:schemeClr val="accent1">
                  <a:lumMod val="50000"/>
                </a:schemeClr>
              </a:solidFill>
            </a:endParaRPr>
          </a:p>
        </p:txBody>
      </p:sp>
    </p:spTree>
    <p:extLst>
      <p:ext uri="{BB962C8B-B14F-4D97-AF65-F5344CB8AC3E}">
        <p14:creationId xmlns:p14="http://schemas.microsoft.com/office/powerpoint/2010/main" val="35727297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Ion</Template>
  <TotalTime>68</TotalTime>
  <Words>697</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Century Gothic</vt:lpstr>
      <vt:lpstr>Trebuchet MS</vt:lpstr>
      <vt:lpstr>Wingdings</vt:lpstr>
      <vt:lpstr>Wingdings 3</vt:lpstr>
      <vt:lpstr>Ion</vt:lpstr>
      <vt:lpstr>Facet</vt:lpstr>
      <vt:lpstr>Lead Scoring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dc:title>
  <dc:creator>Naveen Rajpal</dc:creator>
  <cp:lastModifiedBy>ruchikamehta064@outlook.com</cp:lastModifiedBy>
  <cp:revision>9</cp:revision>
  <dcterms:created xsi:type="dcterms:W3CDTF">2024-02-18T16:48:07Z</dcterms:created>
  <dcterms:modified xsi:type="dcterms:W3CDTF">2024-03-24T21:06:19Z</dcterms:modified>
</cp:coreProperties>
</file>