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7" r:id="rId2"/>
    <p:sldId id="259" r:id="rId3"/>
    <p:sldId id="260" r:id="rId4"/>
    <p:sldId id="266" r:id="rId5"/>
    <p:sldId id="287" r:id="rId6"/>
    <p:sldId id="261" r:id="rId7"/>
    <p:sldId id="277" r:id="rId8"/>
    <p:sldId id="278" r:id="rId9"/>
    <p:sldId id="267" r:id="rId10"/>
    <p:sldId id="279" r:id="rId11"/>
    <p:sldId id="283" r:id="rId12"/>
    <p:sldId id="284" r:id="rId13"/>
    <p:sldId id="275" r:id="rId14"/>
    <p:sldId id="286" r:id="rId15"/>
    <p:sldId id="281"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556"/>
  </p:normalViewPr>
  <p:slideViewPr>
    <p:cSldViewPr snapToGrid="0" snapToObjects="1" showGuides="1">
      <p:cViewPr varScale="1">
        <p:scale>
          <a:sx n="75" d="100"/>
          <a:sy n="75" d="100"/>
        </p:scale>
        <p:origin x="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03-Aug-23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1224040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emf"/><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10.emf"/><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309254" y="1547447"/>
            <a:ext cx="9713976" cy="762000"/>
          </a:xfrm>
        </p:spPr>
        <p:txBody>
          <a:bodyPr/>
          <a:lstStyle/>
          <a:p>
            <a:r>
              <a:rPr lang="en-US" sz="4800" dirty="0"/>
              <a:t>Sentiment Analysis</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309254" y="2474855"/>
            <a:ext cx="9022315" cy="3034991"/>
          </a:xfrm>
        </p:spPr>
        <p:txBody>
          <a:bodyPr/>
          <a:lstStyle/>
          <a:p>
            <a:r>
              <a:rPr lang="en-US" b="1" dirty="0">
                <a:latin typeface="+mn-lt"/>
              </a:rPr>
              <a:t>Team : 16</a:t>
            </a:r>
          </a:p>
          <a:p>
            <a:r>
              <a:rPr lang="en-US" b="1" dirty="0">
                <a:latin typeface="+mn-lt"/>
              </a:rPr>
              <a:t>Group Members : Vikas </a:t>
            </a:r>
            <a:r>
              <a:rPr lang="en-US" b="1" dirty="0" err="1">
                <a:latin typeface="+mn-lt"/>
              </a:rPr>
              <a:t>Manchikanti</a:t>
            </a:r>
            <a:endParaRPr lang="en-US" b="1" dirty="0">
              <a:latin typeface="+mn-lt"/>
            </a:endParaRPr>
          </a:p>
          <a:p>
            <a:r>
              <a:rPr lang="en-US" b="1" dirty="0">
                <a:latin typeface="+mn-lt"/>
              </a:rPr>
              <a:t>			   Priyanka Chakraborty</a:t>
            </a:r>
          </a:p>
          <a:p>
            <a:r>
              <a:rPr lang="en-US" b="1" dirty="0">
                <a:latin typeface="+mn-lt"/>
              </a:rPr>
              <a:t>			   Pragathi Makkena</a:t>
            </a:r>
          </a:p>
          <a:p>
            <a:endParaRPr lang="en-US" dirty="0"/>
          </a:p>
          <a:p>
            <a:endParaRPr lang="en-US"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437974" y="1136201"/>
            <a:ext cx="8153372" cy="590931"/>
          </a:xfrm>
        </p:spPr>
        <p:txBody>
          <a:bodyPr/>
          <a:lstStyle/>
          <a:p>
            <a:r>
              <a:rPr lang="en-US" dirty="0"/>
              <a:t>LSTM Experimental Results:</a:t>
            </a:r>
          </a:p>
        </p:txBody>
      </p:sp>
      <p:pic>
        <p:nvPicPr>
          <p:cNvPr id="4" name="Content Placeholder 3">
            <a:extLst>
              <a:ext uri="{FF2B5EF4-FFF2-40B4-BE49-F238E27FC236}">
                <a16:creationId xmlns:a16="http://schemas.microsoft.com/office/drawing/2014/main" id="{5BE49670-90F5-B57E-3A83-E51E5C90DFFA}"/>
              </a:ext>
            </a:extLst>
          </p:cNvPr>
          <p:cNvPicPr>
            <a:picLocks noGrp="1" noChangeAspect="1"/>
          </p:cNvPicPr>
          <p:nvPr>
            <p:ph idx="1"/>
          </p:nvPr>
        </p:nvPicPr>
        <p:blipFill>
          <a:blip r:embed="rId2"/>
          <a:stretch>
            <a:fillRect/>
          </a:stretch>
        </p:blipFill>
        <p:spPr>
          <a:xfrm>
            <a:off x="527901" y="1727131"/>
            <a:ext cx="2564091" cy="2236641"/>
          </a:xfrm>
        </p:spPr>
      </p:pic>
      <p:sp>
        <p:nvSpPr>
          <p:cNvPr id="5" name="TextBox 4">
            <a:extLst>
              <a:ext uri="{FF2B5EF4-FFF2-40B4-BE49-F238E27FC236}">
                <a16:creationId xmlns:a16="http://schemas.microsoft.com/office/drawing/2014/main" id="{AE6514EC-A33F-1A73-227D-262573F9D26D}"/>
              </a:ext>
            </a:extLst>
          </p:cNvPr>
          <p:cNvSpPr txBox="1"/>
          <p:nvPr/>
        </p:nvSpPr>
        <p:spPr>
          <a:xfrm>
            <a:off x="252981" y="4007560"/>
            <a:ext cx="3764172" cy="246221"/>
          </a:xfrm>
          <a:prstGeom prst="rect">
            <a:avLst/>
          </a:prstGeom>
          <a:noFill/>
        </p:spPr>
        <p:txBody>
          <a:bodyPr wrap="square" rtlCol="0">
            <a:spAutoFit/>
          </a:bodyPr>
          <a:lstStyle/>
          <a:p>
            <a:r>
              <a:rPr lang="en-US" sz="1000" b="1" i="1" dirty="0"/>
              <a:t>LSTM model with Adam optimizer and </a:t>
            </a:r>
            <a:r>
              <a:rPr lang="en-US" sz="1000" b="1" i="1" dirty="0" err="1"/>
              <a:t>BCEWithLogitsLoss</a:t>
            </a:r>
            <a:endParaRPr lang="en-US" sz="1000" b="1" i="1" dirty="0"/>
          </a:p>
        </p:txBody>
      </p:sp>
      <p:pic>
        <p:nvPicPr>
          <p:cNvPr id="2" name="Picture 1" descr="A graph with a line&#10;&#10;Description automatically generated">
            <a:extLst>
              <a:ext uri="{FF2B5EF4-FFF2-40B4-BE49-F238E27FC236}">
                <a16:creationId xmlns:a16="http://schemas.microsoft.com/office/drawing/2014/main" id="{5F7855F2-1636-0CB3-E8DE-64976A42ED7C}"/>
              </a:ext>
            </a:extLst>
          </p:cNvPr>
          <p:cNvPicPr>
            <a:picLocks noChangeAspect="1"/>
          </p:cNvPicPr>
          <p:nvPr/>
        </p:nvPicPr>
        <p:blipFill>
          <a:blip r:embed="rId3"/>
          <a:stretch>
            <a:fillRect/>
          </a:stretch>
        </p:blipFill>
        <p:spPr>
          <a:xfrm>
            <a:off x="4263871" y="1810330"/>
            <a:ext cx="2730817" cy="2123713"/>
          </a:xfrm>
          <a:prstGeom prst="rect">
            <a:avLst/>
          </a:prstGeom>
        </p:spPr>
      </p:pic>
      <p:sp>
        <p:nvSpPr>
          <p:cNvPr id="3" name="TextBox 2">
            <a:extLst>
              <a:ext uri="{FF2B5EF4-FFF2-40B4-BE49-F238E27FC236}">
                <a16:creationId xmlns:a16="http://schemas.microsoft.com/office/drawing/2014/main" id="{D0941D8A-7A01-CAB7-FC73-A52FD67B3350}"/>
              </a:ext>
            </a:extLst>
          </p:cNvPr>
          <p:cNvSpPr txBox="1"/>
          <p:nvPr/>
        </p:nvSpPr>
        <p:spPr>
          <a:xfrm>
            <a:off x="4039595" y="4007560"/>
            <a:ext cx="3028393" cy="246221"/>
          </a:xfrm>
          <a:prstGeom prst="rect">
            <a:avLst/>
          </a:prstGeom>
          <a:noFill/>
        </p:spPr>
        <p:txBody>
          <a:bodyPr wrap="none" rtlCol="0">
            <a:spAutoFit/>
          </a:bodyPr>
          <a:lstStyle/>
          <a:p>
            <a:r>
              <a:rPr lang="en-US" sz="1000" b="1" i="1" dirty="0"/>
              <a:t>LSTM model with SGD optimizer and MSELoss</a:t>
            </a:r>
          </a:p>
        </p:txBody>
      </p:sp>
      <p:pic>
        <p:nvPicPr>
          <p:cNvPr id="6" name="Picture 5">
            <a:extLst>
              <a:ext uri="{FF2B5EF4-FFF2-40B4-BE49-F238E27FC236}">
                <a16:creationId xmlns:a16="http://schemas.microsoft.com/office/drawing/2014/main" id="{A98E1000-ECFB-CE1E-6938-12E0F0CCB2D8}"/>
              </a:ext>
            </a:extLst>
          </p:cNvPr>
          <p:cNvPicPr>
            <a:picLocks noChangeAspect="1"/>
          </p:cNvPicPr>
          <p:nvPr/>
        </p:nvPicPr>
        <p:blipFill>
          <a:blip r:embed="rId4"/>
          <a:srcRect/>
          <a:stretch/>
        </p:blipFill>
        <p:spPr>
          <a:xfrm>
            <a:off x="8456836" y="1802633"/>
            <a:ext cx="2730817" cy="2007421"/>
          </a:xfrm>
          <a:prstGeom prst="rect">
            <a:avLst/>
          </a:prstGeom>
        </p:spPr>
      </p:pic>
      <p:sp>
        <p:nvSpPr>
          <p:cNvPr id="10" name="TextBox 9">
            <a:extLst>
              <a:ext uri="{FF2B5EF4-FFF2-40B4-BE49-F238E27FC236}">
                <a16:creationId xmlns:a16="http://schemas.microsoft.com/office/drawing/2014/main" id="{9AD05FC7-BA9A-A982-6DA0-87ABCFEDEB7E}"/>
              </a:ext>
            </a:extLst>
          </p:cNvPr>
          <p:cNvSpPr txBox="1"/>
          <p:nvPr/>
        </p:nvSpPr>
        <p:spPr>
          <a:xfrm>
            <a:off x="8503817" y="4007560"/>
            <a:ext cx="2978701" cy="246221"/>
          </a:xfrm>
          <a:prstGeom prst="rect">
            <a:avLst/>
          </a:prstGeom>
          <a:noFill/>
        </p:spPr>
        <p:txBody>
          <a:bodyPr wrap="none" rtlCol="0">
            <a:spAutoFit/>
          </a:bodyPr>
          <a:lstStyle/>
          <a:p>
            <a:r>
              <a:rPr lang="en-US" sz="1000" b="1" i="1" dirty="0"/>
              <a:t>LSTM model with Adam optimizer and L1Loss</a:t>
            </a:r>
          </a:p>
        </p:txBody>
      </p:sp>
      <p:pic>
        <p:nvPicPr>
          <p:cNvPr id="14" name="Picture 13">
            <a:extLst>
              <a:ext uri="{FF2B5EF4-FFF2-40B4-BE49-F238E27FC236}">
                <a16:creationId xmlns:a16="http://schemas.microsoft.com/office/drawing/2014/main" id="{A8DC2A7F-31F2-AD07-A0E2-EBB568E7EAA6}"/>
              </a:ext>
            </a:extLst>
          </p:cNvPr>
          <p:cNvPicPr>
            <a:picLocks noChangeAspect="1"/>
          </p:cNvPicPr>
          <p:nvPr/>
        </p:nvPicPr>
        <p:blipFill>
          <a:blip r:embed="rId5"/>
          <a:stretch>
            <a:fillRect/>
          </a:stretch>
        </p:blipFill>
        <p:spPr>
          <a:xfrm>
            <a:off x="400171" y="4460905"/>
            <a:ext cx="2953340" cy="2280428"/>
          </a:xfrm>
          <a:prstGeom prst="rect">
            <a:avLst/>
          </a:prstGeom>
        </p:spPr>
      </p:pic>
      <p:pic>
        <p:nvPicPr>
          <p:cNvPr id="16" name="Picture 15">
            <a:extLst>
              <a:ext uri="{FF2B5EF4-FFF2-40B4-BE49-F238E27FC236}">
                <a16:creationId xmlns:a16="http://schemas.microsoft.com/office/drawing/2014/main" id="{F84994E7-50F3-4DEF-044A-3C5CB8826AA1}"/>
              </a:ext>
            </a:extLst>
          </p:cNvPr>
          <p:cNvPicPr>
            <a:picLocks noChangeAspect="1"/>
          </p:cNvPicPr>
          <p:nvPr/>
        </p:nvPicPr>
        <p:blipFill>
          <a:blip r:embed="rId6"/>
          <a:stretch>
            <a:fillRect/>
          </a:stretch>
        </p:blipFill>
        <p:spPr>
          <a:xfrm>
            <a:off x="4385638" y="4460905"/>
            <a:ext cx="2953340" cy="2280428"/>
          </a:xfrm>
          <a:prstGeom prst="rect">
            <a:avLst/>
          </a:prstGeom>
        </p:spPr>
      </p:pic>
      <p:pic>
        <p:nvPicPr>
          <p:cNvPr id="18" name="Picture 17">
            <a:extLst>
              <a:ext uri="{FF2B5EF4-FFF2-40B4-BE49-F238E27FC236}">
                <a16:creationId xmlns:a16="http://schemas.microsoft.com/office/drawing/2014/main" id="{E5BDA45E-1AAC-6865-84D0-2FF65A50C972}"/>
              </a:ext>
            </a:extLst>
          </p:cNvPr>
          <p:cNvPicPr>
            <a:picLocks noChangeAspect="1"/>
          </p:cNvPicPr>
          <p:nvPr/>
        </p:nvPicPr>
        <p:blipFill>
          <a:blip r:embed="rId7"/>
          <a:stretch>
            <a:fillRect/>
          </a:stretch>
        </p:blipFill>
        <p:spPr>
          <a:xfrm>
            <a:off x="8591346" y="4483304"/>
            <a:ext cx="2929712" cy="2215687"/>
          </a:xfrm>
          <a:prstGeom prst="rect">
            <a:avLst/>
          </a:prstGeom>
        </p:spPr>
      </p:pic>
    </p:spTree>
    <p:extLst>
      <p:ext uri="{BB962C8B-B14F-4D97-AF65-F5344CB8AC3E}">
        <p14:creationId xmlns:p14="http://schemas.microsoft.com/office/powerpoint/2010/main" val="68175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183093"/>
            <a:ext cx="4248912" cy="590931"/>
          </a:xfrm>
        </p:spPr>
        <p:txBody>
          <a:bodyPr/>
          <a:lstStyle/>
          <a:p>
            <a:r>
              <a:rPr lang="en-US" dirty="0"/>
              <a:t>GRU :</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8" y="1892340"/>
            <a:ext cx="10511380" cy="4074706"/>
          </a:xfrm>
        </p:spPr>
        <p:txBody>
          <a:bodyPr/>
          <a:lstStyle/>
          <a:p>
            <a:pPr algn="just">
              <a:spcAft>
                <a:spcPts val="600"/>
              </a:spcAft>
            </a:pPr>
            <a:r>
              <a:rPr lang="en-US" dirty="0"/>
              <a:t>GRU is also a type of recurrent neural network (RNN) unit, which is similar to LSTM and the most common GRU unit consists of Candidate Hidden State, New Hidden State and two gates i.e., an update gate and a reset gate. These gates regulate the flow of information in and out of the cell.</a:t>
            </a:r>
          </a:p>
          <a:p>
            <a:pPr algn="just">
              <a:spcAft>
                <a:spcPts val="600"/>
              </a:spcAft>
            </a:pPr>
            <a:r>
              <a:rPr lang="en-US" dirty="0"/>
              <a:t> Our GRU model architecture consists of the following,</a:t>
            </a:r>
            <a:endParaRPr lang="en-US" dirty="0">
              <a:solidFill>
                <a:schemeClr val="tx1">
                  <a:lumMod val="50000"/>
                </a:schemeClr>
              </a:solidFill>
            </a:endParaRPr>
          </a:p>
          <a:p>
            <a:pPr marL="902970" lvl="1" indent="-400050" algn="just">
              <a:spcAft>
                <a:spcPts val="600"/>
              </a:spcAft>
              <a:buFont typeface="+mj-lt"/>
              <a:buAutoNum type="romanLcPeriod"/>
            </a:pPr>
            <a:r>
              <a:rPr lang="en-US" dirty="0"/>
              <a:t>Embedding Layer </a:t>
            </a:r>
          </a:p>
          <a:p>
            <a:pPr marL="902970" lvl="1" indent="-400050" algn="just">
              <a:spcAft>
                <a:spcPts val="600"/>
              </a:spcAft>
              <a:buFont typeface="+mj-lt"/>
              <a:buAutoNum type="romanLcPeriod"/>
            </a:pPr>
            <a:r>
              <a:rPr lang="en-US" dirty="0"/>
              <a:t>GRU Layer</a:t>
            </a:r>
          </a:p>
          <a:p>
            <a:pPr marL="902970" lvl="1" indent="-400050" algn="just">
              <a:spcAft>
                <a:spcPts val="600"/>
              </a:spcAft>
              <a:buFont typeface="+mj-lt"/>
              <a:buAutoNum type="romanLcPeriod"/>
            </a:pPr>
            <a:r>
              <a:rPr lang="en-US" dirty="0"/>
              <a:t>Linear Layer</a:t>
            </a:r>
          </a:p>
          <a:p>
            <a:pPr marL="902970" lvl="1" indent="-400050" algn="just">
              <a:spcAft>
                <a:spcPts val="600"/>
              </a:spcAft>
              <a:buFont typeface="+mj-lt"/>
              <a:buAutoNum type="romanLcPeriod"/>
            </a:pPr>
            <a:r>
              <a:rPr lang="en-US" dirty="0"/>
              <a:t>Sigmoid Function</a:t>
            </a:r>
          </a:p>
        </p:txBody>
      </p:sp>
      <p:pic>
        <p:nvPicPr>
          <p:cNvPr id="6" name="Picture 5" descr="A diagram of a system&#10;&#10;Description automatically generated">
            <a:extLst>
              <a:ext uri="{FF2B5EF4-FFF2-40B4-BE49-F238E27FC236}">
                <a16:creationId xmlns:a16="http://schemas.microsoft.com/office/drawing/2014/main" id="{721A5C95-CC2D-71E0-917C-6777AFC4CEBB}"/>
              </a:ext>
            </a:extLst>
          </p:cNvPr>
          <p:cNvPicPr>
            <a:picLocks noChangeAspect="1"/>
          </p:cNvPicPr>
          <p:nvPr/>
        </p:nvPicPr>
        <p:blipFill>
          <a:blip r:embed="rId2"/>
          <a:stretch>
            <a:fillRect/>
          </a:stretch>
        </p:blipFill>
        <p:spPr>
          <a:xfrm>
            <a:off x="7304049" y="3429000"/>
            <a:ext cx="3958683" cy="2538046"/>
          </a:xfrm>
          <a:prstGeom prst="rect">
            <a:avLst/>
          </a:prstGeom>
        </p:spPr>
      </p:pic>
    </p:spTree>
    <p:extLst>
      <p:ext uri="{BB962C8B-B14F-4D97-AF65-F5344CB8AC3E}">
        <p14:creationId xmlns:p14="http://schemas.microsoft.com/office/powerpoint/2010/main" val="245841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437973" y="637603"/>
            <a:ext cx="8225259" cy="1089529"/>
          </a:xfrm>
        </p:spPr>
        <p:txBody>
          <a:bodyPr/>
          <a:lstStyle/>
          <a:p>
            <a:r>
              <a:rPr lang="en-US" dirty="0"/>
              <a:t>GRU Experimental Results:</a:t>
            </a:r>
          </a:p>
        </p:txBody>
      </p:sp>
      <p:sp>
        <p:nvSpPr>
          <p:cNvPr id="12" name="TextBox 11">
            <a:extLst>
              <a:ext uri="{FF2B5EF4-FFF2-40B4-BE49-F238E27FC236}">
                <a16:creationId xmlns:a16="http://schemas.microsoft.com/office/drawing/2014/main" id="{A5793B90-2154-D26D-AB35-4C4CC2CCF0D1}"/>
              </a:ext>
            </a:extLst>
          </p:cNvPr>
          <p:cNvSpPr txBox="1"/>
          <p:nvPr/>
        </p:nvSpPr>
        <p:spPr>
          <a:xfrm>
            <a:off x="4265066" y="4131823"/>
            <a:ext cx="2964273" cy="246221"/>
          </a:xfrm>
          <a:prstGeom prst="rect">
            <a:avLst/>
          </a:prstGeom>
          <a:noFill/>
        </p:spPr>
        <p:txBody>
          <a:bodyPr wrap="square" rtlCol="0">
            <a:spAutoFit/>
          </a:bodyPr>
          <a:lstStyle/>
          <a:p>
            <a:r>
              <a:rPr lang="en-US" sz="1000" b="1" i="1" dirty="0"/>
              <a:t>GRU model with SGD optimizer and MSELoss</a:t>
            </a:r>
          </a:p>
        </p:txBody>
      </p:sp>
      <p:pic>
        <p:nvPicPr>
          <p:cNvPr id="11" name="Picture 10">
            <a:extLst>
              <a:ext uri="{FF2B5EF4-FFF2-40B4-BE49-F238E27FC236}">
                <a16:creationId xmlns:a16="http://schemas.microsoft.com/office/drawing/2014/main" id="{186AA171-F8A6-5266-F766-BE3AEFAA2C1B}"/>
              </a:ext>
            </a:extLst>
          </p:cNvPr>
          <p:cNvPicPr>
            <a:picLocks noChangeAspect="1"/>
          </p:cNvPicPr>
          <p:nvPr/>
        </p:nvPicPr>
        <p:blipFill>
          <a:blip r:embed="rId2"/>
          <a:srcRect/>
          <a:stretch/>
        </p:blipFill>
        <p:spPr>
          <a:xfrm>
            <a:off x="4069739" y="1708532"/>
            <a:ext cx="2773264" cy="2222326"/>
          </a:xfrm>
          <a:prstGeom prst="rect">
            <a:avLst/>
          </a:prstGeom>
        </p:spPr>
      </p:pic>
      <p:pic>
        <p:nvPicPr>
          <p:cNvPr id="2" name="Picture 1" descr="A graph with a line&#10;&#10;Description automatically generated">
            <a:extLst>
              <a:ext uri="{FF2B5EF4-FFF2-40B4-BE49-F238E27FC236}">
                <a16:creationId xmlns:a16="http://schemas.microsoft.com/office/drawing/2014/main" id="{160BAF0C-AC22-A4A6-9809-986F3230E397}"/>
              </a:ext>
            </a:extLst>
          </p:cNvPr>
          <p:cNvPicPr>
            <a:picLocks noChangeAspect="1"/>
          </p:cNvPicPr>
          <p:nvPr/>
        </p:nvPicPr>
        <p:blipFill>
          <a:blip r:embed="rId3"/>
          <a:stretch>
            <a:fillRect/>
          </a:stretch>
        </p:blipFill>
        <p:spPr>
          <a:xfrm>
            <a:off x="343705" y="1727132"/>
            <a:ext cx="2901470" cy="2256428"/>
          </a:xfrm>
          <a:prstGeom prst="rect">
            <a:avLst/>
          </a:prstGeom>
        </p:spPr>
      </p:pic>
      <p:sp>
        <p:nvSpPr>
          <p:cNvPr id="3" name="TextBox 2">
            <a:extLst>
              <a:ext uri="{FF2B5EF4-FFF2-40B4-BE49-F238E27FC236}">
                <a16:creationId xmlns:a16="http://schemas.microsoft.com/office/drawing/2014/main" id="{B3D75C9A-7665-51AA-E181-2FE879500057}"/>
              </a:ext>
            </a:extLst>
          </p:cNvPr>
          <p:cNvSpPr txBox="1"/>
          <p:nvPr/>
        </p:nvSpPr>
        <p:spPr>
          <a:xfrm>
            <a:off x="343705" y="4131824"/>
            <a:ext cx="3700052" cy="246221"/>
          </a:xfrm>
          <a:prstGeom prst="rect">
            <a:avLst/>
          </a:prstGeom>
          <a:noFill/>
        </p:spPr>
        <p:txBody>
          <a:bodyPr wrap="none" rtlCol="0">
            <a:spAutoFit/>
          </a:bodyPr>
          <a:lstStyle/>
          <a:p>
            <a:r>
              <a:rPr lang="en-US" sz="1000" b="1" i="1" dirty="0"/>
              <a:t>GRU model with Adam optimizer and </a:t>
            </a:r>
            <a:r>
              <a:rPr lang="en-US" sz="1000" b="1" i="1" dirty="0" err="1"/>
              <a:t>BCEWithLogitsLoss</a:t>
            </a:r>
            <a:endParaRPr lang="en-US" sz="1000" b="1" i="1" dirty="0"/>
          </a:p>
        </p:txBody>
      </p:sp>
      <p:pic>
        <p:nvPicPr>
          <p:cNvPr id="4" name="Picture 3">
            <a:extLst>
              <a:ext uri="{FF2B5EF4-FFF2-40B4-BE49-F238E27FC236}">
                <a16:creationId xmlns:a16="http://schemas.microsoft.com/office/drawing/2014/main" id="{5C292715-34C0-2CAE-E8C2-E5E753A1529C}"/>
              </a:ext>
            </a:extLst>
          </p:cNvPr>
          <p:cNvPicPr>
            <a:picLocks noChangeAspect="1"/>
          </p:cNvPicPr>
          <p:nvPr/>
        </p:nvPicPr>
        <p:blipFill>
          <a:blip r:embed="rId4"/>
          <a:stretch>
            <a:fillRect/>
          </a:stretch>
        </p:blipFill>
        <p:spPr>
          <a:xfrm>
            <a:off x="8282057" y="1801400"/>
            <a:ext cx="2773264" cy="2077244"/>
          </a:xfrm>
          <a:prstGeom prst="rect">
            <a:avLst/>
          </a:prstGeom>
        </p:spPr>
      </p:pic>
      <p:sp>
        <p:nvSpPr>
          <p:cNvPr id="6" name="TextBox 5">
            <a:extLst>
              <a:ext uri="{FF2B5EF4-FFF2-40B4-BE49-F238E27FC236}">
                <a16:creationId xmlns:a16="http://schemas.microsoft.com/office/drawing/2014/main" id="{C3FCE121-5D99-B453-2D74-8B78BA3A35B2}"/>
              </a:ext>
            </a:extLst>
          </p:cNvPr>
          <p:cNvSpPr txBox="1"/>
          <p:nvPr/>
        </p:nvSpPr>
        <p:spPr>
          <a:xfrm>
            <a:off x="8463897" y="4131822"/>
            <a:ext cx="2914580" cy="246221"/>
          </a:xfrm>
          <a:prstGeom prst="rect">
            <a:avLst/>
          </a:prstGeom>
          <a:noFill/>
        </p:spPr>
        <p:txBody>
          <a:bodyPr wrap="none" rtlCol="0">
            <a:spAutoFit/>
          </a:bodyPr>
          <a:lstStyle/>
          <a:p>
            <a:r>
              <a:rPr lang="en-US" sz="1000" b="1" i="1" dirty="0"/>
              <a:t>GRU model with Adam optimizer and L1Loss</a:t>
            </a:r>
          </a:p>
        </p:txBody>
      </p:sp>
      <p:pic>
        <p:nvPicPr>
          <p:cNvPr id="14" name="Picture 13">
            <a:extLst>
              <a:ext uri="{FF2B5EF4-FFF2-40B4-BE49-F238E27FC236}">
                <a16:creationId xmlns:a16="http://schemas.microsoft.com/office/drawing/2014/main" id="{4DEAD4BB-097C-FB0D-C1AC-F93AF3C574F7}"/>
              </a:ext>
            </a:extLst>
          </p:cNvPr>
          <p:cNvPicPr>
            <a:picLocks noChangeAspect="1"/>
          </p:cNvPicPr>
          <p:nvPr/>
        </p:nvPicPr>
        <p:blipFill>
          <a:blip r:embed="rId5"/>
          <a:stretch>
            <a:fillRect/>
          </a:stretch>
        </p:blipFill>
        <p:spPr>
          <a:xfrm>
            <a:off x="343705" y="4526309"/>
            <a:ext cx="2889897" cy="2185575"/>
          </a:xfrm>
          <a:prstGeom prst="rect">
            <a:avLst/>
          </a:prstGeom>
        </p:spPr>
      </p:pic>
      <p:pic>
        <p:nvPicPr>
          <p:cNvPr id="16" name="Picture 15">
            <a:extLst>
              <a:ext uri="{FF2B5EF4-FFF2-40B4-BE49-F238E27FC236}">
                <a16:creationId xmlns:a16="http://schemas.microsoft.com/office/drawing/2014/main" id="{3217A981-0983-B51E-9410-74D9421B602F}"/>
              </a:ext>
            </a:extLst>
          </p:cNvPr>
          <p:cNvPicPr>
            <a:picLocks noChangeAspect="1"/>
          </p:cNvPicPr>
          <p:nvPr/>
        </p:nvPicPr>
        <p:blipFill>
          <a:blip r:embed="rId6"/>
          <a:stretch>
            <a:fillRect/>
          </a:stretch>
        </p:blipFill>
        <p:spPr>
          <a:xfrm>
            <a:off x="4158107" y="4454627"/>
            <a:ext cx="3215977" cy="2222326"/>
          </a:xfrm>
          <a:prstGeom prst="rect">
            <a:avLst/>
          </a:prstGeom>
        </p:spPr>
      </p:pic>
      <p:pic>
        <p:nvPicPr>
          <p:cNvPr id="18" name="Picture 17">
            <a:extLst>
              <a:ext uri="{FF2B5EF4-FFF2-40B4-BE49-F238E27FC236}">
                <a16:creationId xmlns:a16="http://schemas.microsoft.com/office/drawing/2014/main" id="{BC62CCC3-3425-B368-D697-A0E1AFE6E260}"/>
              </a:ext>
            </a:extLst>
          </p:cNvPr>
          <p:cNvPicPr>
            <a:picLocks noChangeAspect="1"/>
          </p:cNvPicPr>
          <p:nvPr/>
        </p:nvPicPr>
        <p:blipFill>
          <a:blip r:embed="rId7"/>
          <a:stretch>
            <a:fillRect/>
          </a:stretch>
        </p:blipFill>
        <p:spPr>
          <a:xfrm>
            <a:off x="8534173" y="4454627"/>
            <a:ext cx="2868807" cy="2169625"/>
          </a:xfrm>
          <a:prstGeom prst="rect">
            <a:avLst/>
          </a:prstGeom>
        </p:spPr>
      </p:pic>
    </p:spTree>
    <p:extLst>
      <p:ext uri="{BB962C8B-B14F-4D97-AF65-F5344CB8AC3E}">
        <p14:creationId xmlns:p14="http://schemas.microsoft.com/office/powerpoint/2010/main" val="109088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147922"/>
            <a:ext cx="4248912" cy="590931"/>
          </a:xfrm>
        </p:spPr>
        <p:txBody>
          <a:bodyPr/>
          <a:lstStyle/>
          <a:p>
            <a:r>
              <a:rPr lang="en-US"/>
              <a:t>CNN :</a:t>
            </a:r>
            <a:endParaRPr lang="en-US"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8" y="1738853"/>
            <a:ext cx="10638628" cy="4366740"/>
          </a:xfrm>
        </p:spPr>
        <p:txBody>
          <a:bodyPr/>
          <a:lstStyle/>
          <a:p>
            <a:pPr algn="just">
              <a:spcAft>
                <a:spcPts val="600"/>
              </a:spcAft>
            </a:pPr>
            <a:r>
              <a:rPr lang="en-US" dirty="0"/>
              <a:t>Convolutional Neural Networks (CNNs) are primarily known for their application in image processing tasks, but they can be adapted for Natural Language Processing (NLP) tasks like sentiment analysis. </a:t>
            </a:r>
          </a:p>
          <a:p>
            <a:pPr algn="just">
              <a:spcAft>
                <a:spcPts val="600"/>
              </a:spcAft>
            </a:pPr>
            <a:r>
              <a:rPr lang="en-US" dirty="0"/>
              <a:t>Our CNN architecture consists of 6 components,</a:t>
            </a:r>
          </a:p>
          <a:p>
            <a:pPr marL="902970" lvl="1" indent="-400050" algn="just">
              <a:spcAft>
                <a:spcPts val="600"/>
              </a:spcAft>
              <a:buFont typeface="+mj-lt"/>
              <a:buAutoNum type="romanLcPeriod"/>
            </a:pPr>
            <a:r>
              <a:rPr lang="en-US" dirty="0"/>
              <a:t>Embedding Layer</a:t>
            </a:r>
          </a:p>
          <a:p>
            <a:pPr marL="902970" lvl="1" indent="-400050" algn="just">
              <a:spcAft>
                <a:spcPts val="600"/>
              </a:spcAft>
              <a:buFont typeface="+mj-lt"/>
              <a:buAutoNum type="romanLcPeriod"/>
            </a:pPr>
            <a:r>
              <a:rPr lang="en-US" dirty="0"/>
              <a:t>Convolutional Layer                                   </a:t>
            </a:r>
          </a:p>
          <a:p>
            <a:pPr marL="902970" lvl="1" indent="-400050" algn="just">
              <a:spcAft>
                <a:spcPts val="600"/>
              </a:spcAft>
              <a:buFont typeface="+mj-lt"/>
              <a:buAutoNum type="romanLcPeriod"/>
            </a:pPr>
            <a:r>
              <a:rPr lang="en-US" dirty="0"/>
              <a:t>Max Pooling</a:t>
            </a:r>
          </a:p>
          <a:p>
            <a:pPr marL="902970" lvl="1" indent="-400050" algn="just">
              <a:spcAft>
                <a:spcPts val="600"/>
              </a:spcAft>
              <a:buFont typeface="+mj-lt"/>
              <a:buAutoNum type="romanLcPeriod"/>
            </a:pPr>
            <a:r>
              <a:rPr lang="en-US" dirty="0"/>
              <a:t>Dropout</a:t>
            </a:r>
          </a:p>
          <a:p>
            <a:pPr marL="902970" lvl="1" indent="-400050" algn="just">
              <a:spcAft>
                <a:spcPts val="600"/>
              </a:spcAft>
              <a:buFont typeface="+mj-lt"/>
              <a:buAutoNum type="romanLcPeriod"/>
            </a:pPr>
            <a:r>
              <a:rPr lang="en-US" dirty="0"/>
              <a:t>Fully Connected Layer</a:t>
            </a:r>
          </a:p>
          <a:p>
            <a:pPr marL="902970" lvl="1" indent="-400050" algn="just">
              <a:spcAft>
                <a:spcPts val="600"/>
              </a:spcAft>
              <a:buFont typeface="+mj-lt"/>
              <a:buAutoNum type="romanLcPeriod"/>
            </a:pPr>
            <a:r>
              <a:rPr lang="en-US" dirty="0"/>
              <a:t>Sigmoid Activation Function</a:t>
            </a:r>
          </a:p>
          <a:p>
            <a:pPr algn="just">
              <a:spcAft>
                <a:spcPts val="600"/>
              </a:spcAft>
            </a:pPr>
            <a:endParaRPr lang="en-US" dirty="0">
              <a:solidFill>
                <a:schemeClr val="tx1">
                  <a:lumMod val="50000"/>
                </a:schemeClr>
              </a:solidFill>
            </a:endParaRPr>
          </a:p>
          <a:p>
            <a:pPr algn="just">
              <a:spcAft>
                <a:spcPts val="600"/>
              </a:spcAft>
            </a:pPr>
            <a:endParaRPr lang="en-US" dirty="0">
              <a:solidFill>
                <a:schemeClr val="tx1">
                  <a:lumMod val="50000"/>
                </a:schemeClr>
              </a:solidFill>
            </a:endParaRPr>
          </a:p>
        </p:txBody>
      </p:sp>
      <p:pic>
        <p:nvPicPr>
          <p:cNvPr id="1028" name="Picture 4" descr="Illustration of our CNN model for sentiment analysis. Given ...">
            <a:extLst>
              <a:ext uri="{FF2B5EF4-FFF2-40B4-BE49-F238E27FC236}">
                <a16:creationId xmlns:a16="http://schemas.microsoft.com/office/drawing/2014/main" id="{CF1D44D6-40A7-BC71-405F-C68CBDAB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394" y="3115505"/>
            <a:ext cx="5897678" cy="299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437974" y="637603"/>
            <a:ext cx="8941696" cy="1089529"/>
          </a:xfrm>
        </p:spPr>
        <p:txBody>
          <a:bodyPr/>
          <a:lstStyle/>
          <a:p>
            <a:r>
              <a:rPr lang="en-US" dirty="0"/>
              <a:t>CNN Experimental Results:</a:t>
            </a:r>
          </a:p>
        </p:txBody>
      </p:sp>
      <p:pic>
        <p:nvPicPr>
          <p:cNvPr id="11" name="Picture 10" descr="A graph with a line&#10;&#10;Description automatically generated">
            <a:extLst>
              <a:ext uri="{FF2B5EF4-FFF2-40B4-BE49-F238E27FC236}">
                <a16:creationId xmlns:a16="http://schemas.microsoft.com/office/drawing/2014/main" id="{186AA171-F8A6-5266-F766-BE3AEFAA2C1B}"/>
              </a:ext>
            </a:extLst>
          </p:cNvPr>
          <p:cNvPicPr>
            <a:picLocks noChangeAspect="1"/>
          </p:cNvPicPr>
          <p:nvPr/>
        </p:nvPicPr>
        <p:blipFill>
          <a:blip r:embed="rId2"/>
          <a:stretch>
            <a:fillRect/>
          </a:stretch>
        </p:blipFill>
        <p:spPr>
          <a:xfrm>
            <a:off x="1397705" y="1916031"/>
            <a:ext cx="3029998" cy="2154788"/>
          </a:xfrm>
          <a:prstGeom prst="rect">
            <a:avLst/>
          </a:prstGeom>
        </p:spPr>
      </p:pic>
      <p:sp>
        <p:nvSpPr>
          <p:cNvPr id="12" name="TextBox 11">
            <a:extLst>
              <a:ext uri="{FF2B5EF4-FFF2-40B4-BE49-F238E27FC236}">
                <a16:creationId xmlns:a16="http://schemas.microsoft.com/office/drawing/2014/main" id="{A5793B90-2154-D26D-AB35-4C4CC2CCF0D1}"/>
              </a:ext>
            </a:extLst>
          </p:cNvPr>
          <p:cNvSpPr txBox="1"/>
          <p:nvPr/>
        </p:nvSpPr>
        <p:spPr>
          <a:xfrm>
            <a:off x="1552764" y="4136608"/>
            <a:ext cx="3693640" cy="246221"/>
          </a:xfrm>
          <a:prstGeom prst="rect">
            <a:avLst/>
          </a:prstGeom>
          <a:noFill/>
        </p:spPr>
        <p:txBody>
          <a:bodyPr wrap="none" rtlCol="0">
            <a:spAutoFit/>
          </a:bodyPr>
          <a:lstStyle/>
          <a:p>
            <a:r>
              <a:rPr lang="en-US" sz="1000" b="1" i="1" dirty="0"/>
              <a:t>CNN model with Adam optimizer and </a:t>
            </a:r>
            <a:r>
              <a:rPr lang="en-US" sz="1000" b="1" i="1" dirty="0" err="1"/>
              <a:t>BCEWithLogitsLoss</a:t>
            </a:r>
            <a:endParaRPr lang="en-US" sz="1000" b="1" i="1" dirty="0"/>
          </a:p>
        </p:txBody>
      </p:sp>
      <p:pic>
        <p:nvPicPr>
          <p:cNvPr id="6" name="Picture 5" descr="A graph with a line&#10;&#10;Description automatically generated">
            <a:extLst>
              <a:ext uri="{FF2B5EF4-FFF2-40B4-BE49-F238E27FC236}">
                <a16:creationId xmlns:a16="http://schemas.microsoft.com/office/drawing/2014/main" id="{39180565-927C-DA17-D360-C4C50DED0F66}"/>
              </a:ext>
            </a:extLst>
          </p:cNvPr>
          <p:cNvPicPr>
            <a:picLocks noChangeAspect="1"/>
          </p:cNvPicPr>
          <p:nvPr/>
        </p:nvPicPr>
        <p:blipFill>
          <a:blip r:embed="rId3"/>
          <a:stretch>
            <a:fillRect/>
          </a:stretch>
        </p:blipFill>
        <p:spPr>
          <a:xfrm>
            <a:off x="6758290" y="1895893"/>
            <a:ext cx="2957861" cy="2063180"/>
          </a:xfrm>
          <a:prstGeom prst="rect">
            <a:avLst/>
          </a:prstGeom>
        </p:spPr>
      </p:pic>
      <p:sp>
        <p:nvSpPr>
          <p:cNvPr id="10" name="TextBox 9">
            <a:extLst>
              <a:ext uri="{FF2B5EF4-FFF2-40B4-BE49-F238E27FC236}">
                <a16:creationId xmlns:a16="http://schemas.microsoft.com/office/drawing/2014/main" id="{1B8C93FE-85F8-B75F-8492-71B0495EA781}"/>
              </a:ext>
            </a:extLst>
          </p:cNvPr>
          <p:cNvSpPr txBox="1"/>
          <p:nvPr/>
        </p:nvSpPr>
        <p:spPr>
          <a:xfrm>
            <a:off x="6758289" y="4136608"/>
            <a:ext cx="2957861" cy="246221"/>
          </a:xfrm>
          <a:prstGeom prst="rect">
            <a:avLst/>
          </a:prstGeom>
          <a:noFill/>
        </p:spPr>
        <p:txBody>
          <a:bodyPr wrap="none" rtlCol="0">
            <a:spAutoFit/>
          </a:bodyPr>
          <a:lstStyle/>
          <a:p>
            <a:r>
              <a:rPr lang="en-US" sz="1000" b="1" i="1" dirty="0"/>
              <a:t>CNN model with SGD optimizer and MSELoss</a:t>
            </a:r>
          </a:p>
        </p:txBody>
      </p:sp>
      <p:pic>
        <p:nvPicPr>
          <p:cNvPr id="14" name="Picture 13">
            <a:extLst>
              <a:ext uri="{FF2B5EF4-FFF2-40B4-BE49-F238E27FC236}">
                <a16:creationId xmlns:a16="http://schemas.microsoft.com/office/drawing/2014/main" id="{783B2F91-CB41-411B-2485-A2AFB497E710}"/>
              </a:ext>
            </a:extLst>
          </p:cNvPr>
          <p:cNvPicPr>
            <a:picLocks noChangeAspect="1"/>
          </p:cNvPicPr>
          <p:nvPr/>
        </p:nvPicPr>
        <p:blipFill>
          <a:blip r:embed="rId4"/>
          <a:stretch>
            <a:fillRect/>
          </a:stretch>
        </p:blipFill>
        <p:spPr>
          <a:xfrm>
            <a:off x="1552764" y="4500775"/>
            <a:ext cx="3029996" cy="2291530"/>
          </a:xfrm>
          <a:prstGeom prst="rect">
            <a:avLst/>
          </a:prstGeom>
        </p:spPr>
      </p:pic>
      <p:pic>
        <p:nvPicPr>
          <p:cNvPr id="16" name="Picture 15">
            <a:extLst>
              <a:ext uri="{FF2B5EF4-FFF2-40B4-BE49-F238E27FC236}">
                <a16:creationId xmlns:a16="http://schemas.microsoft.com/office/drawing/2014/main" id="{D444C041-1681-384E-7495-EC6E90EC89D6}"/>
              </a:ext>
            </a:extLst>
          </p:cNvPr>
          <p:cNvPicPr>
            <a:picLocks noChangeAspect="1"/>
          </p:cNvPicPr>
          <p:nvPr/>
        </p:nvPicPr>
        <p:blipFill>
          <a:blip r:embed="rId5"/>
          <a:stretch>
            <a:fillRect/>
          </a:stretch>
        </p:blipFill>
        <p:spPr>
          <a:xfrm>
            <a:off x="6758289" y="4500775"/>
            <a:ext cx="3029996" cy="2291530"/>
          </a:xfrm>
          <a:prstGeom prst="rect">
            <a:avLst/>
          </a:prstGeom>
        </p:spPr>
      </p:pic>
    </p:spTree>
    <p:extLst>
      <p:ext uri="{BB962C8B-B14F-4D97-AF65-F5344CB8AC3E}">
        <p14:creationId xmlns:p14="http://schemas.microsoft.com/office/powerpoint/2010/main" val="43776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499616"/>
            <a:ext cx="5658026" cy="590931"/>
          </a:xfrm>
        </p:spPr>
        <p:txBody>
          <a:bodyPr/>
          <a:lstStyle/>
          <a:p>
            <a:r>
              <a:rPr lang="en-US" dirty="0"/>
              <a:t>Conclusion :</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8" y="2185416"/>
            <a:ext cx="10511380" cy="3007907"/>
          </a:xfrm>
        </p:spPr>
        <p:txBody>
          <a:bodyPr/>
          <a:lstStyle/>
          <a:p>
            <a:pPr algn="just">
              <a:spcAft>
                <a:spcPts val="600"/>
              </a:spcAft>
            </a:pPr>
            <a:r>
              <a:rPr lang="en-US" dirty="0"/>
              <a:t>We can finally conclude that for this dataset that the LSTM model with the Adam optimizer and the </a:t>
            </a:r>
            <a:r>
              <a:rPr lang="en-US" dirty="0" err="1"/>
              <a:t>BCELoss</a:t>
            </a:r>
            <a:r>
              <a:rPr lang="en-US" dirty="0"/>
              <a:t>, GRU model with the Adam optimizer and the </a:t>
            </a:r>
            <a:r>
              <a:rPr lang="en-US" dirty="0" err="1"/>
              <a:t>BCELoss</a:t>
            </a:r>
            <a:r>
              <a:rPr lang="en-US" dirty="0"/>
              <a:t> function are the most suitable for sentiment analysis using the Amazon review dataset</a:t>
            </a:r>
          </a:p>
          <a:p>
            <a:pPr algn="just">
              <a:spcAft>
                <a:spcPts val="600"/>
              </a:spcAft>
            </a:pPr>
            <a:r>
              <a:rPr lang="en-US" dirty="0"/>
              <a:t>These insights provided by the customers will help the businesses to improve their product and services, increasing the customer satisfaction which further may result in market success.</a:t>
            </a:r>
          </a:p>
          <a:p>
            <a:pPr algn="just">
              <a:spcAft>
                <a:spcPts val="600"/>
              </a:spcAft>
            </a:pPr>
            <a:r>
              <a:rPr lang="en-US" dirty="0"/>
              <a:t>To improve results, future work could optimize and fine-tune the models and possibly investigate other deep learning architectures for sentiment analysis tasks.</a:t>
            </a:r>
          </a:p>
        </p:txBody>
      </p:sp>
    </p:spTree>
    <p:extLst>
      <p:ext uri="{BB962C8B-B14F-4D97-AF65-F5344CB8AC3E}">
        <p14:creationId xmlns:p14="http://schemas.microsoft.com/office/powerpoint/2010/main" val="9039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3266987" y="3261449"/>
            <a:ext cx="5658026" cy="923330"/>
          </a:xfrm>
        </p:spPr>
        <p:txBody>
          <a:bodyPr/>
          <a:lstStyle/>
          <a:p>
            <a:r>
              <a:rPr lang="en-US" sz="6000" b="1" dirty="0"/>
              <a:t>THANK YOU</a:t>
            </a:r>
          </a:p>
        </p:txBody>
      </p:sp>
    </p:spTree>
    <p:extLst>
      <p:ext uri="{BB962C8B-B14F-4D97-AF65-F5344CB8AC3E}">
        <p14:creationId xmlns:p14="http://schemas.microsoft.com/office/powerpoint/2010/main" val="36471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719329" y="1236627"/>
            <a:ext cx="6951472" cy="590931"/>
          </a:xfrm>
        </p:spPr>
        <p:txBody>
          <a:bodyPr/>
          <a:lstStyle/>
          <a:p>
            <a:r>
              <a:rPr lang="en-US" dirty="0"/>
              <a:t>Abstract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719329" y="2065933"/>
            <a:ext cx="10511379" cy="4380591"/>
          </a:xfrm>
        </p:spPr>
        <p:txBody>
          <a:bodyPr/>
          <a:lstStyle/>
          <a:p>
            <a:pPr algn="just"/>
            <a:r>
              <a:rPr lang="en-US" dirty="0"/>
              <a:t>An overview of a sentiment analysis model developed for evaluating customer feedback on musical instruments using the Amazon review dataset. </a:t>
            </a:r>
          </a:p>
          <a:p>
            <a:pPr algn="just"/>
            <a:r>
              <a:rPr lang="en-US" dirty="0"/>
              <a:t>The model identifies positive and negative sentiments in individual reviews and predicts overall ratings based on textual feedback. </a:t>
            </a:r>
          </a:p>
          <a:p>
            <a:pPr algn="just"/>
            <a:r>
              <a:rPr lang="en-US" dirty="0"/>
              <a:t>In this study, we compare three deep learning architectures (LSTM, GRU, and CNN) with various optimizers and loss functions and identifies LSTM and GRU models with the Adam optimizer and BCEWithLogitsLoss.</a:t>
            </a:r>
          </a:p>
          <a:p>
            <a:pPr algn="just"/>
            <a:r>
              <a:rPr lang="en-US" dirty="0"/>
              <a:t>The model's success in categorizing customer feedback and predicting overall ratings offers valuable insights to businesses seeking to understand customer insights, which further help business to improve their products and services.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639376" y="1522707"/>
            <a:ext cx="10515600" cy="590931"/>
          </a:xfrm>
        </p:spPr>
        <p:txBody>
          <a:bodyPr/>
          <a:lstStyle/>
          <a:p>
            <a:r>
              <a:rPr lang="en-US" dirty="0"/>
              <a:t>What is Sentiment Analysis?</a:t>
            </a:r>
          </a:p>
        </p:txBody>
      </p:sp>
      <p:sp>
        <p:nvSpPr>
          <p:cNvPr id="3" name="Side Text - Column 1">
            <a:extLst>
              <a:ext uri="{FF2B5EF4-FFF2-40B4-BE49-F238E27FC236}">
                <a16:creationId xmlns:a16="http://schemas.microsoft.com/office/drawing/2014/main" id="{38025F87-E395-E545-BB3A-BF62703CCBBB}"/>
              </a:ext>
            </a:extLst>
          </p:cNvPr>
          <p:cNvSpPr>
            <a:spLocks noGrp="1"/>
          </p:cNvSpPr>
          <p:nvPr>
            <p:ph sz="half" idx="1"/>
          </p:nvPr>
        </p:nvSpPr>
        <p:spPr>
          <a:xfrm>
            <a:off x="639376" y="2553652"/>
            <a:ext cx="10370703" cy="3948684"/>
          </a:xfrm>
        </p:spPr>
        <p:txBody>
          <a:bodyPr/>
          <a:lstStyle/>
          <a:p>
            <a:pPr algn="just"/>
            <a:r>
              <a:rPr lang="en-US" dirty="0"/>
              <a:t>Sentiment analysis is the most common text classification tool that analyses the input such as customer feedback and tells us whether it is Positive, </a:t>
            </a:r>
            <a:r>
              <a:rPr lang="en-US" dirty="0" smtClean="0"/>
              <a:t>Negative.</a:t>
            </a:r>
            <a:endParaRPr lang="en-US" dirty="0"/>
          </a:p>
          <a:p>
            <a:pPr algn="just"/>
            <a:r>
              <a:rPr lang="en-US" dirty="0"/>
              <a:t>The main goal of sentiment analysis is to understand the opinions of individuals or group towards the products, services or an event.</a:t>
            </a:r>
          </a:p>
          <a:p>
            <a:pPr algn="just"/>
            <a:r>
              <a:rPr lang="en-US" dirty="0"/>
              <a:t>By understanding the sentiment of the customers, companies can improve their products, services according to the issues raised. </a:t>
            </a:r>
          </a:p>
          <a:p>
            <a:endParaRPr lang="en-US" dirty="0"/>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3</a:t>
            </a:fld>
            <a:endParaRPr lang="en-US" dirty="0"/>
          </a:p>
        </p:txBody>
      </p:sp>
    </p:spTree>
    <p:extLst>
      <p:ext uri="{BB962C8B-B14F-4D97-AF65-F5344CB8AC3E}">
        <p14:creationId xmlns:p14="http://schemas.microsoft.com/office/powerpoint/2010/main" val="287396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22808" y="1508289"/>
            <a:ext cx="6951472" cy="547089"/>
          </a:xfrm>
        </p:spPr>
        <p:txBody>
          <a:bodyPr/>
          <a:lstStyle/>
          <a:p>
            <a:r>
              <a:rPr lang="en-US" dirty="0"/>
              <a:t>Dataset</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622808" y="2381688"/>
            <a:ext cx="10511380" cy="3221944"/>
          </a:xfrm>
        </p:spPr>
        <p:txBody>
          <a:bodyPr/>
          <a:lstStyle/>
          <a:p>
            <a:pPr algn="just">
              <a:spcAft>
                <a:spcPts val="600"/>
              </a:spcAft>
            </a:pPr>
            <a:r>
              <a:rPr lang="en-US" sz="2000" dirty="0"/>
              <a:t>We have used "Amazon Musical Instruments Reviews" dataset from Kaggle, which contains customer feedback and reviews for various musical instruments available on Amazon. </a:t>
            </a:r>
          </a:p>
          <a:p>
            <a:pPr algn="just">
              <a:spcAft>
                <a:spcPts val="600"/>
              </a:spcAft>
            </a:pPr>
            <a:r>
              <a:rPr lang="en-US" sz="2000" dirty="0"/>
              <a:t>The dataset contains many important columns, such as reviewerID, asin, reviewername, helpful, reviewtext, overall, summary, unixReviewTime, and </a:t>
            </a:r>
            <a:r>
              <a:rPr lang="en-US" sz="2000" dirty="0" err="1"/>
              <a:t>reviewTime</a:t>
            </a:r>
            <a:r>
              <a:rPr lang="en-US" sz="2000" dirty="0"/>
              <a:t>.</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Tree>
    <p:extLst>
      <p:ext uri="{BB962C8B-B14F-4D97-AF65-F5344CB8AC3E}">
        <p14:creationId xmlns:p14="http://schemas.microsoft.com/office/powerpoint/2010/main" val="339767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22808" y="1464447"/>
            <a:ext cx="6951472" cy="590931"/>
          </a:xfrm>
        </p:spPr>
        <p:txBody>
          <a:bodyPr/>
          <a:lstStyle/>
          <a:p>
            <a:r>
              <a:rPr lang="en-US" dirty="0"/>
              <a:t>Dataset Preprocessing</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622808" y="2381687"/>
            <a:ext cx="10511380" cy="4303211"/>
          </a:xfrm>
        </p:spPr>
        <p:txBody>
          <a:bodyPr/>
          <a:lstStyle/>
          <a:p>
            <a:pPr algn="just">
              <a:spcAft>
                <a:spcPts val="600"/>
              </a:spcAft>
            </a:pPr>
            <a:r>
              <a:rPr lang="en-US" b="1" dirty="0"/>
              <a:t>Text Preprocessing: </a:t>
            </a:r>
            <a:r>
              <a:rPr lang="en-US" dirty="0"/>
              <a:t>The </a:t>
            </a:r>
            <a:r>
              <a:rPr lang="en-US" dirty="0" err="1"/>
              <a:t>reviewText</a:t>
            </a:r>
            <a:r>
              <a:rPr lang="en-US" dirty="0"/>
              <a:t> column, which contained the textual feedback, underwent essential preprocessing steps, such as:</a:t>
            </a:r>
          </a:p>
          <a:p>
            <a:pPr marL="400050" indent="-400050" algn="just">
              <a:spcAft>
                <a:spcPts val="600"/>
              </a:spcAft>
              <a:buFont typeface="+mj-lt"/>
              <a:buAutoNum type="romanLcPeriod"/>
            </a:pPr>
            <a:r>
              <a:rPr lang="en-US" dirty="0"/>
              <a:t>Tokenization</a:t>
            </a:r>
          </a:p>
          <a:p>
            <a:pPr marL="400050" indent="-400050" algn="just">
              <a:spcAft>
                <a:spcPts val="600"/>
              </a:spcAft>
              <a:buFont typeface="+mj-lt"/>
              <a:buAutoNum type="romanLcPeriod"/>
            </a:pPr>
            <a:r>
              <a:rPr lang="en-US" dirty="0"/>
              <a:t>Stop Word Removal</a:t>
            </a:r>
          </a:p>
          <a:p>
            <a:pPr marL="400050" indent="-400050" algn="just">
              <a:spcAft>
                <a:spcPts val="600"/>
              </a:spcAft>
              <a:buFont typeface="+mj-lt"/>
              <a:buAutoNum type="romanLcPeriod"/>
            </a:pPr>
            <a:r>
              <a:rPr lang="en-US" dirty="0"/>
              <a:t>Lemmatization</a:t>
            </a:r>
          </a:p>
          <a:p>
            <a:pPr algn="just">
              <a:spcAft>
                <a:spcPts val="600"/>
              </a:spcAft>
            </a:pPr>
            <a:r>
              <a:rPr lang="en-US" b="1" dirty="0"/>
              <a:t>Numerical Encoding</a:t>
            </a:r>
          </a:p>
          <a:p>
            <a:pPr algn="just">
              <a:spcAft>
                <a:spcPts val="600"/>
              </a:spcAft>
            </a:pPr>
            <a:r>
              <a:rPr lang="en-US" b="1" dirty="0"/>
              <a:t>Model-Specific Data Formatting</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5</a:t>
            </a:fld>
            <a:endParaRPr lang="en-US" dirty="0"/>
          </a:p>
        </p:txBody>
      </p:sp>
    </p:spTree>
    <p:extLst>
      <p:ext uri="{BB962C8B-B14F-4D97-AF65-F5344CB8AC3E}">
        <p14:creationId xmlns:p14="http://schemas.microsoft.com/office/powerpoint/2010/main" val="291925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176133"/>
            <a:ext cx="10515600" cy="590931"/>
          </a:xfrm>
        </p:spPr>
        <p:txBody>
          <a:bodyPr/>
          <a:lstStyle/>
          <a:p>
            <a:r>
              <a:rPr lang="en-US" dirty="0"/>
              <a:t>Model Building</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566928" y="1813956"/>
            <a:ext cx="10675503" cy="4505818"/>
          </a:xfrm>
        </p:spPr>
        <p:txBody>
          <a:bodyPr/>
          <a:lstStyle/>
          <a:p>
            <a:pPr algn="just">
              <a:spcAft>
                <a:spcPts val="600"/>
              </a:spcAft>
            </a:pPr>
            <a:r>
              <a:rPr lang="en-US" sz="1600" dirty="0"/>
              <a:t>In this model, the ratio of training and testing data is 80:20</a:t>
            </a:r>
          </a:p>
          <a:p>
            <a:pPr algn="just">
              <a:spcAft>
                <a:spcPts val="600"/>
              </a:spcAft>
            </a:pPr>
            <a:r>
              <a:rPr lang="en-US" sz="1600" dirty="0"/>
              <a:t>The input to the model is the textual feedback in the form of word sequences, and the expected output is the sentiment label (positive or negative) for each review. </a:t>
            </a:r>
          </a:p>
          <a:p>
            <a:pPr marL="342900" indent="-342900" algn="just">
              <a:spcAft>
                <a:spcPts val="600"/>
              </a:spcAft>
              <a:buFont typeface="+mj-lt"/>
              <a:buAutoNum type="arabicPeriod"/>
            </a:pPr>
            <a:r>
              <a:rPr lang="en-US" sz="1600" b="1" dirty="0"/>
              <a:t>LSTM ( Long Short-Term Memory ) : </a:t>
            </a:r>
            <a:r>
              <a:rPr lang="en-US" sz="1600" dirty="0"/>
              <a:t>The reason why we chose LSTM is because of its ability to effectively model sequential data such as text. This type of model is well-suited to capture the context and dependencies between words</a:t>
            </a:r>
          </a:p>
          <a:p>
            <a:pPr marL="342900" indent="-342900" algn="just">
              <a:spcAft>
                <a:spcPts val="600"/>
              </a:spcAft>
              <a:buFont typeface="+mj-lt"/>
              <a:buAutoNum type="arabicPeriod"/>
            </a:pPr>
            <a:r>
              <a:rPr lang="en-US" sz="1600" b="1" dirty="0"/>
              <a:t>GRU ( Gated Recurrent Unit ) : </a:t>
            </a:r>
            <a:r>
              <a:rPr lang="en-US" sz="1600" dirty="0"/>
              <a:t>In sentiment Analysis GRU can be used because of its ability to capture dependencies and patterns in sequential data. This is the most Computationally efficient alternative to LSTM.</a:t>
            </a:r>
          </a:p>
          <a:p>
            <a:pPr marL="342900" indent="-342900" algn="just">
              <a:spcAft>
                <a:spcPts val="600"/>
              </a:spcAft>
              <a:buFont typeface="+mj-lt"/>
              <a:buAutoNum type="arabicPeriod"/>
            </a:pPr>
            <a:r>
              <a:rPr lang="en-US" sz="1600" b="1" dirty="0"/>
              <a:t>CNN ( Convolutional Neural Network) : </a:t>
            </a:r>
            <a:r>
              <a:rPr lang="en-US" sz="1600" dirty="0"/>
              <a:t>Though CNN’s are known for their image processing tasks, we can use it for Sentiment Analysis with some modifications. For example, when CNN’s are combined with other techniques like pre-trained word embeddings, they have shown  promising results.</a:t>
            </a:r>
            <a:endParaRPr lang="en-US" dirty="0"/>
          </a:p>
          <a:p>
            <a:pPr marL="342900" indent="-342900">
              <a:spcAft>
                <a:spcPts val="600"/>
              </a:spcAft>
              <a:buFont typeface="+mj-lt"/>
              <a:buAutoNum type="arabicPeriod"/>
            </a:pPr>
            <a:endParaRPr lang="en-US" dirty="0"/>
          </a:p>
        </p:txBody>
      </p:sp>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p:txBody>
          <a:bodyPr/>
          <a:lstStyle/>
          <a:p>
            <a:fld id="{11612D8C-0CE2-8F48-B865-A1C7EEB20945}" type="slidenum">
              <a:rPr lang="en-US" smtClean="0"/>
              <a:t>6</a:t>
            </a:fld>
            <a:endParaRPr lang="en-US" dirty="0"/>
          </a:p>
        </p:txBody>
      </p:sp>
    </p:spTree>
    <p:extLst>
      <p:ext uri="{BB962C8B-B14F-4D97-AF65-F5344CB8AC3E}">
        <p14:creationId xmlns:p14="http://schemas.microsoft.com/office/powerpoint/2010/main" val="10825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p:txBody>
          <a:bodyPr/>
          <a:lstStyle/>
          <a:p>
            <a:r>
              <a:rPr lang="en-US" dirty="0"/>
              <a:t>Loss Function:</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8" y="2185416"/>
            <a:ext cx="10511380" cy="3968249"/>
          </a:xfrm>
        </p:spPr>
        <p:txBody>
          <a:bodyPr/>
          <a:lstStyle/>
          <a:p>
            <a:pPr algn="just">
              <a:spcAft>
                <a:spcPts val="600"/>
              </a:spcAft>
            </a:pPr>
            <a:r>
              <a:rPr lang="en-US" dirty="0"/>
              <a:t>Loss Function plays a very important role as they are used to evaluate the difference between the predicted output and the actual target values during the training process.</a:t>
            </a:r>
          </a:p>
          <a:p>
            <a:pPr algn="just">
              <a:spcAft>
                <a:spcPts val="600"/>
              </a:spcAft>
            </a:pPr>
            <a:r>
              <a:rPr lang="en-US" dirty="0"/>
              <a:t>The most commonly used loss functions in the context of the models mentioned,</a:t>
            </a:r>
          </a:p>
          <a:p>
            <a:pPr lvl="1" algn="just">
              <a:spcAft>
                <a:spcPts val="600"/>
              </a:spcAft>
            </a:pPr>
            <a:r>
              <a:rPr lang="en-US" dirty="0"/>
              <a:t>Binary Cross-Entropy Loss</a:t>
            </a:r>
          </a:p>
          <a:p>
            <a:pPr lvl="1" algn="just">
              <a:spcAft>
                <a:spcPts val="600"/>
              </a:spcAft>
            </a:pPr>
            <a:r>
              <a:rPr lang="en-US" dirty="0"/>
              <a:t>Mean Squared Error (MSELoss)</a:t>
            </a:r>
          </a:p>
          <a:p>
            <a:pPr lvl="1" algn="just">
              <a:spcAft>
                <a:spcPts val="600"/>
              </a:spcAft>
            </a:pPr>
            <a:r>
              <a:rPr lang="en-US" dirty="0"/>
              <a:t>L1 Loss (L1Loss)</a:t>
            </a:r>
          </a:p>
          <a:p>
            <a:pPr algn="just">
              <a:spcAft>
                <a:spcPts val="600"/>
              </a:spcAft>
            </a:pPr>
            <a:r>
              <a:rPr lang="en-US" dirty="0"/>
              <a:t>But, for binary classification tasks like sentiment analysis, the Binary Cross-Entropy Loss is the most commonly used loss function.</a:t>
            </a:r>
          </a:p>
        </p:txBody>
      </p:sp>
    </p:spTree>
    <p:extLst>
      <p:ext uri="{BB962C8B-B14F-4D97-AF65-F5344CB8AC3E}">
        <p14:creationId xmlns:p14="http://schemas.microsoft.com/office/powerpoint/2010/main" val="375110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p:txBody>
          <a:bodyPr/>
          <a:lstStyle/>
          <a:p>
            <a:r>
              <a:rPr lang="en-US" dirty="0"/>
              <a:t>Optimizer :</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8" y="2185416"/>
            <a:ext cx="10511380" cy="3968249"/>
          </a:xfrm>
        </p:spPr>
        <p:txBody>
          <a:bodyPr/>
          <a:lstStyle/>
          <a:p>
            <a:pPr algn="just">
              <a:spcAft>
                <a:spcPts val="600"/>
              </a:spcAft>
            </a:pPr>
            <a:r>
              <a:rPr lang="en-US" dirty="0"/>
              <a:t>Basically, the optimization process involves iteratively updating the model's parameters based on the feedback from a defined loss function, which measures the discrepancy between model predictions and true target values.</a:t>
            </a:r>
          </a:p>
          <a:p>
            <a:pPr algn="just">
              <a:spcAft>
                <a:spcPts val="600"/>
              </a:spcAft>
            </a:pPr>
            <a:r>
              <a:rPr lang="en-US" dirty="0"/>
              <a:t>There are  variations of gradient descent, such as Stochastic Gradient Descent (SGD), Mini-Batch Gradient Descent, and more advanced methods like Adam, RMSprop, and Adagrad.</a:t>
            </a:r>
          </a:p>
          <a:p>
            <a:pPr algn="just">
              <a:spcAft>
                <a:spcPts val="600"/>
              </a:spcAft>
            </a:pPr>
            <a:r>
              <a:rPr lang="en-US" dirty="0"/>
              <a:t>Adam is a great optimizer for LSTM model training due to its adaptive learning rates, momentum, robustness to noisy data, and efficient memory usage.</a:t>
            </a:r>
          </a:p>
        </p:txBody>
      </p:sp>
    </p:spTree>
    <p:extLst>
      <p:ext uri="{BB962C8B-B14F-4D97-AF65-F5344CB8AC3E}">
        <p14:creationId xmlns:p14="http://schemas.microsoft.com/office/powerpoint/2010/main" val="28482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8" y="1229985"/>
            <a:ext cx="4248912" cy="590931"/>
          </a:xfrm>
        </p:spPr>
        <p:txBody>
          <a:bodyPr/>
          <a:lstStyle/>
          <a:p>
            <a:r>
              <a:rPr lang="en-US"/>
              <a:t>LSTM :</a:t>
            </a:r>
            <a:endParaRPr lang="en-US" dirty="0"/>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7" y="1997847"/>
            <a:ext cx="10698949" cy="3968249"/>
          </a:xfrm>
        </p:spPr>
        <p:txBody>
          <a:bodyPr/>
          <a:lstStyle/>
          <a:p>
            <a:pPr algn="just">
              <a:spcAft>
                <a:spcPts val="600"/>
              </a:spcAft>
            </a:pPr>
            <a:r>
              <a:rPr lang="en-US" dirty="0"/>
              <a:t>Long Short-Term Memory(LSTM) is unit of Recurrent Neural Network(RNN). Commonly, an LSTM unit is composed of a Candidate Cell State, an input gate, an output gate and a forget gate. </a:t>
            </a:r>
          </a:p>
          <a:p>
            <a:pPr algn="just">
              <a:spcAft>
                <a:spcPts val="600"/>
              </a:spcAft>
            </a:pPr>
            <a:r>
              <a:rPr lang="en-US" dirty="0"/>
              <a:t>Our LSTM architecture consists of 4 components,</a:t>
            </a:r>
          </a:p>
          <a:p>
            <a:pPr marL="857250" lvl="1" indent="-400050" algn="just">
              <a:spcAft>
                <a:spcPts val="600"/>
              </a:spcAft>
              <a:buFont typeface="+mj-lt"/>
              <a:buAutoNum type="romanLcPeriod"/>
            </a:pPr>
            <a:r>
              <a:rPr lang="en-US" dirty="0"/>
              <a:t>Embedding layer</a:t>
            </a:r>
          </a:p>
          <a:p>
            <a:pPr marL="857250" lvl="1" indent="-400050" algn="just">
              <a:spcAft>
                <a:spcPts val="600"/>
              </a:spcAft>
              <a:buFont typeface="+mj-lt"/>
              <a:buAutoNum type="romanLcPeriod"/>
            </a:pPr>
            <a:r>
              <a:rPr lang="en-US" dirty="0"/>
              <a:t>LSTM Layer</a:t>
            </a:r>
          </a:p>
          <a:p>
            <a:pPr marL="857250" lvl="1" indent="-400050" algn="just">
              <a:spcAft>
                <a:spcPts val="600"/>
              </a:spcAft>
              <a:buFont typeface="+mj-lt"/>
              <a:buAutoNum type="romanLcPeriod"/>
            </a:pPr>
            <a:r>
              <a:rPr lang="en-US" dirty="0"/>
              <a:t>Linear Layer</a:t>
            </a:r>
          </a:p>
          <a:p>
            <a:pPr marL="857250" lvl="1" indent="-400050" algn="just">
              <a:spcAft>
                <a:spcPts val="600"/>
              </a:spcAft>
              <a:buFont typeface="+mj-lt"/>
              <a:buAutoNum type="romanLcPeriod"/>
            </a:pPr>
            <a:r>
              <a:rPr lang="en-US" dirty="0"/>
              <a:t>Sigmoid Function</a:t>
            </a:r>
          </a:p>
          <a:p>
            <a:pPr marL="457200" lvl="1" indent="0" algn="just">
              <a:spcAft>
                <a:spcPts val="600"/>
              </a:spcAft>
              <a:buNone/>
            </a:pPr>
            <a:endParaRPr lang="en-US" dirty="0"/>
          </a:p>
        </p:txBody>
      </p:sp>
      <p:pic>
        <p:nvPicPr>
          <p:cNvPr id="5" name="Picture 4">
            <a:extLst>
              <a:ext uri="{FF2B5EF4-FFF2-40B4-BE49-F238E27FC236}">
                <a16:creationId xmlns:a16="http://schemas.microsoft.com/office/drawing/2014/main" id="{509AD050-9D63-8BD7-E7CF-36A7B4910CC2}"/>
              </a:ext>
            </a:extLst>
          </p:cNvPr>
          <p:cNvPicPr>
            <a:picLocks noChangeAspect="1"/>
          </p:cNvPicPr>
          <p:nvPr/>
        </p:nvPicPr>
        <p:blipFill rotWithShape="1">
          <a:blip r:embed="rId2"/>
          <a:srcRect l="8115" r="14296"/>
          <a:stretch/>
        </p:blipFill>
        <p:spPr>
          <a:xfrm>
            <a:off x="7053073" y="3000538"/>
            <a:ext cx="4572000" cy="3287141"/>
          </a:xfrm>
          <a:prstGeom prst="rect">
            <a:avLst/>
          </a:prstGeom>
        </p:spPr>
      </p:pic>
    </p:spTree>
    <p:extLst>
      <p:ext uri="{BB962C8B-B14F-4D97-AF65-F5344CB8AC3E}">
        <p14:creationId xmlns:p14="http://schemas.microsoft.com/office/powerpoint/2010/main" val="671732486"/>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4227</TotalTime>
  <Words>1015</Words>
  <Application>Microsoft Office PowerPoint</Application>
  <PresentationFormat>Widescreen</PresentationFormat>
  <Paragraphs>86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Regular</vt:lpstr>
      <vt:lpstr>Georgia</vt:lpstr>
      <vt:lpstr>System Font Regular</vt:lpstr>
      <vt:lpstr>Office Theme</vt:lpstr>
      <vt:lpstr>Sentiment Analysis</vt:lpstr>
      <vt:lpstr>Abstract</vt:lpstr>
      <vt:lpstr>What is Sentiment Analysis?</vt:lpstr>
      <vt:lpstr>Dataset</vt:lpstr>
      <vt:lpstr>Dataset Preprocessing</vt:lpstr>
      <vt:lpstr>Model Building</vt:lpstr>
      <vt:lpstr>Loss Function:</vt:lpstr>
      <vt:lpstr>Optimizer :</vt:lpstr>
      <vt:lpstr>LSTM :</vt:lpstr>
      <vt:lpstr>LSTM Experimental Results:</vt:lpstr>
      <vt:lpstr>GRU :</vt:lpstr>
      <vt:lpstr>GRU Experimental Results:</vt:lpstr>
      <vt:lpstr>CNN :</vt:lpstr>
      <vt:lpstr>CNN Experimental Results:</vt:lpstr>
      <vt:lpstr>Conclusion :</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Vikas</cp:lastModifiedBy>
  <cp:revision>99</cp:revision>
  <dcterms:created xsi:type="dcterms:W3CDTF">2019-04-04T19:20:28Z</dcterms:created>
  <dcterms:modified xsi:type="dcterms:W3CDTF">2023-08-03T23:40:56Z</dcterms:modified>
  <cp:category/>
</cp:coreProperties>
</file>