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67" r:id="rId2"/>
    <p:sldId id="269" r:id="rId3"/>
    <p:sldId id="332" r:id="rId4"/>
    <p:sldId id="333" r:id="rId5"/>
    <p:sldId id="330" r:id="rId6"/>
    <p:sldId id="321" r:id="rId7"/>
    <p:sldId id="329" r:id="rId8"/>
    <p:sldId id="324" r:id="rId9"/>
    <p:sldId id="322" r:id="rId10"/>
    <p:sldId id="325" r:id="rId11"/>
    <p:sldId id="313" r:id="rId12"/>
    <p:sldId id="326" r:id="rId13"/>
    <p:sldId id="327" r:id="rId14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gmin Cho" initials="HC" lastIdx="1" clrIdx="0">
    <p:extLst>
      <p:ext uri="{19B8F6BF-5375-455C-9EA6-DF929625EA0E}">
        <p15:presenceInfo xmlns:p15="http://schemas.microsoft.com/office/powerpoint/2012/main" userId="4730e0e32613ce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9900"/>
    <a:srgbClr val="000099"/>
    <a:srgbClr val="008000"/>
    <a:srgbClr val="CCFFCC"/>
    <a:srgbClr val="66FF66"/>
    <a:srgbClr val="FF0000"/>
    <a:srgbClr val="A5B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20" autoAdjust="0"/>
    <p:restoredTop sz="86353" autoAdjust="0"/>
  </p:normalViewPr>
  <p:slideViewPr>
    <p:cSldViewPr>
      <p:cViewPr varScale="1">
        <p:scale>
          <a:sx n="136" d="100"/>
          <a:sy n="136" d="100"/>
        </p:scale>
        <p:origin x="67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954" y="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8T16:53:10.706" idx="1">
    <p:pos x="7275" y="2627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AEA2CA87-919E-4B94-8EF5-B211CA9EC3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7BBED706-090D-4100-9329-0F18F9E276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92745C-8D4B-469C-856A-0026DA184779}" type="datetime4">
              <a:rPr lang="en-US" altLang="en-US" smtClean="0">
                <a:latin typeface="Times New Roman" panose="02020603050405020304" pitchFamily="18" charset="0"/>
              </a:rPr>
              <a:pPr/>
              <a:t>May 6, 2020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1A12FC-BCBD-41B0-B643-4B5EDB4209E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ED706-090D-4100-9329-0F18F9E276B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53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ED706-090D-4100-9329-0F18F9E276B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37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ED706-090D-4100-9329-0F18F9E276B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5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ED706-090D-4100-9329-0F18F9E276B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38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9415" y="836826"/>
            <a:ext cx="10150319" cy="1440046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AU" dirty="0"/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76925" y="2924175"/>
            <a:ext cx="8638150" cy="523220"/>
          </a:xfrm>
        </p:spPr>
        <p:txBody>
          <a:bodyPr wrap="square">
            <a:spAutoFit/>
          </a:bodyPr>
          <a:lstStyle>
            <a:lvl1pPr marL="0" indent="0" algn="ctr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8976320" y="5517232"/>
            <a:ext cx="2462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500" b="1" dirty="0"/>
              <a:t>Hyungmin Cho</a:t>
            </a:r>
          </a:p>
          <a:p>
            <a:pPr algn="l"/>
            <a:r>
              <a:rPr lang="en-US" sz="1600" dirty="0"/>
              <a:t>Department of Software</a:t>
            </a:r>
          </a:p>
          <a:p>
            <a:pPr algn="l"/>
            <a:r>
              <a:rPr lang="en-US" sz="1500" dirty="0"/>
              <a:t>Sungkyunkwan University</a:t>
            </a:r>
          </a:p>
        </p:txBody>
      </p:sp>
    </p:spTree>
    <p:extLst>
      <p:ext uri="{BB962C8B-B14F-4D97-AF65-F5344CB8AC3E}">
        <p14:creationId xmlns:p14="http://schemas.microsoft.com/office/powerpoint/2010/main" val="8508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4034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4218" y="146050"/>
            <a:ext cx="677108" cy="60912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146050"/>
            <a:ext cx="8068733" cy="60912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25146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323275"/>
            <a:ext cx="11013016" cy="584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372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323275"/>
            <a:ext cx="11013016" cy="584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8682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323275"/>
            <a:ext cx="11013016" cy="584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9"/>
            <a:ext cx="11027833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5" y="3757614"/>
            <a:ext cx="11027833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91246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 bwMode="auto">
          <a:xfrm>
            <a:off x="143339" y="741413"/>
            <a:ext cx="1190532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E4EF1D1-2D69-4560-929A-35CCDEA4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7E0178-3A5B-4B38-89C1-8896C3375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59" y="116633"/>
            <a:ext cx="11604759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20" y="933302"/>
            <a:ext cx="11604760" cy="52565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 bwMode="auto">
          <a:xfrm>
            <a:off x="143339" y="741413"/>
            <a:ext cx="1190532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E1C9A341-1058-4A19-90B0-2D1B8D29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5254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altLang="en-US" dirty="0"/>
              <a:t>Project 1 - </a:t>
            </a:r>
            <a:r>
              <a:rPr lang="en-AU" altLang="en-US" dirty="0"/>
              <a:t>MIPS Binary Code Read</a:t>
            </a:r>
            <a:r>
              <a:rPr lang="en-US" altLang="en-US" dirty="0"/>
              <a:t> -</a:t>
            </a:r>
            <a:endParaRPr lang="en-AU" altLang="en-US" dirty="0"/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990049E3-9EDF-4E3E-97E7-D51684F50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343" y="6356350"/>
            <a:ext cx="577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26C8-A6F3-4C39-A983-D60585121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1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245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958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2863"/>
            <a:ext cx="109728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89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6753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0707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04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883501" y="6342586"/>
            <a:ext cx="405661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2 - Instructions: Language of the Computer  - 3 -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0184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35359" y="156639"/>
            <a:ext cx="115899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AU" alt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59" y="980728"/>
            <a:ext cx="11604760" cy="525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AU" alt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76C3902-3CEC-46B3-BCFB-17D00B0F5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5254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dirty="0"/>
              <a:t>Project 1 - </a:t>
            </a:r>
            <a:r>
              <a:rPr lang="en-AU" altLang="en-US" dirty="0"/>
              <a:t>MIPS Binary Code Read</a:t>
            </a:r>
            <a:r>
              <a:rPr lang="en-US" altLang="en-US" dirty="0"/>
              <a:t> -</a:t>
            </a:r>
            <a:endParaRPr lang="en-AU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151F3-EBDE-4106-82F5-D3BED5E6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343" y="6356350"/>
            <a:ext cx="577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26C8-A6F3-4C39-A983-D60585121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82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Tx/>
        <a:buSzPct val="5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j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Tx/>
        <a:buSzPct val="5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j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j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j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55440" y="1124744"/>
            <a:ext cx="9000999" cy="83099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Introduction to Computer Architecture</a:t>
            </a:r>
            <a:br>
              <a:rPr lang="en-US" altLang="en-US" sz="2400" dirty="0"/>
            </a:br>
            <a:r>
              <a:rPr lang="en-US" altLang="en-US" sz="2400" dirty="0"/>
              <a:t>Project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endParaRPr lang="en-US" altLang="en-US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75520" y="3284984"/>
            <a:ext cx="8640960" cy="523220"/>
          </a:xfrm>
        </p:spPr>
        <p:txBody>
          <a:bodyPr/>
          <a:lstStyle/>
          <a:p>
            <a:r>
              <a:rPr lang="en-AU" altLang="en-US" dirty="0"/>
              <a:t>MIPS Simulator (Part 2)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E3B07-423E-4B7D-9790-0E75410C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 #5: </a:t>
            </a:r>
            <a:r>
              <a:rPr lang="en-US" altLang="ko-KR" dirty="0" err="1"/>
              <a:t>Syscalls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EFF98-9E81-4B60-805B-C897EE6B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Similar to the MARS simulator, your simulator needs to provide some “pseudo” system calls </a:t>
            </a:r>
          </a:p>
          <a:p>
            <a:endParaRPr lang="en-US" altLang="ko-KR" sz="2400" dirty="0"/>
          </a:p>
          <a:p>
            <a:r>
              <a:rPr lang="en-US" altLang="ko-KR" sz="2400" dirty="0"/>
              <a:t>If your simulated CPU is executing the “</a:t>
            </a:r>
            <a:r>
              <a:rPr lang="en-US" altLang="ko-KR" sz="2400" dirty="0" err="1">
                <a:latin typeface="Consolas" panose="020B0609020204030204" pitchFamily="49" charset="0"/>
              </a:rPr>
              <a:t>syscall</a:t>
            </a:r>
            <a:r>
              <a:rPr lang="en-US" altLang="ko-KR" sz="2400" dirty="0"/>
              <a:t>” instruction, check the current value  </a:t>
            </a:r>
            <a:r>
              <a:rPr lang="en-US" altLang="ko-KR" sz="2400" dirty="0">
                <a:latin typeface="Consolas" panose="020B0609020204030204" pitchFamily="49" charset="0"/>
              </a:rPr>
              <a:t>$v0($2)</a:t>
            </a:r>
            <a:r>
              <a:rPr lang="en-US" altLang="ko-KR" sz="2400" dirty="0"/>
              <a:t> and do the following</a:t>
            </a:r>
          </a:p>
          <a:p>
            <a:pPr lvl="1"/>
            <a:r>
              <a:rPr lang="en-US" altLang="ko-KR" sz="2000" dirty="0"/>
              <a:t>If </a:t>
            </a:r>
            <a:r>
              <a:rPr lang="en-US" altLang="ko-KR" sz="2000" dirty="0">
                <a:latin typeface="Consolas" panose="020B0609020204030204" pitchFamily="49" charset="0"/>
              </a:rPr>
              <a:t>$v0</a:t>
            </a:r>
            <a:r>
              <a:rPr lang="en-US" altLang="ko-KR" sz="2000" dirty="0"/>
              <a:t>=1, print the contents of </a:t>
            </a:r>
            <a:r>
              <a:rPr lang="en-US" altLang="ko-KR" sz="2000" dirty="0">
                <a:latin typeface="Consolas" panose="020B0609020204030204" pitchFamily="49" charset="0"/>
              </a:rPr>
              <a:t>$a0($4)</a:t>
            </a:r>
            <a:r>
              <a:rPr lang="en-US" altLang="ko-KR" sz="2000" dirty="0"/>
              <a:t> in the signed integer format (</a:t>
            </a:r>
            <a:r>
              <a:rPr lang="en-US" altLang="ko-KR" sz="2000" dirty="0">
                <a:latin typeface="Consolas" panose="020B0609020204030204" pitchFamily="49" charset="0"/>
              </a:rPr>
              <a:t>“%d”</a:t>
            </a:r>
            <a:r>
              <a:rPr lang="en-US" altLang="ko-KR" sz="2000" dirty="0"/>
              <a:t>).</a:t>
            </a:r>
          </a:p>
          <a:p>
            <a:pPr lvl="2"/>
            <a:r>
              <a:rPr lang="en-US" altLang="ko-KR" sz="1600" dirty="0"/>
              <a:t>Do not add a newline!</a:t>
            </a:r>
          </a:p>
          <a:p>
            <a:pPr lvl="1"/>
            <a:r>
              <a:rPr lang="en-US" altLang="ko-KR" sz="2000" dirty="0"/>
              <a:t>If </a:t>
            </a:r>
            <a:r>
              <a:rPr lang="en-US" altLang="ko-KR" sz="2000" dirty="0">
                <a:latin typeface="Consolas" panose="020B0609020204030204" pitchFamily="49" charset="0"/>
              </a:rPr>
              <a:t>$v0</a:t>
            </a:r>
            <a:r>
              <a:rPr lang="en-US" altLang="ko-KR" sz="2000" dirty="0"/>
              <a:t>=4, print the string in the data memory pointed by </a:t>
            </a:r>
            <a:r>
              <a:rPr lang="en-US" altLang="ko-KR" sz="2000" dirty="0">
                <a:latin typeface="Consolas" panose="020B0609020204030204" pitchFamily="49" charset="0"/>
              </a:rPr>
              <a:t>$a0($4)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800" dirty="0"/>
              <a:t>Print until you encounter a NULL character</a:t>
            </a:r>
          </a:p>
          <a:p>
            <a:pPr lvl="2"/>
            <a:r>
              <a:rPr lang="en-US" altLang="ko-KR" sz="1800" dirty="0"/>
              <a:t>Also, do not add a newline unless the string itself has </a:t>
            </a:r>
            <a:r>
              <a:rPr lang="en-US" altLang="ko-KR" sz="1800"/>
              <a:t>a newline</a:t>
            </a:r>
            <a:endParaRPr lang="en-US" altLang="ko-KR" sz="1800" dirty="0"/>
          </a:p>
          <a:p>
            <a:pPr lvl="1"/>
            <a:r>
              <a:rPr lang="en-US" altLang="ko-KR" sz="2000" dirty="0"/>
              <a:t>If </a:t>
            </a:r>
            <a:r>
              <a:rPr lang="en-US" altLang="ko-KR" sz="2000" dirty="0">
                <a:latin typeface="Consolas" panose="020B0609020204030204" pitchFamily="49" charset="0"/>
              </a:rPr>
              <a:t>$v0</a:t>
            </a:r>
            <a:r>
              <a:rPr lang="en-US" altLang="ko-KR" sz="2000" dirty="0"/>
              <a:t>=10, print the following message and stop the simulation</a:t>
            </a:r>
          </a:p>
          <a:p>
            <a:pPr lvl="2"/>
            <a:r>
              <a:rPr lang="en-US" altLang="ko-KR" sz="1800" dirty="0">
                <a:highlight>
                  <a:srgbClr val="CCFFFF"/>
                </a:highlight>
                <a:latin typeface="Consolas" panose="020B0609020204030204" pitchFamily="49" charset="0"/>
              </a:rPr>
              <a:t>EXIT </a:t>
            </a:r>
            <a:r>
              <a:rPr lang="en-US" altLang="ko-KR" sz="1800" dirty="0" err="1">
                <a:highlight>
                  <a:srgbClr val="CCFFFF"/>
                </a:highlight>
                <a:latin typeface="Consolas" panose="020B0609020204030204" pitchFamily="49" charset="0"/>
              </a:rPr>
              <a:t>syscall</a:t>
            </a:r>
            <a:endParaRPr lang="en-US" altLang="ko-KR" sz="1800" dirty="0">
              <a:highlight>
                <a:srgbClr val="CCFFFF"/>
              </a:highlight>
              <a:latin typeface="Consolas" panose="020B0609020204030204" pitchFamily="49" charset="0"/>
            </a:endParaRPr>
          </a:p>
          <a:p>
            <a:pPr lvl="2"/>
            <a:endParaRPr lang="en-US" altLang="ko-KR" sz="1800" dirty="0"/>
          </a:p>
          <a:p>
            <a:pPr lvl="1"/>
            <a:r>
              <a:rPr lang="en-US" altLang="ko-KR" sz="2200" dirty="0"/>
              <a:t>Do not need to implement other system calls</a:t>
            </a:r>
          </a:p>
          <a:p>
            <a:pPr lvl="2"/>
            <a:r>
              <a:rPr lang="en-US" altLang="ko-KR" sz="1800" dirty="0"/>
              <a:t>Print </a:t>
            </a:r>
            <a:r>
              <a:rPr lang="en-US" altLang="ko-KR" sz="1800" dirty="0">
                <a:highlight>
                  <a:srgbClr val="CCFFFF"/>
                </a:highlight>
                <a:latin typeface="Consolas" panose="020B0609020204030204" pitchFamily="49" charset="0"/>
              </a:rPr>
              <a:t>Invalid </a:t>
            </a:r>
            <a:r>
              <a:rPr lang="en-US" altLang="ko-KR" sz="1800" dirty="0" err="1">
                <a:highlight>
                  <a:srgbClr val="CCFFFF"/>
                </a:highlight>
                <a:latin typeface="Consolas" panose="020B0609020204030204" pitchFamily="49" charset="0"/>
              </a:rPr>
              <a:t>syscall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/>
              <a:t>and exit</a:t>
            </a:r>
          </a:p>
          <a:p>
            <a:pPr lvl="2"/>
            <a:endParaRPr lang="en-US" altLang="ko-KR" sz="18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B6F2E-F2B9-4709-A5E6-E20EF5E5E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en-US"/>
              <a:t>Project 1 - </a:t>
            </a:r>
            <a:r>
              <a:rPr lang="en-AU" altLang="en-US"/>
              <a:t>MIPS Binary Code Read</a:t>
            </a:r>
            <a:r>
              <a:rPr lang="en-US" altLang="en-US"/>
              <a:t> -</a:t>
            </a:r>
            <a:endParaRPr lang="en-AU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22C1F-6A6F-4612-B86A-6CFD0AC7C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3426C8-A6F3-4C39-A983-D6058512123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6E2AA87D-4FAC-434A-ACE8-2E4E1C888623}"/>
              </a:ext>
            </a:extLst>
          </p:cNvPr>
          <p:cNvSpPr/>
          <p:nvPr/>
        </p:nvSpPr>
        <p:spPr>
          <a:xfrm>
            <a:off x="8400256" y="4653137"/>
            <a:ext cx="309634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it-IT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mips-sim&gt; run 1000</a:t>
            </a:r>
          </a:p>
          <a:p>
            <a:r>
              <a:rPr lang="it-IT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EXIT syscall</a:t>
            </a:r>
          </a:p>
          <a:p>
            <a:r>
              <a:rPr lang="it-IT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Executed 592 instructions</a:t>
            </a:r>
          </a:p>
          <a:p>
            <a:r>
              <a:rPr lang="it-IT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mips-sim&gt; </a:t>
            </a:r>
          </a:p>
          <a:p>
            <a:endParaRPr lang="it-IT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2AC3D-FD93-4F89-B6D9-C8D92CA5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Sample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74E5F-75FC-4C08-AB93-E27F0C49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0" y="908720"/>
            <a:ext cx="11604760" cy="5616624"/>
          </a:xfrm>
        </p:spPr>
        <p:txBody>
          <a:bodyPr/>
          <a:lstStyle/>
          <a:p>
            <a:r>
              <a:rPr lang="en-US" altLang="ko-KR" sz="2400" dirty="0"/>
              <a:t>6 testcases are provided</a:t>
            </a:r>
          </a:p>
          <a:p>
            <a:pPr lvl="1"/>
            <a:r>
              <a:rPr lang="en-US" altLang="ko-KR" sz="1050" dirty="0"/>
              <a:t>Test1: test on </a:t>
            </a:r>
            <a:r>
              <a:rPr lang="en-US" altLang="ko-KR" sz="1050" dirty="0" err="1"/>
              <a:t>mult</a:t>
            </a:r>
            <a:r>
              <a:rPr lang="en-US" altLang="ko-KR" sz="1050" dirty="0"/>
              <a:t>/div</a:t>
            </a:r>
          </a:p>
          <a:p>
            <a:pPr lvl="2"/>
            <a:r>
              <a:rPr lang="en-US" altLang="ko-KR" sz="1000" dirty="0"/>
              <a:t>Instruction binary: ~swe3005/2020s/proj3/test1_t.dat</a:t>
            </a:r>
          </a:p>
          <a:p>
            <a:pPr lvl="2"/>
            <a:r>
              <a:rPr lang="en-US" altLang="ko-KR" sz="1000" dirty="0"/>
              <a:t>No data to load</a:t>
            </a:r>
          </a:p>
          <a:p>
            <a:pPr lvl="2"/>
            <a:r>
              <a:rPr lang="en-US" altLang="ko-KR" sz="1000" dirty="0"/>
              <a:t>Explanation and expected output: ~swe3005/2020s/proj3/test1_dis.txt</a:t>
            </a:r>
          </a:p>
          <a:p>
            <a:pPr lvl="2"/>
            <a:endParaRPr lang="en-US" altLang="ko-KR" sz="1000" dirty="0"/>
          </a:p>
          <a:p>
            <a:pPr lvl="1"/>
            <a:r>
              <a:rPr lang="en-US" altLang="ko-KR" sz="1050" dirty="0"/>
              <a:t>Test2: test on load/store</a:t>
            </a:r>
          </a:p>
          <a:p>
            <a:pPr lvl="2"/>
            <a:r>
              <a:rPr lang="en-US" altLang="ko-KR" sz="1000" dirty="0"/>
              <a:t>Instruction binary: ~swe3005/2020s/proj3/test2_t.dat</a:t>
            </a:r>
          </a:p>
          <a:p>
            <a:pPr lvl="2"/>
            <a:r>
              <a:rPr lang="en-US" altLang="ko-KR" sz="1000" dirty="0"/>
              <a:t>Data:  ~swe3005/2020s/proj3/test2_d.dat</a:t>
            </a:r>
          </a:p>
          <a:p>
            <a:pPr lvl="2"/>
            <a:r>
              <a:rPr lang="en-US" altLang="ko-KR" sz="1000" dirty="0"/>
              <a:t>Explanation and expected output: ~swe3005/2020s/proj3/test2_dis.txt</a:t>
            </a:r>
          </a:p>
          <a:p>
            <a:pPr lvl="2"/>
            <a:endParaRPr lang="en-US" altLang="ko-KR" sz="1100" dirty="0"/>
          </a:p>
          <a:p>
            <a:pPr lvl="1"/>
            <a:r>
              <a:rPr lang="en-US" altLang="ko-KR" sz="1050" dirty="0"/>
              <a:t>Test3: test on branch</a:t>
            </a:r>
          </a:p>
          <a:p>
            <a:pPr lvl="2"/>
            <a:r>
              <a:rPr lang="en-US" altLang="ko-KR" sz="1000" dirty="0"/>
              <a:t>Instruction binary: ~swe3005/2020s/proj3/test3_t.dat</a:t>
            </a:r>
          </a:p>
          <a:p>
            <a:pPr lvl="2"/>
            <a:r>
              <a:rPr lang="en-US" altLang="ko-KR" sz="1000" dirty="0"/>
              <a:t>No data to load</a:t>
            </a:r>
          </a:p>
          <a:p>
            <a:pPr lvl="2"/>
            <a:r>
              <a:rPr lang="en-US" altLang="ko-KR" sz="1000" dirty="0"/>
              <a:t>Explanation and expected output: ~swe3005/2020s/proj3/test3_dis.txt</a:t>
            </a:r>
          </a:p>
          <a:p>
            <a:pPr lvl="2"/>
            <a:endParaRPr lang="en-US" altLang="ko-KR" sz="1000" dirty="0"/>
          </a:p>
          <a:p>
            <a:pPr lvl="1"/>
            <a:r>
              <a:rPr lang="en-US" altLang="ko-KR" sz="1050" dirty="0"/>
              <a:t>Test4: test on system calls</a:t>
            </a:r>
          </a:p>
          <a:p>
            <a:pPr lvl="2"/>
            <a:r>
              <a:rPr lang="en-US" altLang="ko-KR" sz="1000" dirty="0"/>
              <a:t>Instruction binary: ~swe3005/2020s/proj3/test4_t.dat</a:t>
            </a:r>
          </a:p>
          <a:p>
            <a:pPr lvl="2"/>
            <a:r>
              <a:rPr lang="en-US" altLang="ko-KR" sz="1000" dirty="0"/>
              <a:t>Data:  ~swe3005/2020s/proj3/test4_d.dat</a:t>
            </a:r>
          </a:p>
          <a:p>
            <a:pPr lvl="2"/>
            <a:r>
              <a:rPr lang="en-US" altLang="ko-KR" sz="1000" dirty="0"/>
              <a:t>Explanation and expected output: ~swe3005/2020s/proj3/test4_dis.txt</a:t>
            </a:r>
          </a:p>
          <a:p>
            <a:pPr lvl="2"/>
            <a:endParaRPr lang="en-US" altLang="ko-KR" sz="1100" dirty="0"/>
          </a:p>
          <a:p>
            <a:pPr lvl="1"/>
            <a:r>
              <a:rPr lang="en-US" altLang="ko-KR" sz="1050" dirty="0"/>
              <a:t>Test5: test on jump</a:t>
            </a:r>
          </a:p>
          <a:p>
            <a:pPr lvl="2"/>
            <a:r>
              <a:rPr lang="en-US" altLang="ko-KR" sz="1000" dirty="0"/>
              <a:t>Instruction binary: ~swe3005/2020s/proj3/test5_t.dat</a:t>
            </a:r>
          </a:p>
          <a:p>
            <a:pPr lvl="2"/>
            <a:r>
              <a:rPr lang="en-US" altLang="ko-KR" sz="1000" dirty="0"/>
              <a:t>No data to load</a:t>
            </a:r>
          </a:p>
          <a:p>
            <a:pPr lvl="2"/>
            <a:r>
              <a:rPr lang="en-US" altLang="ko-KR" sz="1000" dirty="0"/>
              <a:t>Explanation and expected output: ~swe3005/2020s/proj3/test5_dis.txt</a:t>
            </a:r>
          </a:p>
          <a:p>
            <a:pPr lvl="2"/>
            <a:endParaRPr lang="en-US" altLang="ko-KR" sz="1000" dirty="0"/>
          </a:p>
          <a:p>
            <a:pPr lvl="1"/>
            <a:r>
              <a:rPr lang="en-US" altLang="ko-KR" sz="1050" dirty="0"/>
              <a:t>Test6: Bubble sort</a:t>
            </a:r>
          </a:p>
          <a:p>
            <a:pPr lvl="2"/>
            <a:r>
              <a:rPr lang="en-US" altLang="ko-KR" sz="1000" dirty="0"/>
              <a:t>Instruction binary: ~swe3005/2020s/proj3/test6_t.dat</a:t>
            </a:r>
          </a:p>
          <a:p>
            <a:pPr lvl="2"/>
            <a:r>
              <a:rPr lang="en-US" altLang="ko-KR" sz="1000" dirty="0"/>
              <a:t>Data:  ~swe3005/2020s/proj3/test6_d.dat</a:t>
            </a:r>
          </a:p>
          <a:p>
            <a:pPr lvl="2"/>
            <a:r>
              <a:rPr lang="en-US" altLang="ko-KR" sz="1000" dirty="0"/>
              <a:t>Expected output: ~swe3005/2020s/proj3/test6_dis.txt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23604B-79B5-4E49-8D8B-12851EBB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en-US"/>
              <a:t>Project 1 - </a:t>
            </a:r>
            <a:r>
              <a:rPr lang="en-AU" altLang="en-US"/>
              <a:t>MIPS Binary Code Read</a:t>
            </a:r>
            <a:r>
              <a:rPr lang="en-US" altLang="en-US"/>
              <a:t> -</a:t>
            </a:r>
            <a:endParaRPr lang="en-AU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4C01A2-292A-4C01-BEAF-D201C1273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3426C8-A6F3-4C39-A983-D6058512123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71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4DB4-874E-426B-A58B-59E17FFA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EFCE-AE31-4856-9143-6B51F8ED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0" y="908720"/>
            <a:ext cx="11604760" cy="5256560"/>
          </a:xfrm>
        </p:spPr>
        <p:txBody>
          <a:bodyPr/>
          <a:lstStyle/>
          <a:p>
            <a:r>
              <a:rPr lang="en-US" sz="2400" dirty="0"/>
              <a:t>Clear the build directory </a:t>
            </a:r>
          </a:p>
          <a:p>
            <a:pPr lvl="1"/>
            <a:r>
              <a:rPr lang="en-US" sz="2000" dirty="0"/>
              <a:t>Do not leave any executable or object file in the submission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ko-KR" sz="2400" dirty="0"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want to submit “</a:t>
            </a:r>
            <a:r>
              <a:rPr lang="en-US" sz="2000" dirty="0" err="1">
                <a:latin typeface="Consolas" panose="020B0609020204030204" pitchFamily="49" charset="0"/>
                <a:cs typeface="Arial" panose="020B0604020202020204" pitchFamily="34" charset="0"/>
              </a:rPr>
              <a:t>src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directory…</a:t>
            </a:r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~swe3005/bin/submit proj3 </a:t>
            </a:r>
            <a:r>
              <a:rPr lang="en-US" sz="1600" dirty="0" err="1">
                <a:latin typeface="Consolas" panose="020B0609020204030204" pitchFamily="49" charset="0"/>
              </a:rPr>
              <a:t>src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Verify the submission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~swe3005/bin/check-submission proj3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80561-BDEF-415B-BFA5-74633A971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1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AU" altLang="en-US" dirty="0"/>
              <a:t>L1 - Introduction</a:t>
            </a:r>
          </a:p>
        </p:txBody>
      </p:sp>
      <p:sp>
        <p:nvSpPr>
          <p:cNvPr id="15" name="직사각형 3">
            <a:extLst>
              <a:ext uri="{FF2B5EF4-FFF2-40B4-BE49-F238E27FC236}">
                <a16:creationId xmlns:a16="http://schemas.microsoft.com/office/drawing/2014/main" id="{C676D8AB-718C-4598-9B2B-936E4539B18B}"/>
              </a:ext>
            </a:extLst>
          </p:cNvPr>
          <p:cNvSpPr/>
          <p:nvPr/>
        </p:nvSpPr>
        <p:spPr>
          <a:xfrm>
            <a:off x="803412" y="3284984"/>
            <a:ext cx="10585176" cy="963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Submitted Files for proj3: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File Name                                File Size       Time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--------------------------------------------------------------------------------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proj3-2019123456-Sep.05.17.22.388048074        268490                  Thu Sep  5 17:22:49 2019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7E1F-631D-41F5-BD56-C053C92F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Due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8616-E590-42A8-8507-F37DF2F0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2020 May 27th, 23:59:59</a:t>
            </a:r>
          </a:p>
          <a:p>
            <a:endParaRPr lang="en-US" altLang="ko-KR" dirty="0"/>
          </a:p>
          <a:p>
            <a:r>
              <a:rPr lang="en-US" altLang="ko-KR" dirty="0"/>
              <a:t>Late penalty (max 3 days): 20% per day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A477E-A399-476C-A45D-3842A0007A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1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AU" altLang="en-US"/>
              <a:t>L1 - Introduction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1109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2AC3D-FD93-4F89-B6D9-C8D92CA5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3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74E5F-75FC-4C08-AB93-E27F0C49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0" y="933302"/>
            <a:ext cx="11604760" cy="2607702"/>
          </a:xfrm>
        </p:spPr>
        <p:txBody>
          <a:bodyPr/>
          <a:lstStyle/>
          <a:p>
            <a:r>
              <a:rPr lang="en-US" altLang="ko-KR" dirty="0"/>
              <a:t>In Project 3, you’ll need to implement the remaining parts of the MIPS instruction simulator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23604B-79B5-4E49-8D8B-12851EBB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en-US"/>
              <a:t>Project 1 - </a:t>
            </a:r>
            <a:r>
              <a:rPr lang="en-AU" altLang="en-US"/>
              <a:t>MIPS Binary Code Read</a:t>
            </a:r>
            <a:r>
              <a:rPr lang="en-US" altLang="en-US"/>
              <a:t> -</a:t>
            </a:r>
            <a:endParaRPr lang="en-AU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4C01A2-292A-4C01-BEAF-D201C1273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3426C8-A6F3-4C39-A983-D6058512123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75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24F86-133F-4E07-9EF3-FCE7B70C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to Support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9902C-F029-4B3D-B690-509DD9A1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All instructions from Project 2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Multiply/Divide: </a:t>
            </a:r>
            <a:r>
              <a:rPr lang="en-US" altLang="ko-KR" dirty="0">
                <a:latin typeface="Consolas" panose="020B0609020204030204" pitchFamily="49" charset="0"/>
              </a:rPr>
              <a:t>div, </a:t>
            </a:r>
            <a:r>
              <a:rPr lang="en-US" altLang="ko-KR" dirty="0" err="1">
                <a:latin typeface="Consolas" panose="020B0609020204030204" pitchFamily="49" charset="0"/>
              </a:rPr>
              <a:t>divu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mfhi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mflo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mthi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mtlo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mult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multu</a:t>
            </a:r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Memory access: </a:t>
            </a:r>
            <a:r>
              <a:rPr lang="en-US" altLang="ko-KR" dirty="0" err="1">
                <a:latin typeface="Consolas" panose="020B0609020204030204" pitchFamily="49" charset="0"/>
              </a:rPr>
              <a:t>lw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lh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lhu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lb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lbu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sw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sh</a:t>
            </a:r>
            <a:r>
              <a:rPr lang="en-US" altLang="ko-KR" dirty="0">
                <a:latin typeface="Consolas" panose="020B0609020204030204" pitchFamily="49" charset="0"/>
              </a:rPr>
              <a:t>, sb</a:t>
            </a:r>
            <a:endParaRPr lang="en-US" altLang="ko-KR" dirty="0">
              <a:latin typeface="+mn-lt"/>
            </a:endParaRPr>
          </a:p>
          <a:p>
            <a:endParaRPr lang="en-US" altLang="ko-KR" dirty="0"/>
          </a:p>
          <a:p>
            <a:r>
              <a:rPr lang="en-US" altLang="ko-KR" dirty="0"/>
              <a:t>Branch and Jump: </a:t>
            </a:r>
            <a:r>
              <a:rPr lang="en-US" altLang="ko-KR" dirty="0" err="1">
                <a:latin typeface="Consolas" panose="020B0609020204030204" pitchFamily="49" charset="0"/>
              </a:rPr>
              <a:t>jalr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jr</a:t>
            </a:r>
            <a:r>
              <a:rPr lang="en-US" altLang="ko-KR" dirty="0">
                <a:latin typeface="Consolas" panose="020B0609020204030204" pitchFamily="49" charset="0"/>
              </a:rPr>
              <a:t>, j, </a:t>
            </a:r>
            <a:r>
              <a:rPr lang="en-US" altLang="ko-KR" dirty="0" err="1">
                <a:latin typeface="Consolas" panose="020B0609020204030204" pitchFamily="49" charset="0"/>
              </a:rPr>
              <a:t>jal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beq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bne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System call instruction: </a:t>
            </a:r>
            <a:r>
              <a:rPr lang="en-US" altLang="ko-KR" dirty="0" err="1">
                <a:latin typeface="Consolas" panose="020B0609020204030204" pitchFamily="49" charset="0"/>
              </a:rPr>
              <a:t>syscall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1B0F30-9DD8-41C7-ABC8-DBD319841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3426C8-A6F3-4C39-A983-D6058512123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8F973-7D81-4D15-811A-213E5D48B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en-US"/>
              <a:t>Project 2 - MIPS Simulator (Part 1) -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97872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3343B-C301-4037-8BC1-9F0DAC1B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Instructions to Support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38952-3B15-4361-903E-85697523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 hints on </a:t>
            </a:r>
            <a:r>
              <a:rPr lang="en-US" altLang="ko-KR" dirty="0" err="1">
                <a:latin typeface="Consolas" panose="020B0609020204030204" pitchFamily="49" charset="0"/>
              </a:rPr>
              <a:t>mult</a:t>
            </a:r>
            <a:r>
              <a:rPr lang="en-US" altLang="ko-KR" dirty="0"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latin typeface="Consolas" panose="020B0609020204030204" pitchFamily="49" charset="0"/>
              </a:rPr>
              <a:t>multu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In C programming language, in order to obtain 64-bit results from multiply operation, cast the value to a 64-bit integer, and then perform multiply.</a:t>
            </a:r>
          </a:p>
          <a:p>
            <a:pPr lvl="2"/>
            <a:r>
              <a:rPr lang="en-US" altLang="ko-KR" dirty="0" err="1"/>
              <a:t>mult</a:t>
            </a:r>
            <a:r>
              <a:rPr lang="en-US" altLang="ko-KR" dirty="0"/>
              <a:t>: use signed 64 bit integer</a:t>
            </a:r>
          </a:p>
          <a:p>
            <a:pPr lvl="2"/>
            <a:r>
              <a:rPr lang="en-US" altLang="ko-KR" dirty="0" err="1"/>
              <a:t>multu</a:t>
            </a:r>
            <a:r>
              <a:rPr lang="en-US" altLang="ko-KR" dirty="0"/>
              <a:t>: use unsigned 64 bit integer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681D28-6BE9-4F78-A8CA-D7B321C68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en-US"/>
              <a:t>Project 1 - </a:t>
            </a:r>
            <a:r>
              <a:rPr lang="en-AU" altLang="en-US"/>
              <a:t>MIPS Binary Code Read</a:t>
            </a:r>
            <a:r>
              <a:rPr lang="en-US" altLang="en-US"/>
              <a:t> -</a:t>
            </a:r>
            <a:endParaRPr lang="en-AU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9C1EAF-F645-4C06-AFB2-FA981946D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3426C8-A6F3-4C39-A983-D6058512123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42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3EF62-DCE4-4F9C-B9D2-BC0DF56B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 to Implement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F7E80-A276-40EF-B8ED-CA36D071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From Project 2,</a:t>
            </a:r>
          </a:p>
          <a:p>
            <a:pPr lvl="1"/>
            <a:r>
              <a:rPr lang="en-US" altLang="ko-KR" sz="2000" dirty="0"/>
              <a:t>Registers </a:t>
            </a:r>
          </a:p>
          <a:p>
            <a:pPr lvl="2"/>
            <a:r>
              <a:rPr lang="en-US" altLang="ko-KR" sz="1600" dirty="0"/>
              <a:t>Now, you need to model the  </a:t>
            </a:r>
            <a:r>
              <a:rPr lang="en-US" altLang="ko-KR" sz="1600" b="1" dirty="0">
                <a:latin typeface="Consolas" panose="020B0609020204030204" pitchFamily="49" charset="0"/>
              </a:rPr>
              <a:t>HI</a:t>
            </a:r>
            <a:r>
              <a:rPr lang="en-US" altLang="ko-KR" sz="1600" dirty="0"/>
              <a:t> and </a:t>
            </a:r>
            <a:r>
              <a:rPr lang="en-US" altLang="ko-KR" sz="1600" b="1" dirty="0">
                <a:latin typeface="Consolas" panose="020B0609020204030204" pitchFamily="49" charset="0"/>
              </a:rPr>
              <a:t>LO</a:t>
            </a:r>
            <a:r>
              <a:rPr lang="en-US" altLang="ko-KR" sz="1600" dirty="0"/>
              <a:t> registers as well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Instruction memory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Data memory </a:t>
            </a:r>
          </a:p>
          <a:p>
            <a:pPr lvl="1"/>
            <a:r>
              <a:rPr lang="en-US" altLang="ko-KR" sz="2000" dirty="0"/>
              <a:t>Unlike real CPU, data memory is separated from instruction memory</a:t>
            </a:r>
          </a:p>
          <a:p>
            <a:pPr lvl="1"/>
            <a:r>
              <a:rPr lang="en-US" altLang="ko-KR" sz="2000" dirty="0"/>
              <a:t>Data memory address range: 0x10000000 – 0x10010000 (64KB)</a:t>
            </a:r>
          </a:p>
          <a:p>
            <a:pPr lvl="1"/>
            <a:r>
              <a:rPr lang="en-US" altLang="ko-KR" sz="2000" dirty="0"/>
              <a:t>All contents are initialized to 0xFF at beginning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2569B5-D255-404A-8426-E2D959D28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en-US" dirty="0"/>
              <a:t>Project 1 - </a:t>
            </a:r>
            <a:r>
              <a:rPr lang="en-AU" altLang="en-US" dirty="0"/>
              <a:t>MIPS Binary Code Read</a:t>
            </a:r>
            <a:r>
              <a:rPr lang="en-US" altLang="en-US" dirty="0"/>
              <a:t> -</a:t>
            </a:r>
            <a:endParaRPr lang="en-AU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E5B6A-6EB9-4F5E-A88F-B1D8BFB11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3426C8-A6F3-4C39-A983-D6058512123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56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E3B07-423E-4B7D-9790-0E75410C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 #1: Data Loading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EFF98-9E81-4B60-805B-C897EE6B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the following commands to your program</a:t>
            </a:r>
          </a:p>
          <a:p>
            <a:pPr marL="457200" lvl="1" indent="0">
              <a:buNone/>
            </a:pPr>
            <a:r>
              <a:rPr lang="en-US" altLang="ko-KR" dirty="0" err="1">
                <a:highlight>
                  <a:srgbClr val="CCFFFF"/>
                </a:highlight>
                <a:latin typeface="Consolas" panose="020B0609020204030204" pitchFamily="49" charset="0"/>
              </a:rPr>
              <a:t>loadinst</a:t>
            </a:r>
            <a:r>
              <a:rPr lang="en-US" altLang="ko-KR" dirty="0">
                <a:highlight>
                  <a:srgbClr val="CCFFFF"/>
                </a:highlight>
                <a:latin typeface="Consolas" panose="020B0609020204030204" pitchFamily="49" charset="0"/>
              </a:rPr>
              <a:t> &lt;filename&gt;</a:t>
            </a:r>
            <a:endParaRPr lang="en-US" altLang="ko-KR" dirty="0">
              <a:highlight>
                <a:srgbClr val="CCFFFF"/>
              </a:highlight>
            </a:endParaRPr>
          </a:p>
          <a:p>
            <a:pPr lvl="2"/>
            <a:r>
              <a:rPr lang="en-US" altLang="ko-KR" dirty="0"/>
              <a:t>Same as Project 2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>
                <a:highlight>
                  <a:srgbClr val="CCFFFF"/>
                </a:highlight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highlight>
                  <a:srgbClr val="CCFFFF"/>
                </a:highlight>
                <a:latin typeface="Consolas" panose="020B0609020204030204" pitchFamily="49" charset="0"/>
              </a:rPr>
              <a:t> &lt;filename&gt;</a:t>
            </a:r>
            <a:endParaRPr lang="en-US" altLang="ko-KR" dirty="0"/>
          </a:p>
          <a:p>
            <a:pPr lvl="2"/>
            <a:r>
              <a:rPr lang="en-US" altLang="ko-KR" dirty="0"/>
              <a:t>Read the binary file named </a:t>
            </a:r>
            <a:r>
              <a:rPr lang="en-US" altLang="ko-KR" dirty="0">
                <a:latin typeface="Consolas" panose="020B0609020204030204" pitchFamily="49" charset="0"/>
              </a:rPr>
              <a:t>&lt;filename&gt;</a:t>
            </a:r>
            <a:r>
              <a:rPr lang="en-US" altLang="ko-KR" dirty="0"/>
              <a:t> and store the binary data to the data memory </a:t>
            </a:r>
          </a:p>
          <a:p>
            <a:pPr lvl="2"/>
            <a:r>
              <a:rPr lang="en-US" altLang="ko-KR" dirty="0"/>
              <a:t>Always start from data memory address 0x10000000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DO NOT try</a:t>
            </a:r>
            <a:r>
              <a:rPr lang="ko-KR" altLang="en-US" dirty="0"/>
              <a:t> </a:t>
            </a:r>
            <a:r>
              <a:rPr lang="en-US" altLang="ko-KR" dirty="0"/>
              <a:t>to convert the endianness</a:t>
            </a:r>
          </a:p>
          <a:p>
            <a:pPr lvl="3"/>
            <a:r>
              <a:rPr lang="en-US" altLang="ko-KR" dirty="0"/>
              <a:t>i.e., The first byte in the file should be stored at data memory address 0x10000000, and the second byte should be stored at 0x10000001, …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B6F2E-F2B9-4709-A5E6-E20EF5E5E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en-US"/>
              <a:t>Project 1 - </a:t>
            </a:r>
            <a:r>
              <a:rPr lang="en-AU" altLang="en-US"/>
              <a:t>MIPS Binary Code Read</a:t>
            </a:r>
            <a:r>
              <a:rPr lang="en-US" altLang="en-US"/>
              <a:t> -</a:t>
            </a:r>
            <a:endParaRPr lang="en-AU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22C1F-6A6F-4612-B86A-6CFD0AC7C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3426C8-A6F3-4C39-A983-D6058512123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45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E3B07-423E-4B7D-9790-0E75410C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 #2: Instruction Execution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EFF98-9E81-4B60-805B-C897EE6B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the following command to your program</a:t>
            </a:r>
          </a:p>
          <a:p>
            <a:pPr marL="457200" lvl="1" indent="0">
              <a:buNone/>
            </a:pPr>
            <a:r>
              <a:rPr lang="en-US" altLang="ko-KR" dirty="0">
                <a:highlight>
                  <a:srgbClr val="CCFFFF"/>
                </a:highlight>
                <a:latin typeface="Consolas" panose="020B0609020204030204" pitchFamily="49" charset="0"/>
              </a:rPr>
              <a:t>run &lt;N&gt;</a:t>
            </a:r>
          </a:p>
          <a:p>
            <a:pPr lvl="2"/>
            <a:r>
              <a:rPr lang="en-US" altLang="ko-KR" dirty="0"/>
              <a:t>Same as Project 2</a:t>
            </a:r>
          </a:p>
          <a:p>
            <a:pPr marL="457200" lvl="1" indent="0">
              <a:buNone/>
            </a:pPr>
            <a:endParaRPr lang="en-US" altLang="ko-KR" dirty="0">
              <a:highlight>
                <a:srgbClr val="CC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B6F2E-F2B9-4709-A5E6-E20EF5E5E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en-US" dirty="0"/>
              <a:t>Project 1 - </a:t>
            </a:r>
            <a:r>
              <a:rPr lang="en-AU" altLang="en-US" dirty="0"/>
              <a:t>MIPS Binary Code Read</a:t>
            </a:r>
            <a:r>
              <a:rPr lang="en-US" altLang="en-US" dirty="0"/>
              <a:t> -</a:t>
            </a:r>
            <a:endParaRPr lang="en-AU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22C1F-6A6F-4612-B86A-6CFD0AC7C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3426C8-A6F3-4C39-A983-D6058512123A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61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E3B07-423E-4B7D-9790-0E75410C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 #3: Register Print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B6F2E-F2B9-4709-A5E6-E20EF5E5E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en-US"/>
              <a:t>Project 1 - </a:t>
            </a:r>
            <a:r>
              <a:rPr lang="en-AU" altLang="en-US"/>
              <a:t>MIPS Binary Code Read</a:t>
            </a:r>
            <a:r>
              <a:rPr lang="en-US" altLang="en-US"/>
              <a:t> -</a:t>
            </a:r>
            <a:endParaRPr lang="en-AU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22C1F-6A6F-4612-B86A-6CFD0AC7C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3426C8-A6F3-4C39-A983-D6058512123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FAB99F-BE6F-4580-83DB-1381CC6F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the following command to your program</a:t>
            </a:r>
          </a:p>
          <a:p>
            <a:pPr marL="457200" lvl="1" indent="0">
              <a:buNone/>
            </a:pPr>
            <a:r>
              <a:rPr lang="en-US" altLang="ko-KR" dirty="0">
                <a:highlight>
                  <a:srgbClr val="CCFFFF"/>
                </a:highlight>
                <a:latin typeface="Consolas" panose="020B0609020204030204" pitchFamily="49" charset="0"/>
              </a:rPr>
              <a:t>registers</a:t>
            </a:r>
          </a:p>
          <a:p>
            <a:pPr lvl="2"/>
            <a:r>
              <a:rPr lang="en-US" altLang="ko-KR" dirty="0"/>
              <a:t>Print the current value of registers (</a:t>
            </a:r>
            <a:r>
              <a:rPr lang="en-US" altLang="ko-KR" dirty="0">
                <a:latin typeface="Consolas" panose="020B0609020204030204" pitchFamily="49" charset="0"/>
              </a:rPr>
              <a:t>$0-$31, HI, LO,</a:t>
            </a:r>
            <a:r>
              <a:rPr lang="en-US" altLang="ko-KR" dirty="0">
                <a:latin typeface="+mn-lt"/>
              </a:rPr>
              <a:t> and </a:t>
            </a:r>
            <a:r>
              <a:rPr lang="en-US" altLang="ko-KR" dirty="0">
                <a:latin typeface="Consolas" panose="020B0609020204030204" pitchFamily="49" charset="0"/>
              </a:rPr>
              <a:t>PC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Basically the same as project 2, but add HI and LO</a:t>
            </a:r>
          </a:p>
          <a:p>
            <a:pPr lvl="2"/>
            <a:endParaRPr lang="en-US" altLang="ko-KR" dirty="0">
              <a:highlight>
                <a:srgbClr val="CC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ko-KR" dirty="0">
              <a:highlight>
                <a:srgbClr val="CC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BD4C9F78-13B6-487A-AE43-41845A56E672}"/>
              </a:ext>
            </a:extLst>
          </p:cNvPr>
          <p:cNvSpPr/>
          <p:nvPr/>
        </p:nvSpPr>
        <p:spPr>
          <a:xfrm>
            <a:off x="10128448" y="1196752"/>
            <a:ext cx="1656184" cy="487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mips-sim&gt; registers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$0: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$1: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$2: 0x0000000a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$3: 0x00000014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$4: 0x10000004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$5: 0x1000002c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$6: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$7: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$8: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$9: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$10: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$11: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$12: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$13: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$14: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$15: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$16: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$17: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$18: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$19: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$20: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$21: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$22: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$23: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$24: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$25: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$26: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$27: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$28: 0x00000000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$29: 0x0fffffd0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$30: 0x0fffffd0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$31: 0x00000370</a:t>
            </a:r>
          </a:p>
          <a:p>
            <a:r>
              <a:rPr lang="it-IT" altLang="ko-K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HI: 0x00000000</a:t>
            </a:r>
          </a:p>
          <a:p>
            <a:r>
              <a:rPr lang="it-IT" altLang="ko-K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LO: 0x00404fa0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PC: 0x0000037c</a:t>
            </a:r>
          </a:p>
          <a:p>
            <a:r>
              <a:rPr lang="it-IT" altLang="ko-KR" sz="800" dirty="0">
                <a:solidFill>
                  <a:schemeClr val="tx1"/>
                </a:solidFill>
                <a:latin typeface="Consolas" panose="020B0609020204030204" pitchFamily="49" charset="0"/>
              </a:rPr>
              <a:t>mips-sim&gt; </a:t>
            </a:r>
          </a:p>
          <a:p>
            <a:endParaRPr lang="it-IT" altLang="ko-KR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7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E3B07-423E-4B7D-9790-0E75410C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 #4: Memory – Error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EFF98-9E81-4B60-805B-C897EE6B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Case 1</a:t>
            </a:r>
            <a:r>
              <a:rPr lang="en-US" altLang="ko-KR" sz="2400" dirty="0"/>
              <a:t>: If instruction fetch (PC) or load/store instruction tries to access an address out of the valid range, print the following error message and stop execution</a:t>
            </a:r>
          </a:p>
          <a:p>
            <a:pPr marL="457200" lvl="1" indent="0">
              <a:buNone/>
            </a:pPr>
            <a:r>
              <a:rPr lang="en-US" altLang="ko-KR" sz="2000" dirty="0">
                <a:highlight>
                  <a:srgbClr val="CCFFFF"/>
                </a:highlight>
                <a:latin typeface="Consolas" panose="020B0609020204030204" pitchFamily="49" charset="0"/>
              </a:rPr>
              <a:t>Memory address out of range: 0xXXXXXXXX  </a:t>
            </a:r>
          </a:p>
          <a:p>
            <a:pPr lvl="1"/>
            <a:r>
              <a:rPr lang="en-US" altLang="ko-KR" sz="1800" dirty="0"/>
              <a:t>“0xXXXXXXXX” is the address the CPU was trying to access</a:t>
            </a:r>
          </a:p>
          <a:p>
            <a:pPr lvl="1"/>
            <a:r>
              <a:rPr lang="en-US" altLang="ko-KR" sz="1800" dirty="0"/>
              <a:t>Instruction memory valid range: 0x00000000 – 0x00010000</a:t>
            </a:r>
          </a:p>
          <a:p>
            <a:pPr lvl="1"/>
            <a:r>
              <a:rPr lang="en-US" altLang="ko-KR" sz="1800" dirty="0"/>
              <a:t>Data memory valid range: 0x10000000 – 0x10010000</a:t>
            </a:r>
          </a:p>
          <a:p>
            <a:pPr lvl="1"/>
            <a:endParaRPr lang="en-US" altLang="ko-KR" sz="1800" dirty="0"/>
          </a:p>
          <a:p>
            <a:r>
              <a:rPr lang="en-US" altLang="ko-KR" sz="2000" b="1" dirty="0"/>
              <a:t>Case 2</a:t>
            </a:r>
            <a:r>
              <a:rPr lang="en-US" altLang="ko-KR" sz="2000" dirty="0"/>
              <a:t>: If the address of the </a:t>
            </a:r>
            <a:r>
              <a:rPr lang="en-US" altLang="ko-KR" sz="2000" dirty="0" err="1">
                <a:latin typeface="Consolas" panose="020B0609020204030204" pitchFamily="49" charset="0"/>
              </a:rPr>
              <a:t>lw</a:t>
            </a:r>
            <a:r>
              <a:rPr lang="en-US" altLang="ko-KR" sz="2000" dirty="0"/>
              <a:t> or </a:t>
            </a:r>
            <a:r>
              <a:rPr lang="en-US" altLang="ko-KR" sz="2000" dirty="0" err="1">
                <a:latin typeface="Consolas" panose="020B0609020204030204" pitchFamily="49" charset="0"/>
              </a:rPr>
              <a:t>sw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instruction’s memory address is not a multiple of 4, print the following error message and stop execution</a:t>
            </a:r>
          </a:p>
          <a:p>
            <a:pPr marL="457200" lvl="1" indent="0">
              <a:buNone/>
            </a:pPr>
            <a:r>
              <a:rPr lang="en-US" altLang="ko-KR" sz="2000" dirty="0">
                <a:highlight>
                  <a:srgbClr val="CCFFFF"/>
                </a:highlight>
                <a:latin typeface="Consolas" panose="020B0609020204030204" pitchFamily="49" charset="0"/>
              </a:rPr>
              <a:t>Memory address alignment error: 0xXXXXXXXX</a:t>
            </a:r>
          </a:p>
          <a:p>
            <a:pPr lvl="1"/>
            <a:r>
              <a:rPr lang="en-US" altLang="ko-KR" sz="1800" dirty="0"/>
              <a:t>“0xXXXXXXXX” is the address the CPU was trying to access</a:t>
            </a:r>
          </a:p>
          <a:p>
            <a:pPr lvl="1"/>
            <a:r>
              <a:rPr lang="en-US" altLang="ko-KR" sz="1800" dirty="0"/>
              <a:t>For </a:t>
            </a:r>
            <a:r>
              <a:rPr lang="en-US" altLang="ko-KR" sz="1800" dirty="0" err="1">
                <a:latin typeface="Consolas" panose="020B0609020204030204" pitchFamily="49" charset="0"/>
              </a:rPr>
              <a:t>lh</a:t>
            </a:r>
            <a:r>
              <a:rPr lang="en-US" altLang="ko-KR" sz="1800" dirty="0"/>
              <a:t> and </a:t>
            </a:r>
            <a:r>
              <a:rPr lang="en-US" altLang="ko-KR" sz="1800" dirty="0" err="1">
                <a:latin typeface="Consolas" panose="020B0609020204030204" pitchFamily="49" charset="0"/>
              </a:rPr>
              <a:t>sh</a:t>
            </a:r>
            <a:r>
              <a:rPr lang="en-US" altLang="ko-KR" sz="1800" dirty="0"/>
              <a:t>, do the same check for address not multiple of 2</a:t>
            </a:r>
          </a:p>
          <a:p>
            <a:endParaRPr lang="en-US" altLang="ko-KR" sz="2000" dirty="0"/>
          </a:p>
          <a:p>
            <a:r>
              <a:rPr lang="en-US" altLang="ko-KR" sz="2000" dirty="0"/>
              <a:t>If the address violates both case 1 and case 2, print the error message for case 1</a:t>
            </a:r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6B6F2E-F2B9-4709-A5E6-E20EF5E5E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en-US"/>
              <a:t>Project 1 - </a:t>
            </a:r>
            <a:r>
              <a:rPr lang="en-AU" altLang="en-US"/>
              <a:t>MIPS Binary Code Read</a:t>
            </a:r>
            <a:r>
              <a:rPr lang="en-US" altLang="en-US"/>
              <a:t> -</a:t>
            </a:r>
            <a:endParaRPr lang="en-AU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22C1F-6A6F-4612-B86A-6CFD0AC7C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3426C8-A6F3-4C39-A983-D6058512123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900231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slide_theme">
  <a:themeElements>
    <a:clrScheme name="Custom 5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DDB9DD"/>
      </a:accent5>
      <a:accent6>
        <a:srgbClr val="93CDA1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slide_theme" id="{C0B238B7-B87D-47C7-B5D7-EB20ADB06318}" vid="{30C08E92-32E0-41C8-A106-387C527E27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lecture_slide_theme</Template>
  <TotalTime>27367</TotalTime>
  <Words>1293</Words>
  <Application>Microsoft Office PowerPoint</Application>
  <PresentationFormat>와이드스크린</PresentationFormat>
  <Paragraphs>212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Consolas</vt:lpstr>
      <vt:lpstr>Times New Roman</vt:lpstr>
      <vt:lpstr>Wingdings</vt:lpstr>
      <vt:lpstr>lecture_slide_theme</vt:lpstr>
      <vt:lpstr>Introduction to Computer Architecture Project 3</vt:lpstr>
      <vt:lpstr>Project 3 Overview</vt:lpstr>
      <vt:lpstr>Instructions to Support (1)</vt:lpstr>
      <vt:lpstr>Instructions to Support (2)</vt:lpstr>
      <vt:lpstr>Data Structures to Implement</vt:lpstr>
      <vt:lpstr>Requirement #1: Data Loading</vt:lpstr>
      <vt:lpstr>Requirement #2: Instruction Execution</vt:lpstr>
      <vt:lpstr>Requirement #3: Register Print</vt:lpstr>
      <vt:lpstr>Requirement #4: Memory – Error Handling</vt:lpstr>
      <vt:lpstr>Requirement #5: Syscalls</vt:lpstr>
      <vt:lpstr>Test Sample </vt:lpstr>
      <vt:lpstr>Submission</vt:lpstr>
      <vt:lpstr>Project 3 Due Date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Hyungmin Cho</dc:creator>
  <cp:lastModifiedBy>Hyungmin Cho</cp:lastModifiedBy>
  <cp:revision>519</cp:revision>
  <dcterms:created xsi:type="dcterms:W3CDTF">2001-07-25T06:45:25Z</dcterms:created>
  <dcterms:modified xsi:type="dcterms:W3CDTF">2020-05-06T09:16:41Z</dcterms:modified>
</cp:coreProperties>
</file>