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0" r:id="rId4"/>
    <p:sldId id="259" r:id="rId5"/>
    <p:sldId id="264" r:id="rId6"/>
    <p:sldId id="262" r:id="rId7"/>
    <p:sldId id="261" r:id="rId8"/>
    <p:sldId id="258" r:id="rId9"/>
  </p:sldIdLst>
  <p:sldSz cx="9144000" cy="6858000" type="screen4x3"/>
  <p:notesSz cx="7077075" cy="9369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4C4"/>
    <a:srgbClr val="3F91C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9" autoAdjust="0"/>
    <p:restoredTop sz="72283" autoAdjust="0"/>
  </p:normalViewPr>
  <p:slideViewPr>
    <p:cSldViewPr>
      <p:cViewPr varScale="1">
        <p:scale>
          <a:sx n="87" d="100"/>
          <a:sy n="87" d="100"/>
        </p:scale>
        <p:origin x="-214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1"/>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idx="1"/>
          </p:nvPr>
        </p:nvSpPr>
        <p:spPr>
          <a:xfrm>
            <a:off x="4008705" y="0"/>
            <a:ext cx="3066733" cy="468471"/>
          </a:xfrm>
          <a:prstGeom prst="rect">
            <a:avLst/>
          </a:prstGeom>
        </p:spPr>
        <p:txBody>
          <a:bodyPr vert="horz" lIns="93973" tIns="46986" rIns="93973" bIns="46986" rtlCol="0"/>
          <a:lstStyle>
            <a:lvl1pPr algn="r">
              <a:defRPr sz="1200"/>
            </a:lvl1pPr>
          </a:lstStyle>
          <a:p>
            <a:fld id="{3E752EF2-7D4E-44BD-9FE2-C1324A40AE37}" type="datetimeFigureOut">
              <a:rPr lang="en-US" smtClean="0"/>
              <a:pPr/>
              <a:t>2/28/2012</a:t>
            </a:fld>
            <a:endParaRPr lang="en-US"/>
          </a:p>
        </p:txBody>
      </p:sp>
      <p:sp>
        <p:nvSpPr>
          <p:cNvPr id="4" name="Slide Image Placeholder 3"/>
          <p:cNvSpPr>
            <a:spLocks noGrp="1" noRot="1" noChangeAspect="1"/>
          </p:cNvSpPr>
          <p:nvPr>
            <p:ph type="sldImg" idx="2"/>
          </p:nvPr>
        </p:nvSpPr>
        <p:spPr>
          <a:xfrm>
            <a:off x="1196975" y="703263"/>
            <a:ext cx="4683125" cy="3513137"/>
          </a:xfrm>
          <a:prstGeom prst="rect">
            <a:avLst/>
          </a:prstGeom>
          <a:noFill/>
          <a:ln w="12700">
            <a:solidFill>
              <a:prstClr val="black"/>
            </a:solidFill>
          </a:ln>
        </p:spPr>
        <p:txBody>
          <a:bodyPr vert="horz" lIns="93973" tIns="46986" rIns="93973" bIns="46986" rtlCol="0" anchor="ctr"/>
          <a:lstStyle/>
          <a:p>
            <a:endParaRPr lang="en-US"/>
          </a:p>
        </p:txBody>
      </p:sp>
      <p:sp>
        <p:nvSpPr>
          <p:cNvPr id="5" name="Notes Placeholder 4"/>
          <p:cNvSpPr>
            <a:spLocks noGrp="1"/>
          </p:cNvSpPr>
          <p:nvPr>
            <p:ph type="body" sz="quarter" idx="3"/>
          </p:nvPr>
        </p:nvSpPr>
        <p:spPr>
          <a:xfrm>
            <a:off x="707708" y="4450477"/>
            <a:ext cx="5661660" cy="4216241"/>
          </a:xfrm>
          <a:prstGeom prst="rect">
            <a:avLst/>
          </a:prstGeom>
        </p:spPr>
        <p:txBody>
          <a:bodyPr vert="horz" lIns="93973" tIns="46986" rIns="93973" bIns="469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9328"/>
            <a:ext cx="3066733" cy="468471"/>
          </a:xfrm>
          <a:prstGeom prst="rect">
            <a:avLst/>
          </a:prstGeom>
        </p:spPr>
        <p:txBody>
          <a:bodyPr vert="horz" lIns="93973" tIns="46986" rIns="93973" bIns="4698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9328"/>
            <a:ext cx="3066733" cy="468471"/>
          </a:xfrm>
          <a:prstGeom prst="rect">
            <a:avLst/>
          </a:prstGeom>
        </p:spPr>
        <p:txBody>
          <a:bodyPr vert="horz" lIns="93973" tIns="46986" rIns="93973" bIns="46986" rtlCol="0" anchor="b"/>
          <a:lstStyle>
            <a:lvl1pPr algn="r">
              <a:defRPr sz="1200"/>
            </a:lvl1pPr>
          </a:lstStyle>
          <a:p>
            <a:fld id="{954C23C4-9C92-4072-8259-291965917F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Sound freezers</a:t>
            </a:r>
          </a:p>
          <a:p>
            <a:r>
              <a:rPr lang="en-US" dirty="0" smtClean="0"/>
              <a:t>HC freezers</a:t>
            </a:r>
          </a:p>
          <a:p>
            <a:r>
              <a:rPr lang="en-US" dirty="0" smtClean="0"/>
              <a:t>Occupy wall street</a:t>
            </a:r>
          </a:p>
          <a:p>
            <a:r>
              <a:rPr lang="en-US" dirty="0" smtClean="0"/>
              <a:t>Livable Wages – Twice</a:t>
            </a:r>
            <a:r>
              <a:rPr lang="en-US" baseline="0" dirty="0" smtClean="0"/>
              <a:t> min wage</a:t>
            </a:r>
          </a:p>
          <a:p>
            <a:r>
              <a:rPr lang="en-US" baseline="0" dirty="0" smtClean="0"/>
              <a:t>Partner shops – non profit shops with no </a:t>
            </a:r>
            <a:r>
              <a:rPr lang="en-US" baseline="0" dirty="0" err="1" smtClean="0"/>
              <a:t>franchize</a:t>
            </a:r>
            <a:r>
              <a:rPr lang="en-US" baseline="0" dirty="0" smtClean="0"/>
              <a:t> fees</a:t>
            </a:r>
            <a:endParaRPr lang="en-US" dirty="0" smtClean="0"/>
          </a:p>
        </p:txBody>
      </p:sp>
      <p:sp>
        <p:nvSpPr>
          <p:cNvPr id="4" name="Slide Number Placeholder 3"/>
          <p:cNvSpPr>
            <a:spLocks noGrp="1"/>
          </p:cNvSpPr>
          <p:nvPr>
            <p:ph type="sldNum" sz="quarter" idx="10"/>
          </p:nvPr>
        </p:nvSpPr>
        <p:spPr/>
        <p:txBody>
          <a:bodyPr/>
          <a:lstStyle/>
          <a:p>
            <a:fld id="{954C23C4-9C92-4072-8259-291965917FB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Over one million free cones are given away each year, prompting the company's ad slogan "Be One In A Million." Charitable organizations are often present at the stores each year and enjoy a significant amount of fundraising success. Oftentimes, local celebrities show up at various stores, promoting the day and the charities there.[21] Sometimes the event is scheduled to coincide with Earth Day and sometimes volunteers are on hand with clipboards and voter registration forms to help those who would like to register to vote.</a:t>
            </a:r>
          </a:p>
        </p:txBody>
      </p:sp>
      <p:sp>
        <p:nvSpPr>
          <p:cNvPr id="4" name="Slide Number Placeholder 3"/>
          <p:cNvSpPr>
            <a:spLocks noGrp="1"/>
          </p:cNvSpPr>
          <p:nvPr>
            <p:ph type="sldNum" sz="quarter" idx="10"/>
          </p:nvPr>
        </p:nvSpPr>
        <p:spPr/>
        <p:txBody>
          <a:bodyPr/>
          <a:lstStyle/>
          <a:p>
            <a:fld id="{954C23C4-9C92-4072-8259-291965917FB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Free cone day :</a:t>
            </a:r>
          </a:p>
          <a:p>
            <a:r>
              <a:rPr lang="en-US" dirty="0" smtClean="0"/>
              <a:t>Started</a:t>
            </a:r>
            <a:r>
              <a:rPr lang="en-US" baseline="0" dirty="0" smtClean="0"/>
              <a:t> 1979</a:t>
            </a:r>
          </a:p>
          <a:p>
            <a:r>
              <a:rPr lang="en-US" baseline="0" dirty="0" smtClean="0"/>
              <a:t>Celebrates founding </a:t>
            </a:r>
          </a:p>
          <a:p>
            <a:endParaRPr lang="en-US" baseline="0" dirty="0" smtClean="0"/>
          </a:p>
          <a:p>
            <a:r>
              <a:rPr lang="en-US" dirty="0" smtClean="0"/>
              <a:t>Jimmy Fallon – Flavor</a:t>
            </a:r>
          </a:p>
          <a:p>
            <a:r>
              <a:rPr lang="en-US" dirty="0" smtClean="0"/>
              <a:t> </a:t>
            </a:r>
          </a:p>
        </p:txBody>
      </p:sp>
      <p:sp>
        <p:nvSpPr>
          <p:cNvPr id="4" name="Slide Number Placeholder 3"/>
          <p:cNvSpPr>
            <a:spLocks noGrp="1"/>
          </p:cNvSpPr>
          <p:nvPr>
            <p:ph type="sldNum" sz="quarter" idx="10"/>
          </p:nvPr>
        </p:nvSpPr>
        <p:spPr/>
        <p:txBody>
          <a:bodyPr/>
          <a:lstStyle/>
          <a:p>
            <a:fld id="{954C23C4-9C92-4072-8259-291965917FB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Peanut Butter &amp; Jelly</a:t>
            </a:r>
            <a:r>
              <a:rPr lang="en-US" dirty="0" smtClean="0"/>
              <a:t> (1998-1999)</a:t>
            </a:r>
          </a:p>
          <a:p>
            <a:r>
              <a:rPr lang="en-US" b="1" dirty="0" err="1" smtClean="0"/>
              <a:t>Miz</a:t>
            </a:r>
            <a:r>
              <a:rPr lang="en-US" b="1" dirty="0" smtClean="0"/>
              <a:t> </a:t>
            </a:r>
            <a:r>
              <a:rPr lang="en-US" b="1" dirty="0" err="1" smtClean="0"/>
              <a:t>Jelena's</a:t>
            </a:r>
            <a:r>
              <a:rPr lang="en-US" b="1" dirty="0" smtClean="0"/>
              <a:t> Sweet Potato Pie</a:t>
            </a:r>
            <a:r>
              <a:rPr lang="en-US" dirty="0" smtClean="0"/>
              <a:t>(1992-1993)</a:t>
            </a:r>
          </a:p>
          <a:p>
            <a:r>
              <a:rPr lang="en-US" b="1" dirty="0" err="1" smtClean="0"/>
              <a:t>Bovinity</a:t>
            </a:r>
            <a:r>
              <a:rPr lang="en-US" b="1" dirty="0" smtClean="0"/>
              <a:t> Divinity</a:t>
            </a:r>
            <a:r>
              <a:rPr lang="en-US" dirty="0" smtClean="0"/>
              <a:t>(1998-2001)</a:t>
            </a:r>
          </a:p>
          <a:p>
            <a:r>
              <a:rPr lang="en-US" b="1" dirty="0" smtClean="0"/>
              <a:t>Coffee! Coffee! Buzz </a:t>
            </a:r>
            <a:r>
              <a:rPr lang="en-US" b="1" dirty="0" err="1" smtClean="0"/>
              <a:t>Buzz</a:t>
            </a:r>
            <a:r>
              <a:rPr lang="en-US" b="1" dirty="0" smtClean="0"/>
              <a:t> </a:t>
            </a:r>
            <a:r>
              <a:rPr lang="en-US" b="1" dirty="0" err="1" smtClean="0"/>
              <a:t>Buzz</a:t>
            </a:r>
            <a:r>
              <a:rPr lang="en-US" dirty="0" smtClean="0"/>
              <a:t> (1996-1999)</a:t>
            </a:r>
            <a:endParaRPr lang="en-US" dirty="0" smtClean="0"/>
          </a:p>
        </p:txBody>
      </p:sp>
      <p:sp>
        <p:nvSpPr>
          <p:cNvPr id="4" name="Slide Number Placeholder 3"/>
          <p:cNvSpPr>
            <a:spLocks noGrp="1"/>
          </p:cNvSpPr>
          <p:nvPr>
            <p:ph type="sldNum" sz="quarter" idx="10"/>
          </p:nvPr>
        </p:nvSpPr>
        <p:spPr/>
        <p:txBody>
          <a:bodyPr/>
          <a:lstStyle/>
          <a:p>
            <a:fld id="{954C23C4-9C92-4072-8259-291965917FB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Ben</a:t>
            </a:r>
            <a:r>
              <a:rPr lang="en-US" baseline="0" dirty="0" smtClean="0"/>
              <a:t> Cohen </a:t>
            </a:r>
          </a:p>
          <a:p>
            <a:r>
              <a:rPr lang="en-US" baseline="0" dirty="0" smtClean="0"/>
              <a:t>Jerry Greenfield</a:t>
            </a:r>
          </a:p>
          <a:p>
            <a:endParaRPr lang="en-US" dirty="0" smtClean="0"/>
          </a:p>
        </p:txBody>
      </p:sp>
      <p:sp>
        <p:nvSpPr>
          <p:cNvPr id="4" name="Slide Number Placeholder 3"/>
          <p:cNvSpPr>
            <a:spLocks noGrp="1"/>
          </p:cNvSpPr>
          <p:nvPr>
            <p:ph type="sldNum" sz="quarter" idx="10"/>
          </p:nvPr>
        </p:nvSpPr>
        <p:spPr/>
        <p:txBody>
          <a:bodyPr/>
          <a:lstStyle/>
          <a:p>
            <a:fld id="{954C23C4-9C92-4072-8259-291965917FB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April 2000, Ben &amp; Jerry's sold the company to British-Dutch multinational food giant Unilever. Unilever said it hopes to carry on the tradition of engaging "in these critical, global economic and social missions." Although the founders' names are still attached to the product, they do not hold any board or management position and are not involved in day-to-day management of the company, a new CEO took hold of the company to transition the values and socials needs in the company.</a:t>
            </a:r>
          </a:p>
          <a:p>
            <a:endParaRPr lang="en-US" dirty="0" smtClean="0"/>
          </a:p>
          <a:p>
            <a:r>
              <a:rPr lang="en-US" dirty="0" smtClean="0"/>
              <a:t>In 2001, Ben &amp; Jerry's U.S. completed transition to "Eco-Pint" packaging, which packaged all pint flavors in environmentally friendly unbleached paperboard Eco-Pint containers, a decision it later reversed, However, due to what they described as increasing supply, quality, and cost challenges, Ben &amp; Jerry's discontinued their use of the Eco-Pint in 2006.</a:t>
            </a:r>
            <a:endParaRPr lang="en-US" dirty="0" smtClean="0"/>
          </a:p>
        </p:txBody>
      </p:sp>
      <p:sp>
        <p:nvSpPr>
          <p:cNvPr id="4" name="Slide Number Placeholder 3"/>
          <p:cNvSpPr>
            <a:spLocks noGrp="1"/>
          </p:cNvSpPr>
          <p:nvPr>
            <p:ph type="sldNum" sz="quarter" idx="10"/>
          </p:nvPr>
        </p:nvSpPr>
        <p:spPr/>
        <p:txBody>
          <a:bodyPr/>
          <a:lstStyle/>
          <a:p>
            <a:fld id="{954C23C4-9C92-4072-8259-291965917FBB}"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1240A9-1A2F-45D7-BFA6-CCDEF0B85D80}" type="datetimeFigureOut">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240A9-1A2F-45D7-BFA6-CCDEF0B85D80}" type="datetimeFigureOut">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240A9-1A2F-45D7-BFA6-CCDEF0B85D80}" type="datetimeFigureOut">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240A9-1A2F-45D7-BFA6-CCDEF0B85D80}" type="datetimeFigureOut">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1240A9-1A2F-45D7-BFA6-CCDEF0B85D80}" type="datetimeFigureOut">
              <a:rPr lang="en-US" smtClean="0"/>
              <a:pPr/>
              <a:t>2/28/2012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1240A9-1A2F-45D7-BFA6-CCDEF0B85D80}" type="datetimeFigureOut">
              <a:rPr lang="en-US" smtClean="0"/>
              <a:pPr/>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1240A9-1A2F-45D7-BFA6-CCDEF0B85D80}" type="datetimeFigureOut">
              <a:rPr lang="en-US" smtClean="0"/>
              <a:pPr/>
              <a:t>2/28/2012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1240A9-1A2F-45D7-BFA6-CCDEF0B85D80}" type="datetimeFigureOut">
              <a:rPr lang="en-US" smtClean="0"/>
              <a:pPr/>
              <a:t>2/28/2012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240A9-1A2F-45D7-BFA6-CCDEF0B85D80}" type="datetimeFigureOut">
              <a:rPr lang="en-US" smtClean="0"/>
              <a:pPr/>
              <a:t>2/28/2012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1240A9-1A2F-45D7-BFA6-CCDEF0B85D80}" type="datetimeFigureOut">
              <a:rPr lang="en-US" smtClean="0"/>
              <a:pPr/>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1240A9-1A2F-45D7-BFA6-CCDEF0B85D80}" type="datetimeFigureOut">
              <a:rPr lang="en-US" smtClean="0"/>
              <a:pPr/>
              <a:t>2/28/2012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2C55E-97A3-4885-ADC9-175BF6EC8C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240A9-1A2F-45D7-BFA6-CCDEF0B85D80}" type="datetimeFigureOut">
              <a:rPr lang="en-US" smtClean="0"/>
              <a:pPr/>
              <a:t>2/28/2012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2C55E-97A3-4885-ADC9-175BF6EC8C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en-and-jerry-logo1.png"/>
          <p:cNvPicPr>
            <a:picLocks noChangeAspect="1"/>
          </p:cNvPicPr>
          <p:nvPr/>
        </p:nvPicPr>
        <p:blipFill>
          <a:blip r:embed="rId2" cstate="print"/>
          <a:stretch>
            <a:fillRect/>
          </a:stretch>
        </p:blipFill>
        <p:spPr>
          <a:xfrm>
            <a:off x="152400" y="685800"/>
            <a:ext cx="8763000" cy="2372126"/>
          </a:xfrm>
          <a:prstGeom prst="rect">
            <a:avLst/>
          </a:prstGeom>
        </p:spPr>
      </p:pic>
      <p:sp>
        <p:nvSpPr>
          <p:cNvPr id="7" name="TextBox 6"/>
          <p:cNvSpPr txBox="1"/>
          <p:nvPr/>
        </p:nvSpPr>
        <p:spPr>
          <a:xfrm>
            <a:off x="1981200" y="3581400"/>
            <a:ext cx="5029200" cy="1569660"/>
          </a:xfrm>
          <a:prstGeom prst="rect">
            <a:avLst/>
          </a:prstGeom>
          <a:noFill/>
        </p:spPr>
        <p:txBody>
          <a:bodyPr wrap="square" rtlCol="0">
            <a:spAutoFit/>
          </a:bodyPr>
          <a:lstStyle/>
          <a:p>
            <a:pPr algn="ctr"/>
            <a:r>
              <a:rPr lang="en-US" sz="4800" b="1" dirty="0" smtClean="0">
                <a:latin typeface="Curlz MT" pitchFamily="82" charset="0"/>
              </a:rPr>
              <a:t>by Team Four of a Kind</a:t>
            </a:r>
            <a:endParaRPr lang="en-US" sz="4800" b="1" dirty="0">
              <a:latin typeface="Curlz MT"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ANCHUCK\Documents\School\Management\mission-statement.gif"/>
          <p:cNvPicPr>
            <a:picLocks noChangeAspect="1" noChangeArrowheads="1"/>
          </p:cNvPicPr>
          <p:nvPr/>
        </p:nvPicPr>
        <p:blipFill>
          <a:blip r:embed="rId3" cstate="print"/>
          <a:srcRect/>
          <a:stretch>
            <a:fillRect/>
          </a:stretch>
        </p:blipFill>
        <p:spPr bwMode="auto">
          <a:xfrm>
            <a:off x="1371600" y="1447800"/>
            <a:ext cx="6334125" cy="36385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396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tx1"/>
                </a:solidFill>
                <a:effectLst/>
                <a:uLnTx/>
                <a:uFillTx/>
                <a:latin typeface="Curlz MT"/>
                <a:ea typeface="+mj-ea"/>
                <a:cs typeface="+mj-cs"/>
              </a:rPr>
              <a:t>Slogan</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p:cNvPicPr>
            <a:picLocks noChangeAspect="1"/>
          </p:cNvPicPr>
          <p:nvPr/>
        </p:nvPicPr>
        <p:blipFill>
          <a:blip r:embed="rId3" cstate="print"/>
          <a:stretch>
            <a:fillRect/>
          </a:stretch>
        </p:blipFill>
        <p:spPr>
          <a:xfrm>
            <a:off x="228600" y="1752600"/>
            <a:ext cx="4038600" cy="3991503"/>
          </a:xfrm>
          <a:prstGeom prst="rect">
            <a:avLst/>
          </a:prstGeom>
        </p:spPr>
      </p:pic>
      <p:sp>
        <p:nvSpPr>
          <p:cNvPr id="8" name="Cloud Callout 7"/>
          <p:cNvSpPr/>
          <p:nvPr/>
        </p:nvSpPr>
        <p:spPr>
          <a:xfrm>
            <a:off x="3810000" y="914400"/>
            <a:ext cx="4876800" cy="2450041"/>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a:p>
        </p:txBody>
      </p:sp>
      <p:sp>
        <p:nvSpPr>
          <p:cNvPr id="9" name="TextBox 8"/>
          <p:cNvSpPr txBox="1"/>
          <p:nvPr/>
        </p:nvSpPr>
        <p:spPr>
          <a:xfrm>
            <a:off x="4114800" y="1325562"/>
            <a:ext cx="4267200" cy="1569660"/>
          </a:xfrm>
          <a:prstGeom prst="rect">
            <a:avLst/>
          </a:prstGeom>
          <a:noFill/>
        </p:spPr>
        <p:txBody>
          <a:bodyPr wrap="square" rtlCol="0">
            <a:spAutoFit/>
          </a:bodyPr>
          <a:lstStyle/>
          <a:p>
            <a:pPr algn="ctr"/>
            <a:r>
              <a:rPr lang="en-US" sz="4800" dirty="0" smtClean="0">
                <a:solidFill>
                  <a:srgbClr val="FF6600"/>
                </a:solidFill>
                <a:latin typeface="Curlz MT"/>
                <a:cs typeface="Curlz MT"/>
              </a:rPr>
              <a:t> </a:t>
            </a:r>
            <a:r>
              <a:rPr lang="en-US" sz="4800" dirty="0" smtClean="0">
                <a:solidFill>
                  <a:srgbClr val="FF8E2D"/>
                </a:solidFill>
                <a:latin typeface="Curlz MT"/>
                <a:cs typeface="Curlz MT"/>
              </a:rPr>
              <a:t>Be One In A Million!</a:t>
            </a:r>
            <a:endParaRPr lang="en-US" sz="4800" dirty="0">
              <a:solidFill>
                <a:srgbClr val="FF8E2D"/>
              </a:solidFill>
              <a:latin typeface="Curlz MT"/>
              <a:cs typeface="Curlz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tx1"/>
                </a:solidFill>
                <a:effectLst/>
                <a:uLnTx/>
                <a:uFillTx/>
                <a:latin typeface="Curlz MT"/>
                <a:ea typeface="+mj-ea"/>
                <a:cs typeface="+mj-cs"/>
              </a:rPr>
              <a:t>Ben &amp; Jerry’s Ceremonies ~</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7"/>
          <p:cNvPicPr>
            <a:picLocks noChangeAspect="1"/>
          </p:cNvPicPr>
          <p:nvPr/>
        </p:nvPicPr>
        <p:blipFill>
          <a:blip r:embed="rId3" cstate="print"/>
          <a:stretch>
            <a:fillRect/>
          </a:stretch>
        </p:blipFill>
        <p:spPr>
          <a:xfrm>
            <a:off x="304800" y="1143001"/>
            <a:ext cx="3200400" cy="4521200"/>
          </a:xfrm>
          <a:prstGeom prst="rect">
            <a:avLst/>
          </a:prstGeom>
        </p:spPr>
      </p:pic>
      <p:pic>
        <p:nvPicPr>
          <p:cNvPr id="1026" name="Picture 2" descr="C:\Users\MANCHUCK\Documents\School\Management\ben_and_jerrys_late_night_snack.jpg"/>
          <p:cNvPicPr>
            <a:picLocks noChangeAspect="1" noChangeArrowheads="1"/>
          </p:cNvPicPr>
          <p:nvPr/>
        </p:nvPicPr>
        <p:blipFill>
          <a:blip r:embed="rId4" cstate="print"/>
          <a:srcRect/>
          <a:stretch>
            <a:fillRect/>
          </a:stretch>
        </p:blipFill>
        <p:spPr bwMode="auto">
          <a:xfrm>
            <a:off x="4724400" y="1188411"/>
            <a:ext cx="3436937" cy="2545389"/>
          </a:xfrm>
          <a:prstGeom prst="rect">
            <a:avLst/>
          </a:prstGeom>
          <a:noFill/>
        </p:spPr>
      </p:pic>
      <p:pic>
        <p:nvPicPr>
          <p:cNvPr id="1027" name="Picture 3" descr="C:\Users\MANCHUCK\Documents\School\Management\benjerrysprop48.jpg"/>
          <p:cNvPicPr>
            <a:picLocks noChangeAspect="1" noChangeArrowheads="1"/>
          </p:cNvPicPr>
          <p:nvPr/>
        </p:nvPicPr>
        <p:blipFill>
          <a:blip r:embed="rId5" cstate="print"/>
          <a:srcRect/>
          <a:stretch>
            <a:fillRect/>
          </a:stretch>
        </p:blipFill>
        <p:spPr bwMode="auto">
          <a:xfrm>
            <a:off x="4731585" y="3849688"/>
            <a:ext cx="3802815" cy="178911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tx1"/>
                </a:solidFill>
                <a:effectLst/>
                <a:uLnTx/>
                <a:uFillTx/>
                <a:latin typeface="Curlz MT"/>
                <a:ea typeface="+mj-ea"/>
                <a:cs typeface="+mj-cs"/>
              </a:rPr>
              <a:t>Ben &amp; Jerry’s Ceremonies ~</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2" descr="C:\Users\MANCHUCK\Documents\School\Management\Flavor-Graveyard-Tombstones.jpg"/>
          <p:cNvPicPr>
            <a:picLocks noChangeAspect="1" noChangeArrowheads="1"/>
          </p:cNvPicPr>
          <p:nvPr/>
        </p:nvPicPr>
        <p:blipFill>
          <a:blip r:embed="rId3" cstate="print"/>
          <a:srcRect/>
          <a:stretch>
            <a:fillRect/>
          </a:stretch>
        </p:blipFill>
        <p:spPr bwMode="auto">
          <a:xfrm>
            <a:off x="1371600" y="1143000"/>
            <a:ext cx="6350000" cy="4762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5400" b="1" dirty="0" smtClean="0">
                <a:latin typeface="Curlz MT"/>
                <a:ea typeface="+mj-ea"/>
                <a:cs typeface="+mj-cs"/>
              </a:rPr>
              <a:t>Hero’s</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pic>
        <p:nvPicPr>
          <p:cNvPr id="3074" name="Picture 2" descr="C:\Users\MANCHUCK\Documents\School\Management\Ben_and_Jerry.jpg"/>
          <p:cNvPicPr>
            <a:picLocks noChangeAspect="1" noChangeArrowheads="1"/>
          </p:cNvPicPr>
          <p:nvPr/>
        </p:nvPicPr>
        <p:blipFill>
          <a:blip r:embed="rId3" cstate="print"/>
          <a:srcRect/>
          <a:stretch>
            <a:fillRect/>
          </a:stretch>
        </p:blipFill>
        <p:spPr bwMode="auto">
          <a:xfrm>
            <a:off x="1905000" y="1066800"/>
            <a:ext cx="4858139" cy="5029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tx1"/>
                </a:solidFill>
                <a:effectLst/>
                <a:uLnTx/>
                <a:uFillTx/>
                <a:latin typeface="Curlz MT"/>
                <a:ea typeface="+mj-ea"/>
                <a:cs typeface="+mj-cs"/>
              </a:rPr>
              <a:t>Stories</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pic>
        <p:nvPicPr>
          <p:cNvPr id="2050" name="Picture 2" descr="C:\Users\MANCHUCK\Documents\School\Management\ben-and-jerry-logo.jpg"/>
          <p:cNvPicPr>
            <a:picLocks noChangeAspect="1" noChangeArrowheads="1"/>
          </p:cNvPicPr>
          <p:nvPr/>
        </p:nvPicPr>
        <p:blipFill>
          <a:blip r:embed="rId3" cstate="print"/>
          <a:srcRect/>
          <a:stretch>
            <a:fillRect/>
          </a:stretch>
        </p:blipFill>
        <p:spPr bwMode="auto">
          <a:xfrm>
            <a:off x="381000" y="2057400"/>
            <a:ext cx="3733800" cy="3177702"/>
          </a:xfrm>
          <a:prstGeom prst="rect">
            <a:avLst/>
          </a:prstGeom>
          <a:noFill/>
        </p:spPr>
      </p:pic>
      <p:pic>
        <p:nvPicPr>
          <p:cNvPr id="2051" name="Picture 3" descr="C:\Users\MANCHUCK\Documents\School\Management\ben__jerry_entrepreneurs_contest_01.jpg"/>
          <p:cNvPicPr>
            <a:picLocks noChangeAspect="1" noChangeArrowheads="1"/>
          </p:cNvPicPr>
          <p:nvPr/>
        </p:nvPicPr>
        <p:blipFill>
          <a:blip r:embed="rId4" cstate="print"/>
          <a:srcRect/>
          <a:stretch>
            <a:fillRect/>
          </a:stretch>
        </p:blipFill>
        <p:spPr bwMode="auto">
          <a:xfrm>
            <a:off x="4605338" y="2070573"/>
            <a:ext cx="4286250" cy="32194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381000"/>
            <a:ext cx="8686800" cy="5257800"/>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828800" y="457200"/>
            <a:ext cx="5410200" cy="369332"/>
          </a:xfrm>
          <a:prstGeom prst="rect">
            <a:avLst/>
          </a:prstGeom>
          <a:noFill/>
        </p:spPr>
        <p:txBody>
          <a:bodyPr wrap="square" rtlCol="0">
            <a:spAutoFit/>
          </a:bodyPr>
          <a:lstStyle/>
          <a:p>
            <a:pPr algn="ctr"/>
            <a:r>
              <a:rPr lang="en-US" dirty="0" smtClean="0">
                <a:latin typeface="Rockwell Extra Bold" pitchFamily="18" charset="0"/>
              </a:rPr>
              <a:t>Images:</a:t>
            </a:r>
            <a:endParaRPr lang="en-US" dirty="0">
              <a:latin typeface="Rockwell Extra Bold" pitchFamily="18" charset="0"/>
            </a:endParaRPr>
          </a:p>
        </p:txBody>
      </p:sp>
      <p:sp>
        <p:nvSpPr>
          <p:cNvPr id="8" name="TextBox 7"/>
          <p:cNvSpPr txBox="1"/>
          <p:nvPr/>
        </p:nvSpPr>
        <p:spPr>
          <a:xfrm>
            <a:off x="304800" y="990600"/>
            <a:ext cx="8458200" cy="3970318"/>
          </a:xfrm>
          <a:prstGeom prst="rect">
            <a:avLst/>
          </a:prstGeom>
          <a:noFill/>
        </p:spPr>
        <p:txBody>
          <a:bodyPr wrap="square" rtlCol="0">
            <a:spAutoFit/>
          </a:bodyPr>
          <a:lstStyle/>
          <a:p>
            <a:r>
              <a:rPr lang="en-US" sz="1200" dirty="0" smtClean="0">
                <a:latin typeface="Rockwell Extra Bold" pitchFamily="18" charset="0"/>
              </a:rPr>
              <a:t>Logo: http://www.frugallivingnw.com/wp-content/uploads/2011/02/ben-and-jerry-logo1.jpg</a:t>
            </a:r>
          </a:p>
          <a:p>
            <a:endParaRPr lang="en-US" sz="1200" dirty="0" smtClean="0">
              <a:latin typeface="Rockwell Extra Bold" pitchFamily="18" charset="0"/>
            </a:endParaRPr>
          </a:p>
          <a:p>
            <a:r>
              <a:rPr lang="en-US" sz="1200" dirty="0" smtClean="0">
                <a:latin typeface="Rockwell Extra Bold" pitchFamily="18" charset="0"/>
              </a:rPr>
              <a:t>Background </a:t>
            </a:r>
            <a:r>
              <a:rPr lang="en-US" sz="1200" dirty="0" smtClean="0">
                <a:latin typeface="Rockwell Extra Bold" pitchFamily="18" charset="0"/>
              </a:rPr>
              <a:t>Image: http://www.benjerry.com/assets/images/bg/clouds_company.gif</a:t>
            </a:r>
          </a:p>
          <a:p>
            <a:endParaRPr lang="en-US" sz="1200" dirty="0" smtClean="0">
              <a:latin typeface="Rockwell Extra Bold" pitchFamily="18" charset="0"/>
            </a:endParaRPr>
          </a:p>
          <a:p>
            <a:r>
              <a:rPr lang="en-US" sz="1200" dirty="0" smtClean="0">
                <a:latin typeface="Rockwell Extra Bold" pitchFamily="18" charset="0"/>
              </a:rPr>
              <a:t>Jimmy </a:t>
            </a:r>
            <a:r>
              <a:rPr lang="en-US" sz="1200" dirty="0" smtClean="0">
                <a:latin typeface="Rockwell Extra Bold" pitchFamily="18" charset="0"/>
              </a:rPr>
              <a:t>Fallon: forums.penny-arcade.com/discussion/148355/</a:t>
            </a:r>
            <a:r>
              <a:rPr lang="en-US" sz="1200" dirty="0" err="1" smtClean="0">
                <a:latin typeface="Rockwell Extra Bold" pitchFamily="18" charset="0"/>
              </a:rPr>
              <a:t>theyre</a:t>
            </a:r>
            <a:r>
              <a:rPr lang="en-US" sz="1200" dirty="0" smtClean="0">
                <a:latin typeface="Rockwell Extra Bold" pitchFamily="18" charset="0"/>
              </a:rPr>
              <a:t>-made-from-a-secret-</a:t>
            </a:r>
            <a:r>
              <a:rPr lang="en-US" sz="1200" dirty="0" err="1" smtClean="0">
                <a:latin typeface="Rockwell Extra Bold" pitchFamily="18" charset="0"/>
              </a:rPr>
              <a:t>schweddy</a:t>
            </a:r>
            <a:r>
              <a:rPr lang="en-US" sz="1200" dirty="0" smtClean="0">
                <a:latin typeface="Rockwell Extra Bold" pitchFamily="18" charset="0"/>
              </a:rPr>
              <a:t>-family-recipe/p2</a:t>
            </a:r>
          </a:p>
          <a:p>
            <a:endParaRPr lang="en-US" sz="1200" dirty="0" smtClean="0">
              <a:latin typeface="Rockwell Extra Bold" pitchFamily="18" charset="0"/>
            </a:endParaRPr>
          </a:p>
          <a:p>
            <a:r>
              <a:rPr lang="en-US" sz="1200" dirty="0" smtClean="0">
                <a:latin typeface="Rockwell Extra Bold" pitchFamily="18" charset="0"/>
              </a:rPr>
              <a:t>Hubby </a:t>
            </a:r>
            <a:r>
              <a:rPr lang="en-US" sz="1200" dirty="0" err="1" smtClean="0">
                <a:latin typeface="Rockwell Extra Bold" pitchFamily="18" charset="0"/>
              </a:rPr>
              <a:t>Hubby</a:t>
            </a:r>
            <a:r>
              <a:rPr lang="en-US" sz="1200" dirty="0" smtClean="0">
                <a:latin typeface="Rockwell Extra Bold" pitchFamily="18" charset="0"/>
              </a:rPr>
              <a:t>: http://blog.guerrillacomm.com/2010/08/hubby-hubby.html</a:t>
            </a:r>
          </a:p>
          <a:p>
            <a:endParaRPr lang="en-US" sz="1200" dirty="0" smtClean="0">
              <a:latin typeface="Rockwell Extra Bold" pitchFamily="18" charset="0"/>
            </a:endParaRPr>
          </a:p>
          <a:p>
            <a:r>
              <a:rPr lang="en-US" sz="1200" dirty="0" smtClean="0">
                <a:latin typeface="Rockwell Extra Bold" pitchFamily="18" charset="0"/>
              </a:rPr>
              <a:t>Occupy </a:t>
            </a:r>
            <a:r>
              <a:rPr lang="en-US" sz="1200" dirty="0" smtClean="0">
                <a:latin typeface="Rockwell Extra Bold" pitchFamily="18" charset="0"/>
              </a:rPr>
              <a:t>wall street: http://gothamist.com/2011/10/09/ben_and_jerrys_lend_delicious_suppo.php</a:t>
            </a:r>
          </a:p>
          <a:p>
            <a:endParaRPr lang="en-US" sz="1200" dirty="0" smtClean="0">
              <a:latin typeface="Rockwell Extra Bold" pitchFamily="18" charset="0"/>
            </a:endParaRPr>
          </a:p>
          <a:p>
            <a:r>
              <a:rPr lang="en-US" sz="1200" dirty="0" smtClean="0">
                <a:latin typeface="Rockwell Extra Bold" pitchFamily="18" charset="0"/>
              </a:rPr>
              <a:t>Unilever</a:t>
            </a:r>
            <a:r>
              <a:rPr lang="en-US" sz="1200" dirty="0" smtClean="0">
                <a:latin typeface="Rockwell Extra Bold" pitchFamily="18" charset="0"/>
              </a:rPr>
              <a:t>: http://topnews.co.uk/22369-hefty-price-cuts-helped-unilever-deliver-growing-sales</a:t>
            </a:r>
          </a:p>
          <a:p>
            <a:endParaRPr lang="en-US" sz="1200" dirty="0" smtClean="0">
              <a:latin typeface="Rockwell Extra Bold" pitchFamily="18" charset="0"/>
            </a:endParaRPr>
          </a:p>
          <a:p>
            <a:r>
              <a:rPr lang="en-US" sz="1200" dirty="0" smtClean="0">
                <a:latin typeface="Rockwell Extra Bold" pitchFamily="18" charset="0"/>
              </a:rPr>
              <a:t>Packaging</a:t>
            </a:r>
            <a:r>
              <a:rPr lang="en-US" sz="1200" dirty="0" smtClean="0">
                <a:latin typeface="Rockwell Extra Bold" pitchFamily="18" charset="0"/>
              </a:rPr>
              <a:t>: http://popsop.com/53425</a:t>
            </a:r>
          </a:p>
          <a:p>
            <a:endParaRPr lang="en-US" sz="1200" dirty="0" smtClean="0">
              <a:latin typeface="Rockwell Extra Bold" pitchFamily="18" charset="0"/>
            </a:endParaRPr>
          </a:p>
          <a:p>
            <a:r>
              <a:rPr lang="en-US" sz="1200" dirty="0" smtClean="0">
                <a:latin typeface="Rockwell Extra Bold" pitchFamily="18" charset="0"/>
              </a:rPr>
              <a:t>Ben </a:t>
            </a:r>
            <a:r>
              <a:rPr lang="en-US" sz="1200" dirty="0" smtClean="0">
                <a:latin typeface="Rockwell Extra Bold" pitchFamily="18" charset="0"/>
              </a:rPr>
              <a:t>and Jerry: http://</a:t>
            </a:r>
            <a:r>
              <a:rPr lang="en-US" sz="1200" dirty="0" smtClean="0">
                <a:latin typeface="Rockwell Extra Bold" pitchFamily="18" charset="0"/>
              </a:rPr>
              <a:t>muppet.wikia.com/wiki/Ben_and_Jerry</a:t>
            </a:r>
          </a:p>
          <a:p>
            <a:endParaRPr lang="en-US" sz="1200" dirty="0" smtClean="0">
              <a:latin typeface="Rockwell Extra Bold" pitchFamily="18" charset="0"/>
            </a:endParaRPr>
          </a:p>
          <a:p>
            <a:r>
              <a:rPr lang="en-US" sz="1200" dirty="0" smtClean="0">
                <a:latin typeface="Rockwell Extra Bold" pitchFamily="18" charset="0"/>
              </a:rPr>
              <a:t>Flavor </a:t>
            </a:r>
            <a:r>
              <a:rPr lang="en-US" sz="1200" dirty="0" smtClean="0">
                <a:latin typeface="Rockwell Extra Bold" pitchFamily="18" charset="0"/>
              </a:rPr>
              <a:t>Graveyard: http://www.dogonews.com/2010/9/17/at-ben-jerrys-flavors-rip-in-style</a:t>
            </a:r>
            <a:endParaRPr lang="en-US" sz="1200" dirty="0">
              <a:latin typeface="Rockwell Extra Bold"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378</Words>
  <Application>Microsoft Office PowerPoint</Application>
  <PresentationFormat>On-screen Show (4:3)</PresentationFormat>
  <Paragraphs>52</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MANCHUCK</dc:creator>
  <cp:lastModifiedBy>MANCHUCK</cp:lastModifiedBy>
  <cp:revision>16</cp:revision>
  <dcterms:created xsi:type="dcterms:W3CDTF">2012-02-27T11:18:19Z</dcterms:created>
  <dcterms:modified xsi:type="dcterms:W3CDTF">2012-02-29T02:48:17Z</dcterms:modified>
</cp:coreProperties>
</file>