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8FC2B56-05BB-4092-8DC6-ACB3E950CE2B}" type="datetimeFigureOut">
              <a:rPr lang="en-US" smtClean="0"/>
              <a:t>13-May-19</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42E3234-60F1-40E7-AE9C-D5595E304F52}"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9017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C2B56-05BB-4092-8DC6-ACB3E950CE2B}" type="datetimeFigureOut">
              <a:rPr lang="en-US" smtClean="0"/>
              <a:t>13-May-19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175652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C2B56-05BB-4092-8DC6-ACB3E950CE2B}" type="datetimeFigureOut">
              <a:rPr lang="en-US" smtClean="0"/>
              <a:t>13-May-19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564445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C2B56-05BB-4092-8DC6-ACB3E950CE2B}" type="datetimeFigureOut">
              <a:rPr lang="en-US" smtClean="0"/>
              <a:t>13-May-19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E3234-60F1-40E7-AE9C-D5595E304F52}"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4921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C2B56-05BB-4092-8DC6-ACB3E950CE2B}" type="datetimeFigureOut">
              <a:rPr lang="en-US" smtClean="0"/>
              <a:t>13-May-19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1995694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C2B56-05BB-4092-8DC6-ACB3E950CE2B}" type="datetimeFigureOut">
              <a:rPr lang="en-US" smtClean="0"/>
              <a:t>13-May-19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2879933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C2B56-05BB-4092-8DC6-ACB3E950CE2B}" type="datetimeFigureOut">
              <a:rPr lang="en-US" smtClean="0"/>
              <a:t>13-May-19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2479845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C2B56-05BB-4092-8DC6-ACB3E950CE2B}" type="datetimeFigureOut">
              <a:rPr lang="en-US" smtClean="0"/>
              <a:t>13-May-19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567592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C2B56-05BB-4092-8DC6-ACB3E950CE2B}" type="datetimeFigureOut">
              <a:rPr lang="en-US" smtClean="0"/>
              <a:t>13-May-19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1186476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CABC-0017-401E-A996-B5C94D5C7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D866E-26CD-4C3A-8CDD-795F57C5FB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5F3D7-CE99-4726-B918-E800E22C4CE1}"/>
              </a:ext>
            </a:extLst>
          </p:cNvPr>
          <p:cNvSpPr>
            <a:spLocks noGrp="1"/>
          </p:cNvSpPr>
          <p:nvPr>
            <p:ph type="dt" sz="half" idx="10"/>
          </p:nvPr>
        </p:nvSpPr>
        <p:spPr/>
        <p:txBody>
          <a:bodyPr/>
          <a:lstStyle/>
          <a:p>
            <a:fld id="{28FC2B56-05BB-4092-8DC6-ACB3E950CE2B}" type="datetimeFigureOut">
              <a:rPr lang="en-US" smtClean="0"/>
              <a:t>13-May-19</a:t>
            </a:fld>
            <a:endParaRPr lang="en-US"/>
          </a:p>
        </p:txBody>
      </p:sp>
      <p:sp>
        <p:nvSpPr>
          <p:cNvPr id="5" name="Footer Placeholder 4">
            <a:extLst>
              <a:ext uri="{FF2B5EF4-FFF2-40B4-BE49-F238E27FC236}">
                <a16:creationId xmlns:a16="http://schemas.microsoft.com/office/drawing/2014/main" id="{43738A01-9926-45AE-AEEF-4308661A8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C3A1A-8B2F-4061-912F-BCC2D9BED04B}"/>
              </a:ext>
            </a:extLst>
          </p:cNvPr>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7451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C2B56-05BB-4092-8DC6-ACB3E950CE2B}" type="datetimeFigureOut">
              <a:rPr lang="en-US" smtClean="0"/>
              <a:t>13-May-19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250358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C2B56-05BB-4092-8DC6-ACB3E950CE2B}" type="datetimeFigureOut">
              <a:rPr lang="en-US" smtClean="0"/>
              <a:t>13-May-19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210077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C2B56-05BB-4092-8DC6-ACB3E950CE2B}" type="datetimeFigureOut">
              <a:rPr lang="en-US" smtClean="0"/>
              <a:t>13-May-19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256882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C2B56-05BB-4092-8DC6-ACB3E950CE2B}" type="datetimeFigureOut">
              <a:rPr lang="en-US" smtClean="0"/>
              <a:t>13-May-19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3495874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C2B56-05BB-4092-8DC6-ACB3E950CE2B}" type="datetimeFigureOut">
              <a:rPr lang="en-US" smtClean="0"/>
              <a:t>13-May-19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333634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C2B56-05BB-4092-8DC6-ACB3E950CE2B}" type="datetimeFigureOut">
              <a:rPr lang="en-US" smtClean="0"/>
              <a:t>13-May-19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170646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C2B56-05BB-4092-8DC6-ACB3E950CE2B}" type="datetimeFigureOut">
              <a:rPr lang="en-US" smtClean="0"/>
              <a:t>13-May-19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2353326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C2B56-05BB-4092-8DC6-ACB3E950CE2B}" type="datetimeFigureOut">
              <a:rPr lang="en-US" smtClean="0"/>
              <a:t>13-May-19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E3234-60F1-40E7-AE9C-D5595E304F52}" type="slidenum">
              <a:rPr lang="en-US" smtClean="0"/>
              <a:t>‹#›</a:t>
            </a:fld>
            <a:endParaRPr lang="en-US"/>
          </a:p>
        </p:txBody>
      </p:sp>
    </p:spTree>
    <p:extLst>
      <p:ext uri="{BB962C8B-B14F-4D97-AF65-F5344CB8AC3E}">
        <p14:creationId xmlns:p14="http://schemas.microsoft.com/office/powerpoint/2010/main" val="377123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28FC2B56-05BB-4092-8DC6-ACB3E950CE2B}" type="datetimeFigureOut">
              <a:rPr lang="en-US" smtClean="0"/>
              <a:t>13-May-19</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B42E3234-60F1-40E7-AE9C-D5595E304F52}" type="slidenum">
              <a:rPr lang="en-US" smtClean="0"/>
              <a:t>‹#›</a:t>
            </a:fld>
            <a:endParaRPr lang="en-US"/>
          </a:p>
        </p:txBody>
      </p:sp>
    </p:spTree>
    <p:extLst>
      <p:ext uri="{BB962C8B-B14F-4D97-AF65-F5344CB8AC3E}">
        <p14:creationId xmlns:p14="http://schemas.microsoft.com/office/powerpoint/2010/main" val="3609014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DC78-B43E-4399-BEEA-B02D4C75BBA6}"/>
              </a:ext>
            </a:extLst>
          </p:cNvPr>
          <p:cNvSpPr>
            <a:spLocks noGrp="1"/>
          </p:cNvSpPr>
          <p:nvPr>
            <p:ph type="ctrTitle"/>
          </p:nvPr>
        </p:nvSpPr>
        <p:spPr/>
        <p:txBody>
          <a:bodyPr>
            <a:normAutofit fontScale="90000"/>
          </a:bodyPr>
          <a:lstStyle/>
          <a:p>
            <a:br>
              <a:rPr lang="en-US" b="1" dirty="0"/>
            </a:br>
            <a:r>
              <a:rPr lang="en-US" b="1" dirty="0"/>
              <a:t>Start a business in San Francisco</a:t>
            </a:r>
            <a:endParaRPr lang="en-US" dirty="0"/>
          </a:p>
        </p:txBody>
      </p:sp>
      <p:sp>
        <p:nvSpPr>
          <p:cNvPr id="3" name="Subtitle 2">
            <a:extLst>
              <a:ext uri="{FF2B5EF4-FFF2-40B4-BE49-F238E27FC236}">
                <a16:creationId xmlns:a16="http://schemas.microsoft.com/office/drawing/2014/main" id="{9018F2A8-A949-420F-BE58-0A86CBE596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2558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4A57-7220-4BFE-8A57-346E0688EA85}"/>
              </a:ext>
            </a:extLst>
          </p:cNvPr>
          <p:cNvSpPr>
            <a:spLocks noGrp="1"/>
          </p:cNvSpPr>
          <p:nvPr>
            <p:ph type="title"/>
          </p:nvPr>
        </p:nvSpPr>
        <p:spPr/>
        <p:txBody>
          <a:bodyPr/>
          <a:lstStyle/>
          <a:p>
            <a:r>
              <a:rPr lang="en-US" b="1" dirty="0"/>
              <a:t>Data Analysis(4)</a:t>
            </a:r>
            <a:endParaRPr lang="en-US" dirty="0"/>
          </a:p>
        </p:txBody>
      </p:sp>
      <p:sp>
        <p:nvSpPr>
          <p:cNvPr id="3" name="Content Placeholder 2">
            <a:extLst>
              <a:ext uri="{FF2B5EF4-FFF2-40B4-BE49-F238E27FC236}">
                <a16:creationId xmlns:a16="http://schemas.microsoft.com/office/drawing/2014/main" id="{C3DD11F0-56AA-4CD4-9EA2-AA70CB508065}"/>
              </a:ext>
            </a:extLst>
          </p:cNvPr>
          <p:cNvSpPr>
            <a:spLocks noGrp="1"/>
          </p:cNvSpPr>
          <p:nvPr>
            <p:ph idx="1"/>
          </p:nvPr>
        </p:nvSpPr>
        <p:spPr>
          <a:xfrm>
            <a:off x="685800" y="1642242"/>
            <a:ext cx="10396883" cy="391046"/>
          </a:xfrm>
        </p:spPr>
        <p:txBody>
          <a:bodyPr>
            <a:normAutofit fontScale="92500" lnSpcReduction="10000"/>
          </a:bodyPr>
          <a:lstStyle/>
          <a:p>
            <a:r>
              <a:rPr lang="en-US" dirty="0"/>
              <a:t>We do word cloud for ALL clusters</a:t>
            </a:r>
          </a:p>
        </p:txBody>
      </p:sp>
      <p:pic>
        <p:nvPicPr>
          <p:cNvPr id="5" name="Picture 4">
            <a:extLst>
              <a:ext uri="{FF2B5EF4-FFF2-40B4-BE49-F238E27FC236}">
                <a16:creationId xmlns:a16="http://schemas.microsoft.com/office/drawing/2014/main" id="{B1287345-6DC2-4BD4-9993-CC44967CBFD1}"/>
              </a:ext>
            </a:extLst>
          </p:cNvPr>
          <p:cNvPicPr>
            <a:picLocks noChangeAspect="1"/>
          </p:cNvPicPr>
          <p:nvPr/>
        </p:nvPicPr>
        <p:blipFill>
          <a:blip r:embed="rId2"/>
          <a:stretch>
            <a:fillRect/>
          </a:stretch>
        </p:blipFill>
        <p:spPr>
          <a:xfrm>
            <a:off x="685799" y="2033287"/>
            <a:ext cx="6870033" cy="3464209"/>
          </a:xfrm>
          <a:prstGeom prst="rect">
            <a:avLst/>
          </a:prstGeom>
        </p:spPr>
      </p:pic>
    </p:spTree>
    <p:extLst>
      <p:ext uri="{BB962C8B-B14F-4D97-AF65-F5344CB8AC3E}">
        <p14:creationId xmlns:p14="http://schemas.microsoft.com/office/powerpoint/2010/main" val="142937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CD53-5C64-4A39-AD0D-866D549E55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54C0EC0-DF5A-4A27-85C4-474D8BCA4A23}"/>
              </a:ext>
            </a:extLst>
          </p:cNvPr>
          <p:cNvSpPr>
            <a:spLocks noGrp="1"/>
          </p:cNvSpPr>
          <p:nvPr>
            <p:ph idx="1"/>
          </p:nvPr>
        </p:nvSpPr>
        <p:spPr/>
        <p:txBody>
          <a:bodyPr>
            <a:normAutofit/>
          </a:bodyPr>
          <a:lstStyle/>
          <a:p>
            <a:r>
              <a:rPr lang="en-US" dirty="0"/>
              <a:t>the overall popular shops in </a:t>
            </a:r>
            <a:r>
              <a:rPr lang="en-US" dirty="0">
                <a:solidFill>
                  <a:srgbClr val="FF0000"/>
                </a:solidFill>
              </a:rPr>
              <a:t>San Francisco</a:t>
            </a:r>
            <a:r>
              <a:rPr lang="en-US" dirty="0"/>
              <a:t>, seems people in here are enjoy </a:t>
            </a:r>
            <a:r>
              <a:rPr lang="en-US" dirty="0">
                <a:solidFill>
                  <a:srgbClr val="FF0000"/>
                </a:solidFill>
              </a:rPr>
              <a:t>Coffee/Cafe and restaurant</a:t>
            </a:r>
            <a:r>
              <a:rPr lang="en-US" dirty="0"/>
              <a:t> (especially French).</a:t>
            </a:r>
          </a:p>
          <a:p>
            <a:r>
              <a:rPr lang="en-US" dirty="0"/>
              <a:t>Almond the clusters, cluster 3 is with </a:t>
            </a:r>
            <a:r>
              <a:rPr lang="en-US" dirty="0">
                <a:solidFill>
                  <a:srgbClr val="FF0000"/>
                </a:solidFill>
              </a:rPr>
              <a:t>the least popular Coffee shop/café</a:t>
            </a:r>
            <a:r>
              <a:rPr lang="en-US" dirty="0"/>
              <a:t>, especially in the area </a:t>
            </a:r>
            <a:r>
              <a:rPr lang="en-US" dirty="0">
                <a:solidFill>
                  <a:srgbClr val="FF0000"/>
                </a:solidFill>
              </a:rPr>
              <a:t>of “</a:t>
            </a:r>
            <a:r>
              <a:rPr lang="en-US" dirty="0" err="1">
                <a:solidFill>
                  <a:srgbClr val="FF0000"/>
                </a:solidFill>
              </a:rPr>
              <a:t>Ingelside</a:t>
            </a:r>
            <a:r>
              <a:rPr lang="en-US" dirty="0">
                <a:solidFill>
                  <a:srgbClr val="FF0000"/>
                </a:solidFill>
              </a:rPr>
              <a:t>-Excelsior/Crocker-Amazon”.</a:t>
            </a:r>
          </a:p>
          <a:p>
            <a:r>
              <a:rPr lang="en-US" dirty="0"/>
              <a:t>We suggest open a </a:t>
            </a:r>
          </a:p>
          <a:p>
            <a:pPr lvl="1"/>
            <a:r>
              <a:rPr lang="en-US" sz="2600" b="1" dirty="0">
                <a:solidFill>
                  <a:srgbClr val="FF0000"/>
                </a:solidFill>
              </a:rPr>
              <a:t>Coffee Shop/ Café in area of “</a:t>
            </a:r>
            <a:r>
              <a:rPr lang="en-US" sz="2600" b="1" dirty="0" err="1">
                <a:solidFill>
                  <a:srgbClr val="FF0000"/>
                </a:solidFill>
              </a:rPr>
              <a:t>Ingelside</a:t>
            </a:r>
            <a:r>
              <a:rPr lang="en-US" sz="2600" b="1" dirty="0">
                <a:solidFill>
                  <a:srgbClr val="FF0000"/>
                </a:solidFill>
              </a:rPr>
              <a:t>-Excelsior/Crocker-Amazon</a:t>
            </a:r>
            <a:r>
              <a:rPr lang="en-US" dirty="0"/>
              <a:t>”.</a:t>
            </a:r>
          </a:p>
          <a:p>
            <a:endParaRPr lang="en-US" dirty="0"/>
          </a:p>
        </p:txBody>
      </p:sp>
    </p:spTree>
    <p:extLst>
      <p:ext uri="{BB962C8B-B14F-4D97-AF65-F5344CB8AC3E}">
        <p14:creationId xmlns:p14="http://schemas.microsoft.com/office/powerpoint/2010/main" val="20720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D88C-BC79-4804-9609-65044E1EA0A0}"/>
              </a:ext>
            </a:extLst>
          </p:cNvPr>
          <p:cNvSpPr>
            <a:spLocks noGrp="1"/>
          </p:cNvSpPr>
          <p:nvPr>
            <p:ph type="title"/>
          </p:nvPr>
        </p:nvSpPr>
        <p:spPr/>
        <p:txBody>
          <a:bodyPr/>
          <a:lstStyle/>
          <a:p>
            <a:r>
              <a:rPr lang="en-US" b="1" dirty="0"/>
              <a:t>Business Problem</a:t>
            </a:r>
            <a:endParaRPr lang="en-US" dirty="0"/>
          </a:p>
        </p:txBody>
      </p:sp>
      <p:sp>
        <p:nvSpPr>
          <p:cNvPr id="3" name="Content Placeholder 2">
            <a:extLst>
              <a:ext uri="{FF2B5EF4-FFF2-40B4-BE49-F238E27FC236}">
                <a16:creationId xmlns:a16="http://schemas.microsoft.com/office/drawing/2014/main" id="{1E7CF798-1B3C-4EC0-B338-CDAEBD73E0D0}"/>
              </a:ext>
            </a:extLst>
          </p:cNvPr>
          <p:cNvSpPr>
            <a:spLocks noGrp="1"/>
          </p:cNvSpPr>
          <p:nvPr>
            <p:ph idx="1"/>
          </p:nvPr>
        </p:nvSpPr>
        <p:spPr/>
        <p:txBody>
          <a:bodyPr>
            <a:normAutofit/>
          </a:bodyPr>
          <a:lstStyle/>
          <a:p>
            <a:r>
              <a:rPr lang="en-US" dirty="0"/>
              <a:t>In this project, we are going to help our boss to decide what and where should we open our new business in San Francisco. To consider whether is suitable place and type of business for opening, we look into population and also the competitors in such areas.</a:t>
            </a:r>
          </a:p>
          <a:p>
            <a:pPr lvl="1"/>
            <a:r>
              <a:rPr lang="en-US" dirty="0"/>
              <a:t>Firstly, we need to identify the highest population areas (by clustering) in San Francisco.</a:t>
            </a:r>
          </a:p>
          <a:p>
            <a:pPr lvl="1"/>
            <a:r>
              <a:rPr lang="en-US" dirty="0"/>
              <a:t>Secondly, we then check for the most popular types of shop in that certain area</a:t>
            </a:r>
          </a:p>
          <a:p>
            <a:pPr lvl="1"/>
            <a:r>
              <a:rPr lang="en-US" dirty="0"/>
              <a:t>Finally, we can have a high level view by creating a word cloud to see which type of shops is most popular in that area. and we can have our suggestion to our boss.</a:t>
            </a:r>
          </a:p>
          <a:p>
            <a:endParaRPr lang="en-US" dirty="0"/>
          </a:p>
        </p:txBody>
      </p:sp>
    </p:spTree>
    <p:extLst>
      <p:ext uri="{BB962C8B-B14F-4D97-AF65-F5344CB8AC3E}">
        <p14:creationId xmlns:p14="http://schemas.microsoft.com/office/powerpoint/2010/main" val="2259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2013-3CAB-4348-B66B-587125AB8DF1}"/>
              </a:ext>
            </a:extLst>
          </p:cNvPr>
          <p:cNvSpPr>
            <a:spLocks noGrp="1"/>
          </p:cNvSpPr>
          <p:nvPr>
            <p:ph type="title"/>
          </p:nvPr>
        </p:nvSpPr>
        <p:spPr/>
        <p:txBody>
          <a:bodyPr/>
          <a:lstStyle/>
          <a:p>
            <a:r>
              <a:rPr lang="en-US" b="1" dirty="0"/>
              <a:t>Data Preparation (1)</a:t>
            </a:r>
            <a:endParaRPr lang="en-US" dirty="0"/>
          </a:p>
        </p:txBody>
      </p:sp>
      <p:sp>
        <p:nvSpPr>
          <p:cNvPr id="3" name="Content Placeholder 2">
            <a:extLst>
              <a:ext uri="{FF2B5EF4-FFF2-40B4-BE49-F238E27FC236}">
                <a16:creationId xmlns:a16="http://schemas.microsoft.com/office/drawing/2014/main" id="{42144586-9CCF-4098-8F65-55D00F92BF73}"/>
              </a:ext>
            </a:extLst>
          </p:cNvPr>
          <p:cNvSpPr>
            <a:spLocks noGrp="1"/>
          </p:cNvSpPr>
          <p:nvPr>
            <p:ph idx="1"/>
          </p:nvPr>
        </p:nvSpPr>
        <p:spPr>
          <a:xfrm>
            <a:off x="685800" y="2063397"/>
            <a:ext cx="10396883" cy="952520"/>
          </a:xfrm>
        </p:spPr>
        <p:txBody>
          <a:bodyPr/>
          <a:lstStyle/>
          <a:p>
            <a:r>
              <a:rPr lang="en-US" b="1" dirty="0" err="1"/>
              <a:t>Zipcode</a:t>
            </a:r>
            <a:r>
              <a:rPr lang="en-US" b="1" dirty="0"/>
              <a:t> and Neighborhood info for San Francisco</a:t>
            </a:r>
          </a:p>
          <a:p>
            <a:pPr marL="0" indent="0">
              <a:buNone/>
            </a:pPr>
            <a:endParaRPr lang="en-US" dirty="0"/>
          </a:p>
        </p:txBody>
      </p:sp>
      <p:pic>
        <p:nvPicPr>
          <p:cNvPr id="4" name="Picture 3">
            <a:extLst>
              <a:ext uri="{FF2B5EF4-FFF2-40B4-BE49-F238E27FC236}">
                <a16:creationId xmlns:a16="http://schemas.microsoft.com/office/drawing/2014/main" id="{3CF5D6CE-0E1E-4F8B-9A21-2FC635F0D832}"/>
              </a:ext>
            </a:extLst>
          </p:cNvPr>
          <p:cNvPicPr>
            <a:picLocks noChangeAspect="1"/>
          </p:cNvPicPr>
          <p:nvPr/>
        </p:nvPicPr>
        <p:blipFill>
          <a:blip r:embed="rId2"/>
          <a:stretch>
            <a:fillRect/>
          </a:stretch>
        </p:blipFill>
        <p:spPr>
          <a:xfrm>
            <a:off x="685800" y="2511019"/>
            <a:ext cx="10000388" cy="3419726"/>
          </a:xfrm>
          <a:prstGeom prst="rect">
            <a:avLst/>
          </a:prstGeom>
        </p:spPr>
      </p:pic>
    </p:spTree>
    <p:extLst>
      <p:ext uri="{BB962C8B-B14F-4D97-AF65-F5344CB8AC3E}">
        <p14:creationId xmlns:p14="http://schemas.microsoft.com/office/powerpoint/2010/main" val="28852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937C-8356-4CFD-9675-0D1FBE0B91B1}"/>
              </a:ext>
            </a:extLst>
          </p:cNvPr>
          <p:cNvSpPr>
            <a:spLocks noGrp="1"/>
          </p:cNvSpPr>
          <p:nvPr>
            <p:ph type="title"/>
          </p:nvPr>
        </p:nvSpPr>
        <p:spPr/>
        <p:txBody>
          <a:bodyPr/>
          <a:lstStyle/>
          <a:p>
            <a:r>
              <a:rPr lang="en-US" b="1" dirty="0"/>
              <a:t>Data Preparation (2)</a:t>
            </a:r>
            <a:endParaRPr lang="en-US" dirty="0"/>
          </a:p>
        </p:txBody>
      </p:sp>
      <p:sp>
        <p:nvSpPr>
          <p:cNvPr id="3" name="Content Placeholder 2">
            <a:extLst>
              <a:ext uri="{FF2B5EF4-FFF2-40B4-BE49-F238E27FC236}">
                <a16:creationId xmlns:a16="http://schemas.microsoft.com/office/drawing/2014/main" id="{9B0B5459-D2BC-4199-B1EE-F810A628A891}"/>
              </a:ext>
            </a:extLst>
          </p:cNvPr>
          <p:cNvSpPr>
            <a:spLocks noGrp="1"/>
          </p:cNvSpPr>
          <p:nvPr>
            <p:ph idx="1"/>
          </p:nvPr>
        </p:nvSpPr>
        <p:spPr>
          <a:xfrm>
            <a:off x="685800" y="2063397"/>
            <a:ext cx="10396883" cy="936478"/>
          </a:xfrm>
        </p:spPr>
        <p:txBody>
          <a:bodyPr/>
          <a:lstStyle/>
          <a:p>
            <a:r>
              <a:rPr lang="en-US" b="1" dirty="0"/>
              <a:t>Geographical Coordinates of Neighborhoods</a:t>
            </a:r>
          </a:p>
          <a:p>
            <a:pPr marL="0" indent="0">
              <a:buNone/>
            </a:pPr>
            <a:endParaRPr lang="en-US" dirty="0"/>
          </a:p>
        </p:txBody>
      </p:sp>
      <p:pic>
        <p:nvPicPr>
          <p:cNvPr id="4" name="Picture 3">
            <a:extLst>
              <a:ext uri="{FF2B5EF4-FFF2-40B4-BE49-F238E27FC236}">
                <a16:creationId xmlns:a16="http://schemas.microsoft.com/office/drawing/2014/main" id="{E9590006-E43A-4B86-BFC2-A776AA37183B}"/>
              </a:ext>
            </a:extLst>
          </p:cNvPr>
          <p:cNvPicPr>
            <a:picLocks noChangeAspect="1"/>
          </p:cNvPicPr>
          <p:nvPr/>
        </p:nvPicPr>
        <p:blipFill>
          <a:blip r:embed="rId2"/>
          <a:stretch>
            <a:fillRect/>
          </a:stretch>
        </p:blipFill>
        <p:spPr>
          <a:xfrm>
            <a:off x="685800" y="2511583"/>
            <a:ext cx="8847937" cy="3324225"/>
          </a:xfrm>
          <a:prstGeom prst="rect">
            <a:avLst/>
          </a:prstGeom>
        </p:spPr>
      </p:pic>
    </p:spTree>
    <p:extLst>
      <p:ext uri="{BB962C8B-B14F-4D97-AF65-F5344CB8AC3E}">
        <p14:creationId xmlns:p14="http://schemas.microsoft.com/office/powerpoint/2010/main" val="280048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B5DE-6253-4A6C-84A6-0F860F498BAD}"/>
              </a:ext>
            </a:extLst>
          </p:cNvPr>
          <p:cNvSpPr>
            <a:spLocks noGrp="1"/>
          </p:cNvSpPr>
          <p:nvPr>
            <p:ph type="title"/>
          </p:nvPr>
        </p:nvSpPr>
        <p:spPr/>
        <p:txBody>
          <a:bodyPr>
            <a:normAutofit/>
          </a:bodyPr>
          <a:lstStyle/>
          <a:p>
            <a:r>
              <a:rPr lang="en-US" b="1" dirty="0"/>
              <a:t>Data Analysis(1)</a:t>
            </a:r>
            <a:endParaRPr lang="en-US" dirty="0"/>
          </a:p>
        </p:txBody>
      </p:sp>
      <p:sp>
        <p:nvSpPr>
          <p:cNvPr id="3" name="Content Placeholder 2">
            <a:extLst>
              <a:ext uri="{FF2B5EF4-FFF2-40B4-BE49-F238E27FC236}">
                <a16:creationId xmlns:a16="http://schemas.microsoft.com/office/drawing/2014/main" id="{F6B32C86-383B-4AC2-B243-372273619CE3}"/>
              </a:ext>
            </a:extLst>
          </p:cNvPr>
          <p:cNvSpPr>
            <a:spLocks noGrp="1"/>
          </p:cNvSpPr>
          <p:nvPr>
            <p:ph idx="1"/>
          </p:nvPr>
        </p:nvSpPr>
        <p:spPr>
          <a:xfrm>
            <a:off x="685800" y="1441715"/>
            <a:ext cx="10396883" cy="792099"/>
          </a:xfrm>
        </p:spPr>
        <p:txBody>
          <a:bodyPr/>
          <a:lstStyle/>
          <a:p>
            <a:r>
              <a:rPr lang="en-US" b="1" dirty="0"/>
              <a:t>Combine population data to geodata</a:t>
            </a:r>
            <a:endParaRPr lang="en-US" dirty="0"/>
          </a:p>
        </p:txBody>
      </p:sp>
      <p:pic>
        <p:nvPicPr>
          <p:cNvPr id="4" name="Picture 3">
            <a:extLst>
              <a:ext uri="{FF2B5EF4-FFF2-40B4-BE49-F238E27FC236}">
                <a16:creationId xmlns:a16="http://schemas.microsoft.com/office/drawing/2014/main" id="{F1EEA785-ABDF-4E00-B8F6-E1C62C5C6A44}"/>
              </a:ext>
            </a:extLst>
          </p:cNvPr>
          <p:cNvPicPr>
            <a:picLocks noChangeAspect="1"/>
          </p:cNvPicPr>
          <p:nvPr/>
        </p:nvPicPr>
        <p:blipFill>
          <a:blip r:embed="rId2"/>
          <a:stretch>
            <a:fillRect/>
          </a:stretch>
        </p:blipFill>
        <p:spPr>
          <a:xfrm>
            <a:off x="685799" y="2042109"/>
            <a:ext cx="8923422" cy="3800475"/>
          </a:xfrm>
          <a:prstGeom prst="rect">
            <a:avLst/>
          </a:prstGeom>
        </p:spPr>
      </p:pic>
    </p:spTree>
    <p:extLst>
      <p:ext uri="{BB962C8B-B14F-4D97-AF65-F5344CB8AC3E}">
        <p14:creationId xmlns:p14="http://schemas.microsoft.com/office/powerpoint/2010/main" val="79265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3817-A2E6-446E-BB61-E121E4B8B653}"/>
              </a:ext>
            </a:extLst>
          </p:cNvPr>
          <p:cNvSpPr>
            <a:spLocks noGrp="1"/>
          </p:cNvSpPr>
          <p:nvPr>
            <p:ph type="title"/>
          </p:nvPr>
        </p:nvSpPr>
        <p:spPr/>
        <p:txBody>
          <a:bodyPr/>
          <a:lstStyle/>
          <a:p>
            <a:r>
              <a:rPr lang="en-US" b="1" dirty="0"/>
              <a:t>Data Analysis(2)</a:t>
            </a:r>
            <a:endParaRPr lang="en-US" dirty="0"/>
          </a:p>
        </p:txBody>
      </p:sp>
      <p:sp>
        <p:nvSpPr>
          <p:cNvPr id="3" name="Content Placeholder 2">
            <a:extLst>
              <a:ext uri="{FF2B5EF4-FFF2-40B4-BE49-F238E27FC236}">
                <a16:creationId xmlns:a16="http://schemas.microsoft.com/office/drawing/2014/main" id="{00F9458A-ED4D-4B7C-B08E-996C06F79BC7}"/>
              </a:ext>
            </a:extLst>
          </p:cNvPr>
          <p:cNvSpPr>
            <a:spLocks noGrp="1"/>
          </p:cNvSpPr>
          <p:nvPr>
            <p:ph idx="1"/>
          </p:nvPr>
        </p:nvSpPr>
        <p:spPr>
          <a:xfrm>
            <a:off x="685801" y="1610157"/>
            <a:ext cx="10396883" cy="455215"/>
          </a:xfrm>
        </p:spPr>
        <p:txBody>
          <a:bodyPr/>
          <a:lstStyle/>
          <a:p>
            <a:r>
              <a:rPr lang="en-US" b="1" dirty="0"/>
              <a:t>Create clusters for areas that is </a:t>
            </a:r>
            <a:r>
              <a:rPr lang="en-US" b="1" dirty="0" err="1"/>
              <a:t>simlar</a:t>
            </a:r>
            <a:endParaRPr lang="en-US" b="1" dirty="0"/>
          </a:p>
        </p:txBody>
      </p:sp>
      <p:pic>
        <p:nvPicPr>
          <p:cNvPr id="5" name="Picture 4">
            <a:extLst>
              <a:ext uri="{FF2B5EF4-FFF2-40B4-BE49-F238E27FC236}">
                <a16:creationId xmlns:a16="http://schemas.microsoft.com/office/drawing/2014/main" id="{5363455F-AA5E-43F3-AE1F-0EB685375861}"/>
              </a:ext>
            </a:extLst>
          </p:cNvPr>
          <p:cNvPicPr>
            <a:picLocks noChangeAspect="1"/>
          </p:cNvPicPr>
          <p:nvPr/>
        </p:nvPicPr>
        <p:blipFill>
          <a:blip r:embed="rId2"/>
          <a:stretch>
            <a:fillRect/>
          </a:stretch>
        </p:blipFill>
        <p:spPr>
          <a:xfrm>
            <a:off x="685801" y="2065372"/>
            <a:ext cx="10206788" cy="3969306"/>
          </a:xfrm>
          <a:prstGeom prst="rect">
            <a:avLst/>
          </a:prstGeom>
        </p:spPr>
      </p:pic>
    </p:spTree>
    <p:extLst>
      <p:ext uri="{BB962C8B-B14F-4D97-AF65-F5344CB8AC3E}">
        <p14:creationId xmlns:p14="http://schemas.microsoft.com/office/powerpoint/2010/main" val="223471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3817-A2E6-446E-BB61-E121E4B8B653}"/>
              </a:ext>
            </a:extLst>
          </p:cNvPr>
          <p:cNvSpPr>
            <a:spLocks noGrp="1"/>
          </p:cNvSpPr>
          <p:nvPr>
            <p:ph type="title"/>
          </p:nvPr>
        </p:nvSpPr>
        <p:spPr/>
        <p:txBody>
          <a:bodyPr/>
          <a:lstStyle/>
          <a:p>
            <a:r>
              <a:rPr lang="en-US" b="1" dirty="0"/>
              <a:t>Data Analysis(3)</a:t>
            </a:r>
            <a:endParaRPr lang="en-US" dirty="0"/>
          </a:p>
        </p:txBody>
      </p:sp>
      <p:sp>
        <p:nvSpPr>
          <p:cNvPr id="3" name="Content Placeholder 2">
            <a:extLst>
              <a:ext uri="{FF2B5EF4-FFF2-40B4-BE49-F238E27FC236}">
                <a16:creationId xmlns:a16="http://schemas.microsoft.com/office/drawing/2014/main" id="{00F9458A-ED4D-4B7C-B08E-996C06F79BC7}"/>
              </a:ext>
            </a:extLst>
          </p:cNvPr>
          <p:cNvSpPr>
            <a:spLocks noGrp="1"/>
          </p:cNvSpPr>
          <p:nvPr>
            <p:ph idx="1"/>
          </p:nvPr>
        </p:nvSpPr>
        <p:spPr>
          <a:xfrm>
            <a:off x="685801" y="1610157"/>
            <a:ext cx="10396883" cy="455215"/>
          </a:xfrm>
        </p:spPr>
        <p:txBody>
          <a:bodyPr/>
          <a:lstStyle/>
          <a:p>
            <a:r>
              <a:rPr lang="en-US" b="1" dirty="0"/>
              <a:t>Population Distribution of each clusters</a:t>
            </a:r>
          </a:p>
        </p:txBody>
      </p:sp>
      <p:pic>
        <p:nvPicPr>
          <p:cNvPr id="5" name="Picture 4">
            <a:extLst>
              <a:ext uri="{FF2B5EF4-FFF2-40B4-BE49-F238E27FC236}">
                <a16:creationId xmlns:a16="http://schemas.microsoft.com/office/drawing/2014/main" id="{742A0E03-75D0-4179-A14A-0442C7652441}"/>
              </a:ext>
            </a:extLst>
          </p:cNvPr>
          <p:cNvPicPr>
            <a:picLocks noChangeAspect="1"/>
          </p:cNvPicPr>
          <p:nvPr/>
        </p:nvPicPr>
        <p:blipFill>
          <a:blip r:embed="rId2"/>
          <a:stretch>
            <a:fillRect/>
          </a:stretch>
        </p:blipFill>
        <p:spPr>
          <a:xfrm>
            <a:off x="685801" y="2203032"/>
            <a:ext cx="5265820" cy="3821682"/>
          </a:xfrm>
          <a:prstGeom prst="rect">
            <a:avLst/>
          </a:prstGeom>
        </p:spPr>
      </p:pic>
      <p:cxnSp>
        <p:nvCxnSpPr>
          <p:cNvPr id="9" name="Straight Arrow Connector 8">
            <a:extLst>
              <a:ext uri="{FF2B5EF4-FFF2-40B4-BE49-F238E27FC236}">
                <a16:creationId xmlns:a16="http://schemas.microsoft.com/office/drawing/2014/main" id="{FF722B9D-FA4D-4457-AA1D-5827CE3FFC1D}"/>
              </a:ext>
            </a:extLst>
          </p:cNvPr>
          <p:cNvCxnSpPr/>
          <p:nvPr/>
        </p:nvCxnSpPr>
        <p:spPr>
          <a:xfrm flipH="1">
            <a:off x="6096000" y="3545305"/>
            <a:ext cx="142774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C79E8DF-1A23-44C5-B470-AB5E2AEBA891}"/>
              </a:ext>
            </a:extLst>
          </p:cNvPr>
          <p:cNvCxnSpPr/>
          <p:nvPr/>
        </p:nvCxnSpPr>
        <p:spPr>
          <a:xfrm flipH="1">
            <a:off x="6120064" y="4066671"/>
            <a:ext cx="142774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30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4A57-7220-4BFE-8A57-346E0688EA85}"/>
              </a:ext>
            </a:extLst>
          </p:cNvPr>
          <p:cNvSpPr>
            <a:spLocks noGrp="1"/>
          </p:cNvSpPr>
          <p:nvPr>
            <p:ph type="title"/>
          </p:nvPr>
        </p:nvSpPr>
        <p:spPr/>
        <p:txBody>
          <a:bodyPr/>
          <a:lstStyle/>
          <a:p>
            <a:r>
              <a:rPr lang="en-US" b="1" dirty="0"/>
              <a:t>Data Analysis(4)</a:t>
            </a:r>
            <a:endParaRPr lang="en-US" dirty="0"/>
          </a:p>
        </p:txBody>
      </p:sp>
      <p:sp>
        <p:nvSpPr>
          <p:cNvPr id="3" name="Content Placeholder 2">
            <a:extLst>
              <a:ext uri="{FF2B5EF4-FFF2-40B4-BE49-F238E27FC236}">
                <a16:creationId xmlns:a16="http://schemas.microsoft.com/office/drawing/2014/main" id="{C3DD11F0-56AA-4CD4-9EA2-AA70CB508065}"/>
              </a:ext>
            </a:extLst>
          </p:cNvPr>
          <p:cNvSpPr>
            <a:spLocks noGrp="1"/>
          </p:cNvSpPr>
          <p:nvPr>
            <p:ph idx="1"/>
          </p:nvPr>
        </p:nvSpPr>
        <p:spPr>
          <a:xfrm>
            <a:off x="685800" y="1642242"/>
            <a:ext cx="10396883" cy="391046"/>
          </a:xfrm>
        </p:spPr>
        <p:txBody>
          <a:bodyPr>
            <a:normAutofit fontScale="92500" lnSpcReduction="10000"/>
          </a:bodyPr>
          <a:lstStyle/>
          <a:p>
            <a:r>
              <a:rPr lang="en-US" dirty="0"/>
              <a:t>We do word cloud for cluster 2</a:t>
            </a:r>
          </a:p>
        </p:txBody>
      </p:sp>
      <p:pic>
        <p:nvPicPr>
          <p:cNvPr id="4" name="Picture 3">
            <a:extLst>
              <a:ext uri="{FF2B5EF4-FFF2-40B4-BE49-F238E27FC236}">
                <a16:creationId xmlns:a16="http://schemas.microsoft.com/office/drawing/2014/main" id="{9BDE2026-0CA8-477C-A844-62D4E84DC649}"/>
              </a:ext>
            </a:extLst>
          </p:cNvPr>
          <p:cNvPicPr>
            <a:picLocks noChangeAspect="1"/>
          </p:cNvPicPr>
          <p:nvPr/>
        </p:nvPicPr>
        <p:blipFill>
          <a:blip r:embed="rId2"/>
          <a:stretch>
            <a:fillRect/>
          </a:stretch>
        </p:blipFill>
        <p:spPr>
          <a:xfrm>
            <a:off x="685800" y="2113429"/>
            <a:ext cx="6741695" cy="3494287"/>
          </a:xfrm>
          <a:prstGeom prst="rect">
            <a:avLst/>
          </a:prstGeom>
        </p:spPr>
      </p:pic>
    </p:spTree>
    <p:extLst>
      <p:ext uri="{BB962C8B-B14F-4D97-AF65-F5344CB8AC3E}">
        <p14:creationId xmlns:p14="http://schemas.microsoft.com/office/powerpoint/2010/main" val="9299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4A57-7220-4BFE-8A57-346E0688EA85}"/>
              </a:ext>
            </a:extLst>
          </p:cNvPr>
          <p:cNvSpPr>
            <a:spLocks noGrp="1"/>
          </p:cNvSpPr>
          <p:nvPr>
            <p:ph type="title"/>
          </p:nvPr>
        </p:nvSpPr>
        <p:spPr/>
        <p:txBody>
          <a:bodyPr/>
          <a:lstStyle/>
          <a:p>
            <a:r>
              <a:rPr lang="en-US" b="1" dirty="0"/>
              <a:t>Data Analysis(5)</a:t>
            </a:r>
            <a:endParaRPr lang="en-US" dirty="0"/>
          </a:p>
        </p:txBody>
      </p:sp>
      <p:sp>
        <p:nvSpPr>
          <p:cNvPr id="3" name="Content Placeholder 2">
            <a:extLst>
              <a:ext uri="{FF2B5EF4-FFF2-40B4-BE49-F238E27FC236}">
                <a16:creationId xmlns:a16="http://schemas.microsoft.com/office/drawing/2014/main" id="{C3DD11F0-56AA-4CD4-9EA2-AA70CB508065}"/>
              </a:ext>
            </a:extLst>
          </p:cNvPr>
          <p:cNvSpPr>
            <a:spLocks noGrp="1"/>
          </p:cNvSpPr>
          <p:nvPr>
            <p:ph idx="1"/>
          </p:nvPr>
        </p:nvSpPr>
        <p:spPr>
          <a:xfrm>
            <a:off x="685800" y="1642242"/>
            <a:ext cx="10396883" cy="391046"/>
          </a:xfrm>
        </p:spPr>
        <p:txBody>
          <a:bodyPr>
            <a:normAutofit fontScale="92500" lnSpcReduction="10000"/>
          </a:bodyPr>
          <a:lstStyle/>
          <a:p>
            <a:r>
              <a:rPr lang="en-US" dirty="0"/>
              <a:t>We do word cloud for cluster 3</a:t>
            </a:r>
          </a:p>
        </p:txBody>
      </p:sp>
      <p:pic>
        <p:nvPicPr>
          <p:cNvPr id="5" name="Picture 4">
            <a:extLst>
              <a:ext uri="{FF2B5EF4-FFF2-40B4-BE49-F238E27FC236}">
                <a16:creationId xmlns:a16="http://schemas.microsoft.com/office/drawing/2014/main" id="{5C667F88-4C76-414D-AB2B-6D41EB6D0BBA}"/>
              </a:ext>
            </a:extLst>
          </p:cNvPr>
          <p:cNvPicPr>
            <a:picLocks noChangeAspect="1"/>
          </p:cNvPicPr>
          <p:nvPr/>
        </p:nvPicPr>
        <p:blipFill>
          <a:blip r:embed="rId2"/>
          <a:stretch>
            <a:fillRect/>
          </a:stretch>
        </p:blipFill>
        <p:spPr>
          <a:xfrm>
            <a:off x="685799" y="2033288"/>
            <a:ext cx="7092682" cy="3437070"/>
          </a:xfrm>
          <a:prstGeom prst="rect">
            <a:avLst/>
          </a:prstGeom>
        </p:spPr>
      </p:pic>
    </p:spTree>
    <p:extLst>
      <p:ext uri="{BB962C8B-B14F-4D97-AF65-F5344CB8AC3E}">
        <p14:creationId xmlns:p14="http://schemas.microsoft.com/office/powerpoint/2010/main" val="7278794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9</TotalTime>
  <Words>279</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Impact</vt:lpstr>
      <vt:lpstr>Main Event</vt:lpstr>
      <vt:lpstr> Start a business in San Francisco</vt:lpstr>
      <vt:lpstr>Business Problem</vt:lpstr>
      <vt:lpstr>Data Preparation (1)</vt:lpstr>
      <vt:lpstr>Data Preparation (2)</vt:lpstr>
      <vt:lpstr>Data Analysis(1)</vt:lpstr>
      <vt:lpstr>Data Analysis(2)</vt:lpstr>
      <vt:lpstr>Data Analysis(3)</vt:lpstr>
      <vt:lpstr>Data Analysis(4)</vt:lpstr>
      <vt:lpstr>Data Analysis(5)</vt:lpstr>
      <vt:lpstr>Data Analysis(4)</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Start a business in San Francisco</dc:title>
  <dc:creator>man chun yu</dc:creator>
  <cp:lastModifiedBy>man chun yu</cp:lastModifiedBy>
  <cp:revision>2</cp:revision>
  <dcterms:created xsi:type="dcterms:W3CDTF">2019-05-13T09:15:41Z</dcterms:created>
  <dcterms:modified xsi:type="dcterms:W3CDTF">2019-05-13T09:25:40Z</dcterms:modified>
</cp:coreProperties>
</file>