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9" r:id="rId4"/>
    <p:sldId id="257" r:id="rId5"/>
    <p:sldId id="258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</p:sldIdLst>
  <p:sldSz cx="14630400" cy="8229600"/>
  <p:notesSz cx="8229600" cy="14630400"/>
  <p:embeddedFontLst>
    <p:embeddedFont>
      <p:font typeface="Inconsolata" pitchFamily="1" charset="0"/>
      <p:regular r:id="rId18"/>
    </p:embeddedFont>
    <p:embeddedFont>
      <p:font typeface="Montserrat Black" panose="00000A00000000000000" pitchFamily="2" charset="0"/>
      <p:bold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65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43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22FA2-391B-4CBF-9295-1362755D5B7B}" type="doc">
      <dgm:prSet loTypeId="urn:microsoft.com/office/officeart/2008/layout/VerticalCurvedList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316BCE77-6F22-4BC5-8667-E22C88504D81}">
      <dgm:prSet phldrT="[Texto]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b="1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Abertura Segura</a:t>
          </a:r>
        </a:p>
        <a:p>
          <a:r>
            <a:rPr lang="pt-BR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Chamados requerem autenticação do usuário.</a:t>
          </a:r>
        </a:p>
      </dgm:t>
    </dgm:pt>
    <dgm:pt modelId="{F878BB9B-1BAC-45A5-9B68-E9025DA382D0}" type="parTrans" cxnId="{BA2CC0C2-2D54-482E-A7FC-48288D1BD96A}">
      <dgm:prSet/>
      <dgm:spPr/>
      <dgm:t>
        <a:bodyPr/>
        <a:lstStyle/>
        <a:p>
          <a:endParaRPr lang="pt-BR"/>
        </a:p>
      </dgm:t>
    </dgm:pt>
    <dgm:pt modelId="{D8CF2F51-FF0D-4559-95E8-66090E22C401}" type="sibTrans" cxnId="{BA2CC0C2-2D54-482E-A7FC-48288D1BD96A}">
      <dgm:prSet/>
      <dgm:spPr/>
      <dgm:t>
        <a:bodyPr/>
        <a:lstStyle/>
        <a:p>
          <a:endParaRPr lang="pt-BR"/>
        </a:p>
      </dgm:t>
    </dgm:pt>
    <dgm:pt modelId="{F116EF51-9B43-4354-99BB-F45D1540D66D}">
      <dgm:prSet phldrT="[Texto]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b="1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Detalhes Essenciais</a:t>
          </a:r>
        </a:p>
        <a:p>
          <a:r>
            <a:rPr lang="pt-BR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Título, descrição, categoria e prioridade são obrigatórios.</a:t>
          </a:r>
        </a:p>
      </dgm:t>
    </dgm:pt>
    <dgm:pt modelId="{FCCBD6DE-FE93-4351-8F4A-5D4FDB1B1085}" type="parTrans" cxnId="{C4A40282-B518-48A6-85AC-E73855C1F031}">
      <dgm:prSet/>
      <dgm:spPr/>
      <dgm:t>
        <a:bodyPr/>
        <a:lstStyle/>
        <a:p>
          <a:endParaRPr lang="pt-BR"/>
        </a:p>
      </dgm:t>
    </dgm:pt>
    <dgm:pt modelId="{ABB75885-E9A0-4D5E-AACA-B4C62C677309}" type="sibTrans" cxnId="{C4A40282-B518-48A6-85AC-E73855C1F031}">
      <dgm:prSet/>
      <dgm:spPr/>
      <dgm:t>
        <a:bodyPr/>
        <a:lstStyle/>
        <a:p>
          <a:endParaRPr lang="pt-BR"/>
        </a:p>
      </dgm:t>
    </dgm:pt>
    <dgm:pt modelId="{DC48CA6F-37CE-4F9E-BD9C-84D95D496BAC}">
      <dgm:prSet phldrT="[Texto]"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b="1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Roteamento Inteligente</a:t>
          </a:r>
        </a:p>
        <a:p>
          <a:r>
            <a:rPr lang="pt-BR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Chamados complexos vão para o suporte N2.</a:t>
          </a:r>
        </a:p>
      </dgm:t>
    </dgm:pt>
    <dgm:pt modelId="{7790CA39-3901-4AED-A60A-BD201A2D2A71}" type="parTrans" cxnId="{AE511234-77AC-4D92-96AC-394906808C0F}">
      <dgm:prSet/>
      <dgm:spPr/>
      <dgm:t>
        <a:bodyPr/>
        <a:lstStyle/>
        <a:p>
          <a:endParaRPr lang="pt-BR"/>
        </a:p>
      </dgm:t>
    </dgm:pt>
    <dgm:pt modelId="{50A5FB12-95D3-4B17-9835-C5404AA85664}" type="sibTrans" cxnId="{AE511234-77AC-4D92-96AC-394906808C0F}">
      <dgm:prSet/>
      <dgm:spPr/>
      <dgm:t>
        <a:bodyPr/>
        <a:lstStyle/>
        <a:p>
          <a:endParaRPr lang="pt-BR"/>
        </a:p>
      </dgm:t>
    </dgm:pt>
    <dgm:pt modelId="{8CFBA05E-04D6-4004-85C7-E7194A42E81A}">
      <dgm:prSet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b="1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Sugestões da IA</a:t>
          </a:r>
        </a:p>
        <a:p>
          <a:r>
            <a:rPr lang="pt-BR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IA propõe soluções baseadas em histórico.</a:t>
          </a:r>
        </a:p>
      </dgm:t>
    </dgm:pt>
    <dgm:pt modelId="{E418271A-78EC-4C13-957C-4202BD067B95}" type="parTrans" cxnId="{E2123C0A-2A54-46D6-A821-43A605A30B9D}">
      <dgm:prSet/>
      <dgm:spPr/>
      <dgm:t>
        <a:bodyPr/>
        <a:lstStyle/>
        <a:p>
          <a:endParaRPr lang="pt-BR"/>
        </a:p>
      </dgm:t>
    </dgm:pt>
    <dgm:pt modelId="{4BBD89A4-82D7-44FB-92D6-68478E895D4C}" type="sibTrans" cxnId="{E2123C0A-2A54-46D6-A821-43A605A30B9D}">
      <dgm:prSet/>
      <dgm:spPr/>
      <dgm:t>
        <a:bodyPr/>
        <a:lstStyle/>
        <a:p>
          <a:endParaRPr lang="pt-BR"/>
        </a:p>
      </dgm:t>
    </dgm:pt>
    <dgm:pt modelId="{F567C47B-4858-43FA-B2F4-0A27B261D093}">
      <dgm:prSet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b="1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Encerramento Ágil</a:t>
          </a:r>
        </a:p>
        <a:p>
          <a:r>
            <a:rPr lang="pt-BR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Usuário aceita IA e encerra automaticamente.</a:t>
          </a:r>
        </a:p>
      </dgm:t>
    </dgm:pt>
    <dgm:pt modelId="{7486F7A2-A621-499D-8AA4-75313527069D}" type="parTrans" cxnId="{7EC91BFE-86F8-402F-BF06-3EB64E98AC36}">
      <dgm:prSet/>
      <dgm:spPr/>
      <dgm:t>
        <a:bodyPr/>
        <a:lstStyle/>
        <a:p>
          <a:endParaRPr lang="pt-BR"/>
        </a:p>
      </dgm:t>
    </dgm:pt>
    <dgm:pt modelId="{F7645679-BACE-4DD2-B265-8B3E12212896}" type="sibTrans" cxnId="{7EC91BFE-86F8-402F-BF06-3EB64E98AC36}">
      <dgm:prSet/>
      <dgm:spPr/>
      <dgm:t>
        <a:bodyPr/>
        <a:lstStyle/>
        <a:p>
          <a:endParaRPr lang="pt-BR"/>
        </a:p>
      </dgm:t>
    </dgm:pt>
    <dgm:pt modelId="{99892503-B74B-42FF-987E-93B1315FBCA1}">
      <dgm:prSet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b="1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Acesso a Relatórios</a:t>
          </a:r>
        </a:p>
        <a:p>
          <a:r>
            <a:rPr lang="pt-BR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Visualização de desempenho restrita a supervisores.</a:t>
          </a:r>
        </a:p>
      </dgm:t>
    </dgm:pt>
    <dgm:pt modelId="{A97F5857-0011-4112-A384-419ECA24F249}" type="parTrans" cxnId="{16EC13BF-52D1-43FD-B179-03A2A31211C9}">
      <dgm:prSet/>
      <dgm:spPr/>
      <dgm:t>
        <a:bodyPr/>
        <a:lstStyle/>
        <a:p>
          <a:endParaRPr lang="pt-BR"/>
        </a:p>
      </dgm:t>
    </dgm:pt>
    <dgm:pt modelId="{10BAB6F3-3161-4BE0-9843-22B076C24953}" type="sibTrans" cxnId="{16EC13BF-52D1-43FD-B179-03A2A31211C9}">
      <dgm:prSet/>
      <dgm:spPr/>
      <dgm:t>
        <a:bodyPr/>
        <a:lstStyle/>
        <a:p>
          <a:endParaRPr lang="pt-BR"/>
        </a:p>
      </dgm:t>
    </dgm:pt>
    <dgm:pt modelId="{35160698-CD37-4B28-B603-12C32919F26C}">
      <dgm:prSet/>
      <dgm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pt-BR" b="1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Rastreabilidade Completa</a:t>
          </a:r>
        </a:p>
        <a:p>
          <a:r>
            <a:rPr lang="pt-BR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Chamados contêm histórico de alterações e chat.</a:t>
          </a:r>
        </a:p>
      </dgm:t>
    </dgm:pt>
    <dgm:pt modelId="{BA919DCA-9E71-431E-98F5-CBF5E6A3B25F}" type="parTrans" cxnId="{53F877F0-0ADC-41D0-B754-71F94F34F88A}">
      <dgm:prSet/>
      <dgm:spPr/>
      <dgm:t>
        <a:bodyPr/>
        <a:lstStyle/>
        <a:p>
          <a:endParaRPr lang="pt-BR"/>
        </a:p>
      </dgm:t>
    </dgm:pt>
    <dgm:pt modelId="{B4CA041B-DC7C-4D04-81EF-DBF7FEF4ED77}" type="sibTrans" cxnId="{53F877F0-0ADC-41D0-B754-71F94F34F88A}">
      <dgm:prSet/>
      <dgm:spPr/>
      <dgm:t>
        <a:bodyPr/>
        <a:lstStyle/>
        <a:p>
          <a:endParaRPr lang="pt-BR"/>
        </a:p>
      </dgm:t>
    </dgm:pt>
    <dgm:pt modelId="{332DB550-F73F-41B4-877D-9C822D29D387}" type="pres">
      <dgm:prSet presAssocID="{EFD22FA2-391B-4CBF-9295-1362755D5B7B}" presName="Name0" presStyleCnt="0">
        <dgm:presLayoutVars>
          <dgm:chMax val="7"/>
          <dgm:chPref val="7"/>
          <dgm:dir/>
        </dgm:presLayoutVars>
      </dgm:prSet>
      <dgm:spPr/>
    </dgm:pt>
    <dgm:pt modelId="{AE6943D1-013C-406C-8FCB-0319F58CBE88}" type="pres">
      <dgm:prSet presAssocID="{EFD22FA2-391B-4CBF-9295-1362755D5B7B}" presName="Name1" presStyleCnt="0"/>
      <dgm:spPr/>
    </dgm:pt>
    <dgm:pt modelId="{5CED00FA-6788-4FC2-AAC8-3056D96D2450}" type="pres">
      <dgm:prSet presAssocID="{EFD22FA2-391B-4CBF-9295-1362755D5B7B}" presName="cycle" presStyleCnt="0"/>
      <dgm:spPr/>
    </dgm:pt>
    <dgm:pt modelId="{44FB63CD-3C55-41AE-B9BC-757FB7328638}" type="pres">
      <dgm:prSet presAssocID="{EFD22FA2-391B-4CBF-9295-1362755D5B7B}" presName="srcNode" presStyleLbl="node1" presStyleIdx="0" presStyleCnt="7"/>
      <dgm:spPr/>
    </dgm:pt>
    <dgm:pt modelId="{C84EC595-D826-4F55-8955-7808B4225A7C}" type="pres">
      <dgm:prSet presAssocID="{EFD22FA2-391B-4CBF-9295-1362755D5B7B}" presName="conn" presStyleLbl="parChTrans1D2" presStyleIdx="0" presStyleCnt="1"/>
      <dgm:spPr/>
    </dgm:pt>
    <dgm:pt modelId="{5EAA9233-5266-4EA6-AF73-1BF9F9F0F5E2}" type="pres">
      <dgm:prSet presAssocID="{EFD22FA2-391B-4CBF-9295-1362755D5B7B}" presName="extraNode" presStyleLbl="node1" presStyleIdx="0" presStyleCnt="7"/>
      <dgm:spPr/>
    </dgm:pt>
    <dgm:pt modelId="{242916E3-4C31-48CD-B1FF-B823BC40CAD2}" type="pres">
      <dgm:prSet presAssocID="{EFD22FA2-391B-4CBF-9295-1362755D5B7B}" presName="dstNode" presStyleLbl="node1" presStyleIdx="0" presStyleCnt="7"/>
      <dgm:spPr/>
    </dgm:pt>
    <dgm:pt modelId="{7498CBD1-7F99-4792-80D8-2AB8CAE15638}" type="pres">
      <dgm:prSet presAssocID="{316BCE77-6F22-4BC5-8667-E22C88504D81}" presName="text_1" presStyleLbl="node1" presStyleIdx="0" presStyleCnt="7">
        <dgm:presLayoutVars>
          <dgm:bulletEnabled val="1"/>
        </dgm:presLayoutVars>
      </dgm:prSet>
      <dgm:spPr/>
    </dgm:pt>
    <dgm:pt modelId="{DAB79EDA-3FEE-425F-96BF-26FC63280282}" type="pres">
      <dgm:prSet presAssocID="{316BCE77-6F22-4BC5-8667-E22C88504D81}" presName="accent_1" presStyleCnt="0"/>
      <dgm:spPr/>
    </dgm:pt>
    <dgm:pt modelId="{C51033B9-0329-4332-8941-C226C51E52D1}" type="pres">
      <dgm:prSet presAssocID="{316BCE77-6F22-4BC5-8667-E22C88504D81}" presName="accentRepeatNode" presStyleLbl="solidFgAcc1" presStyleIdx="0" presStyleCnt="7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99A62D7D-5533-49B7-8163-029FE25F7203}" type="pres">
      <dgm:prSet presAssocID="{F116EF51-9B43-4354-99BB-F45D1540D66D}" presName="text_2" presStyleLbl="node1" presStyleIdx="1" presStyleCnt="7">
        <dgm:presLayoutVars>
          <dgm:bulletEnabled val="1"/>
        </dgm:presLayoutVars>
      </dgm:prSet>
      <dgm:spPr/>
    </dgm:pt>
    <dgm:pt modelId="{F3CD5076-53C8-4EEC-AA39-46F8C0C0D756}" type="pres">
      <dgm:prSet presAssocID="{F116EF51-9B43-4354-99BB-F45D1540D66D}" presName="accent_2" presStyleCnt="0"/>
      <dgm:spPr/>
    </dgm:pt>
    <dgm:pt modelId="{05DE0B28-D759-4D19-90BB-9E26C208960C}" type="pres">
      <dgm:prSet presAssocID="{F116EF51-9B43-4354-99BB-F45D1540D66D}" presName="accentRepeatNode" presStyleLbl="solidFgAcc1" presStyleIdx="1" presStyleCnt="7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C485BA3C-6BFA-4CA1-9CA1-B6D971E2D180}" type="pres">
      <dgm:prSet presAssocID="{DC48CA6F-37CE-4F9E-BD9C-84D95D496BAC}" presName="text_3" presStyleLbl="node1" presStyleIdx="2" presStyleCnt="7">
        <dgm:presLayoutVars>
          <dgm:bulletEnabled val="1"/>
        </dgm:presLayoutVars>
      </dgm:prSet>
      <dgm:spPr/>
    </dgm:pt>
    <dgm:pt modelId="{16F4BB23-58D6-4EBD-A956-072628B521F0}" type="pres">
      <dgm:prSet presAssocID="{DC48CA6F-37CE-4F9E-BD9C-84D95D496BAC}" presName="accent_3" presStyleCnt="0"/>
      <dgm:spPr/>
    </dgm:pt>
    <dgm:pt modelId="{BB647647-33E0-416F-BB4E-8FC552D695F9}" type="pres">
      <dgm:prSet presAssocID="{DC48CA6F-37CE-4F9E-BD9C-84D95D496BAC}" presName="accentRepeatNode" presStyleLbl="solidFgAcc1" presStyleIdx="2" presStyleCnt="7"/>
      <dgm:spPr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D0C3A03-E900-48EC-80D4-576A1EE1678F}" type="pres">
      <dgm:prSet presAssocID="{8CFBA05E-04D6-4004-85C7-E7194A42E81A}" presName="text_4" presStyleLbl="node1" presStyleIdx="3" presStyleCnt="7">
        <dgm:presLayoutVars>
          <dgm:bulletEnabled val="1"/>
        </dgm:presLayoutVars>
      </dgm:prSet>
      <dgm:spPr/>
    </dgm:pt>
    <dgm:pt modelId="{A95533CA-A670-4B58-A128-3A2578E5D5D8}" type="pres">
      <dgm:prSet presAssocID="{8CFBA05E-04D6-4004-85C7-E7194A42E81A}" presName="accent_4" presStyleCnt="0"/>
      <dgm:spPr/>
    </dgm:pt>
    <dgm:pt modelId="{C40B7FB5-CBAF-4682-B3B2-517F58BD53E9}" type="pres">
      <dgm:prSet presAssocID="{8CFBA05E-04D6-4004-85C7-E7194A42E81A}" presName="accentRepeatNode" presStyleLbl="solidFgAcc1" presStyleIdx="3" presStyleCnt="7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3F0063DD-EE18-4CAE-9CF2-C09209030A77}" type="pres">
      <dgm:prSet presAssocID="{F567C47B-4858-43FA-B2F4-0A27B261D093}" presName="text_5" presStyleLbl="node1" presStyleIdx="4" presStyleCnt="7">
        <dgm:presLayoutVars>
          <dgm:bulletEnabled val="1"/>
        </dgm:presLayoutVars>
      </dgm:prSet>
      <dgm:spPr/>
    </dgm:pt>
    <dgm:pt modelId="{37016B1F-F098-4DDD-85D4-223E83A6BFB6}" type="pres">
      <dgm:prSet presAssocID="{F567C47B-4858-43FA-B2F4-0A27B261D093}" presName="accent_5" presStyleCnt="0"/>
      <dgm:spPr/>
    </dgm:pt>
    <dgm:pt modelId="{45D2EA88-95DB-4EB8-AED8-3CCF8D644E8C}" type="pres">
      <dgm:prSet presAssocID="{F567C47B-4858-43FA-B2F4-0A27B261D093}" presName="accentRepeatNode" presStyleLbl="solidFgAcc1" presStyleIdx="4" presStyleCnt="7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7874CEE3-AFB9-4F86-BDE6-25392EEAF399}" type="pres">
      <dgm:prSet presAssocID="{99892503-B74B-42FF-987E-93B1315FBCA1}" presName="text_6" presStyleLbl="node1" presStyleIdx="5" presStyleCnt="7">
        <dgm:presLayoutVars>
          <dgm:bulletEnabled val="1"/>
        </dgm:presLayoutVars>
      </dgm:prSet>
      <dgm:spPr/>
    </dgm:pt>
    <dgm:pt modelId="{8DC7F773-76E9-485E-B1D1-85D0768C0B46}" type="pres">
      <dgm:prSet presAssocID="{99892503-B74B-42FF-987E-93B1315FBCA1}" presName="accent_6" presStyleCnt="0"/>
      <dgm:spPr/>
    </dgm:pt>
    <dgm:pt modelId="{4974B643-4EEB-434D-85AE-73351A099972}" type="pres">
      <dgm:prSet presAssocID="{99892503-B74B-42FF-987E-93B1315FBCA1}" presName="accentRepeatNode" presStyleLbl="solidFgAcc1" presStyleIdx="5" presStyleCnt="7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66F50226-17C7-4564-9484-B4E41189B1C3}" type="pres">
      <dgm:prSet presAssocID="{35160698-CD37-4B28-B603-12C32919F26C}" presName="text_7" presStyleLbl="node1" presStyleIdx="6" presStyleCnt="7">
        <dgm:presLayoutVars>
          <dgm:bulletEnabled val="1"/>
        </dgm:presLayoutVars>
      </dgm:prSet>
      <dgm:spPr/>
    </dgm:pt>
    <dgm:pt modelId="{D9F63077-E111-4FEB-ADA5-D5133A863624}" type="pres">
      <dgm:prSet presAssocID="{35160698-CD37-4B28-B603-12C32919F26C}" presName="accent_7" presStyleCnt="0"/>
      <dgm:spPr/>
    </dgm:pt>
    <dgm:pt modelId="{7E3016C5-1813-4926-BF43-98F57A03FEF2}" type="pres">
      <dgm:prSet presAssocID="{35160698-CD37-4B28-B603-12C32919F26C}" presName="accentRepeatNode" presStyleLbl="solidFgAcc1" presStyleIdx="6" presStyleCnt="7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</dgm:ptLst>
  <dgm:cxnLst>
    <dgm:cxn modelId="{E4614004-390D-4C11-AD29-C5CD14C89F6D}" type="presOf" srcId="{35160698-CD37-4B28-B603-12C32919F26C}" destId="{66F50226-17C7-4564-9484-B4E41189B1C3}" srcOrd="0" destOrd="0" presId="urn:microsoft.com/office/officeart/2008/layout/VerticalCurvedList"/>
    <dgm:cxn modelId="{E2123C0A-2A54-46D6-A821-43A605A30B9D}" srcId="{EFD22FA2-391B-4CBF-9295-1362755D5B7B}" destId="{8CFBA05E-04D6-4004-85C7-E7194A42E81A}" srcOrd="3" destOrd="0" parTransId="{E418271A-78EC-4C13-957C-4202BD067B95}" sibTransId="{4BBD89A4-82D7-44FB-92D6-68478E895D4C}"/>
    <dgm:cxn modelId="{AE511234-77AC-4D92-96AC-394906808C0F}" srcId="{EFD22FA2-391B-4CBF-9295-1362755D5B7B}" destId="{DC48CA6F-37CE-4F9E-BD9C-84D95D496BAC}" srcOrd="2" destOrd="0" parTransId="{7790CA39-3901-4AED-A60A-BD201A2D2A71}" sibTransId="{50A5FB12-95D3-4B17-9835-C5404AA85664}"/>
    <dgm:cxn modelId="{EA1D875C-D581-41B3-90F1-8EF4A5CDCFF2}" type="presOf" srcId="{F567C47B-4858-43FA-B2F4-0A27B261D093}" destId="{3F0063DD-EE18-4CAE-9CF2-C09209030A77}" srcOrd="0" destOrd="0" presId="urn:microsoft.com/office/officeart/2008/layout/VerticalCurvedList"/>
    <dgm:cxn modelId="{E9121B70-B7EE-4DDD-9269-4B45C60D0085}" type="presOf" srcId="{316BCE77-6F22-4BC5-8667-E22C88504D81}" destId="{7498CBD1-7F99-4792-80D8-2AB8CAE15638}" srcOrd="0" destOrd="0" presId="urn:microsoft.com/office/officeart/2008/layout/VerticalCurvedList"/>
    <dgm:cxn modelId="{C4A40282-B518-48A6-85AC-E73855C1F031}" srcId="{EFD22FA2-391B-4CBF-9295-1362755D5B7B}" destId="{F116EF51-9B43-4354-99BB-F45D1540D66D}" srcOrd="1" destOrd="0" parTransId="{FCCBD6DE-FE93-4351-8F4A-5D4FDB1B1085}" sibTransId="{ABB75885-E9A0-4D5E-AACA-B4C62C677309}"/>
    <dgm:cxn modelId="{8C98EE83-61D9-498C-A28B-426BA0C13A4A}" type="presOf" srcId="{EFD22FA2-391B-4CBF-9295-1362755D5B7B}" destId="{332DB550-F73F-41B4-877D-9C822D29D387}" srcOrd="0" destOrd="0" presId="urn:microsoft.com/office/officeart/2008/layout/VerticalCurvedList"/>
    <dgm:cxn modelId="{E07AD186-4119-4C95-BC2E-1B783F616729}" type="presOf" srcId="{F116EF51-9B43-4354-99BB-F45D1540D66D}" destId="{99A62D7D-5533-49B7-8163-029FE25F7203}" srcOrd="0" destOrd="0" presId="urn:microsoft.com/office/officeart/2008/layout/VerticalCurvedList"/>
    <dgm:cxn modelId="{B5BA2E8A-F508-46F9-9506-3F1E62CAF6C2}" type="presOf" srcId="{D8CF2F51-FF0D-4559-95E8-66090E22C401}" destId="{C84EC595-D826-4F55-8955-7808B4225A7C}" srcOrd="0" destOrd="0" presId="urn:microsoft.com/office/officeart/2008/layout/VerticalCurvedList"/>
    <dgm:cxn modelId="{16EC13BF-52D1-43FD-B179-03A2A31211C9}" srcId="{EFD22FA2-391B-4CBF-9295-1362755D5B7B}" destId="{99892503-B74B-42FF-987E-93B1315FBCA1}" srcOrd="5" destOrd="0" parTransId="{A97F5857-0011-4112-A384-419ECA24F249}" sibTransId="{10BAB6F3-3161-4BE0-9843-22B076C24953}"/>
    <dgm:cxn modelId="{BA2CC0C2-2D54-482E-A7FC-48288D1BD96A}" srcId="{EFD22FA2-391B-4CBF-9295-1362755D5B7B}" destId="{316BCE77-6F22-4BC5-8667-E22C88504D81}" srcOrd="0" destOrd="0" parTransId="{F878BB9B-1BAC-45A5-9B68-E9025DA382D0}" sibTransId="{D8CF2F51-FF0D-4559-95E8-66090E22C401}"/>
    <dgm:cxn modelId="{244176C3-BC9E-4668-9B1A-4C61BFFF662E}" type="presOf" srcId="{99892503-B74B-42FF-987E-93B1315FBCA1}" destId="{7874CEE3-AFB9-4F86-BDE6-25392EEAF399}" srcOrd="0" destOrd="0" presId="urn:microsoft.com/office/officeart/2008/layout/VerticalCurvedList"/>
    <dgm:cxn modelId="{825FA6CC-9229-46A4-9195-73C1C58B2E9D}" type="presOf" srcId="{DC48CA6F-37CE-4F9E-BD9C-84D95D496BAC}" destId="{C485BA3C-6BFA-4CA1-9CA1-B6D971E2D180}" srcOrd="0" destOrd="0" presId="urn:microsoft.com/office/officeart/2008/layout/VerticalCurvedList"/>
    <dgm:cxn modelId="{F28FA8E3-881A-4AB6-8283-3AAE2AFB7CDA}" type="presOf" srcId="{8CFBA05E-04D6-4004-85C7-E7194A42E81A}" destId="{8D0C3A03-E900-48EC-80D4-576A1EE1678F}" srcOrd="0" destOrd="0" presId="urn:microsoft.com/office/officeart/2008/layout/VerticalCurvedList"/>
    <dgm:cxn modelId="{53F877F0-0ADC-41D0-B754-71F94F34F88A}" srcId="{EFD22FA2-391B-4CBF-9295-1362755D5B7B}" destId="{35160698-CD37-4B28-B603-12C32919F26C}" srcOrd="6" destOrd="0" parTransId="{BA919DCA-9E71-431E-98F5-CBF5E6A3B25F}" sibTransId="{B4CA041B-DC7C-4D04-81EF-DBF7FEF4ED77}"/>
    <dgm:cxn modelId="{7EC91BFE-86F8-402F-BF06-3EB64E98AC36}" srcId="{EFD22FA2-391B-4CBF-9295-1362755D5B7B}" destId="{F567C47B-4858-43FA-B2F4-0A27B261D093}" srcOrd="4" destOrd="0" parTransId="{7486F7A2-A621-499D-8AA4-75313527069D}" sibTransId="{F7645679-BACE-4DD2-B265-8B3E12212896}"/>
    <dgm:cxn modelId="{095BB96F-3F0C-42B0-B5AC-AC3B03E4FCAA}" type="presParOf" srcId="{332DB550-F73F-41B4-877D-9C822D29D387}" destId="{AE6943D1-013C-406C-8FCB-0319F58CBE88}" srcOrd="0" destOrd="0" presId="urn:microsoft.com/office/officeart/2008/layout/VerticalCurvedList"/>
    <dgm:cxn modelId="{DE85BA6B-A6AE-4588-9986-0D471783713D}" type="presParOf" srcId="{AE6943D1-013C-406C-8FCB-0319F58CBE88}" destId="{5CED00FA-6788-4FC2-AAC8-3056D96D2450}" srcOrd="0" destOrd="0" presId="urn:microsoft.com/office/officeart/2008/layout/VerticalCurvedList"/>
    <dgm:cxn modelId="{A6226CD6-EF68-4300-AEA1-462FBB181FD0}" type="presParOf" srcId="{5CED00FA-6788-4FC2-AAC8-3056D96D2450}" destId="{44FB63CD-3C55-41AE-B9BC-757FB7328638}" srcOrd="0" destOrd="0" presId="urn:microsoft.com/office/officeart/2008/layout/VerticalCurvedList"/>
    <dgm:cxn modelId="{3588FB70-6284-45A2-9C24-B9203767261A}" type="presParOf" srcId="{5CED00FA-6788-4FC2-AAC8-3056D96D2450}" destId="{C84EC595-D826-4F55-8955-7808B4225A7C}" srcOrd="1" destOrd="0" presId="urn:microsoft.com/office/officeart/2008/layout/VerticalCurvedList"/>
    <dgm:cxn modelId="{B541F31C-C463-4726-B00E-585FA9B98904}" type="presParOf" srcId="{5CED00FA-6788-4FC2-AAC8-3056D96D2450}" destId="{5EAA9233-5266-4EA6-AF73-1BF9F9F0F5E2}" srcOrd="2" destOrd="0" presId="urn:microsoft.com/office/officeart/2008/layout/VerticalCurvedList"/>
    <dgm:cxn modelId="{DAAC3817-42C5-48D0-A8EB-DF23C726A06A}" type="presParOf" srcId="{5CED00FA-6788-4FC2-AAC8-3056D96D2450}" destId="{242916E3-4C31-48CD-B1FF-B823BC40CAD2}" srcOrd="3" destOrd="0" presId="urn:microsoft.com/office/officeart/2008/layout/VerticalCurvedList"/>
    <dgm:cxn modelId="{AE685BEF-652D-494B-B564-D9ADFE26B965}" type="presParOf" srcId="{AE6943D1-013C-406C-8FCB-0319F58CBE88}" destId="{7498CBD1-7F99-4792-80D8-2AB8CAE15638}" srcOrd="1" destOrd="0" presId="urn:microsoft.com/office/officeart/2008/layout/VerticalCurvedList"/>
    <dgm:cxn modelId="{61A03E1D-7ADB-4D92-93B6-0ED359680A8A}" type="presParOf" srcId="{AE6943D1-013C-406C-8FCB-0319F58CBE88}" destId="{DAB79EDA-3FEE-425F-96BF-26FC63280282}" srcOrd="2" destOrd="0" presId="urn:microsoft.com/office/officeart/2008/layout/VerticalCurvedList"/>
    <dgm:cxn modelId="{9168865E-6D91-465B-BD62-B8643BE25C67}" type="presParOf" srcId="{DAB79EDA-3FEE-425F-96BF-26FC63280282}" destId="{C51033B9-0329-4332-8941-C226C51E52D1}" srcOrd="0" destOrd="0" presId="urn:microsoft.com/office/officeart/2008/layout/VerticalCurvedList"/>
    <dgm:cxn modelId="{740DC47E-3ED4-4B79-96B7-362FEA65F58B}" type="presParOf" srcId="{AE6943D1-013C-406C-8FCB-0319F58CBE88}" destId="{99A62D7D-5533-49B7-8163-029FE25F7203}" srcOrd="3" destOrd="0" presId="urn:microsoft.com/office/officeart/2008/layout/VerticalCurvedList"/>
    <dgm:cxn modelId="{7FA343E6-5519-4112-9D41-E8779D209EB1}" type="presParOf" srcId="{AE6943D1-013C-406C-8FCB-0319F58CBE88}" destId="{F3CD5076-53C8-4EEC-AA39-46F8C0C0D756}" srcOrd="4" destOrd="0" presId="urn:microsoft.com/office/officeart/2008/layout/VerticalCurvedList"/>
    <dgm:cxn modelId="{A4A6A255-5E36-4A00-B093-8582D24AA334}" type="presParOf" srcId="{F3CD5076-53C8-4EEC-AA39-46F8C0C0D756}" destId="{05DE0B28-D759-4D19-90BB-9E26C208960C}" srcOrd="0" destOrd="0" presId="urn:microsoft.com/office/officeart/2008/layout/VerticalCurvedList"/>
    <dgm:cxn modelId="{E70854CF-7DB3-4A64-A7E5-2CB95CC7AD02}" type="presParOf" srcId="{AE6943D1-013C-406C-8FCB-0319F58CBE88}" destId="{C485BA3C-6BFA-4CA1-9CA1-B6D971E2D180}" srcOrd="5" destOrd="0" presId="urn:microsoft.com/office/officeart/2008/layout/VerticalCurvedList"/>
    <dgm:cxn modelId="{89EB6292-BAD3-4B6D-91FB-87F011220C56}" type="presParOf" srcId="{AE6943D1-013C-406C-8FCB-0319F58CBE88}" destId="{16F4BB23-58D6-4EBD-A956-072628B521F0}" srcOrd="6" destOrd="0" presId="urn:microsoft.com/office/officeart/2008/layout/VerticalCurvedList"/>
    <dgm:cxn modelId="{0CE740D2-A909-46DE-A606-67182E8C8E80}" type="presParOf" srcId="{16F4BB23-58D6-4EBD-A956-072628B521F0}" destId="{BB647647-33E0-416F-BB4E-8FC552D695F9}" srcOrd="0" destOrd="0" presId="urn:microsoft.com/office/officeart/2008/layout/VerticalCurvedList"/>
    <dgm:cxn modelId="{AA18D192-FD9E-4ED1-ACD7-435841223EC9}" type="presParOf" srcId="{AE6943D1-013C-406C-8FCB-0319F58CBE88}" destId="{8D0C3A03-E900-48EC-80D4-576A1EE1678F}" srcOrd="7" destOrd="0" presId="urn:microsoft.com/office/officeart/2008/layout/VerticalCurvedList"/>
    <dgm:cxn modelId="{1FAFC9DD-4FA5-4AE8-8661-3CB90B99FDD9}" type="presParOf" srcId="{AE6943D1-013C-406C-8FCB-0319F58CBE88}" destId="{A95533CA-A670-4B58-A128-3A2578E5D5D8}" srcOrd="8" destOrd="0" presId="urn:microsoft.com/office/officeart/2008/layout/VerticalCurvedList"/>
    <dgm:cxn modelId="{7FEB6F10-9E5F-4BEC-A03B-2F3DC1A269B4}" type="presParOf" srcId="{A95533CA-A670-4B58-A128-3A2578E5D5D8}" destId="{C40B7FB5-CBAF-4682-B3B2-517F58BD53E9}" srcOrd="0" destOrd="0" presId="urn:microsoft.com/office/officeart/2008/layout/VerticalCurvedList"/>
    <dgm:cxn modelId="{7762913A-3F85-4B32-907D-4CFAD55F8380}" type="presParOf" srcId="{AE6943D1-013C-406C-8FCB-0319F58CBE88}" destId="{3F0063DD-EE18-4CAE-9CF2-C09209030A77}" srcOrd="9" destOrd="0" presId="urn:microsoft.com/office/officeart/2008/layout/VerticalCurvedList"/>
    <dgm:cxn modelId="{569383F6-8DEE-4CAF-A66C-70BFB8CCDA42}" type="presParOf" srcId="{AE6943D1-013C-406C-8FCB-0319F58CBE88}" destId="{37016B1F-F098-4DDD-85D4-223E83A6BFB6}" srcOrd="10" destOrd="0" presId="urn:microsoft.com/office/officeart/2008/layout/VerticalCurvedList"/>
    <dgm:cxn modelId="{7AC65042-08E9-4DFC-AEF1-73215FECB1E2}" type="presParOf" srcId="{37016B1F-F098-4DDD-85D4-223E83A6BFB6}" destId="{45D2EA88-95DB-4EB8-AED8-3CCF8D644E8C}" srcOrd="0" destOrd="0" presId="urn:microsoft.com/office/officeart/2008/layout/VerticalCurvedList"/>
    <dgm:cxn modelId="{4479D3F0-76B2-4CD5-8162-A94D79660F41}" type="presParOf" srcId="{AE6943D1-013C-406C-8FCB-0319F58CBE88}" destId="{7874CEE3-AFB9-4F86-BDE6-25392EEAF399}" srcOrd="11" destOrd="0" presId="urn:microsoft.com/office/officeart/2008/layout/VerticalCurvedList"/>
    <dgm:cxn modelId="{3ED999FA-A10B-4331-BB6C-3D1EE470F3CC}" type="presParOf" srcId="{AE6943D1-013C-406C-8FCB-0319F58CBE88}" destId="{8DC7F773-76E9-485E-B1D1-85D0768C0B46}" srcOrd="12" destOrd="0" presId="urn:microsoft.com/office/officeart/2008/layout/VerticalCurvedList"/>
    <dgm:cxn modelId="{9BFD835C-1D96-4489-BD5A-4E99E224D6E3}" type="presParOf" srcId="{8DC7F773-76E9-485E-B1D1-85D0768C0B46}" destId="{4974B643-4EEB-434D-85AE-73351A099972}" srcOrd="0" destOrd="0" presId="urn:microsoft.com/office/officeart/2008/layout/VerticalCurvedList"/>
    <dgm:cxn modelId="{3658290F-EC74-4ACC-9D27-B5B9A45BFB9A}" type="presParOf" srcId="{AE6943D1-013C-406C-8FCB-0319F58CBE88}" destId="{66F50226-17C7-4564-9484-B4E41189B1C3}" srcOrd="13" destOrd="0" presId="urn:microsoft.com/office/officeart/2008/layout/VerticalCurvedList"/>
    <dgm:cxn modelId="{96FB872C-1D5B-4123-A68A-E1977022025B}" type="presParOf" srcId="{AE6943D1-013C-406C-8FCB-0319F58CBE88}" destId="{D9F63077-E111-4FEB-ADA5-D5133A863624}" srcOrd="14" destOrd="0" presId="urn:microsoft.com/office/officeart/2008/layout/VerticalCurvedList"/>
    <dgm:cxn modelId="{F547038B-D50C-4012-BE77-49A639C8035A}" type="presParOf" srcId="{D9F63077-E111-4FEB-ADA5-D5133A863624}" destId="{7E3016C5-1813-4926-BF43-98F57A03FE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EC595-D826-4F55-8955-7808B4225A7C}">
      <dsp:nvSpPr>
        <dsp:cNvPr id="0" name=""/>
        <dsp:cNvSpPr/>
      </dsp:nvSpPr>
      <dsp:spPr>
        <a:xfrm>
          <a:off x="-7346205" y="-1123812"/>
          <a:ext cx="8750025" cy="8750025"/>
        </a:xfrm>
        <a:prstGeom prst="blockArc">
          <a:avLst>
            <a:gd name="adj1" fmla="val 18900000"/>
            <a:gd name="adj2" fmla="val 2700000"/>
            <a:gd name="adj3" fmla="val 247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8CBD1-7F99-4792-80D8-2AB8CAE15638}">
      <dsp:nvSpPr>
        <dsp:cNvPr id="0" name=""/>
        <dsp:cNvSpPr/>
      </dsp:nvSpPr>
      <dsp:spPr>
        <a:xfrm>
          <a:off x="456143" y="295599"/>
          <a:ext cx="7328840" cy="590938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905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Abertura Segura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Chamados requerem autenticação do usuário.</a:t>
          </a:r>
        </a:p>
      </dsp:txBody>
      <dsp:txXfrm>
        <a:off x="456143" y="295599"/>
        <a:ext cx="7328840" cy="590938"/>
      </dsp:txXfrm>
    </dsp:sp>
    <dsp:sp modelId="{C51033B9-0329-4332-8941-C226C51E52D1}">
      <dsp:nvSpPr>
        <dsp:cNvPr id="0" name=""/>
        <dsp:cNvSpPr/>
      </dsp:nvSpPr>
      <dsp:spPr>
        <a:xfrm>
          <a:off x="86807" y="221731"/>
          <a:ext cx="738672" cy="738672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9A62D7D-5533-49B7-8163-029FE25F7203}">
      <dsp:nvSpPr>
        <dsp:cNvPr id="0" name=""/>
        <dsp:cNvSpPr/>
      </dsp:nvSpPr>
      <dsp:spPr>
        <a:xfrm>
          <a:off x="991290" y="1182526"/>
          <a:ext cx="6793693" cy="590938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905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Detalhes Essenciais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Título, descrição, categoria e prioridade são obrigatórios.</a:t>
          </a:r>
        </a:p>
      </dsp:txBody>
      <dsp:txXfrm>
        <a:off x="991290" y="1182526"/>
        <a:ext cx="6793693" cy="590938"/>
      </dsp:txXfrm>
    </dsp:sp>
    <dsp:sp modelId="{05DE0B28-D759-4D19-90BB-9E26C208960C}">
      <dsp:nvSpPr>
        <dsp:cNvPr id="0" name=""/>
        <dsp:cNvSpPr/>
      </dsp:nvSpPr>
      <dsp:spPr>
        <a:xfrm>
          <a:off x="621954" y="1108659"/>
          <a:ext cx="738672" cy="738672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485BA3C-6BFA-4CA1-9CA1-B6D971E2D180}">
      <dsp:nvSpPr>
        <dsp:cNvPr id="0" name=""/>
        <dsp:cNvSpPr/>
      </dsp:nvSpPr>
      <dsp:spPr>
        <a:xfrm>
          <a:off x="1284549" y="2068803"/>
          <a:ext cx="6500434" cy="590938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905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Roteamento Inteligente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Chamados complexos vão para o suporte N2.</a:t>
          </a:r>
        </a:p>
      </dsp:txBody>
      <dsp:txXfrm>
        <a:off x="1284549" y="2068803"/>
        <a:ext cx="6500434" cy="590938"/>
      </dsp:txXfrm>
    </dsp:sp>
    <dsp:sp modelId="{BB647647-33E0-416F-BB4E-8FC552D695F9}">
      <dsp:nvSpPr>
        <dsp:cNvPr id="0" name=""/>
        <dsp:cNvSpPr/>
      </dsp:nvSpPr>
      <dsp:spPr>
        <a:xfrm>
          <a:off x="915212" y="1994936"/>
          <a:ext cx="738672" cy="738672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0C3A03-E900-48EC-80D4-576A1EE1678F}">
      <dsp:nvSpPr>
        <dsp:cNvPr id="0" name=""/>
        <dsp:cNvSpPr/>
      </dsp:nvSpPr>
      <dsp:spPr>
        <a:xfrm>
          <a:off x="1378183" y="2955730"/>
          <a:ext cx="6406800" cy="590938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905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Sugestões da IA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IA propõe soluções baseadas em histórico.</a:t>
          </a:r>
        </a:p>
      </dsp:txBody>
      <dsp:txXfrm>
        <a:off x="1378183" y="2955730"/>
        <a:ext cx="6406800" cy="590938"/>
      </dsp:txXfrm>
    </dsp:sp>
    <dsp:sp modelId="{C40B7FB5-CBAF-4682-B3B2-517F58BD53E9}">
      <dsp:nvSpPr>
        <dsp:cNvPr id="0" name=""/>
        <dsp:cNvSpPr/>
      </dsp:nvSpPr>
      <dsp:spPr>
        <a:xfrm>
          <a:off x="1008847" y="2881863"/>
          <a:ext cx="738672" cy="738672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F0063DD-EE18-4CAE-9CF2-C09209030A77}">
      <dsp:nvSpPr>
        <dsp:cNvPr id="0" name=""/>
        <dsp:cNvSpPr/>
      </dsp:nvSpPr>
      <dsp:spPr>
        <a:xfrm>
          <a:off x="1284549" y="3842658"/>
          <a:ext cx="6500434" cy="590938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905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Encerramento Ágil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Usuário aceita IA e encerra automaticamente.</a:t>
          </a:r>
        </a:p>
      </dsp:txBody>
      <dsp:txXfrm>
        <a:off x="1284549" y="3842658"/>
        <a:ext cx="6500434" cy="590938"/>
      </dsp:txXfrm>
    </dsp:sp>
    <dsp:sp modelId="{45D2EA88-95DB-4EB8-AED8-3CCF8D644E8C}">
      <dsp:nvSpPr>
        <dsp:cNvPr id="0" name=""/>
        <dsp:cNvSpPr/>
      </dsp:nvSpPr>
      <dsp:spPr>
        <a:xfrm>
          <a:off x="915212" y="3768791"/>
          <a:ext cx="738672" cy="738672"/>
        </a:xfrm>
        <a:prstGeom prst="ellipse">
          <a:avLst/>
        </a:prstGeom>
        <a:solidFill>
          <a:schemeClr val="bg2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874CEE3-AFB9-4F86-BDE6-25392EEAF399}">
      <dsp:nvSpPr>
        <dsp:cNvPr id="0" name=""/>
        <dsp:cNvSpPr/>
      </dsp:nvSpPr>
      <dsp:spPr>
        <a:xfrm>
          <a:off x="991290" y="4728935"/>
          <a:ext cx="6793693" cy="590938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905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Acesso a Relatórios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Visualização de desempenho restrita a supervisores.</a:t>
          </a:r>
        </a:p>
      </dsp:txBody>
      <dsp:txXfrm>
        <a:off x="991290" y="4728935"/>
        <a:ext cx="6793693" cy="590938"/>
      </dsp:txXfrm>
    </dsp:sp>
    <dsp:sp modelId="{4974B643-4EEB-434D-85AE-73351A099972}">
      <dsp:nvSpPr>
        <dsp:cNvPr id="0" name=""/>
        <dsp:cNvSpPr/>
      </dsp:nvSpPr>
      <dsp:spPr>
        <a:xfrm>
          <a:off x="621954" y="4655068"/>
          <a:ext cx="738672" cy="738672"/>
        </a:xfrm>
        <a:prstGeom prst="ellipse">
          <a:avLst/>
        </a:prstGeom>
        <a:solidFill>
          <a:schemeClr val="bg1">
            <a:lumMod val="7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6F50226-17C7-4564-9484-B4E41189B1C3}">
      <dsp:nvSpPr>
        <dsp:cNvPr id="0" name=""/>
        <dsp:cNvSpPr/>
      </dsp:nvSpPr>
      <dsp:spPr>
        <a:xfrm>
          <a:off x="456143" y="5615862"/>
          <a:ext cx="7328840" cy="590938"/>
        </a:xfrm>
        <a:prstGeom prst="rect">
          <a:avLst/>
        </a:prstGeom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69057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ln>
                <a:noFill/>
              </a:ln>
              <a:solidFill>
                <a:schemeClr val="bg1"/>
              </a:solidFill>
              <a:latin typeface="Montserrat Black" panose="00000A00000000000000" pitchFamily="2" charset="0"/>
            </a:rPr>
            <a:t>Rastreabilidade Completa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ln>
                <a:noFill/>
              </a:ln>
              <a:solidFill>
                <a:schemeClr val="bg1"/>
              </a:solidFill>
              <a:latin typeface="Inconsolata" pitchFamily="1" charset="0"/>
              <a:ea typeface="Inconsolata" pitchFamily="1" charset="0"/>
            </a:rPr>
            <a:t>Chamados contêm histórico de alterações e chat.</a:t>
          </a:r>
        </a:p>
      </dsp:txBody>
      <dsp:txXfrm>
        <a:off x="456143" y="5615862"/>
        <a:ext cx="7328840" cy="590938"/>
      </dsp:txXfrm>
    </dsp:sp>
    <dsp:sp modelId="{7E3016C5-1813-4926-BF43-98F57A03FEF2}">
      <dsp:nvSpPr>
        <dsp:cNvPr id="0" name=""/>
        <dsp:cNvSpPr/>
      </dsp:nvSpPr>
      <dsp:spPr>
        <a:xfrm>
          <a:off x="86807" y="5541995"/>
          <a:ext cx="738672" cy="738672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C4178EB-FFDC-8A56-EC07-AA7C3E296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F7551A-881C-0A5E-7CAE-865EB27E6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81124-A669-4B91-AA59-07F7012DCD6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8DFF8-6C80-334B-330C-ABD367A63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34EB75-24D8-2E54-9512-636EF6108C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0DAC0-F32F-4FC4-B353-3893022A5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6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33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sus.ufscar.br/tags/canal-de-duvidas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Relationship Id="rId1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871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UpDesk - Sistema de Chamados com IA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44848"/>
            <a:ext cx="75564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Gerenciamento Inteligente de Chamados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6280190" y="473559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Integrantes: Mateus Teodoro da Silva, Jonatas Santos, Mariozan, Andrei Mancijo, Kaique Batista, Filipe Vitor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71654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Professor orientador: Flavio Waltz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858" y="602575"/>
            <a:ext cx="9433441" cy="682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Diagrama de Casos de Uso em IA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4858" y="1722477"/>
            <a:ext cx="13100685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Análise do fluxo de gestão de chamados com Inteligência Artificial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8" y="2317790"/>
            <a:ext cx="1092637" cy="132730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85273" y="2536269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Abrir Chamado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2185273" y="3077051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Processo inicial onde o usuário registra um </a:t>
            </a:r>
            <a:r>
              <a:rPr lang="en-US" sz="170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chamado</a:t>
            </a:r>
            <a:r>
              <a:rPr lang="en-US" sz="17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assistência técnica.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8" y="3645098"/>
            <a:ext cx="1092637" cy="132730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5273" y="3863578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Sugestão da IA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2185273" y="4404360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Utilização de </a:t>
            </a:r>
            <a:r>
              <a:rPr lang="en-US" sz="170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inteligência artificial</a:t>
            </a:r>
            <a:r>
              <a:rPr lang="en-US" sz="17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sugerir uma solução para o chamado automaticamente.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58" y="4972407"/>
            <a:ext cx="1092637" cy="132730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85273" y="5190887"/>
            <a:ext cx="3481388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Encaminhar para N2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2185273" y="5731669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Após triagem, o chamado é enviado para a equipe de </a:t>
            </a:r>
            <a:r>
              <a:rPr lang="en-US" sz="170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Nível 2</a:t>
            </a:r>
            <a:r>
              <a:rPr lang="en-US" sz="17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resolução adequada.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58" y="6299716"/>
            <a:ext cx="1092637" cy="132730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185273" y="6518196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Encerrar Chamado</a:t>
            </a:r>
            <a:endParaRPr lang="en-US" sz="2550" dirty="0"/>
          </a:p>
        </p:txBody>
      </p:sp>
      <p:sp>
        <p:nvSpPr>
          <p:cNvPr id="15" name="Text 9"/>
          <p:cNvSpPr/>
          <p:nvPr/>
        </p:nvSpPr>
        <p:spPr>
          <a:xfrm>
            <a:off x="2185273" y="7058978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Finalização do atendimento, onde o chamado é </a:t>
            </a:r>
            <a:r>
              <a:rPr lang="en-US" sz="170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resolvido</a:t>
            </a:r>
            <a:r>
              <a:rPr lang="en-US" sz="17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 fechado pelo agente responsável.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31567" y="251413"/>
            <a:ext cx="92836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 e Integração com IA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02" y="260651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00113" y="3400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Tela de Login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890724"/>
            <a:ext cx="304800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tela de login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permite que usuários acessem o sistema de forma segura, utilizando autenticação via e-mail e senha.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90" y="260651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3400306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Dashboard Interativo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4245054"/>
            <a:ext cx="304811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dashboard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oferece uma visão geral das atividades, status de chamados e métricas de desempenho em tempo real.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397" y="260651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3400306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Abertura de Chamado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6884" y="424505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funcionalidade de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abertura de chamado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facilita a criação de novas solicitações de suporte com campos personalizados para informações relevantes.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9003" y="2606516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94933" y="3400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Interação com IA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3890724"/>
            <a:ext cx="304811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interação com IA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permite que usuários consultem informações e recebam assistência automatizada, melhorando a eficiência no atendimento.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19012" y="227601"/>
            <a:ext cx="111087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LGPD e o UpDesk: Práticas Essenciais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5410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147893"/>
            <a:ext cx="304800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Coleta mínima de dados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4134564"/>
            <a:ext cx="304800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Adotar práticas que assegurem a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coleta mínima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dados necessários para o funcionamento do sistema, evitando excesso e respeitando a privacidade do usuário.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235410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Controle de acesso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4125278" y="4134564"/>
            <a:ext cx="304811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Estabelecer um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controle de acesso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rigoroso que garanta que apenas usuários autorizados tenham acesso às informações sensíveis, promovendo a segurança dos dados. 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235410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Criptografia e retenção</a:t>
            </a:r>
            <a:endParaRPr lang="en-US" sz="2650" dirty="0"/>
          </a:p>
        </p:txBody>
      </p:sp>
      <p:sp>
        <p:nvSpPr>
          <p:cNvPr id="11" name="Text 6"/>
          <p:cNvSpPr/>
          <p:nvPr/>
        </p:nvSpPr>
        <p:spPr>
          <a:xfrm>
            <a:off x="7456884" y="413456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Implementar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criptografia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proteger os dados armazenados e definir uma política clara de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retenção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garantir que os dados sejam mantidos apenas pelo tempo necessário.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235410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Consentimento do usuário</a:t>
            </a:r>
            <a:endParaRPr lang="en-US" sz="2650" dirty="0"/>
          </a:p>
        </p:txBody>
      </p:sp>
      <p:sp>
        <p:nvSpPr>
          <p:cNvPr id="14" name="Text 8"/>
          <p:cNvSpPr/>
          <p:nvPr/>
        </p:nvSpPr>
        <p:spPr>
          <a:xfrm>
            <a:off x="10788491" y="413456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Assegurar que todos os usuários forneçam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consentimento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explícito antes da coleta de seus dados, garantindo transparência e conformidade com a LGPD.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7E131E-5D62-83A0-4A7F-098FA3851F2D}"/>
              </a:ext>
            </a:extLst>
          </p:cNvPr>
          <p:cNvSpPr txBox="1"/>
          <p:nvPr/>
        </p:nvSpPr>
        <p:spPr>
          <a:xfrm>
            <a:off x="3636948" y="506944"/>
            <a:ext cx="735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i="0" dirty="0">
                <a:effectLst/>
                <a:latin typeface="Montserrat Black" panose="00000A00000000000000" pitchFamily="2" charset="0"/>
              </a:rPr>
              <a:t>Considerações Finais do Projeto</a:t>
            </a:r>
            <a:endParaRPr lang="pt-BR" sz="3200" dirty="0">
              <a:latin typeface="Montserrat Black" panose="00000A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CA09C-778B-85E8-14F9-796F28306B17}"/>
              </a:ext>
            </a:extLst>
          </p:cNvPr>
          <p:cNvSpPr txBox="1"/>
          <p:nvPr/>
        </p:nvSpPr>
        <p:spPr>
          <a:xfrm>
            <a:off x="4500966" y="1113182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Montserrat Black" panose="00000A00000000000000" pitchFamily="2" charset="0"/>
              </a:rPr>
              <a:t>Reflexões sobre a gestão de chamados e IA</a:t>
            </a:r>
            <a:endParaRPr lang="pt-BR" dirty="0">
              <a:latin typeface="Montserrat Black" panose="00000A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7BD01B-E74D-BB0A-96E3-9415700693D3}"/>
              </a:ext>
            </a:extLst>
          </p:cNvPr>
          <p:cNvSpPr txBox="1"/>
          <p:nvPr/>
        </p:nvSpPr>
        <p:spPr>
          <a:xfrm>
            <a:off x="496956" y="2718127"/>
            <a:ext cx="975028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i="0" dirty="0">
                <a:effectLst/>
                <a:latin typeface="Montserrat Black" panose="00000A00000000000000" pitchFamily="2" charset="0"/>
                <a:ea typeface="Inconsolata" pitchFamily="1" charset="0"/>
              </a:rPr>
              <a:t>Aplicação prática da teoria</a:t>
            </a:r>
            <a:endParaRPr lang="pt-BR" sz="2000" b="1" dirty="0">
              <a:latin typeface="Montserrat Black" panose="00000A00000000000000" pitchFamily="2" charset="0"/>
              <a:ea typeface="Inconsolata" pitchFamily="1" charset="0"/>
            </a:endParaRPr>
          </a:p>
          <a:p>
            <a:pPr algn="l"/>
            <a:r>
              <a:rPr lang="pt-BR" i="0" dirty="0">
                <a:effectLst/>
                <a:latin typeface="Inconsolata" pitchFamily="1" charset="0"/>
                <a:ea typeface="Inconsolata" pitchFamily="1" charset="0"/>
              </a:rPr>
              <a:t>O projeto permitiu a aplicação de conceitos teóricos em um ambiente real, promovendo um aprendizado significativo.</a:t>
            </a:r>
          </a:p>
          <a:p>
            <a:pPr algn="l"/>
            <a:endParaRPr lang="pt-BR" b="0" i="0" dirty="0">
              <a:effectLst/>
              <a:latin typeface="Inconsolata" pitchFamily="1" charset="0"/>
              <a:ea typeface="Inconsolata" pitchFamily="1" charset="0"/>
            </a:endParaRPr>
          </a:p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i="0" dirty="0">
                <a:effectLst/>
                <a:latin typeface="Montserrat Black" panose="00000A00000000000000" pitchFamily="2" charset="0"/>
                <a:ea typeface="Inconsolata" pitchFamily="1" charset="0"/>
              </a:rPr>
              <a:t>Aprendizado em gestão de chamados</a:t>
            </a:r>
          </a:p>
          <a:p>
            <a:pPr algn="l"/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Desenvolvimento de habilidades em </a:t>
            </a:r>
            <a:r>
              <a:rPr lang="pt-BR" b="1" i="0" dirty="0">
                <a:effectLst/>
                <a:latin typeface="Inconsolata" pitchFamily="1" charset="0"/>
                <a:ea typeface="Inconsolata" pitchFamily="1" charset="0"/>
              </a:rPr>
              <a:t>gestão de chamados</a:t>
            </a:r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, essencial para suportar atividades operacionais e melhorar a eficiência.</a:t>
            </a:r>
          </a:p>
          <a:p>
            <a:pPr algn="l"/>
            <a:endParaRPr lang="pt-BR" b="0" i="0" dirty="0">
              <a:effectLst/>
              <a:latin typeface="Inconsolata" pitchFamily="1" charset="0"/>
              <a:ea typeface="Inconsolata" pitchFamily="1" charset="0"/>
            </a:endParaRPr>
          </a:p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i="0" dirty="0">
                <a:effectLst/>
                <a:latin typeface="Montserrat Black" panose="00000A00000000000000" pitchFamily="2" charset="0"/>
                <a:ea typeface="Inconsolata" pitchFamily="1" charset="0"/>
              </a:rPr>
              <a:t>Integração com Inteligência Artificial</a:t>
            </a:r>
          </a:p>
          <a:p>
            <a:pPr algn="l"/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Exploração de </a:t>
            </a:r>
            <a:r>
              <a:rPr lang="pt-BR" b="1" i="0" dirty="0">
                <a:effectLst/>
                <a:latin typeface="Inconsolata" pitchFamily="1" charset="0"/>
                <a:ea typeface="Inconsolata" pitchFamily="1" charset="0"/>
              </a:rPr>
              <a:t>inteligência artificial</a:t>
            </a:r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 para otimizar processos e oferecer soluções mais rápidas e precisas.</a:t>
            </a:r>
          </a:p>
          <a:p>
            <a:pPr algn="l"/>
            <a:endParaRPr lang="pt-BR" b="0" i="0" dirty="0">
              <a:effectLst/>
              <a:latin typeface="Inconsolata" pitchFamily="1" charset="0"/>
              <a:ea typeface="Inconsolata" pitchFamily="1" charset="0"/>
            </a:endParaRPr>
          </a:p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i="0" dirty="0">
                <a:effectLst/>
                <a:latin typeface="Montserrat Black" panose="00000A00000000000000" pitchFamily="2" charset="0"/>
                <a:ea typeface="Inconsolata" pitchFamily="1" charset="0"/>
              </a:rPr>
              <a:t>Relevância acadêmica e mercadológica</a:t>
            </a:r>
          </a:p>
          <a:p>
            <a:pPr algn="l"/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O projeto destaca a importância da </a:t>
            </a:r>
            <a:r>
              <a:rPr lang="pt-BR" b="1" i="0" dirty="0">
                <a:effectLst/>
                <a:latin typeface="Inconsolata" pitchFamily="1" charset="0"/>
                <a:ea typeface="Inconsolata" pitchFamily="1" charset="0"/>
              </a:rPr>
              <a:t>relevância acadêmica</a:t>
            </a:r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 e sua aplicação no mercado, aumentando a competitividade.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E65A71-3CB9-7F33-31A5-8E31EBAF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60" y="2718127"/>
            <a:ext cx="3886201" cy="42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0014532-1BB7-0CE6-F373-15159AFD00A0}"/>
              </a:ext>
            </a:extLst>
          </p:cNvPr>
          <p:cNvSpPr txBox="1"/>
          <p:nvPr/>
        </p:nvSpPr>
        <p:spPr>
          <a:xfrm>
            <a:off x="3756990" y="82077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Inconsolata" pitchFamily="1" charset="0"/>
                <a:ea typeface="Inconsolata" pitchFamily="1" charset="0"/>
              </a:rPr>
              <a:t>Espaço para interações e reconhecimentos no projeto</a:t>
            </a:r>
            <a:endParaRPr lang="pt-BR" b="1" dirty="0">
              <a:solidFill>
                <a:schemeClr val="bg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BA042C-5600-D229-1455-03402A951718}"/>
              </a:ext>
            </a:extLst>
          </p:cNvPr>
          <p:cNvSpPr txBox="1"/>
          <p:nvPr/>
        </p:nvSpPr>
        <p:spPr>
          <a:xfrm>
            <a:off x="5476462" y="2422849"/>
            <a:ext cx="7315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285750" indent="-285750" algn="l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b="1" i="0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Espaço para perguntas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consolata" pitchFamily="1" charset="0"/>
                <a:ea typeface="Inconsolata" pitchFamily="1" charset="0"/>
              </a:rPr>
              <a:t>Este é o momento dedicado para responder a dúvidas e perguntas que surgirem durante a apresentação, permitindo um diálogo aberto.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  <a:latin typeface="Inconsolata" pitchFamily="1" charset="0"/>
            </a:endParaRPr>
          </a:p>
          <a:p>
            <a:pPr marL="285750" indent="-285750" algn="l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b="1" i="0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Agradecimento ao professor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consolata" pitchFamily="1" charset="0"/>
                <a:ea typeface="Inconsolata" pitchFamily="1" charset="0"/>
              </a:rPr>
              <a:t>Um reconhecimento especial ao professor orientador que contribuiu com sua expertise e orientações ao longo do desenvolvimento deste projeto.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  <a:latin typeface="Inconsolata" pitchFamily="1" charset="0"/>
            </a:endParaRPr>
          </a:p>
          <a:p>
            <a:pPr marL="285750" indent="-285750" algn="l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b="1" i="0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Agradecimento à empresa parceira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consolata" pitchFamily="1" charset="0"/>
                <a:ea typeface="Inconsolata" pitchFamily="1" charset="0"/>
              </a:rPr>
              <a:t>Agradecemos à empresa parceira pela colaboração e suporte, que foram fundamentais para a realização do sistema de gestão de chamados.</a:t>
            </a:r>
          </a:p>
          <a:p>
            <a:br>
              <a:rPr lang="pt-BR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C0FDF6-A7B7-F20E-A653-6586103687B1}"/>
              </a:ext>
            </a:extLst>
          </p:cNvPr>
          <p:cNvSpPr txBox="1"/>
          <p:nvPr/>
        </p:nvSpPr>
        <p:spPr>
          <a:xfrm>
            <a:off x="3657600" y="362129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Dúvidas e Agradecimentos</a:t>
            </a:r>
            <a:endParaRPr lang="pt-BR" sz="3200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2038F84-ACC2-62DF-D63A-28F79795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8722" y="2842591"/>
            <a:ext cx="4597621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51438"/>
            <a:ext cx="107425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Análise de Problemas em Help Desk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6471"/>
            <a:ext cx="423886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Demora na triagem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36069"/>
            <a:ext cx="423886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Identificação de que a </a:t>
            </a:r>
            <a:r>
              <a:rPr lang="en-US" sz="17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demora</a:t>
            </a:r>
            <a:r>
              <a:rPr lang="en-US" sz="17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na triagem dos chamados é um dos principais problemas enfrentados pela empresa, impactando a eficiência do atendimento.</a:t>
            </a:r>
            <a:endParaRPr lang="en-US" sz="1750" dirty="0">
              <a:solidFill>
                <a:schemeClr val="bg1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3608665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427922"/>
            <a:ext cx="423898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Retrabalho frequente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017520"/>
            <a:ext cx="42389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retrabalho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é um desafio significativo, resultando em perda de tempo e recursos, que afeta a produtividade da equipe de suporte.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3608665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4990743"/>
            <a:ext cx="423898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Requisitos do UpDesk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5580340"/>
            <a:ext cx="42389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Os requisitos coletados durante as entrevistas fundamentaram o escopo do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UpDesk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visando resolver as questões levantadas.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27101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93790" y="4990743"/>
            <a:ext cx="423886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Falta de automação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580340"/>
            <a:ext cx="423886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ausência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automação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nos processos de Help Desk gera ineficiências, dificultando a agilidade nas soluções dos chamados.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271016"/>
            <a:ext cx="318968" cy="398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7551782-1BF9-9E77-0682-4ED56D3D06DD}"/>
              </a:ext>
            </a:extLst>
          </p:cNvPr>
          <p:cNvSpPr txBox="1"/>
          <p:nvPr/>
        </p:nvSpPr>
        <p:spPr>
          <a:xfrm>
            <a:off x="2628900" y="364891"/>
            <a:ext cx="93725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Montserrat Black" panose="00000A00000000000000" pitchFamily="2" charset="0"/>
              </a:rPr>
              <a:t>Regras de Negócio do UpDesk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AD1D256-95C4-63F9-6263-63E5E291A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397519"/>
              </p:ext>
            </p:extLst>
          </p:nvPr>
        </p:nvGraphicFramePr>
        <p:xfrm>
          <a:off x="0" y="1410252"/>
          <a:ext cx="7871791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7610202-FD5D-58E5-EFB9-FB9B6569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0" y="1823830"/>
            <a:ext cx="309600" cy="3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86CCEA-767C-7FEB-A6A7-D813DE90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30" y="2718353"/>
            <a:ext cx="309600" cy="3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6A90F0-71BF-E1CD-B39B-47E7270A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25" y="3642692"/>
            <a:ext cx="309600" cy="3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C4FDEB-2AA0-6D63-61F1-CA6A9E7C9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57" y="4537213"/>
            <a:ext cx="309600" cy="3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6688F1-30F5-4D5A-A3ED-AB1848438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25" y="5431734"/>
            <a:ext cx="309600" cy="3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BC92BB3-7081-5176-394F-FCAADD9EA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3" y="6326255"/>
            <a:ext cx="309600" cy="3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E34D3B1-5364-60CC-C575-D9920DF4D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0" y="7190961"/>
            <a:ext cx="309600" cy="3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8BF7617-D762-14FA-4911-031CA843D2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7287" y="1964781"/>
            <a:ext cx="5870713" cy="55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549" y="52494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Sistema Inteligente de Gestão de Chamados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3034070"/>
            <a:ext cx="30480" cy="3919061"/>
          </a:xfrm>
          <a:prstGeom prst="roundRect">
            <a:avLst>
              <a:gd name="adj" fmla="val 3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6410087" y="3273981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303407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19" y="3076575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93790" y="3111937"/>
            <a:ext cx="5387340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Otimização da triagem 
</a:t>
            </a:r>
            <a:r>
              <a:rPr lang="en-US" sz="2200" b="1" dirty="0">
                <a:solidFill>
                  <a:srgbClr val="FFFFFF"/>
                </a:solidFill>
                <a:latin typeface="Inconsolata" pitchFamily="1" charset="0"/>
                <a:ea typeface="Inconsolata" pitchFamily="1" charset="0"/>
                <a:cs typeface="Montserrat Black" pitchFamily="34" charset="-120"/>
              </a:rPr>
              <a:t>Melhoria no tempo e eficiência ao classificar chamados com o uso de inteligência artificial, priorizando os mais críticos.</a:t>
            </a:r>
            <a:endParaRPr lang="en-US" sz="2200" dirty="0"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539871" y="4634865"/>
            <a:ext cx="680442" cy="30480"/>
          </a:xfrm>
          <a:prstGeom prst="roundRect">
            <a:avLst>
              <a:gd name="adj" fmla="val 30000"/>
            </a:avLst>
          </a:prstGeom>
          <a:solidFill>
            <a:schemeClr val="bg1">
              <a:lumMod val="95000"/>
            </a:schemeClr>
          </a:solidFill>
          <a:ln/>
        </p:spPr>
      </p:sp>
      <p:sp>
        <p:nvSpPr>
          <p:cNvPr id="9" name="Shape 6"/>
          <p:cNvSpPr/>
          <p:nvPr/>
        </p:nvSpPr>
        <p:spPr>
          <a:xfrm>
            <a:off x="7060049" y="4394954"/>
            <a:ext cx="510302" cy="510302"/>
          </a:xfrm>
          <a:prstGeom prst="roundRect">
            <a:avLst>
              <a:gd name="adj" fmla="val 1792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119" y="4437459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449270" y="4472821"/>
            <a:ext cx="5387340" cy="2480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Integração de IA para apoio à decisão
</a:t>
            </a:r>
            <a:r>
              <a:rPr lang="en-US" sz="2200" b="1" dirty="0">
                <a:solidFill>
                  <a:srgbClr val="FFFFFF"/>
                </a:solidFill>
                <a:latin typeface="Inconsolata" pitchFamily="1" charset="0"/>
                <a:ea typeface="Inconsolata" pitchFamily="1" charset="0"/>
                <a:cs typeface="Montserrat Black" pitchFamily="34" charset="-120"/>
              </a:rPr>
              <a:t>Integração de dados e análises para fornecer recomendações precisas na resolução de problemas técnicos, aumentando a assertividade.</a:t>
            </a:r>
            <a:endParaRPr lang="en-US" sz="2200" dirty="0">
              <a:latin typeface="Inconsolata" pitchFamily="1" charset="0"/>
              <a:ea typeface="Inconsolata" pitchFamily="1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33443" y="468868"/>
            <a:ext cx="7163514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150"/>
              </a:lnSpc>
              <a:buNone/>
            </a:pPr>
            <a:r>
              <a:rPr lang="en-US" sz="33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Objetivos Específicos do projeto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608171" y="988128"/>
            <a:ext cx="13436918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Definindo metas para o desenvolvimento do sistema UpDesk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03770" y="1790224"/>
            <a:ext cx="22860" cy="5972651"/>
          </a:xfrm>
          <a:prstGeom prst="roundRect">
            <a:avLst>
              <a:gd name="adj" fmla="val 4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634758" y="1970603"/>
            <a:ext cx="511492" cy="22860"/>
          </a:xfrm>
          <a:prstGeom prst="roundRect">
            <a:avLst>
              <a:gd name="adj" fmla="val 40000"/>
            </a:avLst>
          </a:prstGeom>
          <a:solidFill>
            <a:srgbClr val="5E98F1"/>
          </a:solidFill>
          <a:ln/>
        </p:spPr>
      </p:sp>
      <p:sp>
        <p:nvSpPr>
          <p:cNvPr id="6" name="Shape 4"/>
          <p:cNvSpPr/>
          <p:nvPr/>
        </p:nvSpPr>
        <p:spPr>
          <a:xfrm>
            <a:off x="7123390" y="1790224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5E98F1"/>
            </a:solidFill>
            <a:prstDash val="solid"/>
          </a:ln>
          <a:effectLst>
            <a:outerShdw dist="15240" dir="2700000" algn="bl" rotWithShape="0">
              <a:srgbClr val="5E98F1">
                <a:alpha val="100000"/>
              </a:srgbClr>
            </a:outerShdw>
          </a:effectLst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27" y="1822192"/>
            <a:ext cx="255746" cy="31968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96741" y="1848803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Levantamento de requisitos
</a:t>
            </a:r>
            <a:r>
              <a:rPr lang="en-US" sz="1650" b="1" dirty="0">
                <a:solidFill>
                  <a:srgbClr val="FFFFFF"/>
                </a:solidFill>
                <a:latin typeface="Inconsolata" pitchFamily="1" charset="0"/>
                <a:ea typeface="Inconsolata" pitchFamily="1" charset="0"/>
                <a:cs typeface="Montserrat Black" pitchFamily="34" charset="-120"/>
              </a:rPr>
              <a:t>Levantamos requisitos com base nas necessidades de uma empresa real, garantindo que o sistema atenda às expectativas dos usuários.</a:t>
            </a:r>
            <a:endParaRPr lang="en-US" sz="1650" dirty="0"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84150" y="2993588"/>
            <a:ext cx="511492" cy="22860"/>
          </a:xfrm>
          <a:prstGeom prst="roundRect">
            <a:avLst>
              <a:gd name="adj" fmla="val 40000"/>
            </a:avLst>
          </a:prstGeom>
          <a:solidFill>
            <a:srgbClr val="AEE4BD"/>
          </a:solidFill>
          <a:ln/>
        </p:spPr>
      </p:sp>
      <p:sp>
        <p:nvSpPr>
          <p:cNvPr id="10" name="Shape 7"/>
          <p:cNvSpPr/>
          <p:nvPr/>
        </p:nvSpPr>
        <p:spPr>
          <a:xfrm>
            <a:off x="7123390" y="2813209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AEE4BD"/>
            </a:solidFill>
            <a:prstDash val="solid"/>
          </a:ln>
          <a:effectLst>
            <a:outerShdw dist="15240" dir="2700000" algn="bl" rotWithShape="0">
              <a:srgbClr val="AEE4BD">
                <a:alpha val="100000"/>
              </a:srgbClr>
            </a:outerShdw>
          </a:effectLst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327" y="2845177"/>
            <a:ext cx="255746" cy="31968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167687" y="2871788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Modelagem UML
</a:t>
            </a:r>
            <a:r>
              <a:rPr lang="en-US" sz="1650" b="1" dirty="0">
                <a:solidFill>
                  <a:srgbClr val="FFFFFF"/>
                </a:solidFill>
                <a:latin typeface="Inconsolata" pitchFamily="1" charset="0"/>
                <a:ea typeface="Inconsolata" pitchFamily="1" charset="0"/>
                <a:cs typeface="Montserrat Black" pitchFamily="34" charset="-120"/>
              </a:rPr>
              <a:t>Modelamos o sistema utilizando UML, permitindo uma representação visual clara das funcionalidades e interações do sistema.</a:t>
            </a:r>
            <a:endParaRPr lang="en-US" sz="1650" dirty="0"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6634758" y="3875365"/>
            <a:ext cx="511492" cy="22860"/>
          </a:xfrm>
          <a:prstGeom prst="roundRect">
            <a:avLst>
              <a:gd name="adj" fmla="val 40000"/>
            </a:avLst>
          </a:prstGeom>
          <a:solidFill>
            <a:srgbClr val="F9D933"/>
          </a:solidFill>
          <a:ln/>
        </p:spPr>
      </p:sp>
      <p:sp>
        <p:nvSpPr>
          <p:cNvPr id="14" name="Shape 10"/>
          <p:cNvSpPr/>
          <p:nvPr/>
        </p:nvSpPr>
        <p:spPr>
          <a:xfrm>
            <a:off x="7123390" y="3694986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F9D933"/>
            </a:solidFill>
            <a:prstDash val="solid"/>
          </a:ln>
          <a:effectLst>
            <a:outerShdw dist="15240" dir="2700000" algn="bl" rotWithShape="0">
              <a:srgbClr val="F9D933">
                <a:alpha val="100000"/>
              </a:srgbClr>
            </a:outerShdw>
          </a:effectLst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327" y="3726954"/>
            <a:ext cx="255746" cy="31968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96741" y="3753564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 no Figma
</a:t>
            </a:r>
            <a:r>
              <a:rPr lang="en-US" sz="1650" b="1" dirty="0">
                <a:solidFill>
                  <a:srgbClr val="FFFFFF"/>
                </a:solidFill>
                <a:latin typeface="Inconsolata" pitchFamily="1" charset="0"/>
                <a:ea typeface="Inconsolata" pitchFamily="1" charset="0"/>
                <a:cs typeface="Montserrat Black" pitchFamily="34" charset="-120"/>
              </a:rPr>
              <a:t>Criamos protótipos no Figma, facilitando a visualização do design e a interação do usuário com o sistema.</a:t>
            </a:r>
            <a:endParaRPr lang="en-US" sz="1650" dirty="0"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7484150" y="4757142"/>
            <a:ext cx="511492" cy="22860"/>
          </a:xfrm>
          <a:prstGeom prst="roundRect">
            <a:avLst>
              <a:gd name="adj" fmla="val 40000"/>
            </a:avLst>
          </a:prstGeom>
          <a:solidFill>
            <a:srgbClr val="FAA1A1"/>
          </a:solidFill>
          <a:ln/>
        </p:spPr>
      </p:sp>
      <p:sp>
        <p:nvSpPr>
          <p:cNvPr id="18" name="Shape 13"/>
          <p:cNvSpPr/>
          <p:nvPr/>
        </p:nvSpPr>
        <p:spPr>
          <a:xfrm>
            <a:off x="7123390" y="4576762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FAA1A1"/>
            </a:solidFill>
            <a:prstDash val="solid"/>
          </a:ln>
          <a:effectLst>
            <a:outerShdw dist="15240" dir="2700000" algn="bl" rotWithShape="0">
              <a:srgbClr val="FAA1A1">
                <a:alpha val="100000"/>
              </a:srgbClr>
            </a:outerShdw>
          </a:effectLst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327" y="4608731"/>
            <a:ext cx="255746" cy="319683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8167687" y="4635341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Módulo de IA
</a:t>
            </a:r>
            <a:r>
              <a:rPr lang="en-US" sz="1650" b="1" dirty="0">
                <a:solidFill>
                  <a:srgbClr val="FFFFFF"/>
                </a:solidFill>
                <a:latin typeface="Inconsolata" pitchFamily="1" charset="0"/>
                <a:ea typeface="Inconsolata" pitchFamily="1" charset="0"/>
                <a:cs typeface="Montserrat Black" pitchFamily="34" charset="-120"/>
              </a:rPr>
              <a:t>Estruturamos um módulo de IA que oferece sugestões automatizadas, melhorando a eficiência do sistema na gestão de chamados.</a:t>
            </a:r>
            <a:endParaRPr lang="en-US" sz="1650" dirty="0"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21" name="Shape 15"/>
          <p:cNvSpPr/>
          <p:nvPr/>
        </p:nvSpPr>
        <p:spPr>
          <a:xfrm>
            <a:off x="6634758" y="5638919"/>
            <a:ext cx="511492" cy="22860"/>
          </a:xfrm>
          <a:prstGeom prst="roundRect">
            <a:avLst>
              <a:gd name="adj" fmla="val 40000"/>
            </a:avLst>
          </a:prstGeom>
          <a:solidFill>
            <a:srgbClr val="AEE4BD"/>
          </a:solidFill>
          <a:ln/>
        </p:spPr>
      </p:sp>
      <p:sp>
        <p:nvSpPr>
          <p:cNvPr id="22" name="Shape 16"/>
          <p:cNvSpPr/>
          <p:nvPr/>
        </p:nvSpPr>
        <p:spPr>
          <a:xfrm>
            <a:off x="7123390" y="5458539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AEE4BD"/>
            </a:solidFill>
            <a:prstDash val="solid"/>
          </a:ln>
          <a:effectLst>
            <a:outerShdw dist="15240" dir="2700000" algn="bl" rotWithShape="0">
              <a:srgbClr val="AEE4BD">
                <a:alpha val="100000"/>
              </a:srgbClr>
            </a:outerShdw>
          </a:effectLst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327" y="5490508"/>
            <a:ext cx="255746" cy="319683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596741" y="5517118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050"/>
              </a:lnSpc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Testes e homologação
</a:t>
            </a:r>
            <a:r>
              <a:rPr lang="en-US" sz="1650" b="1" dirty="0">
                <a:solidFill>
                  <a:srgbClr val="FFFFFF"/>
                </a:solidFill>
                <a:latin typeface="Inconsolata" pitchFamily="1" charset="0"/>
                <a:ea typeface="Inconsolata" pitchFamily="1" charset="0"/>
                <a:cs typeface="Montserrat Black" pitchFamily="34" charset="-120"/>
              </a:rPr>
              <a:t>Realizamos testes rigorosos e homologamos o sistema, garantindo que todas as funcionalidades estejam operando como esperado.</a:t>
            </a:r>
          </a:p>
          <a:p>
            <a:pPr marL="0" indent="0" algn="r">
              <a:lnSpc>
                <a:spcPts val="2050"/>
              </a:lnSpc>
              <a:buNone/>
            </a:pPr>
            <a:endParaRPr lang="en-US" sz="1650" dirty="0"/>
          </a:p>
        </p:txBody>
      </p:sp>
      <p:sp>
        <p:nvSpPr>
          <p:cNvPr id="25" name="Shape 18"/>
          <p:cNvSpPr/>
          <p:nvPr/>
        </p:nvSpPr>
        <p:spPr>
          <a:xfrm>
            <a:off x="7484150" y="6520696"/>
            <a:ext cx="511492" cy="22860"/>
          </a:xfrm>
          <a:prstGeom prst="roundRect">
            <a:avLst>
              <a:gd name="adj" fmla="val 40000"/>
            </a:avLst>
          </a:prstGeom>
          <a:solidFill>
            <a:srgbClr val="D8AFF8"/>
          </a:solidFill>
          <a:ln/>
        </p:spPr>
      </p:sp>
      <p:sp>
        <p:nvSpPr>
          <p:cNvPr id="26" name="Shape 19"/>
          <p:cNvSpPr/>
          <p:nvPr/>
        </p:nvSpPr>
        <p:spPr>
          <a:xfrm>
            <a:off x="7123390" y="6340316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D8AFF8"/>
            </a:solidFill>
            <a:prstDash val="solid"/>
          </a:ln>
          <a:effectLst>
            <a:outerShdw dist="15240" dir="2700000" algn="bl" rotWithShape="0">
              <a:srgbClr val="D8AFF8">
                <a:alpha val="100000"/>
              </a:srgbClr>
            </a:outerShdw>
          </a:effectLst>
        </p:spPr>
      </p:sp>
      <p:pic>
        <p:nvPicPr>
          <p:cNvPr id="2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327" y="6372285"/>
            <a:ext cx="255746" cy="319683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8167687" y="6398895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Boas práticas LGPD
</a:t>
            </a:r>
            <a:r>
              <a:rPr lang="en-US" sz="1650" b="1" dirty="0">
                <a:solidFill>
                  <a:srgbClr val="FFFFFF"/>
                </a:solidFill>
                <a:latin typeface="Inconsolata" pitchFamily="1" charset="0"/>
                <a:ea typeface="Inconsolata" pitchFamily="1" charset="0"/>
                <a:cs typeface="Montserrat Black" pitchFamily="34" charset="-120"/>
              </a:rPr>
              <a:t>Aplicamos boas práticas de LGPD (Lei Geral de Proteção de Dados), assegurando a privacidade e segurança dos dados dos usuários.</a:t>
            </a:r>
          </a:p>
          <a:p>
            <a:pPr marL="0" indent="0" algn="l">
              <a:lnSpc>
                <a:spcPts val="2050"/>
              </a:lnSpc>
              <a:buNone/>
            </a:pPr>
            <a:endParaRPr lang="en-US" sz="16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0" grpId="0" animBg="1"/>
      <p:bldP spid="2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DC9B35-1419-7579-AE37-A3951BA7BC6F}"/>
              </a:ext>
            </a:extLst>
          </p:cNvPr>
          <p:cNvSpPr txBox="1"/>
          <p:nvPr/>
        </p:nvSpPr>
        <p:spPr>
          <a:xfrm>
            <a:off x="2870613" y="188863"/>
            <a:ext cx="890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Caracterização da Empresa &amp; Fluxo de Atendimento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D4FF9EE1-E384-5C96-192C-26A3B4A59CA1}"/>
              </a:ext>
            </a:extLst>
          </p:cNvPr>
          <p:cNvSpPr/>
          <p:nvPr/>
        </p:nvSpPr>
        <p:spPr>
          <a:xfrm>
            <a:off x="7307579" y="1008460"/>
            <a:ext cx="45719" cy="6861270"/>
          </a:xfrm>
          <a:prstGeom prst="roundRect">
            <a:avLst>
              <a:gd name="adj" fmla="val 60000"/>
            </a:avLst>
          </a:prstGeom>
          <a:solidFill>
            <a:srgbClr val="FFFFFF">
              <a:alpha val="2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760236C6-C0D0-78FC-5B9F-EF4DDAFEFA12}"/>
              </a:ext>
            </a:extLst>
          </p:cNvPr>
          <p:cNvSpPr/>
          <p:nvPr/>
        </p:nvSpPr>
        <p:spPr>
          <a:xfrm>
            <a:off x="6722566" y="1166575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2C178949-30EF-2502-415C-E5507C7E5AF2}"/>
              </a:ext>
            </a:extLst>
          </p:cNvPr>
          <p:cNvSpPr/>
          <p:nvPr/>
        </p:nvSpPr>
        <p:spPr>
          <a:xfrm>
            <a:off x="7149405" y="1004542"/>
            <a:ext cx="276225" cy="335508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674E994-FE09-7961-F3F2-BCFF6246B21B}"/>
              </a:ext>
            </a:extLst>
          </p:cNvPr>
          <p:cNvSpPr/>
          <p:nvPr/>
        </p:nvSpPr>
        <p:spPr>
          <a:xfrm>
            <a:off x="4736187" y="1059061"/>
            <a:ext cx="1842135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Perfil da Empresa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9F64C06-235F-89D4-FB7B-2B80407805FB}"/>
              </a:ext>
            </a:extLst>
          </p:cNvPr>
          <p:cNvSpPr/>
          <p:nvPr/>
        </p:nvSpPr>
        <p:spPr>
          <a:xfrm>
            <a:off x="580727" y="1406766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5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Especializada em suporte técnico terceirizado para organizações</a:t>
            </a:r>
            <a:r>
              <a:rPr lang="en-US" sz="16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6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213B92E3-FB49-7C8D-4A23-1F551E5B3054}"/>
              </a:ext>
            </a:extLst>
          </p:cNvPr>
          <p:cNvSpPr/>
          <p:nvPr/>
        </p:nvSpPr>
        <p:spPr>
          <a:xfrm>
            <a:off x="959494" y="1711078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5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Gerencia chamados divididos em incidentes, requerimentos e mudanças</a:t>
            </a:r>
            <a:r>
              <a:rPr lang="en-US" sz="16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6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BDD3E97D-B13A-B681-E529-E381C363E63D}"/>
              </a:ext>
            </a:extLst>
          </p:cNvPr>
          <p:cNvSpPr/>
          <p:nvPr/>
        </p:nvSpPr>
        <p:spPr>
          <a:xfrm>
            <a:off x="7465755" y="2050733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24A78AFD-3D57-C4C8-B330-204408E6EC92}"/>
              </a:ext>
            </a:extLst>
          </p:cNvPr>
          <p:cNvSpPr/>
          <p:nvPr/>
        </p:nvSpPr>
        <p:spPr>
          <a:xfrm>
            <a:off x="7149405" y="1892618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C9F7433F-71A6-A94F-E670-CD8F18E1CC51}"/>
              </a:ext>
            </a:extLst>
          </p:cNvPr>
          <p:cNvSpPr/>
          <p:nvPr/>
        </p:nvSpPr>
        <p:spPr>
          <a:xfrm>
            <a:off x="7204650" y="1920240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0DE6C62-8A55-2D62-57AE-D5494685AD49}"/>
              </a:ext>
            </a:extLst>
          </p:cNvPr>
          <p:cNvSpPr/>
          <p:nvPr/>
        </p:nvSpPr>
        <p:spPr>
          <a:xfrm>
            <a:off x="8052078" y="1943219"/>
            <a:ext cx="6062543" cy="46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Possui uma Base de Conhecimento para apoio na resolução de solicitações. Tipos de Chamados Comuns 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4425D154-BBB8-2EA0-07D0-45B99D698D9A}"/>
              </a:ext>
            </a:extLst>
          </p:cNvPr>
          <p:cNvSpPr/>
          <p:nvPr/>
        </p:nvSpPr>
        <p:spPr>
          <a:xfrm>
            <a:off x="8052078" y="2491859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Troca/desbloqueio de senhas</a:t>
            </a:r>
            <a:r>
              <a:rPr lang="en-US" sz="16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</a:t>
            </a:r>
            <a:endParaRPr lang="en-US" sz="16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55E1AC2-4E95-8B31-A5EC-6CE67DEAECAD}"/>
              </a:ext>
            </a:extLst>
          </p:cNvPr>
          <p:cNvSpPr/>
          <p:nvPr/>
        </p:nvSpPr>
        <p:spPr>
          <a:xfrm>
            <a:off x="8052078" y="2779157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Instalação de softwares,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96B2433B-AE26-758D-53BB-7649F2E07229}"/>
              </a:ext>
            </a:extLst>
          </p:cNvPr>
          <p:cNvSpPr/>
          <p:nvPr/>
        </p:nvSpPr>
        <p:spPr>
          <a:xfrm>
            <a:off x="8052078" y="3066455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Problemas de hardware/software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40537D4C-8FCE-62EB-C59C-245CE0215CA7}"/>
              </a:ext>
            </a:extLst>
          </p:cNvPr>
          <p:cNvSpPr/>
          <p:nvPr/>
        </p:nvSpPr>
        <p:spPr>
          <a:xfrm>
            <a:off x="8052078" y="3390543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2F100B51-954D-669C-50C6-1C21025E6342}"/>
              </a:ext>
            </a:extLst>
          </p:cNvPr>
          <p:cNvSpPr/>
          <p:nvPr/>
        </p:nvSpPr>
        <p:spPr>
          <a:xfrm>
            <a:off x="6722566" y="3064907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00813162-55C7-322D-2D31-BDCE540E3ABF}"/>
              </a:ext>
            </a:extLst>
          </p:cNvPr>
          <p:cNvSpPr/>
          <p:nvPr/>
        </p:nvSpPr>
        <p:spPr>
          <a:xfrm>
            <a:off x="7149405" y="2906792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3AC0AFA7-11AD-0A6D-0275-9D724AD35425}"/>
              </a:ext>
            </a:extLst>
          </p:cNvPr>
          <p:cNvSpPr/>
          <p:nvPr/>
        </p:nvSpPr>
        <p:spPr>
          <a:xfrm>
            <a:off x="7204650" y="2934415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182A795E-2013-FA3B-7E69-B1EEF7FAEAB1}"/>
              </a:ext>
            </a:extLst>
          </p:cNvPr>
          <p:cNvSpPr/>
          <p:nvPr/>
        </p:nvSpPr>
        <p:spPr>
          <a:xfrm>
            <a:off x="4350306" y="2957394"/>
            <a:ext cx="2228017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Fluxo de Atendimento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222B4A5E-3D28-B090-9872-D098E865ACB7}"/>
              </a:ext>
            </a:extLst>
          </p:cNvPr>
          <p:cNvSpPr/>
          <p:nvPr/>
        </p:nvSpPr>
        <p:spPr>
          <a:xfrm>
            <a:off x="2922850" y="3304638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Análise inicial das informações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3927D17B-07B3-4E5A-F669-32CBF517CF58}"/>
              </a:ext>
            </a:extLst>
          </p:cNvPr>
          <p:cNvSpPr/>
          <p:nvPr/>
        </p:nvSpPr>
        <p:spPr>
          <a:xfrm>
            <a:off x="2922850" y="3591936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Consulta à base de conhecimento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 22">
            <a:extLst>
              <a:ext uri="{FF2B5EF4-FFF2-40B4-BE49-F238E27FC236}">
                <a16:creationId xmlns:a16="http://schemas.microsoft.com/office/drawing/2014/main" id="{7448B5FB-ABE2-EBFC-5444-39F453C71D4E}"/>
              </a:ext>
            </a:extLst>
          </p:cNvPr>
          <p:cNvSpPr/>
          <p:nvPr/>
        </p:nvSpPr>
        <p:spPr>
          <a:xfrm>
            <a:off x="2922850" y="3879233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Tratamento técnico da solicitação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DB22AB81-2675-6F30-C08E-B2AA1CA47ADE}"/>
              </a:ext>
            </a:extLst>
          </p:cNvPr>
          <p:cNvSpPr/>
          <p:nvPr/>
        </p:nvSpPr>
        <p:spPr>
          <a:xfrm>
            <a:off x="2922850" y="4166531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Testes para validação da solução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B1ECA9CE-A551-1A03-8CB4-AF893E7EA130}"/>
              </a:ext>
            </a:extLst>
          </p:cNvPr>
          <p:cNvSpPr/>
          <p:nvPr/>
        </p:nvSpPr>
        <p:spPr>
          <a:xfrm>
            <a:off x="2922850" y="4453829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Confirmação e encerramento pelo usuário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863022C6-F603-E0E8-5D2F-5B6EC5C7506D}"/>
              </a:ext>
            </a:extLst>
          </p:cNvPr>
          <p:cNvSpPr/>
          <p:nvPr/>
        </p:nvSpPr>
        <p:spPr>
          <a:xfrm>
            <a:off x="7487302" y="5085155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3DFD3DA9-24C0-031A-63AF-258CF3A76C1C}"/>
              </a:ext>
            </a:extLst>
          </p:cNvPr>
          <p:cNvSpPr/>
          <p:nvPr/>
        </p:nvSpPr>
        <p:spPr>
          <a:xfrm>
            <a:off x="7149405" y="4934600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368511FC-EF6B-E7F0-2732-3D8B03FE51A9}"/>
              </a:ext>
            </a:extLst>
          </p:cNvPr>
          <p:cNvSpPr/>
          <p:nvPr/>
        </p:nvSpPr>
        <p:spPr>
          <a:xfrm>
            <a:off x="7204650" y="3958709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A0B7101E-0249-A16E-1151-8B8433E52209}"/>
              </a:ext>
            </a:extLst>
          </p:cNvPr>
          <p:cNvSpPr/>
          <p:nvPr/>
        </p:nvSpPr>
        <p:spPr>
          <a:xfrm>
            <a:off x="8070861" y="4966359"/>
            <a:ext cx="1868805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Níveis</a:t>
            </a:r>
            <a:r>
              <a:rPr lang="en-US" sz="1450" b="1" dirty="0">
                <a:solidFill>
                  <a:srgbClr val="AFB3B6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 Urgência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0BB9BBF2-DD91-7639-0D19-9324D7BC7D9E}"/>
              </a:ext>
            </a:extLst>
          </p:cNvPr>
          <p:cNvSpPr/>
          <p:nvPr/>
        </p:nvSpPr>
        <p:spPr>
          <a:xfrm>
            <a:off x="8017607" y="5203045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Alta: ação imediata para falhas críticas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 30">
            <a:extLst>
              <a:ext uri="{FF2B5EF4-FFF2-40B4-BE49-F238E27FC236}">
                <a16:creationId xmlns:a16="http://schemas.microsoft.com/office/drawing/2014/main" id="{9C6A039C-08B1-572A-E7B3-69F7A11E2D95}"/>
              </a:ext>
            </a:extLst>
          </p:cNvPr>
          <p:cNvSpPr/>
          <p:nvPr/>
        </p:nvSpPr>
        <p:spPr>
          <a:xfrm>
            <a:off x="8017607" y="5490342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Média: resolução dentro de prazo adequado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43BEA917-AFB8-C552-C429-CBFEEBFB0CD7}"/>
              </a:ext>
            </a:extLst>
          </p:cNvPr>
          <p:cNvSpPr/>
          <p:nvPr/>
        </p:nvSpPr>
        <p:spPr>
          <a:xfrm>
            <a:off x="8017607" y="5777640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Baixa: tratamento conforme disponibilidade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17416E67-4BD6-FB07-1D2B-BA6D91E94EC1}"/>
              </a:ext>
            </a:extLst>
          </p:cNvPr>
          <p:cNvSpPr/>
          <p:nvPr/>
        </p:nvSpPr>
        <p:spPr>
          <a:xfrm>
            <a:off x="6741294" y="6079131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Shape 33">
            <a:extLst>
              <a:ext uri="{FF2B5EF4-FFF2-40B4-BE49-F238E27FC236}">
                <a16:creationId xmlns:a16="http://schemas.microsoft.com/office/drawing/2014/main" id="{0EE08C5B-6BC4-A7C1-7C88-4B4597D50E61}"/>
              </a:ext>
            </a:extLst>
          </p:cNvPr>
          <p:cNvSpPr/>
          <p:nvPr/>
        </p:nvSpPr>
        <p:spPr>
          <a:xfrm>
            <a:off x="7170976" y="5910096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88AE185-49B1-048F-4AE4-C293C0FFAFF5}"/>
              </a:ext>
            </a:extLst>
          </p:cNvPr>
          <p:cNvSpPr/>
          <p:nvPr/>
        </p:nvSpPr>
        <p:spPr>
          <a:xfrm>
            <a:off x="7204650" y="4983123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38" name="Text 35">
            <a:extLst>
              <a:ext uri="{FF2B5EF4-FFF2-40B4-BE49-F238E27FC236}">
                <a16:creationId xmlns:a16="http://schemas.microsoft.com/office/drawing/2014/main" id="{C7E4908C-409C-A30F-9307-51577D8FD73C}"/>
              </a:ext>
            </a:extLst>
          </p:cNvPr>
          <p:cNvSpPr/>
          <p:nvPr/>
        </p:nvSpPr>
        <p:spPr>
          <a:xfrm>
            <a:off x="664404" y="5971617"/>
            <a:ext cx="5932646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Gerenciamento de chamados divididos em três categorias:</a:t>
            </a:r>
            <a:r>
              <a:rPr lang="en-US" sz="1450" b="1" dirty="0">
                <a:solidFill>
                  <a:srgbClr val="AFB3B6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endParaRPr lang="en-US" sz="1450" dirty="0"/>
          </a:p>
        </p:txBody>
      </p:sp>
      <p:sp>
        <p:nvSpPr>
          <p:cNvPr id="39" name="Text 36">
            <a:extLst>
              <a:ext uri="{FF2B5EF4-FFF2-40B4-BE49-F238E27FC236}">
                <a16:creationId xmlns:a16="http://schemas.microsoft.com/office/drawing/2014/main" id="{0420F471-0D4A-8F89-9CB3-0FE5187A357E}"/>
              </a:ext>
            </a:extLst>
          </p:cNvPr>
          <p:cNvSpPr/>
          <p:nvPr/>
        </p:nvSpPr>
        <p:spPr>
          <a:xfrm>
            <a:off x="534507" y="6290109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Incidentes,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 37">
            <a:extLst>
              <a:ext uri="{FF2B5EF4-FFF2-40B4-BE49-F238E27FC236}">
                <a16:creationId xmlns:a16="http://schemas.microsoft.com/office/drawing/2014/main" id="{6FA2C815-7442-A2E0-5773-0FA7D1CF4F2F}"/>
              </a:ext>
            </a:extLst>
          </p:cNvPr>
          <p:cNvSpPr/>
          <p:nvPr/>
        </p:nvSpPr>
        <p:spPr>
          <a:xfrm>
            <a:off x="534507" y="6577407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Requerimentos,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 38">
            <a:extLst>
              <a:ext uri="{FF2B5EF4-FFF2-40B4-BE49-F238E27FC236}">
                <a16:creationId xmlns:a16="http://schemas.microsoft.com/office/drawing/2014/main" id="{9F17F2E2-13E2-538A-5531-8D7A6ADCF452}"/>
              </a:ext>
            </a:extLst>
          </p:cNvPr>
          <p:cNvSpPr/>
          <p:nvPr/>
        </p:nvSpPr>
        <p:spPr>
          <a:xfrm>
            <a:off x="534507" y="6857146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Mudanças,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 39">
            <a:extLst>
              <a:ext uri="{FF2B5EF4-FFF2-40B4-BE49-F238E27FC236}">
                <a16:creationId xmlns:a16="http://schemas.microsoft.com/office/drawing/2014/main" id="{BA7F33BC-F705-8B7F-E9A9-88FD53344288}"/>
              </a:ext>
            </a:extLst>
          </p:cNvPr>
          <p:cNvSpPr/>
          <p:nvPr/>
        </p:nvSpPr>
        <p:spPr>
          <a:xfrm>
            <a:off x="5948113" y="7168221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Shape 40">
            <a:extLst>
              <a:ext uri="{FF2B5EF4-FFF2-40B4-BE49-F238E27FC236}">
                <a16:creationId xmlns:a16="http://schemas.microsoft.com/office/drawing/2014/main" id="{01EDDC99-5E19-24AF-440C-D6C13397D6F3}"/>
              </a:ext>
            </a:extLst>
          </p:cNvPr>
          <p:cNvSpPr/>
          <p:nvPr/>
        </p:nvSpPr>
        <p:spPr>
          <a:xfrm>
            <a:off x="7511473" y="6976411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4" name="Shape 41">
            <a:extLst>
              <a:ext uri="{FF2B5EF4-FFF2-40B4-BE49-F238E27FC236}">
                <a16:creationId xmlns:a16="http://schemas.microsoft.com/office/drawing/2014/main" id="{71D09BC6-B184-9A72-BABE-72A6677E75F3}"/>
              </a:ext>
            </a:extLst>
          </p:cNvPr>
          <p:cNvSpPr/>
          <p:nvPr/>
        </p:nvSpPr>
        <p:spPr>
          <a:xfrm>
            <a:off x="7195123" y="6818296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45" name="Text 42">
            <a:extLst>
              <a:ext uri="{FF2B5EF4-FFF2-40B4-BE49-F238E27FC236}">
                <a16:creationId xmlns:a16="http://schemas.microsoft.com/office/drawing/2014/main" id="{564609E2-3F05-C8CE-93DF-6225B5D4DAA9}"/>
              </a:ext>
            </a:extLst>
          </p:cNvPr>
          <p:cNvSpPr/>
          <p:nvPr/>
        </p:nvSpPr>
        <p:spPr>
          <a:xfrm>
            <a:off x="7235129" y="6808215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46" name="Text 43">
            <a:extLst>
              <a:ext uri="{FF2B5EF4-FFF2-40B4-BE49-F238E27FC236}">
                <a16:creationId xmlns:a16="http://schemas.microsoft.com/office/drawing/2014/main" id="{B747C24D-3209-1957-E132-555E98F76889}"/>
              </a:ext>
            </a:extLst>
          </p:cNvPr>
          <p:cNvSpPr/>
          <p:nvPr/>
        </p:nvSpPr>
        <p:spPr>
          <a:xfrm>
            <a:off x="8017607" y="6880923"/>
            <a:ext cx="3033996" cy="449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Registro e Acompanhamento 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47" name="Text 44">
            <a:extLst>
              <a:ext uri="{FF2B5EF4-FFF2-40B4-BE49-F238E27FC236}">
                <a16:creationId xmlns:a16="http://schemas.microsoft.com/office/drawing/2014/main" id="{3C0B7E07-F76F-1C94-BB9B-F51CE8789955}"/>
              </a:ext>
            </a:extLst>
          </p:cNvPr>
          <p:cNvSpPr/>
          <p:nvPr/>
        </p:nvSpPr>
        <p:spPr>
          <a:xfrm>
            <a:off x="7638840" y="7245657"/>
            <a:ext cx="6180757" cy="9205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Chamados são gerenciados via ferramenta ITSM, tratados individualmente por analistas.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 45">
            <a:extLst>
              <a:ext uri="{FF2B5EF4-FFF2-40B4-BE49-F238E27FC236}">
                <a16:creationId xmlns:a16="http://schemas.microsoft.com/office/drawing/2014/main" id="{086D2DEA-0552-DA9D-5F05-F3C0B878E180}"/>
              </a:ext>
            </a:extLst>
          </p:cNvPr>
          <p:cNvSpPr/>
          <p:nvPr/>
        </p:nvSpPr>
        <p:spPr>
          <a:xfrm>
            <a:off x="8052078" y="6783467"/>
            <a:ext cx="6180757" cy="460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pic>
        <p:nvPicPr>
          <p:cNvPr id="50" name="Gráfico 49" descr="Aperto de mãos">
            <a:extLst>
              <a:ext uri="{FF2B5EF4-FFF2-40B4-BE49-F238E27FC236}">
                <a16:creationId xmlns:a16="http://schemas.microsoft.com/office/drawing/2014/main" id="{38F87B09-9F96-AF71-C8EE-6DC62CFA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9884" y="1047588"/>
            <a:ext cx="230506" cy="293934"/>
          </a:xfrm>
          <a:prstGeom prst="rect">
            <a:avLst/>
          </a:prstGeom>
        </p:spPr>
      </p:pic>
      <p:pic>
        <p:nvPicPr>
          <p:cNvPr id="52" name="Gráfico 51" descr="Lâmpada e engrenagem">
            <a:extLst>
              <a:ext uri="{FF2B5EF4-FFF2-40B4-BE49-F238E27FC236}">
                <a16:creationId xmlns:a16="http://schemas.microsoft.com/office/drawing/2014/main" id="{28A4C042-77F5-50EE-A09D-F015F542F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7511" y="1906733"/>
            <a:ext cx="288000" cy="288000"/>
          </a:xfrm>
          <a:prstGeom prst="rect">
            <a:avLst/>
          </a:prstGeom>
        </p:spPr>
      </p:pic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D392B9E4-B134-950C-3C13-9BD729D749DA}"/>
              </a:ext>
            </a:extLst>
          </p:cNvPr>
          <p:cNvSpPr/>
          <p:nvPr/>
        </p:nvSpPr>
        <p:spPr>
          <a:xfrm>
            <a:off x="7271820" y="2959016"/>
            <a:ext cx="102000" cy="42000"/>
          </a:xfrm>
          <a:custGeom>
            <a:avLst/>
            <a:gdLst>
              <a:gd name="connsiteX0" fmla="*/ 0 w 102000"/>
              <a:gd name="connsiteY0" fmla="*/ 0 h 42000"/>
              <a:gd name="connsiteX1" fmla="*/ 102000 w 102000"/>
              <a:gd name="connsiteY1" fmla="*/ 0 h 42000"/>
              <a:gd name="connsiteX2" fmla="*/ 102000 w 102000"/>
              <a:gd name="connsiteY2" fmla="*/ 42000 h 42000"/>
              <a:gd name="connsiteX3" fmla="*/ 0 w 102000"/>
              <a:gd name="connsiteY3" fmla="*/ 42000 h 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00" h="42000">
                <a:moveTo>
                  <a:pt x="0" y="0"/>
                </a:moveTo>
                <a:lnTo>
                  <a:pt x="102000" y="0"/>
                </a:lnTo>
                <a:lnTo>
                  <a:pt x="102000" y="42000"/>
                </a:lnTo>
                <a:lnTo>
                  <a:pt x="0" y="42000"/>
                </a:ln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31384BE1-C103-7BB4-4FF9-E275A4B3FAB8}"/>
              </a:ext>
            </a:extLst>
          </p:cNvPr>
          <p:cNvSpPr/>
          <p:nvPr/>
        </p:nvSpPr>
        <p:spPr>
          <a:xfrm>
            <a:off x="7214820" y="3118016"/>
            <a:ext cx="36000" cy="36000"/>
          </a:xfrm>
          <a:custGeom>
            <a:avLst/>
            <a:gdLst>
              <a:gd name="connsiteX0" fmla="*/ 36000 w 36000"/>
              <a:gd name="connsiteY0" fmla="*/ 18000 h 36000"/>
              <a:gd name="connsiteX1" fmla="*/ 18000 w 36000"/>
              <a:gd name="connsiteY1" fmla="*/ 36000 h 36000"/>
              <a:gd name="connsiteX2" fmla="*/ 0 w 36000"/>
              <a:gd name="connsiteY2" fmla="*/ 18000 h 36000"/>
              <a:gd name="connsiteX3" fmla="*/ 18000 w 36000"/>
              <a:gd name="connsiteY3" fmla="*/ 0 h 36000"/>
              <a:gd name="connsiteX4" fmla="*/ 36000 w 36000"/>
              <a:gd name="connsiteY4" fmla="*/ 18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" h="36000">
                <a:moveTo>
                  <a:pt x="36000" y="18000"/>
                </a:moveTo>
                <a:cubicBezTo>
                  <a:pt x="36000" y="27941"/>
                  <a:pt x="27941" y="36000"/>
                  <a:pt x="18000" y="36000"/>
                </a:cubicBezTo>
                <a:cubicBezTo>
                  <a:pt x="8059" y="36000"/>
                  <a:pt x="0" y="27941"/>
                  <a:pt x="0" y="18000"/>
                </a:cubicBezTo>
                <a:cubicBezTo>
                  <a:pt x="0" y="8059"/>
                  <a:pt x="8059" y="0"/>
                  <a:pt x="18000" y="0"/>
                </a:cubicBezTo>
                <a:cubicBezTo>
                  <a:pt x="27941" y="0"/>
                  <a:pt x="36000" y="8059"/>
                  <a:pt x="36000" y="18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A3A13EF5-29BE-77F3-7715-A19B048350DE}"/>
              </a:ext>
            </a:extLst>
          </p:cNvPr>
          <p:cNvSpPr/>
          <p:nvPr/>
        </p:nvSpPr>
        <p:spPr>
          <a:xfrm>
            <a:off x="7304820" y="3118016"/>
            <a:ext cx="36000" cy="36000"/>
          </a:xfrm>
          <a:custGeom>
            <a:avLst/>
            <a:gdLst>
              <a:gd name="connsiteX0" fmla="*/ 36000 w 36000"/>
              <a:gd name="connsiteY0" fmla="*/ 18000 h 36000"/>
              <a:gd name="connsiteX1" fmla="*/ 18000 w 36000"/>
              <a:gd name="connsiteY1" fmla="*/ 36000 h 36000"/>
              <a:gd name="connsiteX2" fmla="*/ 0 w 36000"/>
              <a:gd name="connsiteY2" fmla="*/ 18000 h 36000"/>
              <a:gd name="connsiteX3" fmla="*/ 18000 w 36000"/>
              <a:gd name="connsiteY3" fmla="*/ 0 h 36000"/>
              <a:gd name="connsiteX4" fmla="*/ 36000 w 36000"/>
              <a:gd name="connsiteY4" fmla="*/ 18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" h="36000">
                <a:moveTo>
                  <a:pt x="36000" y="18000"/>
                </a:moveTo>
                <a:cubicBezTo>
                  <a:pt x="36000" y="27941"/>
                  <a:pt x="27941" y="36000"/>
                  <a:pt x="18000" y="36000"/>
                </a:cubicBezTo>
                <a:cubicBezTo>
                  <a:pt x="8059" y="36000"/>
                  <a:pt x="0" y="27941"/>
                  <a:pt x="0" y="18000"/>
                </a:cubicBezTo>
                <a:cubicBezTo>
                  <a:pt x="0" y="8059"/>
                  <a:pt x="8059" y="0"/>
                  <a:pt x="18000" y="0"/>
                </a:cubicBezTo>
                <a:cubicBezTo>
                  <a:pt x="27941" y="0"/>
                  <a:pt x="36000" y="8059"/>
                  <a:pt x="36000" y="18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3CF04460-6554-200A-3416-B34380574714}"/>
              </a:ext>
            </a:extLst>
          </p:cNvPr>
          <p:cNvSpPr/>
          <p:nvPr/>
        </p:nvSpPr>
        <p:spPr>
          <a:xfrm>
            <a:off x="7394820" y="3118016"/>
            <a:ext cx="36000" cy="36000"/>
          </a:xfrm>
          <a:custGeom>
            <a:avLst/>
            <a:gdLst>
              <a:gd name="connsiteX0" fmla="*/ 36000 w 36000"/>
              <a:gd name="connsiteY0" fmla="*/ 18000 h 36000"/>
              <a:gd name="connsiteX1" fmla="*/ 18000 w 36000"/>
              <a:gd name="connsiteY1" fmla="*/ 36000 h 36000"/>
              <a:gd name="connsiteX2" fmla="*/ 0 w 36000"/>
              <a:gd name="connsiteY2" fmla="*/ 18000 h 36000"/>
              <a:gd name="connsiteX3" fmla="*/ 18000 w 36000"/>
              <a:gd name="connsiteY3" fmla="*/ 0 h 36000"/>
              <a:gd name="connsiteX4" fmla="*/ 36000 w 36000"/>
              <a:gd name="connsiteY4" fmla="*/ 18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" h="36000">
                <a:moveTo>
                  <a:pt x="36000" y="18000"/>
                </a:moveTo>
                <a:cubicBezTo>
                  <a:pt x="36000" y="27941"/>
                  <a:pt x="27941" y="36000"/>
                  <a:pt x="18000" y="36000"/>
                </a:cubicBezTo>
                <a:cubicBezTo>
                  <a:pt x="8059" y="36000"/>
                  <a:pt x="0" y="27941"/>
                  <a:pt x="0" y="18000"/>
                </a:cubicBezTo>
                <a:cubicBezTo>
                  <a:pt x="0" y="8059"/>
                  <a:pt x="8059" y="0"/>
                  <a:pt x="18000" y="0"/>
                </a:cubicBezTo>
                <a:cubicBezTo>
                  <a:pt x="27941" y="0"/>
                  <a:pt x="36000" y="8059"/>
                  <a:pt x="36000" y="18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CE0F4A5D-999C-D21F-A729-B41186FF8755}"/>
              </a:ext>
            </a:extLst>
          </p:cNvPr>
          <p:cNvSpPr/>
          <p:nvPr/>
        </p:nvSpPr>
        <p:spPr>
          <a:xfrm>
            <a:off x="7226820" y="3013016"/>
            <a:ext cx="192000" cy="96000"/>
          </a:xfrm>
          <a:custGeom>
            <a:avLst/>
            <a:gdLst>
              <a:gd name="connsiteX0" fmla="*/ 115500 w 192000"/>
              <a:gd name="connsiteY0" fmla="*/ 42000 h 96000"/>
              <a:gd name="connsiteX1" fmla="*/ 102000 w 192000"/>
              <a:gd name="connsiteY1" fmla="*/ 28500 h 96000"/>
              <a:gd name="connsiteX2" fmla="*/ 102000 w 192000"/>
              <a:gd name="connsiteY2" fmla="*/ 0 h 96000"/>
              <a:gd name="connsiteX3" fmla="*/ 90000 w 192000"/>
              <a:gd name="connsiteY3" fmla="*/ 0 h 96000"/>
              <a:gd name="connsiteX4" fmla="*/ 90000 w 192000"/>
              <a:gd name="connsiteY4" fmla="*/ 28500 h 96000"/>
              <a:gd name="connsiteX5" fmla="*/ 76500 w 192000"/>
              <a:gd name="connsiteY5" fmla="*/ 42000 h 96000"/>
              <a:gd name="connsiteX6" fmla="*/ 0 w 192000"/>
              <a:gd name="connsiteY6" fmla="*/ 42000 h 96000"/>
              <a:gd name="connsiteX7" fmla="*/ 0 w 192000"/>
              <a:gd name="connsiteY7" fmla="*/ 96000 h 96000"/>
              <a:gd name="connsiteX8" fmla="*/ 12000 w 192000"/>
              <a:gd name="connsiteY8" fmla="*/ 96000 h 96000"/>
              <a:gd name="connsiteX9" fmla="*/ 12000 w 192000"/>
              <a:gd name="connsiteY9" fmla="*/ 54000 h 96000"/>
              <a:gd name="connsiteX10" fmla="*/ 76500 w 192000"/>
              <a:gd name="connsiteY10" fmla="*/ 54000 h 96000"/>
              <a:gd name="connsiteX11" fmla="*/ 90000 w 192000"/>
              <a:gd name="connsiteY11" fmla="*/ 67500 h 96000"/>
              <a:gd name="connsiteX12" fmla="*/ 90000 w 192000"/>
              <a:gd name="connsiteY12" fmla="*/ 96000 h 96000"/>
              <a:gd name="connsiteX13" fmla="*/ 102000 w 192000"/>
              <a:gd name="connsiteY13" fmla="*/ 96000 h 96000"/>
              <a:gd name="connsiteX14" fmla="*/ 102000 w 192000"/>
              <a:gd name="connsiteY14" fmla="*/ 67500 h 96000"/>
              <a:gd name="connsiteX15" fmla="*/ 115500 w 192000"/>
              <a:gd name="connsiteY15" fmla="*/ 54000 h 96000"/>
              <a:gd name="connsiteX16" fmla="*/ 180000 w 192000"/>
              <a:gd name="connsiteY16" fmla="*/ 54000 h 96000"/>
              <a:gd name="connsiteX17" fmla="*/ 180000 w 192000"/>
              <a:gd name="connsiteY17" fmla="*/ 96000 h 96000"/>
              <a:gd name="connsiteX18" fmla="*/ 192000 w 192000"/>
              <a:gd name="connsiteY18" fmla="*/ 96000 h 96000"/>
              <a:gd name="connsiteX19" fmla="*/ 192000 w 192000"/>
              <a:gd name="connsiteY19" fmla="*/ 42000 h 96000"/>
              <a:gd name="connsiteX20" fmla="*/ 96000 w 192000"/>
              <a:gd name="connsiteY20" fmla="*/ 63000 h 96000"/>
              <a:gd name="connsiteX21" fmla="*/ 81000 w 192000"/>
              <a:gd name="connsiteY21" fmla="*/ 48000 h 96000"/>
              <a:gd name="connsiteX22" fmla="*/ 96000 w 192000"/>
              <a:gd name="connsiteY22" fmla="*/ 33000 h 96000"/>
              <a:gd name="connsiteX23" fmla="*/ 111000 w 192000"/>
              <a:gd name="connsiteY23" fmla="*/ 48000 h 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2000" h="96000">
                <a:moveTo>
                  <a:pt x="115500" y="42000"/>
                </a:moveTo>
                <a:lnTo>
                  <a:pt x="102000" y="28500"/>
                </a:lnTo>
                <a:lnTo>
                  <a:pt x="102000" y="0"/>
                </a:lnTo>
                <a:lnTo>
                  <a:pt x="90000" y="0"/>
                </a:lnTo>
                <a:lnTo>
                  <a:pt x="90000" y="28500"/>
                </a:lnTo>
                <a:lnTo>
                  <a:pt x="76500" y="42000"/>
                </a:lnTo>
                <a:lnTo>
                  <a:pt x="0" y="42000"/>
                </a:lnTo>
                <a:lnTo>
                  <a:pt x="0" y="96000"/>
                </a:lnTo>
                <a:lnTo>
                  <a:pt x="12000" y="96000"/>
                </a:lnTo>
                <a:lnTo>
                  <a:pt x="12000" y="54000"/>
                </a:lnTo>
                <a:lnTo>
                  <a:pt x="76500" y="54000"/>
                </a:lnTo>
                <a:lnTo>
                  <a:pt x="90000" y="67500"/>
                </a:lnTo>
                <a:lnTo>
                  <a:pt x="90000" y="96000"/>
                </a:lnTo>
                <a:lnTo>
                  <a:pt x="102000" y="96000"/>
                </a:lnTo>
                <a:lnTo>
                  <a:pt x="102000" y="67500"/>
                </a:lnTo>
                <a:lnTo>
                  <a:pt x="115500" y="54000"/>
                </a:lnTo>
                <a:lnTo>
                  <a:pt x="180000" y="54000"/>
                </a:lnTo>
                <a:lnTo>
                  <a:pt x="180000" y="96000"/>
                </a:lnTo>
                <a:lnTo>
                  <a:pt x="192000" y="96000"/>
                </a:lnTo>
                <a:lnTo>
                  <a:pt x="192000" y="42000"/>
                </a:lnTo>
                <a:close/>
                <a:moveTo>
                  <a:pt x="96000" y="63000"/>
                </a:moveTo>
                <a:lnTo>
                  <a:pt x="81000" y="48000"/>
                </a:lnTo>
                <a:lnTo>
                  <a:pt x="96000" y="33000"/>
                </a:lnTo>
                <a:lnTo>
                  <a:pt x="111000" y="48000"/>
                </a:ln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CAF21B55-5F20-5EE4-8974-FCAF06F476C4}"/>
              </a:ext>
            </a:extLst>
          </p:cNvPr>
          <p:cNvSpPr/>
          <p:nvPr/>
        </p:nvSpPr>
        <p:spPr>
          <a:xfrm>
            <a:off x="7369303" y="5025034"/>
            <a:ext cx="54000" cy="54000"/>
          </a:xfrm>
          <a:custGeom>
            <a:avLst/>
            <a:gdLst>
              <a:gd name="connsiteX0" fmla="*/ 54000 w 54000"/>
              <a:gd name="connsiteY0" fmla="*/ 27000 h 54000"/>
              <a:gd name="connsiteX1" fmla="*/ 27000 w 54000"/>
              <a:gd name="connsiteY1" fmla="*/ 54000 h 54000"/>
              <a:gd name="connsiteX2" fmla="*/ 0 w 54000"/>
              <a:gd name="connsiteY2" fmla="*/ 27000 h 54000"/>
              <a:gd name="connsiteX3" fmla="*/ 27000 w 54000"/>
              <a:gd name="connsiteY3" fmla="*/ 0 h 54000"/>
              <a:gd name="connsiteX4" fmla="*/ 54000 w 54000"/>
              <a:gd name="connsiteY4" fmla="*/ 27000 h 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" h="54000">
                <a:moveTo>
                  <a:pt x="54000" y="27000"/>
                </a:moveTo>
                <a:cubicBezTo>
                  <a:pt x="54000" y="41912"/>
                  <a:pt x="41912" y="54000"/>
                  <a:pt x="27000" y="54000"/>
                </a:cubicBezTo>
                <a:cubicBezTo>
                  <a:pt x="12088" y="54000"/>
                  <a:pt x="0" y="41912"/>
                  <a:pt x="0" y="27000"/>
                </a:cubicBezTo>
                <a:cubicBezTo>
                  <a:pt x="0" y="12088"/>
                  <a:pt x="12088" y="0"/>
                  <a:pt x="27000" y="0"/>
                </a:cubicBezTo>
                <a:cubicBezTo>
                  <a:pt x="41912" y="0"/>
                  <a:pt x="54000" y="12088"/>
                  <a:pt x="54000" y="27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4DE69DCB-8DFC-341F-CA2D-1E6336C23100}"/>
              </a:ext>
            </a:extLst>
          </p:cNvPr>
          <p:cNvSpPr/>
          <p:nvPr/>
        </p:nvSpPr>
        <p:spPr>
          <a:xfrm>
            <a:off x="7257479" y="6987093"/>
            <a:ext cx="192000" cy="96000"/>
          </a:xfrm>
          <a:custGeom>
            <a:avLst/>
            <a:gdLst>
              <a:gd name="connsiteX0" fmla="*/ 182400 w 192000"/>
              <a:gd name="connsiteY0" fmla="*/ 28800 h 96000"/>
              <a:gd name="connsiteX1" fmla="*/ 135600 w 192000"/>
              <a:gd name="connsiteY1" fmla="*/ 6000 h 96000"/>
              <a:gd name="connsiteX2" fmla="*/ 96000 w 192000"/>
              <a:gd name="connsiteY2" fmla="*/ 0 h 96000"/>
              <a:gd name="connsiteX3" fmla="*/ 56400 w 192000"/>
              <a:gd name="connsiteY3" fmla="*/ 6000 h 96000"/>
              <a:gd name="connsiteX4" fmla="*/ 9600 w 192000"/>
              <a:gd name="connsiteY4" fmla="*/ 28800 h 96000"/>
              <a:gd name="connsiteX5" fmla="*/ 0 w 192000"/>
              <a:gd name="connsiteY5" fmla="*/ 48000 h 96000"/>
              <a:gd name="connsiteX6" fmla="*/ 0 w 192000"/>
              <a:gd name="connsiteY6" fmla="*/ 96000 h 96000"/>
              <a:gd name="connsiteX7" fmla="*/ 192000 w 192000"/>
              <a:gd name="connsiteY7" fmla="*/ 96000 h 96000"/>
              <a:gd name="connsiteX8" fmla="*/ 192000 w 192000"/>
              <a:gd name="connsiteY8" fmla="*/ 48000 h 96000"/>
              <a:gd name="connsiteX9" fmla="*/ 182400 w 192000"/>
              <a:gd name="connsiteY9" fmla="*/ 28800 h 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000" h="96000">
                <a:moveTo>
                  <a:pt x="182400" y="28800"/>
                </a:moveTo>
                <a:cubicBezTo>
                  <a:pt x="169200" y="18000"/>
                  <a:pt x="152400" y="10800"/>
                  <a:pt x="135600" y="6000"/>
                </a:cubicBezTo>
                <a:cubicBezTo>
                  <a:pt x="123600" y="2400"/>
                  <a:pt x="110400" y="0"/>
                  <a:pt x="96000" y="0"/>
                </a:cubicBezTo>
                <a:cubicBezTo>
                  <a:pt x="82800" y="0"/>
                  <a:pt x="69600" y="2400"/>
                  <a:pt x="56400" y="6000"/>
                </a:cubicBezTo>
                <a:cubicBezTo>
                  <a:pt x="39600" y="10800"/>
                  <a:pt x="22800" y="19200"/>
                  <a:pt x="9600" y="28800"/>
                </a:cubicBezTo>
                <a:cubicBezTo>
                  <a:pt x="3600" y="33600"/>
                  <a:pt x="0" y="40800"/>
                  <a:pt x="0" y="48000"/>
                </a:cubicBezTo>
                <a:lnTo>
                  <a:pt x="0" y="96000"/>
                </a:lnTo>
                <a:lnTo>
                  <a:pt x="192000" y="96000"/>
                </a:lnTo>
                <a:lnTo>
                  <a:pt x="192000" y="48000"/>
                </a:lnTo>
                <a:cubicBezTo>
                  <a:pt x="192000" y="40800"/>
                  <a:pt x="188400" y="33600"/>
                  <a:pt x="182400" y="288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6C762657-0E5D-AB2C-A0B6-8F52ADF02F3D}"/>
              </a:ext>
            </a:extLst>
          </p:cNvPr>
          <p:cNvSpPr/>
          <p:nvPr/>
        </p:nvSpPr>
        <p:spPr>
          <a:xfrm>
            <a:off x="7313202" y="6868898"/>
            <a:ext cx="134099" cy="114000"/>
          </a:xfrm>
          <a:custGeom>
            <a:avLst/>
            <a:gdLst>
              <a:gd name="connsiteX0" fmla="*/ 6000 w 134099"/>
              <a:gd name="connsiteY0" fmla="*/ 31200 h 114000"/>
              <a:gd name="connsiteX1" fmla="*/ 10200 w 134099"/>
              <a:gd name="connsiteY1" fmla="*/ 29400 h 114000"/>
              <a:gd name="connsiteX2" fmla="*/ 10200 w 134099"/>
              <a:gd name="connsiteY2" fmla="*/ 29400 h 114000"/>
              <a:gd name="connsiteX3" fmla="*/ 52800 w 134099"/>
              <a:gd name="connsiteY3" fmla="*/ 12000 h 114000"/>
              <a:gd name="connsiteX4" fmla="*/ 112800 w 134099"/>
              <a:gd name="connsiteY4" fmla="*/ 72000 h 114000"/>
              <a:gd name="connsiteX5" fmla="*/ 112800 w 134099"/>
              <a:gd name="connsiteY5" fmla="*/ 85800 h 114000"/>
              <a:gd name="connsiteX6" fmla="*/ 78300 w 134099"/>
              <a:gd name="connsiteY6" fmla="*/ 97200 h 114000"/>
              <a:gd name="connsiteX7" fmla="*/ 73800 w 134099"/>
              <a:gd name="connsiteY7" fmla="*/ 96000 h 114000"/>
              <a:gd name="connsiteX8" fmla="*/ 64800 w 134099"/>
              <a:gd name="connsiteY8" fmla="*/ 105000 h 114000"/>
              <a:gd name="connsiteX9" fmla="*/ 73800 w 134099"/>
              <a:gd name="connsiteY9" fmla="*/ 114000 h 114000"/>
              <a:gd name="connsiteX10" fmla="*/ 82200 w 134099"/>
              <a:gd name="connsiteY10" fmla="*/ 108600 h 114000"/>
              <a:gd name="connsiteX11" fmla="*/ 129900 w 134099"/>
              <a:gd name="connsiteY11" fmla="*/ 92700 h 114000"/>
              <a:gd name="connsiteX12" fmla="*/ 134100 w 134099"/>
              <a:gd name="connsiteY12" fmla="*/ 87000 h 114000"/>
              <a:gd name="connsiteX13" fmla="*/ 134100 w 134099"/>
              <a:gd name="connsiteY13" fmla="*/ 60000 h 114000"/>
              <a:gd name="connsiteX14" fmla="*/ 128100 w 134099"/>
              <a:gd name="connsiteY14" fmla="*/ 54000 h 114000"/>
              <a:gd name="connsiteX15" fmla="*/ 122700 w 134099"/>
              <a:gd name="connsiteY15" fmla="*/ 54000 h 114000"/>
              <a:gd name="connsiteX16" fmla="*/ 52800 w 134099"/>
              <a:gd name="connsiteY16" fmla="*/ 0 h 114000"/>
              <a:gd name="connsiteX17" fmla="*/ 2400 w 134099"/>
              <a:gd name="connsiteY17" fmla="*/ 20400 h 114000"/>
              <a:gd name="connsiteX18" fmla="*/ 0 w 134099"/>
              <a:gd name="connsiteY18" fmla="*/ 25200 h 114000"/>
              <a:gd name="connsiteX19" fmla="*/ 6000 w 134099"/>
              <a:gd name="connsiteY19" fmla="*/ 31200 h 1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4099" h="114000">
                <a:moveTo>
                  <a:pt x="6000" y="31200"/>
                </a:moveTo>
                <a:cubicBezTo>
                  <a:pt x="7800" y="31200"/>
                  <a:pt x="9300" y="30600"/>
                  <a:pt x="10200" y="29400"/>
                </a:cubicBezTo>
                <a:lnTo>
                  <a:pt x="10200" y="29400"/>
                </a:lnTo>
                <a:cubicBezTo>
                  <a:pt x="21300" y="18600"/>
                  <a:pt x="36300" y="12000"/>
                  <a:pt x="52800" y="12000"/>
                </a:cubicBezTo>
                <a:cubicBezTo>
                  <a:pt x="85800" y="12000"/>
                  <a:pt x="112800" y="39000"/>
                  <a:pt x="112800" y="72000"/>
                </a:cubicBezTo>
                <a:lnTo>
                  <a:pt x="112800" y="85800"/>
                </a:lnTo>
                <a:lnTo>
                  <a:pt x="78300" y="97200"/>
                </a:lnTo>
                <a:cubicBezTo>
                  <a:pt x="76800" y="96600"/>
                  <a:pt x="75300" y="96000"/>
                  <a:pt x="73800" y="96000"/>
                </a:cubicBezTo>
                <a:cubicBezTo>
                  <a:pt x="68700" y="96000"/>
                  <a:pt x="64800" y="99900"/>
                  <a:pt x="64800" y="105000"/>
                </a:cubicBezTo>
                <a:cubicBezTo>
                  <a:pt x="64800" y="110100"/>
                  <a:pt x="68700" y="114000"/>
                  <a:pt x="73800" y="114000"/>
                </a:cubicBezTo>
                <a:cubicBezTo>
                  <a:pt x="77400" y="114000"/>
                  <a:pt x="80700" y="111900"/>
                  <a:pt x="82200" y="108600"/>
                </a:cubicBezTo>
                <a:lnTo>
                  <a:pt x="129900" y="92700"/>
                </a:lnTo>
                <a:cubicBezTo>
                  <a:pt x="132300" y="91800"/>
                  <a:pt x="134100" y="89700"/>
                  <a:pt x="134100" y="87000"/>
                </a:cubicBezTo>
                <a:lnTo>
                  <a:pt x="134100" y="60000"/>
                </a:lnTo>
                <a:cubicBezTo>
                  <a:pt x="134100" y="56700"/>
                  <a:pt x="131400" y="54000"/>
                  <a:pt x="128100" y="54000"/>
                </a:cubicBezTo>
                <a:lnTo>
                  <a:pt x="122700" y="54000"/>
                </a:lnTo>
                <a:cubicBezTo>
                  <a:pt x="114600" y="23100"/>
                  <a:pt x="86400" y="0"/>
                  <a:pt x="52800" y="0"/>
                </a:cubicBezTo>
                <a:cubicBezTo>
                  <a:pt x="33300" y="0"/>
                  <a:pt x="15600" y="7800"/>
                  <a:pt x="2400" y="20400"/>
                </a:cubicBezTo>
                <a:cubicBezTo>
                  <a:pt x="900" y="21600"/>
                  <a:pt x="0" y="23100"/>
                  <a:pt x="0" y="25200"/>
                </a:cubicBezTo>
                <a:cubicBezTo>
                  <a:pt x="0" y="28500"/>
                  <a:pt x="2700" y="31200"/>
                  <a:pt x="6000" y="312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D08B457A-FDAA-DA1F-FC6F-B9F3A8432279}"/>
              </a:ext>
            </a:extLst>
          </p:cNvPr>
          <p:cNvSpPr/>
          <p:nvPr/>
        </p:nvSpPr>
        <p:spPr>
          <a:xfrm>
            <a:off x="7313202" y="6890707"/>
            <a:ext cx="96000" cy="96000"/>
          </a:xfrm>
          <a:custGeom>
            <a:avLst/>
            <a:gdLst>
              <a:gd name="connsiteX0" fmla="*/ 95700 w 96000"/>
              <a:gd name="connsiteY0" fmla="*/ 53100 h 96000"/>
              <a:gd name="connsiteX1" fmla="*/ 96000 w 96000"/>
              <a:gd name="connsiteY1" fmla="*/ 48000 h 96000"/>
              <a:gd name="connsiteX2" fmla="*/ 48000 w 96000"/>
              <a:gd name="connsiteY2" fmla="*/ 0 h 96000"/>
              <a:gd name="connsiteX3" fmla="*/ 0 w 96000"/>
              <a:gd name="connsiteY3" fmla="*/ 48000 h 96000"/>
              <a:gd name="connsiteX4" fmla="*/ 48000 w 96000"/>
              <a:gd name="connsiteY4" fmla="*/ 96000 h 96000"/>
              <a:gd name="connsiteX5" fmla="*/ 51000 w 96000"/>
              <a:gd name="connsiteY5" fmla="*/ 95700 h 96000"/>
              <a:gd name="connsiteX6" fmla="*/ 51000 w 96000"/>
              <a:gd name="connsiteY6" fmla="*/ 81000 h 96000"/>
              <a:gd name="connsiteX7" fmla="*/ 51000 w 96000"/>
              <a:gd name="connsiteY7" fmla="*/ 81000 h 96000"/>
              <a:gd name="connsiteX8" fmla="*/ 52800 w 96000"/>
              <a:gd name="connsiteY8" fmla="*/ 72900 h 96000"/>
              <a:gd name="connsiteX9" fmla="*/ 63300 w 96000"/>
              <a:gd name="connsiteY9" fmla="*/ 63900 h 96000"/>
              <a:gd name="connsiteX10" fmla="*/ 95700 w 96000"/>
              <a:gd name="connsiteY10" fmla="*/ 53100 h 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000" h="96000">
                <a:moveTo>
                  <a:pt x="95700" y="53100"/>
                </a:moveTo>
                <a:cubicBezTo>
                  <a:pt x="96000" y="51300"/>
                  <a:pt x="96000" y="49800"/>
                  <a:pt x="96000" y="48000"/>
                </a:cubicBezTo>
                <a:cubicBezTo>
                  <a:pt x="96000" y="21600"/>
                  <a:pt x="74400" y="0"/>
                  <a:pt x="48000" y="0"/>
                </a:cubicBezTo>
                <a:cubicBezTo>
                  <a:pt x="21600" y="0"/>
                  <a:pt x="0" y="21600"/>
                  <a:pt x="0" y="48000"/>
                </a:cubicBezTo>
                <a:cubicBezTo>
                  <a:pt x="0" y="74400"/>
                  <a:pt x="21600" y="96000"/>
                  <a:pt x="48000" y="96000"/>
                </a:cubicBezTo>
                <a:cubicBezTo>
                  <a:pt x="48900" y="96000"/>
                  <a:pt x="50100" y="96000"/>
                  <a:pt x="51000" y="95700"/>
                </a:cubicBezTo>
                <a:lnTo>
                  <a:pt x="51000" y="81000"/>
                </a:lnTo>
                <a:lnTo>
                  <a:pt x="51000" y="81000"/>
                </a:lnTo>
                <a:cubicBezTo>
                  <a:pt x="51000" y="78300"/>
                  <a:pt x="51600" y="75600"/>
                  <a:pt x="52800" y="72900"/>
                </a:cubicBezTo>
                <a:cubicBezTo>
                  <a:pt x="54900" y="68700"/>
                  <a:pt x="58500" y="65400"/>
                  <a:pt x="63300" y="63900"/>
                </a:cubicBezTo>
                <a:lnTo>
                  <a:pt x="95700" y="53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7C1F07F2-4E55-67D0-7C35-C9A26DFDD83F}"/>
              </a:ext>
            </a:extLst>
          </p:cNvPr>
          <p:cNvSpPr/>
          <p:nvPr/>
        </p:nvSpPr>
        <p:spPr>
          <a:xfrm>
            <a:off x="7226255" y="6112035"/>
            <a:ext cx="75000" cy="75000"/>
          </a:xfrm>
          <a:custGeom>
            <a:avLst/>
            <a:gdLst>
              <a:gd name="connsiteX0" fmla="*/ 37500 w 75000"/>
              <a:gd name="connsiteY0" fmla="*/ 0 h 75000"/>
              <a:gd name="connsiteX1" fmla="*/ 0 w 75000"/>
              <a:gd name="connsiteY1" fmla="*/ 37500 h 75000"/>
              <a:gd name="connsiteX2" fmla="*/ 37500 w 75000"/>
              <a:gd name="connsiteY2" fmla="*/ 75000 h 75000"/>
              <a:gd name="connsiteX3" fmla="*/ 75000 w 75000"/>
              <a:gd name="connsiteY3" fmla="*/ 37500 h 75000"/>
              <a:gd name="connsiteX4" fmla="*/ 37500 w 75000"/>
              <a:gd name="connsiteY4" fmla="*/ 0 h 75000"/>
              <a:gd name="connsiteX5" fmla="*/ 37500 w 75000"/>
              <a:gd name="connsiteY5" fmla="*/ 14610 h 75000"/>
              <a:gd name="connsiteX6" fmla="*/ 48060 w 75000"/>
              <a:gd name="connsiteY6" fmla="*/ 25110 h 75000"/>
              <a:gd name="connsiteX7" fmla="*/ 37560 w 75000"/>
              <a:gd name="connsiteY7" fmla="*/ 35670 h 75000"/>
              <a:gd name="connsiteX8" fmla="*/ 27000 w 75000"/>
              <a:gd name="connsiteY8" fmla="*/ 25170 h 75000"/>
              <a:gd name="connsiteX9" fmla="*/ 27000 w 75000"/>
              <a:gd name="connsiteY9" fmla="*/ 25110 h 75000"/>
              <a:gd name="connsiteX10" fmla="*/ 37500 w 75000"/>
              <a:gd name="connsiteY10" fmla="*/ 14610 h 75000"/>
              <a:gd name="connsiteX11" fmla="*/ 58500 w 75000"/>
              <a:gd name="connsiteY11" fmla="*/ 56790 h 75000"/>
              <a:gd name="connsiteX12" fmla="*/ 16500 w 75000"/>
              <a:gd name="connsiteY12" fmla="*/ 56790 h 75000"/>
              <a:gd name="connsiteX13" fmla="*/ 16500 w 75000"/>
              <a:gd name="connsiteY13" fmla="*/ 48780 h 75000"/>
              <a:gd name="connsiteX14" fmla="*/ 18600 w 75000"/>
              <a:gd name="connsiteY14" fmla="*/ 44580 h 75000"/>
              <a:gd name="connsiteX15" fmla="*/ 28860 w 75000"/>
              <a:gd name="connsiteY15" fmla="*/ 39570 h 75000"/>
              <a:gd name="connsiteX16" fmla="*/ 37530 w 75000"/>
              <a:gd name="connsiteY16" fmla="*/ 38250 h 75000"/>
              <a:gd name="connsiteX17" fmla="*/ 46200 w 75000"/>
              <a:gd name="connsiteY17" fmla="*/ 39570 h 75000"/>
              <a:gd name="connsiteX18" fmla="*/ 56460 w 75000"/>
              <a:gd name="connsiteY18" fmla="*/ 44580 h 75000"/>
              <a:gd name="connsiteX19" fmla="*/ 58560 w 75000"/>
              <a:gd name="connsiteY19" fmla="*/ 4878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000" h="75000">
                <a:moveTo>
                  <a:pt x="37500" y="0"/>
                </a:moveTo>
                <a:cubicBezTo>
                  <a:pt x="16789" y="0"/>
                  <a:pt x="0" y="16789"/>
                  <a:pt x="0" y="37500"/>
                </a:cubicBezTo>
                <a:cubicBezTo>
                  <a:pt x="0" y="58211"/>
                  <a:pt x="16789" y="75000"/>
                  <a:pt x="37500" y="75000"/>
                </a:cubicBezTo>
                <a:cubicBezTo>
                  <a:pt x="58211" y="75000"/>
                  <a:pt x="75000" y="58211"/>
                  <a:pt x="75000" y="37500"/>
                </a:cubicBezTo>
                <a:cubicBezTo>
                  <a:pt x="75000" y="16789"/>
                  <a:pt x="58211" y="0"/>
                  <a:pt x="37500" y="0"/>
                </a:cubicBezTo>
                <a:close/>
                <a:moveTo>
                  <a:pt x="37500" y="14610"/>
                </a:moveTo>
                <a:cubicBezTo>
                  <a:pt x="43316" y="14593"/>
                  <a:pt x="48044" y="19294"/>
                  <a:pt x="48060" y="25110"/>
                </a:cubicBezTo>
                <a:cubicBezTo>
                  <a:pt x="48076" y="30926"/>
                  <a:pt x="43376" y="35653"/>
                  <a:pt x="37560" y="35670"/>
                </a:cubicBezTo>
                <a:cubicBezTo>
                  <a:pt x="31744" y="35687"/>
                  <a:pt x="27017" y="30985"/>
                  <a:pt x="27000" y="25170"/>
                </a:cubicBezTo>
                <a:cubicBezTo>
                  <a:pt x="27000" y="25150"/>
                  <a:pt x="27000" y="25130"/>
                  <a:pt x="27000" y="25110"/>
                </a:cubicBezTo>
                <a:cubicBezTo>
                  <a:pt x="27017" y="19318"/>
                  <a:pt x="31708" y="14626"/>
                  <a:pt x="37500" y="14610"/>
                </a:cubicBezTo>
                <a:close/>
                <a:moveTo>
                  <a:pt x="58500" y="56790"/>
                </a:moveTo>
                <a:lnTo>
                  <a:pt x="16500" y="56790"/>
                </a:lnTo>
                <a:lnTo>
                  <a:pt x="16500" y="48780"/>
                </a:lnTo>
                <a:cubicBezTo>
                  <a:pt x="16540" y="47137"/>
                  <a:pt x="17310" y="45598"/>
                  <a:pt x="18600" y="44580"/>
                </a:cubicBezTo>
                <a:cubicBezTo>
                  <a:pt x="21713" y="42344"/>
                  <a:pt x="25182" y="40650"/>
                  <a:pt x="28860" y="39570"/>
                </a:cubicBezTo>
                <a:cubicBezTo>
                  <a:pt x="31679" y="38751"/>
                  <a:pt x="34595" y="38307"/>
                  <a:pt x="37530" y="38250"/>
                </a:cubicBezTo>
                <a:cubicBezTo>
                  <a:pt x="40469" y="38268"/>
                  <a:pt x="43389" y="38713"/>
                  <a:pt x="46200" y="39570"/>
                </a:cubicBezTo>
                <a:cubicBezTo>
                  <a:pt x="49921" y="40536"/>
                  <a:pt x="53410" y="42240"/>
                  <a:pt x="56460" y="44580"/>
                </a:cubicBezTo>
                <a:cubicBezTo>
                  <a:pt x="57750" y="45598"/>
                  <a:pt x="58520" y="47137"/>
                  <a:pt x="58560" y="4878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Forma Livre: Forma 84">
            <a:extLst>
              <a:ext uri="{FF2B5EF4-FFF2-40B4-BE49-F238E27FC236}">
                <a16:creationId xmlns:a16="http://schemas.microsoft.com/office/drawing/2014/main" id="{30D129AA-A582-EAD7-AAE0-36BF0C651C8F}"/>
              </a:ext>
            </a:extLst>
          </p:cNvPr>
          <p:cNvSpPr/>
          <p:nvPr/>
        </p:nvSpPr>
        <p:spPr>
          <a:xfrm>
            <a:off x="7280255" y="5983035"/>
            <a:ext cx="93000" cy="93000"/>
          </a:xfrm>
          <a:custGeom>
            <a:avLst/>
            <a:gdLst>
              <a:gd name="connsiteX0" fmla="*/ 93000 w 93000"/>
              <a:gd name="connsiteY0" fmla="*/ 46500 h 93000"/>
              <a:gd name="connsiteX1" fmla="*/ 46500 w 93000"/>
              <a:gd name="connsiteY1" fmla="*/ 0 h 93000"/>
              <a:gd name="connsiteX2" fmla="*/ 0 w 93000"/>
              <a:gd name="connsiteY2" fmla="*/ 46500 h 93000"/>
              <a:gd name="connsiteX3" fmla="*/ 46500 w 93000"/>
              <a:gd name="connsiteY3" fmla="*/ 93000 h 93000"/>
              <a:gd name="connsiteX4" fmla="*/ 93000 w 93000"/>
              <a:gd name="connsiteY4" fmla="*/ 46500 h 93000"/>
              <a:gd name="connsiteX5" fmla="*/ 46410 w 93000"/>
              <a:gd name="connsiteY5" fmla="*/ 18000 h 93000"/>
              <a:gd name="connsiteX6" fmla="*/ 59460 w 93000"/>
              <a:gd name="connsiteY6" fmla="*/ 31050 h 93000"/>
              <a:gd name="connsiteX7" fmla="*/ 46410 w 93000"/>
              <a:gd name="connsiteY7" fmla="*/ 44100 h 93000"/>
              <a:gd name="connsiteX8" fmla="*/ 33360 w 93000"/>
              <a:gd name="connsiteY8" fmla="*/ 31050 h 93000"/>
              <a:gd name="connsiteX9" fmla="*/ 46410 w 93000"/>
              <a:gd name="connsiteY9" fmla="*/ 18000 h 93000"/>
              <a:gd name="connsiteX10" fmla="*/ 72450 w 93000"/>
              <a:gd name="connsiteY10" fmla="*/ 70320 h 93000"/>
              <a:gd name="connsiteX11" fmla="*/ 20340 w 93000"/>
              <a:gd name="connsiteY11" fmla="*/ 70320 h 93000"/>
              <a:gd name="connsiteX12" fmla="*/ 20340 w 93000"/>
              <a:gd name="connsiteY12" fmla="*/ 60300 h 93000"/>
              <a:gd name="connsiteX13" fmla="*/ 22950 w 93000"/>
              <a:gd name="connsiteY13" fmla="*/ 55080 h 93000"/>
              <a:gd name="connsiteX14" fmla="*/ 35640 w 93000"/>
              <a:gd name="connsiteY14" fmla="*/ 48900 h 93000"/>
              <a:gd name="connsiteX15" fmla="*/ 46410 w 93000"/>
              <a:gd name="connsiteY15" fmla="*/ 47280 h 93000"/>
              <a:gd name="connsiteX16" fmla="*/ 57150 w 93000"/>
              <a:gd name="connsiteY16" fmla="*/ 48900 h 93000"/>
              <a:gd name="connsiteX17" fmla="*/ 69870 w 93000"/>
              <a:gd name="connsiteY17" fmla="*/ 55080 h 93000"/>
              <a:gd name="connsiteX18" fmla="*/ 72450 w 93000"/>
              <a:gd name="connsiteY18" fmla="*/ 60300 h 9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000" h="93000">
                <a:moveTo>
                  <a:pt x="93000" y="46500"/>
                </a:moveTo>
                <a:cubicBezTo>
                  <a:pt x="93000" y="20819"/>
                  <a:pt x="72181" y="0"/>
                  <a:pt x="46500" y="0"/>
                </a:cubicBezTo>
                <a:cubicBezTo>
                  <a:pt x="20819" y="0"/>
                  <a:pt x="0" y="20819"/>
                  <a:pt x="0" y="46500"/>
                </a:cubicBezTo>
                <a:cubicBezTo>
                  <a:pt x="0" y="72181"/>
                  <a:pt x="20819" y="93000"/>
                  <a:pt x="46500" y="93000"/>
                </a:cubicBezTo>
                <a:cubicBezTo>
                  <a:pt x="72181" y="93000"/>
                  <a:pt x="93000" y="72181"/>
                  <a:pt x="93000" y="46500"/>
                </a:cubicBezTo>
                <a:close/>
                <a:moveTo>
                  <a:pt x="46410" y="18000"/>
                </a:moveTo>
                <a:cubicBezTo>
                  <a:pt x="53617" y="18000"/>
                  <a:pt x="59460" y="23843"/>
                  <a:pt x="59460" y="31050"/>
                </a:cubicBezTo>
                <a:cubicBezTo>
                  <a:pt x="59460" y="38257"/>
                  <a:pt x="53617" y="44100"/>
                  <a:pt x="46410" y="44100"/>
                </a:cubicBezTo>
                <a:cubicBezTo>
                  <a:pt x="39203" y="44100"/>
                  <a:pt x="33360" y="38257"/>
                  <a:pt x="33360" y="31050"/>
                </a:cubicBezTo>
                <a:cubicBezTo>
                  <a:pt x="33377" y="23849"/>
                  <a:pt x="39209" y="18017"/>
                  <a:pt x="46410" y="18000"/>
                </a:cubicBezTo>
                <a:close/>
                <a:moveTo>
                  <a:pt x="72450" y="70320"/>
                </a:moveTo>
                <a:lnTo>
                  <a:pt x="20340" y="70320"/>
                </a:lnTo>
                <a:lnTo>
                  <a:pt x="20340" y="60300"/>
                </a:lnTo>
                <a:cubicBezTo>
                  <a:pt x="20378" y="58255"/>
                  <a:pt x="21337" y="56337"/>
                  <a:pt x="22950" y="55080"/>
                </a:cubicBezTo>
                <a:cubicBezTo>
                  <a:pt x="26794" y="52307"/>
                  <a:pt x="31087" y="50216"/>
                  <a:pt x="35640" y="48900"/>
                </a:cubicBezTo>
                <a:cubicBezTo>
                  <a:pt x="39141" y="47878"/>
                  <a:pt x="42764" y="47333"/>
                  <a:pt x="46410" y="47280"/>
                </a:cubicBezTo>
                <a:cubicBezTo>
                  <a:pt x="50050" y="47286"/>
                  <a:pt x="53670" y="47832"/>
                  <a:pt x="57150" y="48900"/>
                </a:cubicBezTo>
                <a:cubicBezTo>
                  <a:pt x="61757" y="50099"/>
                  <a:pt x="66080" y="52199"/>
                  <a:pt x="69870" y="55080"/>
                </a:cubicBezTo>
                <a:cubicBezTo>
                  <a:pt x="71465" y="56349"/>
                  <a:pt x="72410" y="58262"/>
                  <a:pt x="72450" y="603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A59E5AE1-E1D7-A769-6BBF-8BBD3AA67CD1}"/>
              </a:ext>
            </a:extLst>
          </p:cNvPr>
          <p:cNvSpPr/>
          <p:nvPr/>
        </p:nvSpPr>
        <p:spPr>
          <a:xfrm>
            <a:off x="7355255" y="6112035"/>
            <a:ext cx="75000" cy="75000"/>
          </a:xfrm>
          <a:custGeom>
            <a:avLst/>
            <a:gdLst>
              <a:gd name="connsiteX0" fmla="*/ 37500 w 75000"/>
              <a:gd name="connsiteY0" fmla="*/ 0 h 75000"/>
              <a:gd name="connsiteX1" fmla="*/ 0 w 75000"/>
              <a:gd name="connsiteY1" fmla="*/ 37500 h 75000"/>
              <a:gd name="connsiteX2" fmla="*/ 37500 w 75000"/>
              <a:gd name="connsiteY2" fmla="*/ 75000 h 75000"/>
              <a:gd name="connsiteX3" fmla="*/ 75000 w 75000"/>
              <a:gd name="connsiteY3" fmla="*/ 37500 h 75000"/>
              <a:gd name="connsiteX4" fmla="*/ 37500 w 75000"/>
              <a:gd name="connsiteY4" fmla="*/ 0 h 75000"/>
              <a:gd name="connsiteX5" fmla="*/ 37500 w 75000"/>
              <a:gd name="connsiteY5" fmla="*/ 14610 h 75000"/>
              <a:gd name="connsiteX6" fmla="*/ 48060 w 75000"/>
              <a:gd name="connsiteY6" fmla="*/ 25110 h 75000"/>
              <a:gd name="connsiteX7" fmla="*/ 37560 w 75000"/>
              <a:gd name="connsiteY7" fmla="*/ 35670 h 75000"/>
              <a:gd name="connsiteX8" fmla="*/ 27000 w 75000"/>
              <a:gd name="connsiteY8" fmla="*/ 25170 h 75000"/>
              <a:gd name="connsiteX9" fmla="*/ 27000 w 75000"/>
              <a:gd name="connsiteY9" fmla="*/ 25110 h 75000"/>
              <a:gd name="connsiteX10" fmla="*/ 37500 w 75000"/>
              <a:gd name="connsiteY10" fmla="*/ 14610 h 75000"/>
              <a:gd name="connsiteX11" fmla="*/ 58500 w 75000"/>
              <a:gd name="connsiteY11" fmla="*/ 56790 h 75000"/>
              <a:gd name="connsiteX12" fmla="*/ 16500 w 75000"/>
              <a:gd name="connsiteY12" fmla="*/ 56790 h 75000"/>
              <a:gd name="connsiteX13" fmla="*/ 16500 w 75000"/>
              <a:gd name="connsiteY13" fmla="*/ 48780 h 75000"/>
              <a:gd name="connsiteX14" fmla="*/ 18600 w 75000"/>
              <a:gd name="connsiteY14" fmla="*/ 44580 h 75000"/>
              <a:gd name="connsiteX15" fmla="*/ 28860 w 75000"/>
              <a:gd name="connsiteY15" fmla="*/ 39570 h 75000"/>
              <a:gd name="connsiteX16" fmla="*/ 37530 w 75000"/>
              <a:gd name="connsiteY16" fmla="*/ 38250 h 75000"/>
              <a:gd name="connsiteX17" fmla="*/ 46200 w 75000"/>
              <a:gd name="connsiteY17" fmla="*/ 39570 h 75000"/>
              <a:gd name="connsiteX18" fmla="*/ 56460 w 75000"/>
              <a:gd name="connsiteY18" fmla="*/ 44580 h 75000"/>
              <a:gd name="connsiteX19" fmla="*/ 58560 w 75000"/>
              <a:gd name="connsiteY19" fmla="*/ 4878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000" h="75000">
                <a:moveTo>
                  <a:pt x="37500" y="0"/>
                </a:moveTo>
                <a:cubicBezTo>
                  <a:pt x="16789" y="0"/>
                  <a:pt x="0" y="16789"/>
                  <a:pt x="0" y="37500"/>
                </a:cubicBezTo>
                <a:cubicBezTo>
                  <a:pt x="0" y="58211"/>
                  <a:pt x="16789" y="75000"/>
                  <a:pt x="37500" y="75000"/>
                </a:cubicBezTo>
                <a:cubicBezTo>
                  <a:pt x="58211" y="75000"/>
                  <a:pt x="75000" y="58211"/>
                  <a:pt x="75000" y="37500"/>
                </a:cubicBezTo>
                <a:cubicBezTo>
                  <a:pt x="75000" y="16789"/>
                  <a:pt x="58211" y="0"/>
                  <a:pt x="37500" y="0"/>
                </a:cubicBezTo>
                <a:close/>
                <a:moveTo>
                  <a:pt x="37500" y="14610"/>
                </a:moveTo>
                <a:cubicBezTo>
                  <a:pt x="43316" y="14593"/>
                  <a:pt x="48044" y="19294"/>
                  <a:pt x="48060" y="25110"/>
                </a:cubicBezTo>
                <a:cubicBezTo>
                  <a:pt x="48076" y="30926"/>
                  <a:pt x="43376" y="35653"/>
                  <a:pt x="37560" y="35670"/>
                </a:cubicBezTo>
                <a:cubicBezTo>
                  <a:pt x="31744" y="35687"/>
                  <a:pt x="27017" y="30985"/>
                  <a:pt x="27000" y="25170"/>
                </a:cubicBezTo>
                <a:cubicBezTo>
                  <a:pt x="27000" y="25150"/>
                  <a:pt x="27000" y="25130"/>
                  <a:pt x="27000" y="25110"/>
                </a:cubicBezTo>
                <a:cubicBezTo>
                  <a:pt x="27017" y="19318"/>
                  <a:pt x="31708" y="14626"/>
                  <a:pt x="37500" y="14610"/>
                </a:cubicBezTo>
                <a:close/>
                <a:moveTo>
                  <a:pt x="58500" y="56790"/>
                </a:moveTo>
                <a:lnTo>
                  <a:pt x="16500" y="56790"/>
                </a:lnTo>
                <a:lnTo>
                  <a:pt x="16500" y="48780"/>
                </a:lnTo>
                <a:cubicBezTo>
                  <a:pt x="16540" y="47137"/>
                  <a:pt x="17310" y="45598"/>
                  <a:pt x="18600" y="44580"/>
                </a:cubicBezTo>
                <a:cubicBezTo>
                  <a:pt x="21713" y="42344"/>
                  <a:pt x="25182" y="40650"/>
                  <a:pt x="28860" y="39570"/>
                </a:cubicBezTo>
                <a:cubicBezTo>
                  <a:pt x="31679" y="38751"/>
                  <a:pt x="34595" y="38307"/>
                  <a:pt x="37530" y="38250"/>
                </a:cubicBezTo>
                <a:cubicBezTo>
                  <a:pt x="40469" y="38268"/>
                  <a:pt x="43389" y="38713"/>
                  <a:pt x="46200" y="39570"/>
                </a:cubicBezTo>
                <a:cubicBezTo>
                  <a:pt x="49921" y="40536"/>
                  <a:pt x="53410" y="42240"/>
                  <a:pt x="56460" y="44580"/>
                </a:cubicBezTo>
                <a:cubicBezTo>
                  <a:pt x="57750" y="45598"/>
                  <a:pt x="58520" y="47137"/>
                  <a:pt x="58560" y="4878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7" name="Forma Livre: Forma 86">
            <a:extLst>
              <a:ext uri="{FF2B5EF4-FFF2-40B4-BE49-F238E27FC236}">
                <a16:creationId xmlns:a16="http://schemas.microsoft.com/office/drawing/2014/main" id="{08495D0C-F7BE-769F-3744-E57941AC02C6}"/>
              </a:ext>
            </a:extLst>
          </p:cNvPr>
          <p:cNvSpPr/>
          <p:nvPr/>
        </p:nvSpPr>
        <p:spPr>
          <a:xfrm>
            <a:off x="7274057" y="6078103"/>
            <a:ext cx="25169" cy="30390"/>
          </a:xfrm>
          <a:custGeom>
            <a:avLst/>
            <a:gdLst>
              <a:gd name="connsiteX0" fmla="*/ 11340 w 25169"/>
              <a:gd name="connsiteY0" fmla="*/ 30390 h 30390"/>
              <a:gd name="connsiteX1" fmla="*/ 25170 w 25169"/>
              <a:gd name="connsiteY1" fmla="*/ 6390 h 30390"/>
              <a:gd name="connsiteX2" fmla="*/ 15000 w 25169"/>
              <a:gd name="connsiteY2" fmla="*/ 0 h 30390"/>
              <a:gd name="connsiteX3" fmla="*/ 0 w 25169"/>
              <a:gd name="connsiteY3" fmla="*/ 26010 h 30390"/>
              <a:gd name="connsiteX4" fmla="*/ 11340 w 25169"/>
              <a:gd name="connsiteY4" fmla="*/ 30390 h 3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9" h="30390">
                <a:moveTo>
                  <a:pt x="11340" y="30390"/>
                </a:moveTo>
                <a:lnTo>
                  <a:pt x="25170" y="6390"/>
                </a:lnTo>
                <a:cubicBezTo>
                  <a:pt x="21572" y="4610"/>
                  <a:pt x="18165" y="2469"/>
                  <a:pt x="15000" y="0"/>
                </a:cubicBezTo>
                <a:lnTo>
                  <a:pt x="0" y="26010"/>
                </a:lnTo>
                <a:cubicBezTo>
                  <a:pt x="3950" y="26983"/>
                  <a:pt x="7761" y="28455"/>
                  <a:pt x="11340" y="3039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C24772CE-A1F6-C6E3-D3FD-30B56FC1568E}"/>
              </a:ext>
            </a:extLst>
          </p:cNvPr>
          <p:cNvSpPr/>
          <p:nvPr/>
        </p:nvSpPr>
        <p:spPr>
          <a:xfrm>
            <a:off x="7310867" y="6147494"/>
            <a:ext cx="31259" cy="12000"/>
          </a:xfrm>
          <a:custGeom>
            <a:avLst/>
            <a:gdLst>
              <a:gd name="connsiteX0" fmla="*/ 31260 w 31259"/>
              <a:gd name="connsiteY0" fmla="*/ 12000 h 12000"/>
              <a:gd name="connsiteX1" fmla="*/ 30630 w 31259"/>
              <a:gd name="connsiteY1" fmla="*/ 4500 h 12000"/>
              <a:gd name="connsiteX2" fmla="*/ 30870 w 31259"/>
              <a:gd name="connsiteY2" fmla="*/ 0 h 12000"/>
              <a:gd name="connsiteX3" fmla="*/ 390 w 31259"/>
              <a:gd name="connsiteY3" fmla="*/ 0 h 12000"/>
              <a:gd name="connsiteX4" fmla="*/ 630 w 31259"/>
              <a:gd name="connsiteY4" fmla="*/ 4500 h 12000"/>
              <a:gd name="connsiteX5" fmla="*/ 0 w 31259"/>
              <a:gd name="connsiteY5" fmla="*/ 1200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59" h="12000">
                <a:moveTo>
                  <a:pt x="31260" y="12000"/>
                </a:moveTo>
                <a:cubicBezTo>
                  <a:pt x="30853" y="9521"/>
                  <a:pt x="30642" y="7013"/>
                  <a:pt x="30630" y="4500"/>
                </a:cubicBezTo>
                <a:cubicBezTo>
                  <a:pt x="30634" y="2997"/>
                  <a:pt x="30714" y="1495"/>
                  <a:pt x="30870" y="0"/>
                </a:cubicBezTo>
                <a:lnTo>
                  <a:pt x="390" y="0"/>
                </a:lnTo>
                <a:cubicBezTo>
                  <a:pt x="546" y="1495"/>
                  <a:pt x="626" y="2997"/>
                  <a:pt x="630" y="4500"/>
                </a:cubicBezTo>
                <a:cubicBezTo>
                  <a:pt x="618" y="7013"/>
                  <a:pt x="407" y="9521"/>
                  <a:pt x="0" y="12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9" name="Forma Livre: Forma 88">
            <a:extLst>
              <a:ext uri="{FF2B5EF4-FFF2-40B4-BE49-F238E27FC236}">
                <a16:creationId xmlns:a16="http://schemas.microsoft.com/office/drawing/2014/main" id="{46982349-6AE1-3230-046B-29C67F979988}"/>
              </a:ext>
            </a:extLst>
          </p:cNvPr>
          <p:cNvSpPr/>
          <p:nvPr/>
        </p:nvSpPr>
        <p:spPr>
          <a:xfrm>
            <a:off x="7350767" y="6078043"/>
            <a:ext cx="25710" cy="31680"/>
          </a:xfrm>
          <a:custGeom>
            <a:avLst/>
            <a:gdLst>
              <a:gd name="connsiteX0" fmla="*/ 14730 w 25710"/>
              <a:gd name="connsiteY0" fmla="*/ 31680 h 31680"/>
              <a:gd name="connsiteX1" fmla="*/ 25710 w 25710"/>
              <a:gd name="connsiteY1" fmla="*/ 26670 h 31680"/>
              <a:gd name="connsiteX2" fmla="*/ 10320 w 25710"/>
              <a:gd name="connsiteY2" fmla="*/ 0 h 31680"/>
              <a:gd name="connsiteX3" fmla="*/ 0 w 25710"/>
              <a:gd name="connsiteY3" fmla="*/ 6450 h 3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0" h="31680">
                <a:moveTo>
                  <a:pt x="14730" y="31680"/>
                </a:moveTo>
                <a:cubicBezTo>
                  <a:pt x="18170" y="29566"/>
                  <a:pt x="21858" y="27883"/>
                  <a:pt x="25710" y="26670"/>
                </a:cubicBezTo>
                <a:lnTo>
                  <a:pt x="10320" y="0"/>
                </a:lnTo>
                <a:cubicBezTo>
                  <a:pt x="7111" y="2499"/>
                  <a:pt x="3652" y="4660"/>
                  <a:pt x="0" y="645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EC8DA8B5-75CF-2751-A71B-D1BDE68DF0AD}"/>
              </a:ext>
            </a:extLst>
          </p:cNvPr>
          <p:cNvSpPr/>
          <p:nvPr/>
        </p:nvSpPr>
        <p:spPr>
          <a:xfrm>
            <a:off x="7231932" y="5067861"/>
            <a:ext cx="75000" cy="75000"/>
          </a:xfrm>
          <a:custGeom>
            <a:avLst/>
            <a:gdLst>
              <a:gd name="connsiteX0" fmla="*/ 37500 w 75000"/>
              <a:gd name="connsiteY0" fmla="*/ 0 h 75000"/>
              <a:gd name="connsiteX1" fmla="*/ 0 w 75000"/>
              <a:gd name="connsiteY1" fmla="*/ 37500 h 75000"/>
              <a:gd name="connsiteX2" fmla="*/ 37500 w 75000"/>
              <a:gd name="connsiteY2" fmla="*/ 75000 h 75000"/>
              <a:gd name="connsiteX3" fmla="*/ 75000 w 75000"/>
              <a:gd name="connsiteY3" fmla="*/ 37500 h 75000"/>
              <a:gd name="connsiteX4" fmla="*/ 37500 w 75000"/>
              <a:gd name="connsiteY4" fmla="*/ 0 h 75000"/>
              <a:gd name="connsiteX5" fmla="*/ 37500 w 75000"/>
              <a:gd name="connsiteY5" fmla="*/ 14520 h 75000"/>
              <a:gd name="connsiteX6" fmla="*/ 48060 w 75000"/>
              <a:gd name="connsiteY6" fmla="*/ 25020 h 75000"/>
              <a:gd name="connsiteX7" fmla="*/ 37560 w 75000"/>
              <a:gd name="connsiteY7" fmla="*/ 35580 h 75000"/>
              <a:gd name="connsiteX8" fmla="*/ 27000 w 75000"/>
              <a:gd name="connsiteY8" fmla="*/ 25080 h 75000"/>
              <a:gd name="connsiteX9" fmla="*/ 27000 w 75000"/>
              <a:gd name="connsiteY9" fmla="*/ 25050 h 75000"/>
              <a:gd name="connsiteX10" fmla="*/ 37500 w 75000"/>
              <a:gd name="connsiteY10" fmla="*/ 14520 h 75000"/>
              <a:gd name="connsiteX11" fmla="*/ 58500 w 75000"/>
              <a:gd name="connsiteY11" fmla="*/ 56730 h 75000"/>
              <a:gd name="connsiteX12" fmla="*/ 16500 w 75000"/>
              <a:gd name="connsiteY12" fmla="*/ 56730 h 75000"/>
              <a:gd name="connsiteX13" fmla="*/ 16500 w 75000"/>
              <a:gd name="connsiteY13" fmla="*/ 48630 h 75000"/>
              <a:gd name="connsiteX14" fmla="*/ 18600 w 75000"/>
              <a:gd name="connsiteY14" fmla="*/ 44430 h 75000"/>
              <a:gd name="connsiteX15" fmla="*/ 28830 w 75000"/>
              <a:gd name="connsiteY15" fmla="*/ 39630 h 75000"/>
              <a:gd name="connsiteX16" fmla="*/ 37500 w 75000"/>
              <a:gd name="connsiteY16" fmla="*/ 38340 h 75000"/>
              <a:gd name="connsiteX17" fmla="*/ 46170 w 75000"/>
              <a:gd name="connsiteY17" fmla="*/ 39630 h 75000"/>
              <a:gd name="connsiteX18" fmla="*/ 56430 w 75000"/>
              <a:gd name="connsiteY18" fmla="*/ 44640 h 75000"/>
              <a:gd name="connsiteX19" fmla="*/ 58530 w 75000"/>
              <a:gd name="connsiteY19" fmla="*/ 4884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000" h="75000">
                <a:moveTo>
                  <a:pt x="37500" y="0"/>
                </a:moveTo>
                <a:cubicBezTo>
                  <a:pt x="16789" y="0"/>
                  <a:pt x="0" y="16789"/>
                  <a:pt x="0" y="37500"/>
                </a:cubicBezTo>
                <a:cubicBezTo>
                  <a:pt x="0" y="58211"/>
                  <a:pt x="16789" y="75000"/>
                  <a:pt x="37500" y="75000"/>
                </a:cubicBezTo>
                <a:cubicBezTo>
                  <a:pt x="58211" y="75000"/>
                  <a:pt x="75000" y="58211"/>
                  <a:pt x="75000" y="37500"/>
                </a:cubicBezTo>
                <a:cubicBezTo>
                  <a:pt x="75000" y="16789"/>
                  <a:pt x="58211" y="0"/>
                  <a:pt x="37500" y="0"/>
                </a:cubicBezTo>
                <a:close/>
                <a:moveTo>
                  <a:pt x="37500" y="14520"/>
                </a:moveTo>
                <a:cubicBezTo>
                  <a:pt x="43316" y="14503"/>
                  <a:pt x="48044" y="19205"/>
                  <a:pt x="48060" y="25020"/>
                </a:cubicBezTo>
                <a:cubicBezTo>
                  <a:pt x="48077" y="30835"/>
                  <a:pt x="43376" y="35563"/>
                  <a:pt x="37560" y="35580"/>
                </a:cubicBezTo>
                <a:cubicBezTo>
                  <a:pt x="31744" y="35596"/>
                  <a:pt x="27017" y="30896"/>
                  <a:pt x="27000" y="25080"/>
                </a:cubicBezTo>
                <a:cubicBezTo>
                  <a:pt x="27000" y="25070"/>
                  <a:pt x="27000" y="25060"/>
                  <a:pt x="27000" y="25050"/>
                </a:cubicBezTo>
                <a:cubicBezTo>
                  <a:pt x="27000" y="19246"/>
                  <a:pt x="31696" y="14537"/>
                  <a:pt x="37500" y="14520"/>
                </a:cubicBezTo>
                <a:close/>
                <a:moveTo>
                  <a:pt x="58500" y="56730"/>
                </a:moveTo>
                <a:lnTo>
                  <a:pt x="16500" y="56730"/>
                </a:lnTo>
                <a:lnTo>
                  <a:pt x="16500" y="48630"/>
                </a:lnTo>
                <a:cubicBezTo>
                  <a:pt x="16540" y="46987"/>
                  <a:pt x="17310" y="45448"/>
                  <a:pt x="18600" y="44430"/>
                </a:cubicBezTo>
                <a:cubicBezTo>
                  <a:pt x="21719" y="42271"/>
                  <a:pt x="25176" y="40649"/>
                  <a:pt x="28830" y="39630"/>
                </a:cubicBezTo>
                <a:cubicBezTo>
                  <a:pt x="31651" y="38820"/>
                  <a:pt x="34566" y="38386"/>
                  <a:pt x="37500" y="38340"/>
                </a:cubicBezTo>
                <a:cubicBezTo>
                  <a:pt x="40437" y="38349"/>
                  <a:pt x="43358" y="38783"/>
                  <a:pt x="46170" y="39630"/>
                </a:cubicBezTo>
                <a:cubicBezTo>
                  <a:pt x="49891" y="40596"/>
                  <a:pt x="53380" y="42300"/>
                  <a:pt x="56430" y="44640"/>
                </a:cubicBezTo>
                <a:cubicBezTo>
                  <a:pt x="57720" y="45658"/>
                  <a:pt x="58490" y="47197"/>
                  <a:pt x="58530" y="4884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91" name="Forma Livre: Forma 90">
            <a:extLst>
              <a:ext uri="{FF2B5EF4-FFF2-40B4-BE49-F238E27FC236}">
                <a16:creationId xmlns:a16="http://schemas.microsoft.com/office/drawing/2014/main" id="{2C7CE3C7-09A3-807F-72D7-AE51039CA96F}"/>
              </a:ext>
            </a:extLst>
          </p:cNvPr>
          <p:cNvSpPr/>
          <p:nvPr/>
        </p:nvSpPr>
        <p:spPr>
          <a:xfrm>
            <a:off x="7315568" y="5055866"/>
            <a:ext cx="42750" cy="33060"/>
          </a:xfrm>
          <a:custGeom>
            <a:avLst/>
            <a:gdLst>
              <a:gd name="connsiteX0" fmla="*/ 36720 w 42750"/>
              <a:gd name="connsiteY0" fmla="*/ 0 h 33060"/>
              <a:gd name="connsiteX1" fmla="*/ 0 w 42750"/>
              <a:gd name="connsiteY1" fmla="*/ 22020 h 33060"/>
              <a:gd name="connsiteX2" fmla="*/ 4920 w 42750"/>
              <a:gd name="connsiteY2" fmla="*/ 33060 h 33060"/>
              <a:gd name="connsiteX3" fmla="*/ 42750 w 42750"/>
              <a:gd name="connsiteY3" fmla="*/ 10440 h 33060"/>
              <a:gd name="connsiteX4" fmla="*/ 36720 w 42750"/>
              <a:gd name="connsiteY4" fmla="*/ 0 h 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50" h="33060">
                <a:moveTo>
                  <a:pt x="36720" y="0"/>
                </a:moveTo>
                <a:lnTo>
                  <a:pt x="0" y="22020"/>
                </a:lnTo>
                <a:cubicBezTo>
                  <a:pt x="2068" y="25494"/>
                  <a:pt x="3720" y="29199"/>
                  <a:pt x="4920" y="33060"/>
                </a:cubicBezTo>
                <a:lnTo>
                  <a:pt x="42750" y="10440"/>
                </a:lnTo>
                <a:cubicBezTo>
                  <a:pt x="40219" y="7288"/>
                  <a:pt x="38186" y="3767"/>
                  <a:pt x="36720" y="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504F9EB9-3301-E405-6107-11A57B06BE28}"/>
              </a:ext>
            </a:extLst>
          </p:cNvPr>
          <p:cNvSpPr/>
          <p:nvPr/>
        </p:nvSpPr>
        <p:spPr>
          <a:xfrm>
            <a:off x="7319074" y="5140002"/>
            <a:ext cx="42750" cy="33179"/>
          </a:xfrm>
          <a:custGeom>
            <a:avLst/>
            <a:gdLst>
              <a:gd name="connsiteX0" fmla="*/ 42750 w 42750"/>
              <a:gd name="connsiteY0" fmla="*/ 22800 h 33179"/>
              <a:gd name="connsiteX1" fmla="*/ 4920 w 42750"/>
              <a:gd name="connsiteY1" fmla="*/ 0 h 33179"/>
              <a:gd name="connsiteX2" fmla="*/ 0 w 42750"/>
              <a:gd name="connsiteY2" fmla="*/ 11040 h 33179"/>
              <a:gd name="connsiteX3" fmla="*/ 36720 w 42750"/>
              <a:gd name="connsiteY3" fmla="*/ 33180 h 33179"/>
              <a:gd name="connsiteX4" fmla="*/ 42750 w 42750"/>
              <a:gd name="connsiteY4" fmla="*/ 22800 h 3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50" h="33179">
                <a:moveTo>
                  <a:pt x="42750" y="22800"/>
                </a:moveTo>
                <a:lnTo>
                  <a:pt x="4920" y="0"/>
                </a:lnTo>
                <a:cubicBezTo>
                  <a:pt x="3720" y="3861"/>
                  <a:pt x="2068" y="7566"/>
                  <a:pt x="0" y="11040"/>
                </a:cubicBezTo>
                <a:lnTo>
                  <a:pt x="36720" y="33180"/>
                </a:lnTo>
                <a:cubicBezTo>
                  <a:pt x="38194" y="29435"/>
                  <a:pt x="40227" y="25935"/>
                  <a:pt x="42750" y="228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3" name="Forma Livre: Forma 92">
            <a:extLst>
              <a:ext uri="{FF2B5EF4-FFF2-40B4-BE49-F238E27FC236}">
                <a16:creationId xmlns:a16="http://schemas.microsoft.com/office/drawing/2014/main" id="{F5BBB08E-E9D1-95FC-934C-64BCFFB48092}"/>
              </a:ext>
            </a:extLst>
          </p:cNvPr>
          <p:cNvSpPr/>
          <p:nvPr/>
        </p:nvSpPr>
        <p:spPr>
          <a:xfrm>
            <a:off x="7371319" y="5157583"/>
            <a:ext cx="54000" cy="54000"/>
          </a:xfrm>
          <a:custGeom>
            <a:avLst/>
            <a:gdLst>
              <a:gd name="connsiteX0" fmla="*/ 54000 w 54000"/>
              <a:gd name="connsiteY0" fmla="*/ 27000 h 54000"/>
              <a:gd name="connsiteX1" fmla="*/ 27000 w 54000"/>
              <a:gd name="connsiteY1" fmla="*/ 54000 h 54000"/>
              <a:gd name="connsiteX2" fmla="*/ 0 w 54000"/>
              <a:gd name="connsiteY2" fmla="*/ 27000 h 54000"/>
              <a:gd name="connsiteX3" fmla="*/ 27000 w 54000"/>
              <a:gd name="connsiteY3" fmla="*/ 0 h 54000"/>
              <a:gd name="connsiteX4" fmla="*/ 54000 w 54000"/>
              <a:gd name="connsiteY4" fmla="*/ 27000 h 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" h="54000">
                <a:moveTo>
                  <a:pt x="54000" y="27000"/>
                </a:moveTo>
                <a:cubicBezTo>
                  <a:pt x="54000" y="41912"/>
                  <a:pt x="41912" y="54000"/>
                  <a:pt x="27000" y="54000"/>
                </a:cubicBezTo>
                <a:cubicBezTo>
                  <a:pt x="12088" y="54000"/>
                  <a:pt x="0" y="41912"/>
                  <a:pt x="0" y="27000"/>
                </a:cubicBezTo>
                <a:cubicBezTo>
                  <a:pt x="0" y="12088"/>
                  <a:pt x="12088" y="0"/>
                  <a:pt x="27000" y="0"/>
                </a:cubicBezTo>
                <a:cubicBezTo>
                  <a:pt x="41912" y="0"/>
                  <a:pt x="54000" y="12088"/>
                  <a:pt x="54000" y="27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1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043" y="567809"/>
            <a:ext cx="6443067" cy="643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Ferramentas Utilizadas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952738" y="1623536"/>
            <a:ext cx="22860" cy="6038255"/>
          </a:xfrm>
          <a:prstGeom prst="roundRect">
            <a:avLst>
              <a:gd name="adj" fmla="val 4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1161633" y="1843802"/>
            <a:ext cx="618053" cy="22860"/>
          </a:xfrm>
          <a:prstGeom prst="roundRect">
            <a:avLst>
              <a:gd name="adj" fmla="val 40000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</p:sp>
      <p:sp>
        <p:nvSpPr>
          <p:cNvPr id="5" name="Shape 3"/>
          <p:cNvSpPr/>
          <p:nvPr/>
        </p:nvSpPr>
        <p:spPr>
          <a:xfrm>
            <a:off x="720983" y="1623536"/>
            <a:ext cx="463510" cy="463510"/>
          </a:xfrm>
          <a:prstGeom prst="roundRect">
            <a:avLst>
              <a:gd name="adj" fmla="val 1973"/>
            </a:avLst>
          </a:prstGeom>
          <a:solidFill>
            <a:schemeClr val="accent5">
              <a:lumMod val="60000"/>
              <a:lumOff val="40000"/>
            </a:schemeClr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1662113"/>
            <a:ext cx="308967" cy="38623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982867" y="1662113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BR Modelo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982867" y="2172057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Ferramenta para estruturar, facilitando o desenvolvimento do banco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 de dados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161633" y="3133844"/>
            <a:ext cx="618053" cy="22860"/>
          </a:xfrm>
          <a:prstGeom prst="roundRect">
            <a:avLst>
              <a:gd name="adj" fmla="val 40000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</p:sp>
      <p:sp>
        <p:nvSpPr>
          <p:cNvPr id="10" name="Shape 7"/>
          <p:cNvSpPr/>
          <p:nvPr/>
        </p:nvSpPr>
        <p:spPr>
          <a:xfrm>
            <a:off x="720983" y="2913578"/>
            <a:ext cx="463510" cy="463510"/>
          </a:xfrm>
          <a:prstGeom prst="roundRect">
            <a:avLst>
              <a:gd name="adj" fmla="val 1973"/>
            </a:avLst>
          </a:prstGeom>
          <a:solidFill>
            <a:schemeClr val="accent6">
              <a:lumMod val="60000"/>
              <a:lumOff val="40000"/>
            </a:schemeClr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" y="2952155"/>
            <a:ext cx="308967" cy="386239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982867" y="2952155"/>
            <a:ext cx="4532590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Banco de dados: SQL Server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1982867" y="3462099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 de dados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utilizado para armazenar e gerenciar informações de forma eficiente e segura.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1161633" y="4423886"/>
            <a:ext cx="618053" cy="22860"/>
          </a:xfrm>
          <a:prstGeom prst="roundRect">
            <a:avLst>
              <a:gd name="adj" fmla="val 40000"/>
            </a:avLst>
          </a:prstGeom>
          <a:solidFill>
            <a:srgbClr val="FF9966"/>
          </a:solidFill>
          <a:ln/>
        </p:spPr>
      </p:sp>
      <p:sp>
        <p:nvSpPr>
          <p:cNvPr id="15" name="Shape 11"/>
          <p:cNvSpPr/>
          <p:nvPr/>
        </p:nvSpPr>
        <p:spPr>
          <a:xfrm>
            <a:off x="720983" y="4203621"/>
            <a:ext cx="463510" cy="463510"/>
          </a:xfrm>
          <a:prstGeom prst="roundRect">
            <a:avLst>
              <a:gd name="adj" fmla="val 1973"/>
            </a:avLst>
          </a:prstGeom>
          <a:solidFill>
            <a:srgbClr val="FF9966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95" y="4242197"/>
            <a:ext cx="308967" cy="386239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982867" y="4242197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Protótipo: Figma</a:t>
            </a:r>
            <a:endParaRPr lang="en-US" sz="2400" dirty="0"/>
          </a:p>
        </p:txBody>
      </p:sp>
      <p:sp>
        <p:nvSpPr>
          <p:cNvPr id="18" name="Text 13"/>
          <p:cNvSpPr/>
          <p:nvPr/>
        </p:nvSpPr>
        <p:spPr>
          <a:xfrm>
            <a:off x="1982867" y="4752142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protótipos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interface, permitindo visualização e interação antes do desenvolvimento.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1161633" y="5713928"/>
            <a:ext cx="618053" cy="22860"/>
          </a:xfrm>
          <a:prstGeom prst="roundRect">
            <a:avLst>
              <a:gd name="adj" fmla="val 40000"/>
            </a:avLst>
          </a:prstGeom>
          <a:solidFill>
            <a:schemeClr val="accent1">
              <a:lumMod val="50000"/>
            </a:schemeClr>
          </a:solidFill>
          <a:ln/>
        </p:spPr>
      </p:sp>
      <p:sp>
        <p:nvSpPr>
          <p:cNvPr id="20" name="Shape 15"/>
          <p:cNvSpPr/>
          <p:nvPr/>
        </p:nvSpPr>
        <p:spPr>
          <a:xfrm>
            <a:off x="720983" y="5493663"/>
            <a:ext cx="463510" cy="463510"/>
          </a:xfrm>
          <a:prstGeom prst="roundRect">
            <a:avLst>
              <a:gd name="adj" fmla="val 1973"/>
            </a:avLst>
          </a:prstGeom>
          <a:solidFill>
            <a:schemeClr val="accent1">
              <a:lumMod val="50000"/>
            </a:schemeClr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5" y="5532239"/>
            <a:ext cx="308967" cy="386239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982867" y="5532239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Modelagem: Astah</a:t>
            </a:r>
            <a:endParaRPr lang="en-US" sz="2400" dirty="0"/>
          </a:p>
        </p:txBody>
      </p:sp>
      <p:sp>
        <p:nvSpPr>
          <p:cNvPr id="23" name="Text 17"/>
          <p:cNvSpPr/>
          <p:nvPr/>
        </p:nvSpPr>
        <p:spPr>
          <a:xfrm>
            <a:off x="1982867" y="6042184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protótipos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interface, permitindo visualização e interação antes do desenvolvimento.</a:t>
            </a:r>
            <a:endParaRPr lang="en-US" sz="1600" dirty="0"/>
          </a:p>
        </p:txBody>
      </p:sp>
      <p:sp>
        <p:nvSpPr>
          <p:cNvPr id="24" name="Shape 18"/>
          <p:cNvSpPr/>
          <p:nvPr/>
        </p:nvSpPr>
        <p:spPr>
          <a:xfrm>
            <a:off x="1161633" y="7003971"/>
            <a:ext cx="618053" cy="22860"/>
          </a:xfrm>
          <a:prstGeom prst="roundRect">
            <a:avLst>
              <a:gd name="adj" fmla="val 40000"/>
            </a:avLst>
          </a:prstGeom>
          <a:solidFill>
            <a:schemeClr val="bg2">
              <a:lumMod val="50000"/>
            </a:schemeClr>
          </a:solidFill>
          <a:ln/>
        </p:spPr>
      </p:sp>
      <p:sp>
        <p:nvSpPr>
          <p:cNvPr id="25" name="Shape 19"/>
          <p:cNvSpPr/>
          <p:nvPr/>
        </p:nvSpPr>
        <p:spPr>
          <a:xfrm>
            <a:off x="720983" y="6783705"/>
            <a:ext cx="463510" cy="463510"/>
          </a:xfrm>
          <a:prstGeom prst="roundRect">
            <a:avLst>
              <a:gd name="adj" fmla="val 1973"/>
            </a:avLst>
          </a:prstGeom>
          <a:solidFill>
            <a:schemeClr val="bg2">
              <a:lumMod val="50000"/>
            </a:schemeClr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95" y="6822281"/>
            <a:ext cx="308967" cy="386239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1982867" y="6822281"/>
            <a:ext cx="4763691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Documentação: Word e Excel</a:t>
            </a:r>
            <a:endParaRPr lang="en-US" sz="2400" dirty="0"/>
          </a:p>
        </p:txBody>
      </p:sp>
      <p:sp>
        <p:nvSpPr>
          <p:cNvPr id="28" name="Text 21"/>
          <p:cNvSpPr/>
          <p:nvPr/>
        </p:nvSpPr>
        <p:spPr>
          <a:xfrm>
            <a:off x="1982867" y="7332226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 ferramentas de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documentação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escolhidas para fornecer suporte e manter registros organizados do projeto.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5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7" grpId="0" animBg="1"/>
      <p:bldP spid="18" grpId="0" animBg="1"/>
      <p:bldP spid="22" grpId="0" animBg="1"/>
      <p:bldP spid="23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8258" y="313611"/>
            <a:ext cx="103592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Metodologia de Desenvolvimento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2748"/>
            <a:ext cx="29893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Modelo Incremental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473166"/>
            <a:ext cx="389870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Utilização de um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modelo incremental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que permite ajustes constantes ao longo do desenvolvimento, facilitando a adaptação às necessidades do cliente.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1979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345650"/>
            <a:ext cx="2896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Reuniões Semanais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2836069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Realização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reuniões semanais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alinhamento e revisão, garantindo que todos os membros da equipe estejam atualizados e engajados.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0829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4990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Prototipação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481161"/>
            <a:ext cx="38988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Implementação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prototipação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validação de ideias e funcionalidades, assegurando que o produto final atenda às expectativas.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3416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5172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Divisão em Sprints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662613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Divisão do projeto em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 sprints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quinzenais, promovendo entregas regulares e possibilitando revisões frequentes.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2" y="2356723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34566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8337" y="558046"/>
            <a:ext cx="5053608" cy="631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Sprints do projeto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7410" y="1115518"/>
            <a:ext cx="13215461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Principais Sprints realizadas no projeto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07469" y="2043708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5CC97B"/>
            </a:solidFill>
            <a:prstDash val="solid"/>
          </a:ln>
          <a:effectLst>
            <a:outerShdw dist="17780" dir="2700000" algn="bl" rotWithShape="0">
              <a:srgbClr val="5CC97B">
                <a:alpha val="10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1162169" y="2043708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5CC97B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1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162169" y="2480667"/>
            <a:ext cx="12760762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Levantamento de requisitos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1162169" y="2925247"/>
            <a:ext cx="12760762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</a:t>
            </a:r>
            <a:r>
              <a:rPr lang="en-US" sz="15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Arial" panose="020B0604020202020204" pitchFamily="34" charset="0"/>
              </a:rPr>
              <a:t>fase</a:t>
            </a:r>
            <a:r>
              <a:rPr lang="en-US" sz="15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foram coletados todos os </a:t>
            </a:r>
            <a:r>
              <a:rPr lang="en-US" sz="1550" b="1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requisitos</a:t>
            </a:r>
            <a:r>
              <a:rPr lang="en-US" sz="15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necessários para o sistema, com empresa real de Help Desk.</a:t>
            </a:r>
            <a:endParaRPr lang="en-US" sz="1550" dirty="0">
              <a:solidFill>
                <a:schemeClr val="bg1"/>
              </a:solidFill>
            </a:endParaRPr>
          </a:p>
        </p:txBody>
      </p:sp>
      <p:sp>
        <p:nvSpPr>
          <p:cNvPr id="8" name="Shape 6"/>
          <p:cNvSpPr/>
          <p:nvPr/>
        </p:nvSpPr>
        <p:spPr>
          <a:xfrm>
            <a:off x="1010603" y="3450669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F9D933"/>
            </a:solidFill>
            <a:prstDash val="solid"/>
          </a:ln>
          <a:effectLst>
            <a:outerShdw dist="17780" dir="2700000" algn="bl" rotWithShape="0">
              <a:srgbClr val="F9D933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1465302" y="3450669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9D933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2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1465302" y="3887629"/>
            <a:ext cx="12457628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Elaboração do UML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1465302" y="4332208"/>
            <a:ext cx="12457628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foram elaborados os diagramas UML, diagramas de caso de uso, de classe e de sequência.</a:t>
            </a:r>
            <a:endParaRPr lang="en-US" sz="1550" dirty="0">
              <a:solidFill>
                <a:schemeClr val="bg1"/>
              </a:solidFill>
            </a:endParaRPr>
          </a:p>
        </p:txBody>
      </p:sp>
      <p:sp>
        <p:nvSpPr>
          <p:cNvPr id="12" name="Shape 10"/>
          <p:cNvSpPr/>
          <p:nvPr/>
        </p:nvSpPr>
        <p:spPr>
          <a:xfrm>
            <a:off x="1313855" y="4857631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FFA44F"/>
            </a:solidFill>
            <a:prstDash val="solid"/>
          </a:ln>
          <a:effectLst>
            <a:outerShdw dist="17780" dir="2700000" algn="bl" rotWithShape="0">
              <a:srgbClr val="FFA44F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768554" y="4857631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FA44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3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768554" y="5294590"/>
            <a:ext cx="12154376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Elaboração do protótipo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1768554" y="5739170"/>
            <a:ext cx="12154376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foi dado início ao protótipo no Figma, foi realizado o protótipo de baixa, media e alta fidelidade.</a:t>
            </a:r>
            <a:endParaRPr lang="en-US" sz="1550" dirty="0">
              <a:solidFill>
                <a:schemeClr val="bg1"/>
              </a:solidFill>
            </a:endParaRPr>
          </a:p>
        </p:txBody>
      </p:sp>
      <p:sp>
        <p:nvSpPr>
          <p:cNvPr id="16" name="Shape 14"/>
          <p:cNvSpPr/>
          <p:nvPr/>
        </p:nvSpPr>
        <p:spPr>
          <a:xfrm>
            <a:off x="1617107" y="6264593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5E98F1"/>
            </a:solidFill>
            <a:prstDash val="solid"/>
          </a:ln>
          <a:effectLst>
            <a:outerShdw dist="17780" dir="2700000" algn="bl" rotWithShape="0">
              <a:srgbClr val="5E98F1">
                <a:alpha val="100000"/>
              </a:srgbClr>
            </a:outerShdw>
          </a:effectLst>
        </p:spPr>
      </p:sp>
      <p:sp>
        <p:nvSpPr>
          <p:cNvPr id="17" name="Text 15"/>
          <p:cNvSpPr/>
          <p:nvPr/>
        </p:nvSpPr>
        <p:spPr>
          <a:xfrm>
            <a:off x="2071807" y="6264593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5E98F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4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2071807" y="6701552"/>
            <a:ext cx="1185112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Documentação 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2071807" y="7146131"/>
            <a:ext cx="1185112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foi realizado a documentação do PIM e manual do usuário para o sistema.</a:t>
            </a:r>
            <a:endParaRPr lang="en-US" sz="15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1343</Words>
  <Application>Microsoft Office PowerPoint</Application>
  <PresentationFormat>Personalizar</PresentationFormat>
  <Paragraphs>165</Paragraphs>
  <Slides>14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Montserrat Black</vt:lpstr>
      <vt:lpstr>Inconsolata</vt:lpstr>
      <vt:lpstr>Arial</vt:lpstr>
      <vt:lpstr>Poppins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Teodoro</cp:lastModifiedBy>
  <cp:revision>8</cp:revision>
  <dcterms:created xsi:type="dcterms:W3CDTF">2025-05-27T23:34:18Z</dcterms:created>
  <dcterms:modified xsi:type="dcterms:W3CDTF">2025-05-29T22:41:54Z</dcterms:modified>
</cp:coreProperties>
</file>