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consolata" pitchFamily="1" charset="0"/>
      <p:regular r:id="rId13"/>
    </p:embeddedFont>
    <p:embeddedFont>
      <p:font typeface="Montserrat Black" panose="00000A00000000000000" pitchFamily="2" charset="0"/>
      <p:regular r:id="rId14"/>
      <p:bold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3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71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UpDesk - Sistema de Chamados com 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44848"/>
            <a:ext cx="75564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Gerenciamento Inteligente de Chamados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473559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Integrantes: Mateus Teodoro da Silva, Jonatas Santos, Mariozan, Andrei Mancijo, Kaique Batista, Filipe Vitor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7165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Professor orientador: Flavio Waltz</a:t>
            </a:r>
            <a:endParaRPr lang="en-US" sz="175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1697"/>
            <a:ext cx="111087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LGPD e o UpDesk: Práticas Essenciais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5410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47893"/>
            <a:ext cx="304800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Coleta mínima de dados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4134564"/>
            <a:ext cx="304800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Adotar práticas que assegurem 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coleta mínima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dados necessários para o funcionamento do sistema, evitando excesso e respeitando a privacidade do usuário.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35410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Controle de acesso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4125278" y="4134564"/>
            <a:ext cx="304811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Estabelecer um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acesso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rigoroso que garanta que apenas usuários autorizados tenham acesso às informações sensíveis, promovendo a segurança dos dados. 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35410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Criptografia e retenção</a:t>
            </a:r>
            <a:endParaRPr lang="en-US" sz="2650" dirty="0"/>
          </a:p>
        </p:txBody>
      </p:sp>
      <p:sp>
        <p:nvSpPr>
          <p:cNvPr id="11" name="Text 6"/>
          <p:cNvSpPr/>
          <p:nvPr/>
        </p:nvSpPr>
        <p:spPr>
          <a:xfrm>
            <a:off x="7456884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Implementar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criptografia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proteger os dados armazenados e definir uma política clara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retenção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garantir que os dados sejam mantidos apenas pelo tempo necessário.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35410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Consentimento do usuário</a:t>
            </a:r>
            <a:endParaRPr lang="en-US" sz="2650" dirty="0"/>
          </a:p>
        </p:txBody>
      </p:sp>
      <p:sp>
        <p:nvSpPr>
          <p:cNvPr id="14" name="Text 8"/>
          <p:cNvSpPr/>
          <p:nvPr/>
        </p:nvSpPr>
        <p:spPr>
          <a:xfrm>
            <a:off x="10788491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Assegurar que todos os usuários forneçam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consentimento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explícito antes da coleta de seus dados, garantindo transparência e conformidade com a LGPD.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63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Sistema Inteligente de Gestão de Chamados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3034070"/>
            <a:ext cx="30480" cy="3919061"/>
          </a:xfrm>
          <a:prstGeom prst="roundRect">
            <a:avLst>
              <a:gd name="adj" fmla="val 3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273981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03407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3076575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3111937"/>
            <a:ext cx="5387340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Otimização da triagem 
Melhoria no tempo e eficiência ao classificar chamados com o uso de inteligência artificial, priorizando os mais críticos.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7539871" y="4634865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9" name="Shape 6"/>
          <p:cNvSpPr/>
          <p:nvPr/>
        </p:nvSpPr>
        <p:spPr>
          <a:xfrm>
            <a:off x="7060049" y="439495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19" y="4437459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449270" y="4472821"/>
            <a:ext cx="5387340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Integração de IA para apoio à decisão
Integração de dados e análises para fornecer recomendações precisas na resolução de problemas técnicos, aumentando a assertividade.</a:t>
            </a:r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33443" y="468868"/>
            <a:ext cx="7163514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Objetivos Específicos do projeto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96741" y="1257419"/>
            <a:ext cx="13436918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Definindo metas para o desenvolvimento do sistema UpDesk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03770" y="1790224"/>
            <a:ext cx="22860" cy="5972651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634758" y="1970603"/>
            <a:ext cx="511492" cy="22860"/>
          </a:xfrm>
          <a:prstGeom prst="roundRect">
            <a:avLst>
              <a:gd name="adj" fmla="val 40000"/>
            </a:avLst>
          </a:prstGeom>
          <a:solidFill>
            <a:srgbClr val="5E98F1"/>
          </a:solidFill>
          <a:ln/>
        </p:spPr>
      </p:sp>
      <p:sp>
        <p:nvSpPr>
          <p:cNvPr id="6" name="Shape 4"/>
          <p:cNvSpPr/>
          <p:nvPr/>
        </p:nvSpPr>
        <p:spPr>
          <a:xfrm>
            <a:off x="7123390" y="1790224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5240" dir="2700000" algn="bl" rotWithShape="0">
              <a:srgbClr val="5E98F1">
                <a:alpha val="100000"/>
              </a:srgbClr>
            </a:outerShdw>
          </a:effectLst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27" y="1822192"/>
            <a:ext cx="255746" cy="31968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96741" y="1848803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Levantamento de requisitos
Levantamos requisitos com base nas necessidades de uma empresa real, garantindo que o sistema atenda às expectativas dos usuários.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84150" y="2993588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10" name="Shape 7"/>
          <p:cNvSpPr/>
          <p:nvPr/>
        </p:nvSpPr>
        <p:spPr>
          <a:xfrm>
            <a:off x="7123390" y="281320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27" y="2845177"/>
            <a:ext cx="255746" cy="31968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167687" y="287178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 UML
Modelamos o sistema utilizando UML, permitindo uma representação visual clara das funcionalidades e interações do sistema.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6634758" y="3875365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9D933"/>
          </a:solidFill>
          <a:ln/>
        </p:spPr>
      </p:sp>
      <p:sp>
        <p:nvSpPr>
          <p:cNvPr id="14" name="Shape 10"/>
          <p:cNvSpPr/>
          <p:nvPr/>
        </p:nvSpPr>
        <p:spPr>
          <a:xfrm>
            <a:off x="7123390" y="369498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5240" dir="2700000" algn="bl" rotWithShape="0">
              <a:srgbClr val="F9D933">
                <a:alpha val="100000"/>
              </a:srgbClr>
            </a:outerShdw>
          </a:effectLst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327" y="3726954"/>
            <a:ext cx="255746" cy="31968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96741" y="3753564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no Figma
Criamos protótipos no Figma, facilitando a visualização do design e a interação do usuário com o sistema.</a:t>
            </a:r>
            <a:endParaRPr lang="en-US" sz="1650" dirty="0"/>
          </a:p>
        </p:txBody>
      </p:sp>
      <p:sp>
        <p:nvSpPr>
          <p:cNvPr id="17" name="Shape 12"/>
          <p:cNvSpPr/>
          <p:nvPr/>
        </p:nvSpPr>
        <p:spPr>
          <a:xfrm>
            <a:off x="7484150" y="4757142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AA1A1"/>
          </a:solidFill>
          <a:ln/>
        </p:spPr>
      </p:sp>
      <p:sp>
        <p:nvSpPr>
          <p:cNvPr id="18" name="Shape 13"/>
          <p:cNvSpPr/>
          <p:nvPr/>
        </p:nvSpPr>
        <p:spPr>
          <a:xfrm>
            <a:off x="7123390" y="4576762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AA1A1"/>
            </a:solidFill>
            <a:prstDash val="solid"/>
          </a:ln>
          <a:effectLst>
            <a:outerShdw dist="15240" dir="2700000" algn="bl" rotWithShape="0">
              <a:srgbClr val="FAA1A1">
                <a:alpha val="100000"/>
              </a:srgbClr>
            </a:outerShdw>
          </a:effectLst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327" y="4608731"/>
            <a:ext cx="255746" cy="31968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8167687" y="4635341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Módulo de IA
Implementamos um módulo de IA que oferece sugestões automatizadas, melhorando a eficiência do sistema na gestão de chamados.</a:t>
            </a:r>
            <a:endParaRPr lang="en-US" sz="1650" dirty="0"/>
          </a:p>
        </p:txBody>
      </p:sp>
      <p:sp>
        <p:nvSpPr>
          <p:cNvPr id="21" name="Shape 15"/>
          <p:cNvSpPr/>
          <p:nvPr/>
        </p:nvSpPr>
        <p:spPr>
          <a:xfrm>
            <a:off x="6634758" y="5638919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22" name="Shape 16"/>
          <p:cNvSpPr/>
          <p:nvPr/>
        </p:nvSpPr>
        <p:spPr>
          <a:xfrm>
            <a:off x="7123390" y="545853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327" y="5490508"/>
            <a:ext cx="255746" cy="31968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96741" y="551711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Testes e homologação
Aplicamos boas práticas de LGPD (Lei Geral de Proteção de Dados), assegurando a privacidade e segurança dos dados dos usuários.</a:t>
            </a:r>
            <a:endParaRPr lang="en-US" sz="1650" dirty="0"/>
          </a:p>
        </p:txBody>
      </p:sp>
      <p:sp>
        <p:nvSpPr>
          <p:cNvPr id="25" name="Shape 18"/>
          <p:cNvSpPr/>
          <p:nvPr/>
        </p:nvSpPr>
        <p:spPr>
          <a:xfrm>
            <a:off x="7484150" y="6520696"/>
            <a:ext cx="511492" cy="22860"/>
          </a:xfrm>
          <a:prstGeom prst="roundRect">
            <a:avLst>
              <a:gd name="adj" fmla="val 40000"/>
            </a:avLst>
          </a:prstGeom>
          <a:solidFill>
            <a:srgbClr val="D8AFF8"/>
          </a:solidFill>
          <a:ln/>
        </p:spPr>
      </p:sp>
      <p:sp>
        <p:nvSpPr>
          <p:cNvPr id="26" name="Shape 19"/>
          <p:cNvSpPr/>
          <p:nvPr/>
        </p:nvSpPr>
        <p:spPr>
          <a:xfrm>
            <a:off x="7123390" y="634031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D8AFF8"/>
            </a:solidFill>
            <a:prstDash val="solid"/>
          </a:ln>
          <a:effectLst>
            <a:outerShdw dist="15240" dir="2700000" algn="bl" rotWithShape="0">
              <a:srgbClr val="D8AFF8">
                <a:alpha val="100000"/>
              </a:srgbClr>
            </a:outerShdw>
          </a:effectLst>
        </p:spPr>
      </p:sp>
      <p:pic>
        <p:nvPicPr>
          <p:cNvPr id="2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327" y="6372285"/>
            <a:ext cx="255746" cy="319683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8167687" y="6398895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Boas práticas LGPD
Realizamos testes rigorosos e homologamos o sistema, garantindo que todas as funcionalidades estejam operando como esperado.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7531"/>
            <a:ext cx="10742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Análise de Problemas em Help Desk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6471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 na triagem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36069"/>
            <a:ext cx="423886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Identificação de que 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na triagem dos chamados é um dos principais problemas enfrentados pela empresa, impactando a eficiência do atendimento.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08665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427922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 frequente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01752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é um desafio significativo, resultando em perda de tempo e recursos, que afeta a produtividade da equipe de suporte.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08665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4990743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 do UpDesk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58034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Os requisitos coletados durante as entrevistas fundamentaram o escopo do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UpDesk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visando resolver as questões levantadas.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27101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4990743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Falta de automação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580340"/>
            <a:ext cx="42388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ausência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nos processos de Help Desk gera ineficiências, dificultando a agilidade nas soluções dos chamados.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271016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43" y="567809"/>
            <a:ext cx="6443067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Ferramentas Utilizadas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952738" y="1623536"/>
            <a:ext cx="22860" cy="6038255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161633" y="1843802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20983" y="1623536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662113"/>
            <a:ext cx="308967" cy="38623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982867" y="1662113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 Modelo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982867" y="2172057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Ferramenta para estruturar, facilitando o desenvolvimento do banco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161633" y="3133844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0" name="Shape 7"/>
          <p:cNvSpPr/>
          <p:nvPr/>
        </p:nvSpPr>
        <p:spPr>
          <a:xfrm>
            <a:off x="720983" y="2913578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" y="2952155"/>
            <a:ext cx="308967" cy="38623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982867" y="2952155"/>
            <a:ext cx="4532590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Banco de dados: SQL Server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982867" y="3462099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utilizado para armazenar e gerenciar informações de forma eficiente e segura.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1161633" y="4423886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5" name="Shape 11"/>
          <p:cNvSpPr/>
          <p:nvPr/>
        </p:nvSpPr>
        <p:spPr>
          <a:xfrm>
            <a:off x="720983" y="4203621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5" y="4242197"/>
            <a:ext cx="308967" cy="386239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982867" y="4242197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Protótipo: Figma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1982867" y="4752142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1161633" y="5713928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0" name="Shape 15"/>
          <p:cNvSpPr/>
          <p:nvPr/>
        </p:nvSpPr>
        <p:spPr>
          <a:xfrm>
            <a:off x="720983" y="5493663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" y="5532239"/>
            <a:ext cx="308967" cy="386239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982867" y="5532239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Modelagem: Astah</a:t>
            </a:r>
            <a:endParaRPr lang="en-US" sz="2400" dirty="0"/>
          </a:p>
        </p:txBody>
      </p:sp>
      <p:sp>
        <p:nvSpPr>
          <p:cNvPr id="23" name="Text 17"/>
          <p:cNvSpPr/>
          <p:nvPr/>
        </p:nvSpPr>
        <p:spPr>
          <a:xfrm>
            <a:off x="1982867" y="6042184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24" name="Shape 18"/>
          <p:cNvSpPr/>
          <p:nvPr/>
        </p:nvSpPr>
        <p:spPr>
          <a:xfrm>
            <a:off x="1161633" y="7003971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5" name="Shape 19"/>
          <p:cNvSpPr/>
          <p:nvPr/>
        </p:nvSpPr>
        <p:spPr>
          <a:xfrm>
            <a:off x="720983" y="6783705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" y="6822281"/>
            <a:ext cx="308967" cy="386239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982867" y="6822281"/>
            <a:ext cx="4763691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Documentação: Word e Excel</a:t>
            </a:r>
            <a:endParaRPr lang="en-US" sz="2400" dirty="0"/>
          </a:p>
        </p:txBody>
      </p:sp>
      <p:sp>
        <p:nvSpPr>
          <p:cNvPr id="28" name="Text 21"/>
          <p:cNvSpPr/>
          <p:nvPr/>
        </p:nvSpPr>
        <p:spPr>
          <a:xfrm>
            <a:off x="1982867" y="7332226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 ferramentas de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escolhidas para fornecer suporte e manter registros organizados do projeto.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3807"/>
            <a:ext cx="10359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Metodologia de Desenvolvimento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2748"/>
            <a:ext cx="2989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Modelo Incremental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73166"/>
            <a:ext cx="389870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um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modelo incremental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que permite ajustes constantes ao longo do desenvolvimento, facilitando a adaptação às necessidades do cliente.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1979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345650"/>
            <a:ext cx="2896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Reuniões Semanais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2836069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Realização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reuniões semanais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alinhamento e revisão, garantindo que todos os membros da equipe estejam atualizados e engajados.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0829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4990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Prototipação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81161"/>
            <a:ext cx="3898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prototipação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validação de ideias e funcionalidades, assegurando que o produto final atenda às expectativas.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3416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5172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Divisão em Sprints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62613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Divisão do projeto em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 sprints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quinzenais, promovendo entregas regulares e possibilitando revisões frequentes.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34566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8337" y="558046"/>
            <a:ext cx="5053608" cy="631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Sprints do projeto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7469" y="1492925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Principais Sprints realizadas no projeto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07469" y="2043708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CC97B"/>
            </a:solidFill>
            <a:prstDash val="solid"/>
          </a:ln>
          <a:effectLst>
            <a:outerShdw dist="17780" dir="2700000" algn="bl" rotWithShape="0">
              <a:srgbClr val="5CC97B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1162169" y="2043708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CC97B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1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162169" y="248066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Levantamento de requisitos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1162169" y="292524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foram coletados todos os </a:t>
            </a: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</a:t>
            </a: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necessários para o sistema, com empresa real de Help Desk.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1010603" y="3450669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7780" dir="2700000" algn="bl" rotWithShape="0">
              <a:srgbClr val="F9D933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465302" y="3450669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D933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2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1465302" y="3887629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UML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465302" y="4332208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foram elaborados os diagramas UML, diagramas de caso de uso, de classe e de sequência.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1313855" y="4857631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FA44F"/>
            </a:solidFill>
            <a:prstDash val="solid"/>
          </a:ln>
          <a:effectLst>
            <a:outerShdw dist="17780" dir="2700000" algn="bl" rotWithShape="0">
              <a:srgbClr val="FFA44F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768554" y="4857631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A44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3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768554" y="529459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protótipo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768554" y="573917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dado início ao protótipo no Figma, foi realizado o protótipo de baixa, media e alta fidelidade.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1617107" y="6264593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7780" dir="2700000" algn="bl" rotWithShape="0">
              <a:srgbClr val="5E98F1">
                <a:alpha val="10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2071807" y="6264593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E98F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4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2071807" y="6701552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 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2071807" y="7146131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realizado a documentação do PIM e manual do usuário para o sistema.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575"/>
            <a:ext cx="9433441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Diagrama de Casos de Uso em IA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4858" y="1722477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Análise do fluxo de gestão de chamados com Inteligência Artificial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8" y="2317790"/>
            <a:ext cx="1092637" cy="13273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85273" y="2536269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Abrir Chamado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2185273" y="3077051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Processo inicial onde o usuário registra um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chamado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assistência técnica.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8" y="3645098"/>
            <a:ext cx="1092637" cy="13273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5273" y="3863578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Sugestão da IA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85273" y="4404360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inteligência artificial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sugerir uma solução para o chamado automaticamente.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58" y="4972407"/>
            <a:ext cx="1092637" cy="132730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85273" y="5190887"/>
            <a:ext cx="3481388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Encaminhar para N2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2185273" y="5731669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Após triagem, o chamado é enviado para a equipe de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Nível 2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resolução adequada.</a:t>
            </a:r>
            <a:endParaRPr lang="en-US" sz="17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58" y="6299716"/>
            <a:ext cx="1092637" cy="132730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5273" y="6518196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Encerrar Chamado</a:t>
            </a:r>
            <a:endParaRPr lang="en-US" sz="2550" dirty="0"/>
          </a:p>
        </p:txBody>
      </p:sp>
      <p:sp>
        <p:nvSpPr>
          <p:cNvPr id="15" name="Text 9"/>
          <p:cNvSpPr/>
          <p:nvPr/>
        </p:nvSpPr>
        <p:spPr>
          <a:xfrm>
            <a:off x="2185273" y="7058978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Finalização do atendimento, onde o chamado é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resolvido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 fechado pelo agente responsável.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4109"/>
            <a:ext cx="9283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e Integração com IA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2" y="260651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011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Tela de Login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90724"/>
            <a:ext cx="304800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tela de login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acessem o sistema de forma segura, utilizando autenticação via e-mail e senha.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90" y="260651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Dashboard Interativo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4245054"/>
            <a:ext cx="304811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dashboard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oferece uma visão geral das atividades, status de chamados e métricas de desempenho em tempo real.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397" y="260651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Abertura de Chamado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424505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funcionalidade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abertura de chamado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facilita a criação de novas solicitações de suporte com campos personalizados para informações relevantes.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003" y="260651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9493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Interação com IA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3890724"/>
            <a:ext cx="304811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interação com IA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consultem informações e recebam assistência automatizada, melhorando a eficiência no atendimento.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949</Words>
  <Application>Microsoft Office PowerPoint</Application>
  <PresentationFormat>Personalizar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Montserrat Black</vt:lpstr>
      <vt:lpstr>Inconsolata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Teodoro</cp:lastModifiedBy>
  <cp:revision>3</cp:revision>
  <dcterms:created xsi:type="dcterms:W3CDTF">2025-05-27T23:34:18Z</dcterms:created>
  <dcterms:modified xsi:type="dcterms:W3CDTF">2025-05-27T23:48:19Z</dcterms:modified>
</cp:coreProperties>
</file>