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4630400" cy="8229600"/>
  <p:notesSz cx="8229600" cy="14630400"/>
  <p:embeddedFontLst>
    <p:embeddedFont>
      <p:font typeface="Inconsolata" pitchFamily="1" charset="0"/>
      <p:regular r:id="rId17"/>
    </p:embeddedFont>
    <p:embeddedFont>
      <p:font typeface="Montserrat Black" panose="00000A00000000000000" pitchFamily="2" charset="0"/>
      <p:bold r:id="rId18"/>
      <p:boldItalic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3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5" d="100"/>
          <a:sy n="55" d="100"/>
        </p:scale>
        <p:origin x="43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C4178EB-FFDC-8A56-EC07-AA7C3E296E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F7551A-881C-0A5E-7CAE-865EB27E6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81124-A669-4B91-AA59-07F7012DCD6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68DFF8-6C80-334B-330C-ABD367A63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34EB75-24D8-2E54-9512-636EF6108C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0DAC0-F32F-4FC4-B353-3893022A59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16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33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365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rmasus.ufscar.br/tags/canal-de-duvidas/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871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UpDesk - Sistema de Chamados com IA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544848"/>
            <a:ext cx="75564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Gerenciamento Inteligente de Chamados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6280190" y="473559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Integrantes: Mateus Teodoro da Silva, Jonatas Santos, Mariozan, Andrei Mancijo, Kaique Batista, Filipe Vitor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71654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
Professor orientador: Flavio Waltz</a:t>
            </a:r>
            <a:endParaRPr lang="en-US" sz="1750" dirty="0"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44109"/>
            <a:ext cx="92836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Protótipo e Integração com IA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302" y="2606516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00113" y="34003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Tela de Login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890724"/>
            <a:ext cx="304800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tela de login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permite que usuários acessem o sistema de forma segura, utilizando autenticação via e-mail e senha.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790" y="2606516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5278" y="3400306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Dashboard Interativo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25278" y="4245054"/>
            <a:ext cx="304811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dashboard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oferece uma visão geral das atividades, status de chamados e métricas de desempenho em tempo real.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7397" y="2606516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56884" y="3400306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Abertura de Chamado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56884" y="4245054"/>
            <a:ext cx="3048119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funcionalidade de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abertura de chamado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facilita a criação de novas solicitações de suporte com campos personalizados para informações relevantes.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9003" y="2606516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94933" y="34003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Interação com IA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788491" y="3890724"/>
            <a:ext cx="304811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interação com IA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permite que usuários consultem informações e recebam assistência automatizada, melhorando a eficiência no </a:t>
            </a:r>
            <a:r>
              <a:rPr lang="en-US" sz="1750" dirty="0" err="1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atendimento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1697"/>
            <a:ext cx="111087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LGPD e o UpDesk: Práticas Essenciais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54104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147893"/>
            <a:ext cx="3048000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Coleta mínima de dados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93790" y="4134564"/>
            <a:ext cx="3048000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Adotar práticas que assegurem a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coleta mínima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de dados necessários para o funcionamento do sistema, evitando excesso e respeitando a privacidade do usuário.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78" y="2354104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5278" y="3147893"/>
            <a:ext cx="304811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Controle de acesso</a:t>
            </a:r>
            <a:endParaRPr lang="en-US" sz="2650" dirty="0"/>
          </a:p>
        </p:txBody>
      </p:sp>
      <p:sp>
        <p:nvSpPr>
          <p:cNvPr id="8" name="Text 4"/>
          <p:cNvSpPr/>
          <p:nvPr/>
        </p:nvSpPr>
        <p:spPr>
          <a:xfrm>
            <a:off x="4125278" y="4134564"/>
            <a:ext cx="3048119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Estabelecer um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controle de acesso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rigoroso que garanta que apenas usuários autorizados tenham acesso às informações sensíveis, promovendo a segurança dos dados. 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84" y="235410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56884" y="3147893"/>
            <a:ext cx="304811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Criptografia e retenção</a:t>
            </a:r>
            <a:endParaRPr lang="en-US" sz="2650" dirty="0"/>
          </a:p>
        </p:txBody>
      </p:sp>
      <p:sp>
        <p:nvSpPr>
          <p:cNvPr id="11" name="Text 6"/>
          <p:cNvSpPr/>
          <p:nvPr/>
        </p:nvSpPr>
        <p:spPr>
          <a:xfrm>
            <a:off x="7456884" y="4134564"/>
            <a:ext cx="3048119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Implementar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criptografia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proteger os dados armazenados e definir uma política clara de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retenção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garantir que os dados sejam mantidos apenas pelo tempo necessário.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491" y="2354104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88491" y="3147893"/>
            <a:ext cx="304811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Consentimento do usuário</a:t>
            </a:r>
            <a:endParaRPr lang="en-US" sz="2650" dirty="0"/>
          </a:p>
        </p:txBody>
      </p:sp>
      <p:sp>
        <p:nvSpPr>
          <p:cNvPr id="14" name="Text 8"/>
          <p:cNvSpPr/>
          <p:nvPr/>
        </p:nvSpPr>
        <p:spPr>
          <a:xfrm>
            <a:off x="10788491" y="4134564"/>
            <a:ext cx="3048119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Assegurar que todos os usuários forneçam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consentimento</a:t>
            </a:r>
            <a:r>
              <a:rPr lang="en-US" sz="17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explícito antes da coleta de seus dados, garantindo transparência e conformidade com a LGPD.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B7E131E-5D62-83A0-4A7F-098FA3851F2D}"/>
              </a:ext>
            </a:extLst>
          </p:cNvPr>
          <p:cNvSpPr txBox="1"/>
          <p:nvPr/>
        </p:nvSpPr>
        <p:spPr>
          <a:xfrm>
            <a:off x="3636948" y="506944"/>
            <a:ext cx="7356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i="0" dirty="0">
                <a:effectLst/>
                <a:latin typeface="Montserrat Black" panose="00000A00000000000000" pitchFamily="2" charset="0"/>
              </a:rPr>
              <a:t>Considerações Finais do Projeto</a:t>
            </a:r>
            <a:endParaRPr lang="pt-BR" sz="3200" dirty="0">
              <a:latin typeface="Montserrat Black" panose="00000A00000000000000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8CA09C-778B-85E8-14F9-796F28306B17}"/>
              </a:ext>
            </a:extLst>
          </p:cNvPr>
          <p:cNvSpPr txBox="1"/>
          <p:nvPr/>
        </p:nvSpPr>
        <p:spPr>
          <a:xfrm>
            <a:off x="4500966" y="1113182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0" i="0" dirty="0">
                <a:effectLst/>
                <a:latin typeface="Montserrat Black" panose="00000A00000000000000" pitchFamily="2" charset="0"/>
              </a:rPr>
              <a:t>Reflexões sobre a gestão de chamados e IA</a:t>
            </a:r>
            <a:endParaRPr lang="pt-BR" dirty="0">
              <a:latin typeface="Montserrat Black" panose="00000A00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7BD01B-E74D-BB0A-96E3-9415700693D3}"/>
              </a:ext>
            </a:extLst>
          </p:cNvPr>
          <p:cNvSpPr txBox="1"/>
          <p:nvPr/>
        </p:nvSpPr>
        <p:spPr>
          <a:xfrm>
            <a:off x="496956" y="2718127"/>
            <a:ext cx="975028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b="1" i="0" dirty="0">
                <a:effectLst/>
                <a:latin typeface="Montserrat Black" panose="00000A00000000000000" pitchFamily="2" charset="0"/>
                <a:ea typeface="Inconsolata" pitchFamily="1" charset="0"/>
              </a:rPr>
              <a:t>Aplicação prática da teoria</a:t>
            </a:r>
            <a:endParaRPr lang="pt-BR" sz="2000" b="1" dirty="0">
              <a:latin typeface="Montserrat Black" panose="00000A00000000000000" pitchFamily="2" charset="0"/>
              <a:ea typeface="Inconsolata" pitchFamily="1" charset="0"/>
            </a:endParaRPr>
          </a:p>
          <a:p>
            <a:pPr algn="l"/>
            <a:r>
              <a:rPr lang="pt-BR" i="0" dirty="0">
                <a:effectLst/>
                <a:latin typeface="Inconsolata" pitchFamily="1" charset="0"/>
                <a:ea typeface="Inconsolata" pitchFamily="1" charset="0"/>
              </a:rPr>
              <a:t>O projeto permitiu a aplicação de conceitos teóricos em um ambiente real, promovendo um aprendizado significativo.</a:t>
            </a:r>
          </a:p>
          <a:p>
            <a:pPr algn="l"/>
            <a:endParaRPr lang="pt-BR" b="0" i="0" dirty="0">
              <a:effectLst/>
              <a:latin typeface="Inconsolata" pitchFamily="1" charset="0"/>
              <a:ea typeface="Inconsolata" pitchFamily="1" charset="0"/>
            </a:endParaRPr>
          </a:p>
          <a:p>
            <a:pPr marL="342900" indent="-34290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b="1" i="0" dirty="0">
                <a:effectLst/>
                <a:latin typeface="Montserrat Black" panose="00000A00000000000000" pitchFamily="2" charset="0"/>
                <a:ea typeface="Inconsolata" pitchFamily="1" charset="0"/>
              </a:rPr>
              <a:t>Aprendizado em gestão de chamados</a:t>
            </a:r>
          </a:p>
          <a:p>
            <a:pPr algn="l"/>
            <a:r>
              <a:rPr lang="pt-BR" b="0" i="0" dirty="0">
                <a:effectLst/>
                <a:latin typeface="Inconsolata" pitchFamily="1" charset="0"/>
                <a:ea typeface="Inconsolata" pitchFamily="1" charset="0"/>
              </a:rPr>
              <a:t>Desenvolvimento de habilidades em </a:t>
            </a:r>
            <a:r>
              <a:rPr lang="pt-BR" b="1" i="0" dirty="0">
                <a:effectLst/>
                <a:latin typeface="Inconsolata" pitchFamily="1" charset="0"/>
                <a:ea typeface="Inconsolata" pitchFamily="1" charset="0"/>
              </a:rPr>
              <a:t>gestão de chamados</a:t>
            </a:r>
            <a:r>
              <a:rPr lang="pt-BR" b="0" i="0" dirty="0">
                <a:effectLst/>
                <a:latin typeface="Inconsolata" pitchFamily="1" charset="0"/>
                <a:ea typeface="Inconsolata" pitchFamily="1" charset="0"/>
              </a:rPr>
              <a:t>, essencial para suportar atividades operacionais e melhorar a eficiência.</a:t>
            </a:r>
          </a:p>
          <a:p>
            <a:pPr algn="l"/>
            <a:endParaRPr lang="pt-BR" b="0" i="0" dirty="0">
              <a:effectLst/>
              <a:latin typeface="Inconsolata" pitchFamily="1" charset="0"/>
              <a:ea typeface="Inconsolata" pitchFamily="1" charset="0"/>
            </a:endParaRPr>
          </a:p>
          <a:p>
            <a:pPr marL="342900" indent="-34290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b="1" i="0" dirty="0">
                <a:effectLst/>
                <a:latin typeface="Montserrat Black" panose="00000A00000000000000" pitchFamily="2" charset="0"/>
                <a:ea typeface="Inconsolata" pitchFamily="1" charset="0"/>
              </a:rPr>
              <a:t>Integração com Inteligência Artificial</a:t>
            </a:r>
          </a:p>
          <a:p>
            <a:pPr algn="l"/>
            <a:r>
              <a:rPr lang="pt-BR" b="0" i="0" dirty="0">
                <a:effectLst/>
                <a:latin typeface="Inconsolata" pitchFamily="1" charset="0"/>
                <a:ea typeface="Inconsolata" pitchFamily="1" charset="0"/>
              </a:rPr>
              <a:t>Exploração de </a:t>
            </a:r>
            <a:r>
              <a:rPr lang="pt-BR" b="1" i="0" dirty="0">
                <a:effectLst/>
                <a:latin typeface="Inconsolata" pitchFamily="1" charset="0"/>
                <a:ea typeface="Inconsolata" pitchFamily="1" charset="0"/>
              </a:rPr>
              <a:t>inteligência artificial</a:t>
            </a:r>
            <a:r>
              <a:rPr lang="pt-BR" b="0" i="0" dirty="0">
                <a:effectLst/>
                <a:latin typeface="Inconsolata" pitchFamily="1" charset="0"/>
                <a:ea typeface="Inconsolata" pitchFamily="1" charset="0"/>
              </a:rPr>
              <a:t> para otimizar processos e oferecer soluções mais rápidas e precisas.</a:t>
            </a:r>
          </a:p>
          <a:p>
            <a:pPr algn="l"/>
            <a:endParaRPr lang="pt-BR" b="0" i="0" dirty="0">
              <a:effectLst/>
              <a:latin typeface="Inconsolata" pitchFamily="1" charset="0"/>
              <a:ea typeface="Inconsolata" pitchFamily="1" charset="0"/>
            </a:endParaRPr>
          </a:p>
          <a:p>
            <a:pPr marL="342900" indent="-342900" algn="l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pt-BR" sz="2000" b="1" i="0" dirty="0">
                <a:effectLst/>
                <a:latin typeface="Montserrat Black" panose="00000A00000000000000" pitchFamily="2" charset="0"/>
                <a:ea typeface="Inconsolata" pitchFamily="1" charset="0"/>
              </a:rPr>
              <a:t>Relevância acadêmica e mercadológica</a:t>
            </a:r>
          </a:p>
          <a:p>
            <a:pPr algn="l"/>
            <a:r>
              <a:rPr lang="pt-BR" b="0" i="0" dirty="0">
                <a:effectLst/>
                <a:latin typeface="Inconsolata" pitchFamily="1" charset="0"/>
                <a:ea typeface="Inconsolata" pitchFamily="1" charset="0"/>
              </a:rPr>
              <a:t>O projeto destaca a importância da </a:t>
            </a:r>
            <a:r>
              <a:rPr lang="pt-BR" b="1" i="0" dirty="0">
                <a:effectLst/>
                <a:latin typeface="Inconsolata" pitchFamily="1" charset="0"/>
                <a:ea typeface="Inconsolata" pitchFamily="1" charset="0"/>
              </a:rPr>
              <a:t>relevância acadêmica</a:t>
            </a:r>
            <a:r>
              <a:rPr lang="pt-BR" b="0" i="0" dirty="0">
                <a:effectLst/>
                <a:latin typeface="Inconsolata" pitchFamily="1" charset="0"/>
                <a:ea typeface="Inconsolata" pitchFamily="1" charset="0"/>
              </a:rPr>
              <a:t> e sua aplicação no mercado, aumentando a competitividade.</a:t>
            </a:r>
          </a:p>
          <a:p>
            <a:br>
              <a:rPr lang="pt-BR" dirty="0"/>
            </a:b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DE65A71-3CB9-7F33-31A5-8E31EBAF3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660" y="2718127"/>
            <a:ext cx="3886201" cy="429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401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0014532-1BB7-0CE6-F373-15159AFD00A0}"/>
              </a:ext>
            </a:extLst>
          </p:cNvPr>
          <p:cNvSpPr txBox="1"/>
          <p:nvPr/>
        </p:nvSpPr>
        <p:spPr>
          <a:xfrm>
            <a:off x="3756990" y="1005437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chemeClr val="bg1"/>
                </a:solidFill>
                <a:effectLst/>
                <a:latin typeface="Inconsolata" pitchFamily="1" charset="0"/>
                <a:ea typeface="Inconsolata" pitchFamily="1" charset="0"/>
              </a:rPr>
              <a:t>Espaço para interações e reconhecimentos no projeto</a:t>
            </a:r>
            <a:endParaRPr lang="pt-BR" b="1" dirty="0">
              <a:solidFill>
                <a:schemeClr val="bg1"/>
              </a:solidFill>
              <a:latin typeface="Inconsolata" pitchFamily="1" charset="0"/>
              <a:ea typeface="Inconsolata" pitchFamily="1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4BA042C-5600-D229-1455-03402A951718}"/>
              </a:ext>
            </a:extLst>
          </p:cNvPr>
          <p:cNvSpPr txBox="1"/>
          <p:nvPr/>
        </p:nvSpPr>
        <p:spPr>
          <a:xfrm>
            <a:off x="5476462" y="2422849"/>
            <a:ext cx="7315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dirty="0">
              <a:solidFill>
                <a:srgbClr val="000000"/>
              </a:solidFill>
              <a:latin typeface="Poppins" panose="00000500000000000000" pitchFamily="2" charset="0"/>
            </a:endParaRPr>
          </a:p>
          <a:p>
            <a:pPr marL="285750" indent="-285750" algn="l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b="1" i="0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Espaço para perguntas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consolata" pitchFamily="1" charset="0"/>
                <a:ea typeface="Inconsolata" pitchFamily="1" charset="0"/>
              </a:rPr>
              <a:t>Este é o momento dedicado para responder a dúvidas e perguntas que surgirem durante a apresentação, permitindo um diálogo aberto.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bg1"/>
              </a:solidFill>
              <a:effectLst/>
              <a:latin typeface="Inconsolata" pitchFamily="1" charset="0"/>
            </a:endParaRPr>
          </a:p>
          <a:p>
            <a:pPr marL="285750" indent="-285750" algn="l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b="1" i="0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Agradecimento ao professor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consolata" pitchFamily="1" charset="0"/>
                <a:ea typeface="Inconsolata" pitchFamily="1" charset="0"/>
              </a:rPr>
              <a:t>Um reconhecimento especial ao professor orientador que contribuiu com sua expertise e orientações ao longo do desenvolvimento deste projeto.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bg1"/>
              </a:solidFill>
              <a:effectLst/>
              <a:latin typeface="Inconsolata" pitchFamily="1" charset="0"/>
            </a:endParaRPr>
          </a:p>
          <a:p>
            <a:pPr marL="285750" indent="-285750" algn="l"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pt-BR" b="1" i="0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Agradecimento à empresa parceira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consolata" pitchFamily="1" charset="0"/>
                <a:ea typeface="Inconsolata" pitchFamily="1" charset="0"/>
              </a:rPr>
              <a:t>Agradecemos à empresa parceira pela colaboração e suporte, que foram fundamentais para a realização do sistema de gestão de chamados.</a:t>
            </a:r>
          </a:p>
          <a:p>
            <a:br>
              <a:rPr lang="pt-BR" b="0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</a:b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C0FDF6-A7B7-F20E-A653-6586103687B1}"/>
              </a:ext>
            </a:extLst>
          </p:cNvPr>
          <p:cNvSpPr txBox="1"/>
          <p:nvPr/>
        </p:nvSpPr>
        <p:spPr>
          <a:xfrm>
            <a:off x="3657600" y="362129"/>
            <a:ext cx="731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chemeClr val="bg1"/>
                </a:solidFill>
                <a:effectLst/>
                <a:latin typeface="Montserrat Black" panose="00000A00000000000000" pitchFamily="2" charset="0"/>
              </a:rPr>
              <a:t>Dúvidas e Agradecimentos</a:t>
            </a:r>
            <a:endParaRPr lang="pt-BR" sz="3200" dirty="0">
              <a:solidFill>
                <a:schemeClr val="bg1"/>
              </a:solidFill>
              <a:latin typeface="Montserrat Black" panose="00000A00000000000000" pitchFamily="2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A2038F84-ACC2-62DF-D63A-28F797952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8722" y="2842591"/>
            <a:ext cx="4597621" cy="361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8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7635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Sistema Inteligente de Gestão de Chamados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299960" y="3034070"/>
            <a:ext cx="30480" cy="3919061"/>
          </a:xfrm>
          <a:prstGeom prst="roundRect">
            <a:avLst>
              <a:gd name="adj" fmla="val 30000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6410087" y="3273981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5" name="Shape 3"/>
          <p:cNvSpPr/>
          <p:nvPr/>
        </p:nvSpPr>
        <p:spPr>
          <a:xfrm>
            <a:off x="7060049" y="3034070"/>
            <a:ext cx="510302" cy="510302"/>
          </a:xfrm>
          <a:prstGeom prst="roundRect">
            <a:avLst>
              <a:gd name="adj" fmla="val 1792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19" y="3076575"/>
            <a:ext cx="340162" cy="42529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93790" y="3111937"/>
            <a:ext cx="5387340" cy="1771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Otimização da triagem 
Melhoria no tempo e eficiência ao classificar chamados com o uso de inteligência artificial, priorizando os mais críticos.</a:t>
            </a:r>
            <a:endParaRPr lang="en-US" sz="2200" dirty="0"/>
          </a:p>
        </p:txBody>
      </p:sp>
      <p:sp>
        <p:nvSpPr>
          <p:cNvPr id="8" name="Shape 5"/>
          <p:cNvSpPr/>
          <p:nvPr/>
        </p:nvSpPr>
        <p:spPr>
          <a:xfrm>
            <a:off x="7539871" y="4634865"/>
            <a:ext cx="680442" cy="30480"/>
          </a:xfrm>
          <a:prstGeom prst="roundRect">
            <a:avLst>
              <a:gd name="adj" fmla="val 30000"/>
            </a:avLst>
          </a:prstGeom>
          <a:solidFill>
            <a:schemeClr val="bg1">
              <a:lumMod val="95000"/>
            </a:schemeClr>
          </a:solidFill>
          <a:ln/>
        </p:spPr>
      </p:sp>
      <p:sp>
        <p:nvSpPr>
          <p:cNvPr id="9" name="Shape 6"/>
          <p:cNvSpPr/>
          <p:nvPr/>
        </p:nvSpPr>
        <p:spPr>
          <a:xfrm>
            <a:off x="7060049" y="4394954"/>
            <a:ext cx="510302" cy="510302"/>
          </a:xfrm>
          <a:prstGeom prst="roundRect">
            <a:avLst>
              <a:gd name="adj" fmla="val 1792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119" y="4437459"/>
            <a:ext cx="340162" cy="42529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449270" y="4472821"/>
            <a:ext cx="5387340" cy="2480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Integração de IA para apoio à decisão
Integração de dados e análises para fornecer recomendações precisas na resolução de problemas técnicos, aumentando a assertividade.</a:t>
            </a:r>
            <a:endParaRPr lang="en-US" sz="2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CDC9B35-1419-7579-AE37-A3951BA7BC6F}"/>
              </a:ext>
            </a:extLst>
          </p:cNvPr>
          <p:cNvSpPr txBox="1"/>
          <p:nvPr/>
        </p:nvSpPr>
        <p:spPr>
          <a:xfrm>
            <a:off x="2870613" y="188863"/>
            <a:ext cx="890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Caracterização da Empresa &amp; Fluxo de Atendimento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D4FF9EE1-E384-5C96-192C-26A3B4A59CA1}"/>
              </a:ext>
            </a:extLst>
          </p:cNvPr>
          <p:cNvSpPr/>
          <p:nvPr/>
        </p:nvSpPr>
        <p:spPr>
          <a:xfrm>
            <a:off x="7307579" y="1008460"/>
            <a:ext cx="45719" cy="6861270"/>
          </a:xfrm>
          <a:prstGeom prst="roundRect">
            <a:avLst>
              <a:gd name="adj" fmla="val 60000"/>
            </a:avLst>
          </a:prstGeom>
          <a:solidFill>
            <a:srgbClr val="FFFFFF">
              <a:alpha val="2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760236C6-C0D0-78FC-5B9F-EF4DDAFEFA12}"/>
              </a:ext>
            </a:extLst>
          </p:cNvPr>
          <p:cNvSpPr/>
          <p:nvPr/>
        </p:nvSpPr>
        <p:spPr>
          <a:xfrm>
            <a:off x="6722566" y="1166575"/>
            <a:ext cx="442079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2C178949-30EF-2502-415C-E5507C7E5AF2}"/>
              </a:ext>
            </a:extLst>
          </p:cNvPr>
          <p:cNvSpPr/>
          <p:nvPr/>
        </p:nvSpPr>
        <p:spPr>
          <a:xfrm>
            <a:off x="7149405" y="1004542"/>
            <a:ext cx="276225" cy="335508"/>
          </a:xfrm>
          <a:prstGeom prst="roundRect">
            <a:avLst>
              <a:gd name="adj" fmla="val 2758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270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7674E994-FE09-7961-F3F2-BCFF6246B21B}"/>
              </a:ext>
            </a:extLst>
          </p:cNvPr>
          <p:cNvSpPr/>
          <p:nvPr/>
        </p:nvSpPr>
        <p:spPr>
          <a:xfrm>
            <a:off x="4736187" y="1059061"/>
            <a:ext cx="1842135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800"/>
              </a:lnSpc>
              <a:buNone/>
            </a:pPr>
            <a:r>
              <a:rPr lang="en-US" sz="1450" b="1" dirty="0">
                <a:solidFill>
                  <a:schemeClr val="bg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Perfil da Empresa</a:t>
            </a:r>
            <a:endParaRPr lang="en-US" sz="1450" dirty="0">
              <a:solidFill>
                <a:schemeClr val="bg1"/>
              </a:solidFill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9F64C06-235F-89D4-FB7B-2B80407805FB}"/>
              </a:ext>
            </a:extLst>
          </p:cNvPr>
          <p:cNvSpPr/>
          <p:nvPr/>
        </p:nvSpPr>
        <p:spPr>
          <a:xfrm>
            <a:off x="580727" y="1406766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85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Especializada em suporte técnico terceirizado para organizações</a:t>
            </a:r>
            <a:r>
              <a:rPr lang="en-US" sz="16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en-US" sz="16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213B92E3-FB49-7C8D-4A23-1F551E5B3054}"/>
              </a:ext>
            </a:extLst>
          </p:cNvPr>
          <p:cNvSpPr/>
          <p:nvPr/>
        </p:nvSpPr>
        <p:spPr>
          <a:xfrm>
            <a:off x="959494" y="1711078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85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Gerencia chamados divididos em incidentes, requerimentos e mudanças</a:t>
            </a:r>
            <a:r>
              <a:rPr lang="en-US" sz="16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en-US" sz="1600" dirty="0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BDD3E97D-B13A-B681-E529-E381C363E63D}"/>
              </a:ext>
            </a:extLst>
          </p:cNvPr>
          <p:cNvSpPr/>
          <p:nvPr/>
        </p:nvSpPr>
        <p:spPr>
          <a:xfrm>
            <a:off x="7465755" y="2050733"/>
            <a:ext cx="442079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24A78AFD-3D57-C4C8-B330-204408E6EC92}"/>
              </a:ext>
            </a:extLst>
          </p:cNvPr>
          <p:cNvSpPr/>
          <p:nvPr/>
        </p:nvSpPr>
        <p:spPr>
          <a:xfrm>
            <a:off x="7149405" y="1892618"/>
            <a:ext cx="331589" cy="331589"/>
          </a:xfrm>
          <a:prstGeom prst="roundRect">
            <a:avLst>
              <a:gd name="adj" fmla="val 2758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270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pt-BR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C9F7433F-71A6-A94F-E670-CD8F18E1CC51}"/>
              </a:ext>
            </a:extLst>
          </p:cNvPr>
          <p:cNvSpPr/>
          <p:nvPr/>
        </p:nvSpPr>
        <p:spPr>
          <a:xfrm>
            <a:off x="7204650" y="1920240"/>
            <a:ext cx="220980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0"/>
              </a:lnSpc>
              <a:buNone/>
            </a:pPr>
            <a:endParaRPr lang="en-US" sz="170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70DE6C62-8A55-2D62-57AE-D5494685AD49}"/>
              </a:ext>
            </a:extLst>
          </p:cNvPr>
          <p:cNvSpPr/>
          <p:nvPr/>
        </p:nvSpPr>
        <p:spPr>
          <a:xfrm>
            <a:off x="8052078" y="1943219"/>
            <a:ext cx="6062543" cy="46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chemeClr val="bg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Possui uma Base de Conhecimento para apoio na resolução de solicitações. Tipos de Chamados Comuns </a:t>
            </a:r>
            <a:endParaRPr lang="en-US" sz="1450" dirty="0">
              <a:solidFill>
                <a:schemeClr val="bg1"/>
              </a:solidFill>
            </a:endParaRPr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4425D154-BBB8-2EA0-07D0-45B99D698D9A}"/>
              </a:ext>
            </a:extLst>
          </p:cNvPr>
          <p:cNvSpPr/>
          <p:nvPr/>
        </p:nvSpPr>
        <p:spPr>
          <a:xfrm>
            <a:off x="8052078" y="2491859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Troca/desbloqueio de senhas</a:t>
            </a:r>
            <a:r>
              <a:rPr lang="en-US" sz="16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</a:t>
            </a:r>
            <a:endParaRPr lang="en-US" sz="1600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F55E1AC2-4E95-8B31-A5EC-6CE67DEAECAD}"/>
              </a:ext>
            </a:extLst>
          </p:cNvPr>
          <p:cNvSpPr/>
          <p:nvPr/>
        </p:nvSpPr>
        <p:spPr>
          <a:xfrm>
            <a:off x="8052078" y="2779157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Instalação de softwares,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96B2433B-AE26-758D-53BB-7649F2E07229}"/>
              </a:ext>
            </a:extLst>
          </p:cNvPr>
          <p:cNvSpPr/>
          <p:nvPr/>
        </p:nvSpPr>
        <p:spPr>
          <a:xfrm>
            <a:off x="8052078" y="3066455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Problemas de hardware/software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40537D4C-8FCE-62EB-C59C-245CE0215CA7}"/>
              </a:ext>
            </a:extLst>
          </p:cNvPr>
          <p:cNvSpPr/>
          <p:nvPr/>
        </p:nvSpPr>
        <p:spPr>
          <a:xfrm>
            <a:off x="8052078" y="3390543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2F100B51-954D-669C-50C6-1C21025E6342}"/>
              </a:ext>
            </a:extLst>
          </p:cNvPr>
          <p:cNvSpPr/>
          <p:nvPr/>
        </p:nvSpPr>
        <p:spPr>
          <a:xfrm>
            <a:off x="6722566" y="3064907"/>
            <a:ext cx="442079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Shape 17">
            <a:extLst>
              <a:ext uri="{FF2B5EF4-FFF2-40B4-BE49-F238E27FC236}">
                <a16:creationId xmlns:a16="http://schemas.microsoft.com/office/drawing/2014/main" id="{00813162-55C7-322D-2D31-BDCE540E3ABF}"/>
              </a:ext>
            </a:extLst>
          </p:cNvPr>
          <p:cNvSpPr/>
          <p:nvPr/>
        </p:nvSpPr>
        <p:spPr>
          <a:xfrm>
            <a:off x="7149405" y="2906792"/>
            <a:ext cx="331589" cy="331589"/>
          </a:xfrm>
          <a:prstGeom prst="roundRect">
            <a:avLst>
              <a:gd name="adj" fmla="val 2758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270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3AC0AFA7-11AD-0A6D-0275-9D724AD35425}"/>
              </a:ext>
            </a:extLst>
          </p:cNvPr>
          <p:cNvSpPr/>
          <p:nvPr/>
        </p:nvSpPr>
        <p:spPr>
          <a:xfrm>
            <a:off x="7204650" y="2934415"/>
            <a:ext cx="220980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0"/>
              </a:lnSpc>
              <a:buNone/>
            </a:pPr>
            <a:endParaRPr lang="en-US" sz="1700" dirty="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182A795E-2013-FA3B-7E69-B1EEF7FAEAB1}"/>
              </a:ext>
            </a:extLst>
          </p:cNvPr>
          <p:cNvSpPr/>
          <p:nvPr/>
        </p:nvSpPr>
        <p:spPr>
          <a:xfrm>
            <a:off x="4350306" y="2957394"/>
            <a:ext cx="2228017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800"/>
              </a:lnSpc>
              <a:buNone/>
            </a:pPr>
            <a:r>
              <a:rPr lang="en-US" sz="1450" b="1" dirty="0">
                <a:solidFill>
                  <a:schemeClr val="bg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Fluxo de Atendimento</a:t>
            </a:r>
            <a:endParaRPr lang="en-US" sz="1450" dirty="0">
              <a:solidFill>
                <a:schemeClr val="bg1"/>
              </a:solidFill>
            </a:endParaRPr>
          </a:p>
        </p:txBody>
      </p:sp>
      <p:sp>
        <p:nvSpPr>
          <p:cNvPr id="23" name="Text 20">
            <a:extLst>
              <a:ext uri="{FF2B5EF4-FFF2-40B4-BE49-F238E27FC236}">
                <a16:creationId xmlns:a16="http://schemas.microsoft.com/office/drawing/2014/main" id="{222B4A5E-3D28-B090-9872-D098E865ACB7}"/>
              </a:ext>
            </a:extLst>
          </p:cNvPr>
          <p:cNvSpPr/>
          <p:nvPr/>
        </p:nvSpPr>
        <p:spPr>
          <a:xfrm>
            <a:off x="2922850" y="3304638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Análise inicial das informações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3927D17B-07B3-4E5A-F669-32CBF517CF58}"/>
              </a:ext>
            </a:extLst>
          </p:cNvPr>
          <p:cNvSpPr/>
          <p:nvPr/>
        </p:nvSpPr>
        <p:spPr>
          <a:xfrm>
            <a:off x="2922850" y="3591936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Consulta à base de conhecimento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Text 22">
            <a:extLst>
              <a:ext uri="{FF2B5EF4-FFF2-40B4-BE49-F238E27FC236}">
                <a16:creationId xmlns:a16="http://schemas.microsoft.com/office/drawing/2014/main" id="{7448B5FB-ABE2-EBFC-5444-39F453C71D4E}"/>
              </a:ext>
            </a:extLst>
          </p:cNvPr>
          <p:cNvSpPr/>
          <p:nvPr/>
        </p:nvSpPr>
        <p:spPr>
          <a:xfrm>
            <a:off x="2922850" y="3879233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Tratamento técnico da solicitação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DB22AB81-2675-6F30-C08E-B2AA1CA47ADE}"/>
              </a:ext>
            </a:extLst>
          </p:cNvPr>
          <p:cNvSpPr/>
          <p:nvPr/>
        </p:nvSpPr>
        <p:spPr>
          <a:xfrm>
            <a:off x="2922850" y="4166531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Testes para validação da solução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Text 24">
            <a:extLst>
              <a:ext uri="{FF2B5EF4-FFF2-40B4-BE49-F238E27FC236}">
                <a16:creationId xmlns:a16="http://schemas.microsoft.com/office/drawing/2014/main" id="{B1ECA9CE-A551-1A03-8CB4-AF893E7EA130}"/>
              </a:ext>
            </a:extLst>
          </p:cNvPr>
          <p:cNvSpPr/>
          <p:nvPr/>
        </p:nvSpPr>
        <p:spPr>
          <a:xfrm>
            <a:off x="2922850" y="4453829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Confirmação e encerramento pelo usuário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Shape 25">
            <a:extLst>
              <a:ext uri="{FF2B5EF4-FFF2-40B4-BE49-F238E27FC236}">
                <a16:creationId xmlns:a16="http://schemas.microsoft.com/office/drawing/2014/main" id="{863022C6-F603-E0E8-5D2F-5B6EC5C7506D}"/>
              </a:ext>
            </a:extLst>
          </p:cNvPr>
          <p:cNvSpPr/>
          <p:nvPr/>
        </p:nvSpPr>
        <p:spPr>
          <a:xfrm>
            <a:off x="7487302" y="5085155"/>
            <a:ext cx="442079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9" name="Shape 26">
            <a:extLst>
              <a:ext uri="{FF2B5EF4-FFF2-40B4-BE49-F238E27FC236}">
                <a16:creationId xmlns:a16="http://schemas.microsoft.com/office/drawing/2014/main" id="{3DFD3DA9-24C0-031A-63AF-258CF3A76C1C}"/>
              </a:ext>
            </a:extLst>
          </p:cNvPr>
          <p:cNvSpPr/>
          <p:nvPr/>
        </p:nvSpPr>
        <p:spPr>
          <a:xfrm>
            <a:off x="7149405" y="4934600"/>
            <a:ext cx="331589" cy="331589"/>
          </a:xfrm>
          <a:prstGeom prst="roundRect">
            <a:avLst>
              <a:gd name="adj" fmla="val 2758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270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30" name="Text 27">
            <a:extLst>
              <a:ext uri="{FF2B5EF4-FFF2-40B4-BE49-F238E27FC236}">
                <a16:creationId xmlns:a16="http://schemas.microsoft.com/office/drawing/2014/main" id="{368511FC-EF6B-E7F0-2732-3D8B03FE51A9}"/>
              </a:ext>
            </a:extLst>
          </p:cNvPr>
          <p:cNvSpPr/>
          <p:nvPr/>
        </p:nvSpPr>
        <p:spPr>
          <a:xfrm>
            <a:off x="7204650" y="3958709"/>
            <a:ext cx="220980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0"/>
              </a:lnSpc>
              <a:buNone/>
            </a:pPr>
            <a:endParaRPr lang="en-US" sz="1700" dirty="0"/>
          </a:p>
        </p:txBody>
      </p:sp>
      <p:sp>
        <p:nvSpPr>
          <p:cNvPr id="31" name="Text 28">
            <a:extLst>
              <a:ext uri="{FF2B5EF4-FFF2-40B4-BE49-F238E27FC236}">
                <a16:creationId xmlns:a16="http://schemas.microsoft.com/office/drawing/2014/main" id="{A0B7101E-0249-A16E-1151-8B8433E52209}"/>
              </a:ext>
            </a:extLst>
          </p:cNvPr>
          <p:cNvSpPr/>
          <p:nvPr/>
        </p:nvSpPr>
        <p:spPr>
          <a:xfrm>
            <a:off x="8070861" y="4966359"/>
            <a:ext cx="1868805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chemeClr val="bg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Níveis</a:t>
            </a:r>
            <a:r>
              <a:rPr lang="en-US" sz="1450" b="1" dirty="0">
                <a:solidFill>
                  <a:srgbClr val="AFB3B6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r>
              <a:rPr lang="en-US" sz="1450" b="1" dirty="0">
                <a:solidFill>
                  <a:schemeClr val="bg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 Urgência</a:t>
            </a:r>
            <a:endParaRPr lang="en-US" sz="1450" dirty="0">
              <a:solidFill>
                <a:schemeClr val="bg1"/>
              </a:solidFill>
            </a:endParaRPr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0BB9BBF2-DD91-7639-0D19-9324D7BC7D9E}"/>
              </a:ext>
            </a:extLst>
          </p:cNvPr>
          <p:cNvSpPr/>
          <p:nvPr/>
        </p:nvSpPr>
        <p:spPr>
          <a:xfrm>
            <a:off x="8017607" y="5203045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Alta: ação imediata para falhas críticas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" name="Text 30">
            <a:extLst>
              <a:ext uri="{FF2B5EF4-FFF2-40B4-BE49-F238E27FC236}">
                <a16:creationId xmlns:a16="http://schemas.microsoft.com/office/drawing/2014/main" id="{9C6A039C-08B1-572A-E7B3-69F7A11E2D95}"/>
              </a:ext>
            </a:extLst>
          </p:cNvPr>
          <p:cNvSpPr/>
          <p:nvPr/>
        </p:nvSpPr>
        <p:spPr>
          <a:xfrm>
            <a:off x="8017607" y="5490342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Média: resolução dentro de prazo adequado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43BEA917-AFB8-C552-C429-CBFEEBFB0CD7}"/>
              </a:ext>
            </a:extLst>
          </p:cNvPr>
          <p:cNvSpPr/>
          <p:nvPr/>
        </p:nvSpPr>
        <p:spPr>
          <a:xfrm>
            <a:off x="8017607" y="5777640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Baixa: tratamento conforme disponibilidade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5" name="Shape 32">
            <a:extLst>
              <a:ext uri="{FF2B5EF4-FFF2-40B4-BE49-F238E27FC236}">
                <a16:creationId xmlns:a16="http://schemas.microsoft.com/office/drawing/2014/main" id="{17416E67-4BD6-FB07-1D2B-BA6D91E94EC1}"/>
              </a:ext>
            </a:extLst>
          </p:cNvPr>
          <p:cNvSpPr/>
          <p:nvPr/>
        </p:nvSpPr>
        <p:spPr>
          <a:xfrm>
            <a:off x="6741294" y="6079131"/>
            <a:ext cx="442079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6" name="Shape 33">
            <a:extLst>
              <a:ext uri="{FF2B5EF4-FFF2-40B4-BE49-F238E27FC236}">
                <a16:creationId xmlns:a16="http://schemas.microsoft.com/office/drawing/2014/main" id="{0EE08C5B-6BC4-A7C1-7C88-4B4597D50E61}"/>
              </a:ext>
            </a:extLst>
          </p:cNvPr>
          <p:cNvSpPr/>
          <p:nvPr/>
        </p:nvSpPr>
        <p:spPr>
          <a:xfrm>
            <a:off x="7170976" y="5910096"/>
            <a:ext cx="331589" cy="331589"/>
          </a:xfrm>
          <a:prstGeom prst="roundRect">
            <a:avLst>
              <a:gd name="adj" fmla="val 2758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270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pt-BR" dirty="0"/>
          </a:p>
        </p:txBody>
      </p:sp>
      <p:sp>
        <p:nvSpPr>
          <p:cNvPr id="37" name="Text 34">
            <a:extLst>
              <a:ext uri="{FF2B5EF4-FFF2-40B4-BE49-F238E27FC236}">
                <a16:creationId xmlns:a16="http://schemas.microsoft.com/office/drawing/2014/main" id="{388AE185-49B1-048F-4AE4-C293C0FFAFF5}"/>
              </a:ext>
            </a:extLst>
          </p:cNvPr>
          <p:cNvSpPr/>
          <p:nvPr/>
        </p:nvSpPr>
        <p:spPr>
          <a:xfrm>
            <a:off x="7204650" y="4983123"/>
            <a:ext cx="220980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0"/>
              </a:lnSpc>
              <a:buNone/>
            </a:pPr>
            <a:endParaRPr lang="en-US" sz="1700" dirty="0"/>
          </a:p>
        </p:txBody>
      </p:sp>
      <p:sp>
        <p:nvSpPr>
          <p:cNvPr id="38" name="Text 35">
            <a:extLst>
              <a:ext uri="{FF2B5EF4-FFF2-40B4-BE49-F238E27FC236}">
                <a16:creationId xmlns:a16="http://schemas.microsoft.com/office/drawing/2014/main" id="{C7E4908C-409C-A30F-9307-51577D8FD73C}"/>
              </a:ext>
            </a:extLst>
          </p:cNvPr>
          <p:cNvSpPr/>
          <p:nvPr/>
        </p:nvSpPr>
        <p:spPr>
          <a:xfrm>
            <a:off x="664404" y="5971617"/>
            <a:ext cx="5932646" cy="230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800"/>
              </a:lnSpc>
              <a:buNone/>
            </a:pPr>
            <a:r>
              <a:rPr lang="en-US" sz="1450" b="1" dirty="0">
                <a:solidFill>
                  <a:schemeClr val="bg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Gerenciamento de chamados divididos em três categorias:</a:t>
            </a:r>
            <a:r>
              <a:rPr lang="en-US" sz="1450" b="1" dirty="0">
                <a:solidFill>
                  <a:srgbClr val="AFB3B6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</a:t>
            </a:r>
            <a:endParaRPr lang="en-US" sz="1450" dirty="0"/>
          </a:p>
        </p:txBody>
      </p:sp>
      <p:sp>
        <p:nvSpPr>
          <p:cNvPr id="39" name="Text 36">
            <a:extLst>
              <a:ext uri="{FF2B5EF4-FFF2-40B4-BE49-F238E27FC236}">
                <a16:creationId xmlns:a16="http://schemas.microsoft.com/office/drawing/2014/main" id="{0420F471-0D4A-8F89-9CB3-0FE5187A357E}"/>
              </a:ext>
            </a:extLst>
          </p:cNvPr>
          <p:cNvSpPr/>
          <p:nvPr/>
        </p:nvSpPr>
        <p:spPr>
          <a:xfrm>
            <a:off x="534507" y="6290109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Incidentes,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" name="Text 37">
            <a:extLst>
              <a:ext uri="{FF2B5EF4-FFF2-40B4-BE49-F238E27FC236}">
                <a16:creationId xmlns:a16="http://schemas.microsoft.com/office/drawing/2014/main" id="{6FA2C815-7442-A2E0-5773-0FA7D1CF4F2F}"/>
              </a:ext>
            </a:extLst>
          </p:cNvPr>
          <p:cNvSpPr/>
          <p:nvPr/>
        </p:nvSpPr>
        <p:spPr>
          <a:xfrm>
            <a:off x="534507" y="6577407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Requerimentos,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 38">
            <a:extLst>
              <a:ext uri="{FF2B5EF4-FFF2-40B4-BE49-F238E27FC236}">
                <a16:creationId xmlns:a16="http://schemas.microsoft.com/office/drawing/2014/main" id="{9F17F2E2-13E2-538A-5531-8D7A6ADCF452}"/>
              </a:ext>
            </a:extLst>
          </p:cNvPr>
          <p:cNvSpPr/>
          <p:nvPr/>
        </p:nvSpPr>
        <p:spPr>
          <a:xfrm>
            <a:off x="534507" y="6857146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Mudanças,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 39">
            <a:extLst>
              <a:ext uri="{FF2B5EF4-FFF2-40B4-BE49-F238E27FC236}">
                <a16:creationId xmlns:a16="http://schemas.microsoft.com/office/drawing/2014/main" id="{BA7F33BC-F705-8B7F-E9A9-88FD53344288}"/>
              </a:ext>
            </a:extLst>
          </p:cNvPr>
          <p:cNvSpPr/>
          <p:nvPr/>
        </p:nvSpPr>
        <p:spPr>
          <a:xfrm>
            <a:off x="5948113" y="7168221"/>
            <a:ext cx="60625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43" name="Shape 40">
            <a:extLst>
              <a:ext uri="{FF2B5EF4-FFF2-40B4-BE49-F238E27FC236}">
                <a16:creationId xmlns:a16="http://schemas.microsoft.com/office/drawing/2014/main" id="{01EDDC99-5E19-24AF-440C-D6C13397D6F3}"/>
              </a:ext>
            </a:extLst>
          </p:cNvPr>
          <p:cNvSpPr/>
          <p:nvPr/>
        </p:nvSpPr>
        <p:spPr>
          <a:xfrm>
            <a:off x="7511473" y="6976411"/>
            <a:ext cx="442079" cy="15240"/>
          </a:xfrm>
          <a:prstGeom prst="roundRect">
            <a:avLst>
              <a:gd name="adj" fmla="val 6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4" name="Shape 41">
            <a:extLst>
              <a:ext uri="{FF2B5EF4-FFF2-40B4-BE49-F238E27FC236}">
                <a16:creationId xmlns:a16="http://schemas.microsoft.com/office/drawing/2014/main" id="{71D09BC6-B184-9A72-BABE-72A6677E75F3}"/>
              </a:ext>
            </a:extLst>
          </p:cNvPr>
          <p:cNvSpPr/>
          <p:nvPr/>
        </p:nvSpPr>
        <p:spPr>
          <a:xfrm>
            <a:off x="7195123" y="6818296"/>
            <a:ext cx="331589" cy="331589"/>
          </a:xfrm>
          <a:prstGeom prst="roundRect">
            <a:avLst>
              <a:gd name="adj" fmla="val 2758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270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45" name="Text 42">
            <a:extLst>
              <a:ext uri="{FF2B5EF4-FFF2-40B4-BE49-F238E27FC236}">
                <a16:creationId xmlns:a16="http://schemas.microsoft.com/office/drawing/2014/main" id="{564609E2-3F05-C8CE-93DF-6225B5D4DAA9}"/>
              </a:ext>
            </a:extLst>
          </p:cNvPr>
          <p:cNvSpPr/>
          <p:nvPr/>
        </p:nvSpPr>
        <p:spPr>
          <a:xfrm>
            <a:off x="7235129" y="6808215"/>
            <a:ext cx="220980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700"/>
              </a:lnSpc>
              <a:buNone/>
            </a:pPr>
            <a:endParaRPr lang="en-US" sz="1700" dirty="0"/>
          </a:p>
        </p:txBody>
      </p:sp>
      <p:sp>
        <p:nvSpPr>
          <p:cNvPr id="46" name="Text 43">
            <a:extLst>
              <a:ext uri="{FF2B5EF4-FFF2-40B4-BE49-F238E27FC236}">
                <a16:creationId xmlns:a16="http://schemas.microsoft.com/office/drawing/2014/main" id="{B747C24D-3209-1957-E132-555E98F76889}"/>
              </a:ext>
            </a:extLst>
          </p:cNvPr>
          <p:cNvSpPr/>
          <p:nvPr/>
        </p:nvSpPr>
        <p:spPr>
          <a:xfrm>
            <a:off x="8017607" y="6880923"/>
            <a:ext cx="3033996" cy="449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chemeClr val="bg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Registro e Acompanhamento </a:t>
            </a:r>
            <a:endParaRPr lang="en-US" sz="1450" dirty="0">
              <a:solidFill>
                <a:schemeClr val="bg1"/>
              </a:solidFill>
            </a:endParaRPr>
          </a:p>
        </p:txBody>
      </p:sp>
      <p:sp>
        <p:nvSpPr>
          <p:cNvPr id="47" name="Text 44">
            <a:extLst>
              <a:ext uri="{FF2B5EF4-FFF2-40B4-BE49-F238E27FC236}">
                <a16:creationId xmlns:a16="http://schemas.microsoft.com/office/drawing/2014/main" id="{3C0B7E07-F76F-1C94-BB9B-F51CE8789955}"/>
              </a:ext>
            </a:extLst>
          </p:cNvPr>
          <p:cNvSpPr/>
          <p:nvPr/>
        </p:nvSpPr>
        <p:spPr>
          <a:xfrm>
            <a:off x="7638840" y="7245657"/>
            <a:ext cx="6180757" cy="9205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600" dirty="0">
                <a:solidFill>
                  <a:schemeClr val="bg1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Chamados são gerenciados via ferramenta ITSM, tratados individualmente por analistas.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 45">
            <a:extLst>
              <a:ext uri="{FF2B5EF4-FFF2-40B4-BE49-F238E27FC236}">
                <a16:creationId xmlns:a16="http://schemas.microsoft.com/office/drawing/2014/main" id="{086D2DEA-0552-DA9D-5F05-F3C0B878E180}"/>
              </a:ext>
            </a:extLst>
          </p:cNvPr>
          <p:cNvSpPr/>
          <p:nvPr/>
        </p:nvSpPr>
        <p:spPr>
          <a:xfrm>
            <a:off x="8052078" y="6783467"/>
            <a:ext cx="6180757" cy="460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  <p:pic>
        <p:nvPicPr>
          <p:cNvPr id="50" name="Gráfico 49" descr="Aperto de mãos">
            <a:extLst>
              <a:ext uri="{FF2B5EF4-FFF2-40B4-BE49-F238E27FC236}">
                <a16:creationId xmlns:a16="http://schemas.microsoft.com/office/drawing/2014/main" id="{38F87B09-9F96-AF71-C8EE-6DC62CFA3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9884" y="1047588"/>
            <a:ext cx="230506" cy="293934"/>
          </a:xfrm>
          <a:prstGeom prst="rect">
            <a:avLst/>
          </a:prstGeom>
        </p:spPr>
      </p:pic>
      <p:pic>
        <p:nvPicPr>
          <p:cNvPr id="52" name="Gráfico 51" descr="Lâmpada e engrenagem">
            <a:extLst>
              <a:ext uri="{FF2B5EF4-FFF2-40B4-BE49-F238E27FC236}">
                <a16:creationId xmlns:a16="http://schemas.microsoft.com/office/drawing/2014/main" id="{28A4C042-77F5-50EE-A09D-F015F542F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7511" y="1906733"/>
            <a:ext cx="288000" cy="288000"/>
          </a:xfrm>
          <a:prstGeom prst="rect">
            <a:avLst/>
          </a:prstGeom>
        </p:spPr>
      </p:pic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D392B9E4-B134-950C-3C13-9BD729D749DA}"/>
              </a:ext>
            </a:extLst>
          </p:cNvPr>
          <p:cNvSpPr/>
          <p:nvPr/>
        </p:nvSpPr>
        <p:spPr>
          <a:xfrm>
            <a:off x="7271820" y="2959016"/>
            <a:ext cx="102000" cy="42000"/>
          </a:xfrm>
          <a:custGeom>
            <a:avLst/>
            <a:gdLst>
              <a:gd name="connsiteX0" fmla="*/ 0 w 102000"/>
              <a:gd name="connsiteY0" fmla="*/ 0 h 42000"/>
              <a:gd name="connsiteX1" fmla="*/ 102000 w 102000"/>
              <a:gd name="connsiteY1" fmla="*/ 0 h 42000"/>
              <a:gd name="connsiteX2" fmla="*/ 102000 w 102000"/>
              <a:gd name="connsiteY2" fmla="*/ 42000 h 42000"/>
              <a:gd name="connsiteX3" fmla="*/ 0 w 102000"/>
              <a:gd name="connsiteY3" fmla="*/ 42000 h 4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00" h="42000">
                <a:moveTo>
                  <a:pt x="0" y="0"/>
                </a:moveTo>
                <a:lnTo>
                  <a:pt x="102000" y="0"/>
                </a:lnTo>
                <a:lnTo>
                  <a:pt x="102000" y="42000"/>
                </a:lnTo>
                <a:lnTo>
                  <a:pt x="0" y="42000"/>
                </a:ln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31384BE1-C103-7BB4-4FF9-E275A4B3FAB8}"/>
              </a:ext>
            </a:extLst>
          </p:cNvPr>
          <p:cNvSpPr/>
          <p:nvPr/>
        </p:nvSpPr>
        <p:spPr>
          <a:xfrm>
            <a:off x="7214820" y="3118016"/>
            <a:ext cx="36000" cy="36000"/>
          </a:xfrm>
          <a:custGeom>
            <a:avLst/>
            <a:gdLst>
              <a:gd name="connsiteX0" fmla="*/ 36000 w 36000"/>
              <a:gd name="connsiteY0" fmla="*/ 18000 h 36000"/>
              <a:gd name="connsiteX1" fmla="*/ 18000 w 36000"/>
              <a:gd name="connsiteY1" fmla="*/ 36000 h 36000"/>
              <a:gd name="connsiteX2" fmla="*/ 0 w 36000"/>
              <a:gd name="connsiteY2" fmla="*/ 18000 h 36000"/>
              <a:gd name="connsiteX3" fmla="*/ 18000 w 36000"/>
              <a:gd name="connsiteY3" fmla="*/ 0 h 36000"/>
              <a:gd name="connsiteX4" fmla="*/ 36000 w 36000"/>
              <a:gd name="connsiteY4" fmla="*/ 18000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" h="36000">
                <a:moveTo>
                  <a:pt x="36000" y="18000"/>
                </a:moveTo>
                <a:cubicBezTo>
                  <a:pt x="36000" y="27941"/>
                  <a:pt x="27941" y="36000"/>
                  <a:pt x="18000" y="36000"/>
                </a:cubicBezTo>
                <a:cubicBezTo>
                  <a:pt x="8059" y="36000"/>
                  <a:pt x="0" y="27941"/>
                  <a:pt x="0" y="18000"/>
                </a:cubicBezTo>
                <a:cubicBezTo>
                  <a:pt x="0" y="8059"/>
                  <a:pt x="8059" y="0"/>
                  <a:pt x="18000" y="0"/>
                </a:cubicBezTo>
                <a:cubicBezTo>
                  <a:pt x="27941" y="0"/>
                  <a:pt x="36000" y="8059"/>
                  <a:pt x="36000" y="180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A3A13EF5-29BE-77F3-7715-A19B048350DE}"/>
              </a:ext>
            </a:extLst>
          </p:cNvPr>
          <p:cNvSpPr/>
          <p:nvPr/>
        </p:nvSpPr>
        <p:spPr>
          <a:xfrm>
            <a:off x="7304820" y="3118016"/>
            <a:ext cx="36000" cy="36000"/>
          </a:xfrm>
          <a:custGeom>
            <a:avLst/>
            <a:gdLst>
              <a:gd name="connsiteX0" fmla="*/ 36000 w 36000"/>
              <a:gd name="connsiteY0" fmla="*/ 18000 h 36000"/>
              <a:gd name="connsiteX1" fmla="*/ 18000 w 36000"/>
              <a:gd name="connsiteY1" fmla="*/ 36000 h 36000"/>
              <a:gd name="connsiteX2" fmla="*/ 0 w 36000"/>
              <a:gd name="connsiteY2" fmla="*/ 18000 h 36000"/>
              <a:gd name="connsiteX3" fmla="*/ 18000 w 36000"/>
              <a:gd name="connsiteY3" fmla="*/ 0 h 36000"/>
              <a:gd name="connsiteX4" fmla="*/ 36000 w 36000"/>
              <a:gd name="connsiteY4" fmla="*/ 18000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" h="36000">
                <a:moveTo>
                  <a:pt x="36000" y="18000"/>
                </a:moveTo>
                <a:cubicBezTo>
                  <a:pt x="36000" y="27941"/>
                  <a:pt x="27941" y="36000"/>
                  <a:pt x="18000" y="36000"/>
                </a:cubicBezTo>
                <a:cubicBezTo>
                  <a:pt x="8059" y="36000"/>
                  <a:pt x="0" y="27941"/>
                  <a:pt x="0" y="18000"/>
                </a:cubicBezTo>
                <a:cubicBezTo>
                  <a:pt x="0" y="8059"/>
                  <a:pt x="8059" y="0"/>
                  <a:pt x="18000" y="0"/>
                </a:cubicBezTo>
                <a:cubicBezTo>
                  <a:pt x="27941" y="0"/>
                  <a:pt x="36000" y="8059"/>
                  <a:pt x="36000" y="180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3CF04460-6554-200A-3416-B34380574714}"/>
              </a:ext>
            </a:extLst>
          </p:cNvPr>
          <p:cNvSpPr/>
          <p:nvPr/>
        </p:nvSpPr>
        <p:spPr>
          <a:xfrm>
            <a:off x="7394820" y="3118016"/>
            <a:ext cx="36000" cy="36000"/>
          </a:xfrm>
          <a:custGeom>
            <a:avLst/>
            <a:gdLst>
              <a:gd name="connsiteX0" fmla="*/ 36000 w 36000"/>
              <a:gd name="connsiteY0" fmla="*/ 18000 h 36000"/>
              <a:gd name="connsiteX1" fmla="*/ 18000 w 36000"/>
              <a:gd name="connsiteY1" fmla="*/ 36000 h 36000"/>
              <a:gd name="connsiteX2" fmla="*/ 0 w 36000"/>
              <a:gd name="connsiteY2" fmla="*/ 18000 h 36000"/>
              <a:gd name="connsiteX3" fmla="*/ 18000 w 36000"/>
              <a:gd name="connsiteY3" fmla="*/ 0 h 36000"/>
              <a:gd name="connsiteX4" fmla="*/ 36000 w 36000"/>
              <a:gd name="connsiteY4" fmla="*/ 18000 h 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00" h="36000">
                <a:moveTo>
                  <a:pt x="36000" y="18000"/>
                </a:moveTo>
                <a:cubicBezTo>
                  <a:pt x="36000" y="27941"/>
                  <a:pt x="27941" y="36000"/>
                  <a:pt x="18000" y="36000"/>
                </a:cubicBezTo>
                <a:cubicBezTo>
                  <a:pt x="8059" y="36000"/>
                  <a:pt x="0" y="27941"/>
                  <a:pt x="0" y="18000"/>
                </a:cubicBezTo>
                <a:cubicBezTo>
                  <a:pt x="0" y="8059"/>
                  <a:pt x="8059" y="0"/>
                  <a:pt x="18000" y="0"/>
                </a:cubicBezTo>
                <a:cubicBezTo>
                  <a:pt x="27941" y="0"/>
                  <a:pt x="36000" y="8059"/>
                  <a:pt x="36000" y="180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6" name="Forma Livre: Forma 65">
            <a:extLst>
              <a:ext uri="{FF2B5EF4-FFF2-40B4-BE49-F238E27FC236}">
                <a16:creationId xmlns:a16="http://schemas.microsoft.com/office/drawing/2014/main" id="{CE0F4A5D-999C-D21F-A729-B41186FF8755}"/>
              </a:ext>
            </a:extLst>
          </p:cNvPr>
          <p:cNvSpPr/>
          <p:nvPr/>
        </p:nvSpPr>
        <p:spPr>
          <a:xfrm>
            <a:off x="7226820" y="3013016"/>
            <a:ext cx="192000" cy="96000"/>
          </a:xfrm>
          <a:custGeom>
            <a:avLst/>
            <a:gdLst>
              <a:gd name="connsiteX0" fmla="*/ 115500 w 192000"/>
              <a:gd name="connsiteY0" fmla="*/ 42000 h 96000"/>
              <a:gd name="connsiteX1" fmla="*/ 102000 w 192000"/>
              <a:gd name="connsiteY1" fmla="*/ 28500 h 96000"/>
              <a:gd name="connsiteX2" fmla="*/ 102000 w 192000"/>
              <a:gd name="connsiteY2" fmla="*/ 0 h 96000"/>
              <a:gd name="connsiteX3" fmla="*/ 90000 w 192000"/>
              <a:gd name="connsiteY3" fmla="*/ 0 h 96000"/>
              <a:gd name="connsiteX4" fmla="*/ 90000 w 192000"/>
              <a:gd name="connsiteY4" fmla="*/ 28500 h 96000"/>
              <a:gd name="connsiteX5" fmla="*/ 76500 w 192000"/>
              <a:gd name="connsiteY5" fmla="*/ 42000 h 96000"/>
              <a:gd name="connsiteX6" fmla="*/ 0 w 192000"/>
              <a:gd name="connsiteY6" fmla="*/ 42000 h 96000"/>
              <a:gd name="connsiteX7" fmla="*/ 0 w 192000"/>
              <a:gd name="connsiteY7" fmla="*/ 96000 h 96000"/>
              <a:gd name="connsiteX8" fmla="*/ 12000 w 192000"/>
              <a:gd name="connsiteY8" fmla="*/ 96000 h 96000"/>
              <a:gd name="connsiteX9" fmla="*/ 12000 w 192000"/>
              <a:gd name="connsiteY9" fmla="*/ 54000 h 96000"/>
              <a:gd name="connsiteX10" fmla="*/ 76500 w 192000"/>
              <a:gd name="connsiteY10" fmla="*/ 54000 h 96000"/>
              <a:gd name="connsiteX11" fmla="*/ 90000 w 192000"/>
              <a:gd name="connsiteY11" fmla="*/ 67500 h 96000"/>
              <a:gd name="connsiteX12" fmla="*/ 90000 w 192000"/>
              <a:gd name="connsiteY12" fmla="*/ 96000 h 96000"/>
              <a:gd name="connsiteX13" fmla="*/ 102000 w 192000"/>
              <a:gd name="connsiteY13" fmla="*/ 96000 h 96000"/>
              <a:gd name="connsiteX14" fmla="*/ 102000 w 192000"/>
              <a:gd name="connsiteY14" fmla="*/ 67500 h 96000"/>
              <a:gd name="connsiteX15" fmla="*/ 115500 w 192000"/>
              <a:gd name="connsiteY15" fmla="*/ 54000 h 96000"/>
              <a:gd name="connsiteX16" fmla="*/ 180000 w 192000"/>
              <a:gd name="connsiteY16" fmla="*/ 54000 h 96000"/>
              <a:gd name="connsiteX17" fmla="*/ 180000 w 192000"/>
              <a:gd name="connsiteY17" fmla="*/ 96000 h 96000"/>
              <a:gd name="connsiteX18" fmla="*/ 192000 w 192000"/>
              <a:gd name="connsiteY18" fmla="*/ 96000 h 96000"/>
              <a:gd name="connsiteX19" fmla="*/ 192000 w 192000"/>
              <a:gd name="connsiteY19" fmla="*/ 42000 h 96000"/>
              <a:gd name="connsiteX20" fmla="*/ 96000 w 192000"/>
              <a:gd name="connsiteY20" fmla="*/ 63000 h 96000"/>
              <a:gd name="connsiteX21" fmla="*/ 81000 w 192000"/>
              <a:gd name="connsiteY21" fmla="*/ 48000 h 96000"/>
              <a:gd name="connsiteX22" fmla="*/ 96000 w 192000"/>
              <a:gd name="connsiteY22" fmla="*/ 33000 h 96000"/>
              <a:gd name="connsiteX23" fmla="*/ 111000 w 192000"/>
              <a:gd name="connsiteY23" fmla="*/ 48000 h 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92000" h="96000">
                <a:moveTo>
                  <a:pt x="115500" y="42000"/>
                </a:moveTo>
                <a:lnTo>
                  <a:pt x="102000" y="28500"/>
                </a:lnTo>
                <a:lnTo>
                  <a:pt x="102000" y="0"/>
                </a:lnTo>
                <a:lnTo>
                  <a:pt x="90000" y="0"/>
                </a:lnTo>
                <a:lnTo>
                  <a:pt x="90000" y="28500"/>
                </a:lnTo>
                <a:lnTo>
                  <a:pt x="76500" y="42000"/>
                </a:lnTo>
                <a:lnTo>
                  <a:pt x="0" y="42000"/>
                </a:lnTo>
                <a:lnTo>
                  <a:pt x="0" y="96000"/>
                </a:lnTo>
                <a:lnTo>
                  <a:pt x="12000" y="96000"/>
                </a:lnTo>
                <a:lnTo>
                  <a:pt x="12000" y="54000"/>
                </a:lnTo>
                <a:lnTo>
                  <a:pt x="76500" y="54000"/>
                </a:lnTo>
                <a:lnTo>
                  <a:pt x="90000" y="67500"/>
                </a:lnTo>
                <a:lnTo>
                  <a:pt x="90000" y="96000"/>
                </a:lnTo>
                <a:lnTo>
                  <a:pt x="102000" y="96000"/>
                </a:lnTo>
                <a:lnTo>
                  <a:pt x="102000" y="67500"/>
                </a:lnTo>
                <a:lnTo>
                  <a:pt x="115500" y="54000"/>
                </a:lnTo>
                <a:lnTo>
                  <a:pt x="180000" y="54000"/>
                </a:lnTo>
                <a:lnTo>
                  <a:pt x="180000" y="96000"/>
                </a:lnTo>
                <a:lnTo>
                  <a:pt x="192000" y="96000"/>
                </a:lnTo>
                <a:lnTo>
                  <a:pt x="192000" y="42000"/>
                </a:lnTo>
                <a:close/>
                <a:moveTo>
                  <a:pt x="96000" y="63000"/>
                </a:moveTo>
                <a:lnTo>
                  <a:pt x="81000" y="48000"/>
                </a:lnTo>
                <a:lnTo>
                  <a:pt x="96000" y="33000"/>
                </a:lnTo>
                <a:lnTo>
                  <a:pt x="111000" y="48000"/>
                </a:ln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0" name="Forma Livre: Forma 69">
            <a:extLst>
              <a:ext uri="{FF2B5EF4-FFF2-40B4-BE49-F238E27FC236}">
                <a16:creationId xmlns:a16="http://schemas.microsoft.com/office/drawing/2014/main" id="{CAF21B55-5F20-5EE4-8974-FCAF06F476C4}"/>
              </a:ext>
            </a:extLst>
          </p:cNvPr>
          <p:cNvSpPr/>
          <p:nvPr/>
        </p:nvSpPr>
        <p:spPr>
          <a:xfrm>
            <a:off x="7369303" y="5025034"/>
            <a:ext cx="54000" cy="54000"/>
          </a:xfrm>
          <a:custGeom>
            <a:avLst/>
            <a:gdLst>
              <a:gd name="connsiteX0" fmla="*/ 54000 w 54000"/>
              <a:gd name="connsiteY0" fmla="*/ 27000 h 54000"/>
              <a:gd name="connsiteX1" fmla="*/ 27000 w 54000"/>
              <a:gd name="connsiteY1" fmla="*/ 54000 h 54000"/>
              <a:gd name="connsiteX2" fmla="*/ 0 w 54000"/>
              <a:gd name="connsiteY2" fmla="*/ 27000 h 54000"/>
              <a:gd name="connsiteX3" fmla="*/ 27000 w 54000"/>
              <a:gd name="connsiteY3" fmla="*/ 0 h 54000"/>
              <a:gd name="connsiteX4" fmla="*/ 54000 w 54000"/>
              <a:gd name="connsiteY4" fmla="*/ 27000 h 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" h="54000">
                <a:moveTo>
                  <a:pt x="54000" y="27000"/>
                </a:moveTo>
                <a:cubicBezTo>
                  <a:pt x="54000" y="41912"/>
                  <a:pt x="41912" y="54000"/>
                  <a:pt x="27000" y="54000"/>
                </a:cubicBezTo>
                <a:cubicBezTo>
                  <a:pt x="12088" y="54000"/>
                  <a:pt x="0" y="41912"/>
                  <a:pt x="0" y="27000"/>
                </a:cubicBezTo>
                <a:cubicBezTo>
                  <a:pt x="0" y="12088"/>
                  <a:pt x="12088" y="0"/>
                  <a:pt x="27000" y="0"/>
                </a:cubicBezTo>
                <a:cubicBezTo>
                  <a:pt x="41912" y="0"/>
                  <a:pt x="54000" y="12088"/>
                  <a:pt x="54000" y="270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4DE69DCB-8DFC-341F-CA2D-1E6336C23100}"/>
              </a:ext>
            </a:extLst>
          </p:cNvPr>
          <p:cNvSpPr/>
          <p:nvPr/>
        </p:nvSpPr>
        <p:spPr>
          <a:xfrm>
            <a:off x="7257479" y="6987093"/>
            <a:ext cx="192000" cy="96000"/>
          </a:xfrm>
          <a:custGeom>
            <a:avLst/>
            <a:gdLst>
              <a:gd name="connsiteX0" fmla="*/ 182400 w 192000"/>
              <a:gd name="connsiteY0" fmla="*/ 28800 h 96000"/>
              <a:gd name="connsiteX1" fmla="*/ 135600 w 192000"/>
              <a:gd name="connsiteY1" fmla="*/ 6000 h 96000"/>
              <a:gd name="connsiteX2" fmla="*/ 96000 w 192000"/>
              <a:gd name="connsiteY2" fmla="*/ 0 h 96000"/>
              <a:gd name="connsiteX3" fmla="*/ 56400 w 192000"/>
              <a:gd name="connsiteY3" fmla="*/ 6000 h 96000"/>
              <a:gd name="connsiteX4" fmla="*/ 9600 w 192000"/>
              <a:gd name="connsiteY4" fmla="*/ 28800 h 96000"/>
              <a:gd name="connsiteX5" fmla="*/ 0 w 192000"/>
              <a:gd name="connsiteY5" fmla="*/ 48000 h 96000"/>
              <a:gd name="connsiteX6" fmla="*/ 0 w 192000"/>
              <a:gd name="connsiteY6" fmla="*/ 96000 h 96000"/>
              <a:gd name="connsiteX7" fmla="*/ 192000 w 192000"/>
              <a:gd name="connsiteY7" fmla="*/ 96000 h 96000"/>
              <a:gd name="connsiteX8" fmla="*/ 192000 w 192000"/>
              <a:gd name="connsiteY8" fmla="*/ 48000 h 96000"/>
              <a:gd name="connsiteX9" fmla="*/ 182400 w 192000"/>
              <a:gd name="connsiteY9" fmla="*/ 28800 h 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2000" h="96000">
                <a:moveTo>
                  <a:pt x="182400" y="28800"/>
                </a:moveTo>
                <a:cubicBezTo>
                  <a:pt x="169200" y="18000"/>
                  <a:pt x="152400" y="10800"/>
                  <a:pt x="135600" y="6000"/>
                </a:cubicBezTo>
                <a:cubicBezTo>
                  <a:pt x="123600" y="2400"/>
                  <a:pt x="110400" y="0"/>
                  <a:pt x="96000" y="0"/>
                </a:cubicBezTo>
                <a:cubicBezTo>
                  <a:pt x="82800" y="0"/>
                  <a:pt x="69600" y="2400"/>
                  <a:pt x="56400" y="6000"/>
                </a:cubicBezTo>
                <a:cubicBezTo>
                  <a:pt x="39600" y="10800"/>
                  <a:pt x="22800" y="19200"/>
                  <a:pt x="9600" y="28800"/>
                </a:cubicBezTo>
                <a:cubicBezTo>
                  <a:pt x="3600" y="33600"/>
                  <a:pt x="0" y="40800"/>
                  <a:pt x="0" y="48000"/>
                </a:cubicBezTo>
                <a:lnTo>
                  <a:pt x="0" y="96000"/>
                </a:lnTo>
                <a:lnTo>
                  <a:pt x="192000" y="96000"/>
                </a:lnTo>
                <a:lnTo>
                  <a:pt x="192000" y="48000"/>
                </a:lnTo>
                <a:cubicBezTo>
                  <a:pt x="192000" y="40800"/>
                  <a:pt x="188400" y="33600"/>
                  <a:pt x="182400" y="288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6C762657-0E5D-AB2C-A0B6-8F52ADF02F3D}"/>
              </a:ext>
            </a:extLst>
          </p:cNvPr>
          <p:cNvSpPr/>
          <p:nvPr/>
        </p:nvSpPr>
        <p:spPr>
          <a:xfrm>
            <a:off x="7313202" y="6868898"/>
            <a:ext cx="134099" cy="114000"/>
          </a:xfrm>
          <a:custGeom>
            <a:avLst/>
            <a:gdLst>
              <a:gd name="connsiteX0" fmla="*/ 6000 w 134099"/>
              <a:gd name="connsiteY0" fmla="*/ 31200 h 114000"/>
              <a:gd name="connsiteX1" fmla="*/ 10200 w 134099"/>
              <a:gd name="connsiteY1" fmla="*/ 29400 h 114000"/>
              <a:gd name="connsiteX2" fmla="*/ 10200 w 134099"/>
              <a:gd name="connsiteY2" fmla="*/ 29400 h 114000"/>
              <a:gd name="connsiteX3" fmla="*/ 52800 w 134099"/>
              <a:gd name="connsiteY3" fmla="*/ 12000 h 114000"/>
              <a:gd name="connsiteX4" fmla="*/ 112800 w 134099"/>
              <a:gd name="connsiteY4" fmla="*/ 72000 h 114000"/>
              <a:gd name="connsiteX5" fmla="*/ 112800 w 134099"/>
              <a:gd name="connsiteY5" fmla="*/ 85800 h 114000"/>
              <a:gd name="connsiteX6" fmla="*/ 78300 w 134099"/>
              <a:gd name="connsiteY6" fmla="*/ 97200 h 114000"/>
              <a:gd name="connsiteX7" fmla="*/ 73800 w 134099"/>
              <a:gd name="connsiteY7" fmla="*/ 96000 h 114000"/>
              <a:gd name="connsiteX8" fmla="*/ 64800 w 134099"/>
              <a:gd name="connsiteY8" fmla="*/ 105000 h 114000"/>
              <a:gd name="connsiteX9" fmla="*/ 73800 w 134099"/>
              <a:gd name="connsiteY9" fmla="*/ 114000 h 114000"/>
              <a:gd name="connsiteX10" fmla="*/ 82200 w 134099"/>
              <a:gd name="connsiteY10" fmla="*/ 108600 h 114000"/>
              <a:gd name="connsiteX11" fmla="*/ 129900 w 134099"/>
              <a:gd name="connsiteY11" fmla="*/ 92700 h 114000"/>
              <a:gd name="connsiteX12" fmla="*/ 134100 w 134099"/>
              <a:gd name="connsiteY12" fmla="*/ 87000 h 114000"/>
              <a:gd name="connsiteX13" fmla="*/ 134100 w 134099"/>
              <a:gd name="connsiteY13" fmla="*/ 60000 h 114000"/>
              <a:gd name="connsiteX14" fmla="*/ 128100 w 134099"/>
              <a:gd name="connsiteY14" fmla="*/ 54000 h 114000"/>
              <a:gd name="connsiteX15" fmla="*/ 122700 w 134099"/>
              <a:gd name="connsiteY15" fmla="*/ 54000 h 114000"/>
              <a:gd name="connsiteX16" fmla="*/ 52800 w 134099"/>
              <a:gd name="connsiteY16" fmla="*/ 0 h 114000"/>
              <a:gd name="connsiteX17" fmla="*/ 2400 w 134099"/>
              <a:gd name="connsiteY17" fmla="*/ 20400 h 114000"/>
              <a:gd name="connsiteX18" fmla="*/ 0 w 134099"/>
              <a:gd name="connsiteY18" fmla="*/ 25200 h 114000"/>
              <a:gd name="connsiteX19" fmla="*/ 6000 w 134099"/>
              <a:gd name="connsiteY19" fmla="*/ 31200 h 11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4099" h="114000">
                <a:moveTo>
                  <a:pt x="6000" y="31200"/>
                </a:moveTo>
                <a:cubicBezTo>
                  <a:pt x="7800" y="31200"/>
                  <a:pt x="9300" y="30600"/>
                  <a:pt x="10200" y="29400"/>
                </a:cubicBezTo>
                <a:lnTo>
                  <a:pt x="10200" y="29400"/>
                </a:lnTo>
                <a:cubicBezTo>
                  <a:pt x="21300" y="18600"/>
                  <a:pt x="36300" y="12000"/>
                  <a:pt x="52800" y="12000"/>
                </a:cubicBezTo>
                <a:cubicBezTo>
                  <a:pt x="85800" y="12000"/>
                  <a:pt x="112800" y="39000"/>
                  <a:pt x="112800" y="72000"/>
                </a:cubicBezTo>
                <a:lnTo>
                  <a:pt x="112800" y="85800"/>
                </a:lnTo>
                <a:lnTo>
                  <a:pt x="78300" y="97200"/>
                </a:lnTo>
                <a:cubicBezTo>
                  <a:pt x="76800" y="96600"/>
                  <a:pt x="75300" y="96000"/>
                  <a:pt x="73800" y="96000"/>
                </a:cubicBezTo>
                <a:cubicBezTo>
                  <a:pt x="68700" y="96000"/>
                  <a:pt x="64800" y="99900"/>
                  <a:pt x="64800" y="105000"/>
                </a:cubicBezTo>
                <a:cubicBezTo>
                  <a:pt x="64800" y="110100"/>
                  <a:pt x="68700" y="114000"/>
                  <a:pt x="73800" y="114000"/>
                </a:cubicBezTo>
                <a:cubicBezTo>
                  <a:pt x="77400" y="114000"/>
                  <a:pt x="80700" y="111900"/>
                  <a:pt x="82200" y="108600"/>
                </a:cubicBezTo>
                <a:lnTo>
                  <a:pt x="129900" y="92700"/>
                </a:lnTo>
                <a:cubicBezTo>
                  <a:pt x="132300" y="91800"/>
                  <a:pt x="134100" y="89700"/>
                  <a:pt x="134100" y="87000"/>
                </a:cubicBezTo>
                <a:lnTo>
                  <a:pt x="134100" y="60000"/>
                </a:lnTo>
                <a:cubicBezTo>
                  <a:pt x="134100" y="56700"/>
                  <a:pt x="131400" y="54000"/>
                  <a:pt x="128100" y="54000"/>
                </a:cubicBezTo>
                <a:lnTo>
                  <a:pt x="122700" y="54000"/>
                </a:lnTo>
                <a:cubicBezTo>
                  <a:pt x="114600" y="23100"/>
                  <a:pt x="86400" y="0"/>
                  <a:pt x="52800" y="0"/>
                </a:cubicBezTo>
                <a:cubicBezTo>
                  <a:pt x="33300" y="0"/>
                  <a:pt x="15600" y="7800"/>
                  <a:pt x="2400" y="20400"/>
                </a:cubicBezTo>
                <a:cubicBezTo>
                  <a:pt x="900" y="21600"/>
                  <a:pt x="0" y="23100"/>
                  <a:pt x="0" y="25200"/>
                </a:cubicBezTo>
                <a:cubicBezTo>
                  <a:pt x="0" y="28500"/>
                  <a:pt x="2700" y="31200"/>
                  <a:pt x="6000" y="312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D08B457A-FDAA-DA1F-FC6F-B9F3A8432279}"/>
              </a:ext>
            </a:extLst>
          </p:cNvPr>
          <p:cNvSpPr/>
          <p:nvPr/>
        </p:nvSpPr>
        <p:spPr>
          <a:xfrm>
            <a:off x="7313202" y="6890707"/>
            <a:ext cx="96000" cy="96000"/>
          </a:xfrm>
          <a:custGeom>
            <a:avLst/>
            <a:gdLst>
              <a:gd name="connsiteX0" fmla="*/ 95700 w 96000"/>
              <a:gd name="connsiteY0" fmla="*/ 53100 h 96000"/>
              <a:gd name="connsiteX1" fmla="*/ 96000 w 96000"/>
              <a:gd name="connsiteY1" fmla="*/ 48000 h 96000"/>
              <a:gd name="connsiteX2" fmla="*/ 48000 w 96000"/>
              <a:gd name="connsiteY2" fmla="*/ 0 h 96000"/>
              <a:gd name="connsiteX3" fmla="*/ 0 w 96000"/>
              <a:gd name="connsiteY3" fmla="*/ 48000 h 96000"/>
              <a:gd name="connsiteX4" fmla="*/ 48000 w 96000"/>
              <a:gd name="connsiteY4" fmla="*/ 96000 h 96000"/>
              <a:gd name="connsiteX5" fmla="*/ 51000 w 96000"/>
              <a:gd name="connsiteY5" fmla="*/ 95700 h 96000"/>
              <a:gd name="connsiteX6" fmla="*/ 51000 w 96000"/>
              <a:gd name="connsiteY6" fmla="*/ 81000 h 96000"/>
              <a:gd name="connsiteX7" fmla="*/ 51000 w 96000"/>
              <a:gd name="connsiteY7" fmla="*/ 81000 h 96000"/>
              <a:gd name="connsiteX8" fmla="*/ 52800 w 96000"/>
              <a:gd name="connsiteY8" fmla="*/ 72900 h 96000"/>
              <a:gd name="connsiteX9" fmla="*/ 63300 w 96000"/>
              <a:gd name="connsiteY9" fmla="*/ 63900 h 96000"/>
              <a:gd name="connsiteX10" fmla="*/ 95700 w 96000"/>
              <a:gd name="connsiteY10" fmla="*/ 53100 h 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000" h="96000">
                <a:moveTo>
                  <a:pt x="95700" y="53100"/>
                </a:moveTo>
                <a:cubicBezTo>
                  <a:pt x="96000" y="51300"/>
                  <a:pt x="96000" y="49800"/>
                  <a:pt x="96000" y="48000"/>
                </a:cubicBezTo>
                <a:cubicBezTo>
                  <a:pt x="96000" y="21600"/>
                  <a:pt x="74400" y="0"/>
                  <a:pt x="48000" y="0"/>
                </a:cubicBezTo>
                <a:cubicBezTo>
                  <a:pt x="21600" y="0"/>
                  <a:pt x="0" y="21600"/>
                  <a:pt x="0" y="48000"/>
                </a:cubicBezTo>
                <a:cubicBezTo>
                  <a:pt x="0" y="74400"/>
                  <a:pt x="21600" y="96000"/>
                  <a:pt x="48000" y="96000"/>
                </a:cubicBezTo>
                <a:cubicBezTo>
                  <a:pt x="48900" y="96000"/>
                  <a:pt x="50100" y="96000"/>
                  <a:pt x="51000" y="95700"/>
                </a:cubicBezTo>
                <a:lnTo>
                  <a:pt x="51000" y="81000"/>
                </a:lnTo>
                <a:lnTo>
                  <a:pt x="51000" y="81000"/>
                </a:lnTo>
                <a:cubicBezTo>
                  <a:pt x="51000" y="78300"/>
                  <a:pt x="51600" y="75600"/>
                  <a:pt x="52800" y="72900"/>
                </a:cubicBezTo>
                <a:cubicBezTo>
                  <a:pt x="54900" y="68700"/>
                  <a:pt x="58500" y="65400"/>
                  <a:pt x="63300" y="63900"/>
                </a:cubicBezTo>
                <a:lnTo>
                  <a:pt x="95700" y="53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7C1F07F2-4E55-67D0-7C35-C9A26DFDD83F}"/>
              </a:ext>
            </a:extLst>
          </p:cNvPr>
          <p:cNvSpPr/>
          <p:nvPr/>
        </p:nvSpPr>
        <p:spPr>
          <a:xfrm>
            <a:off x="7226255" y="6112035"/>
            <a:ext cx="75000" cy="75000"/>
          </a:xfrm>
          <a:custGeom>
            <a:avLst/>
            <a:gdLst>
              <a:gd name="connsiteX0" fmla="*/ 37500 w 75000"/>
              <a:gd name="connsiteY0" fmla="*/ 0 h 75000"/>
              <a:gd name="connsiteX1" fmla="*/ 0 w 75000"/>
              <a:gd name="connsiteY1" fmla="*/ 37500 h 75000"/>
              <a:gd name="connsiteX2" fmla="*/ 37500 w 75000"/>
              <a:gd name="connsiteY2" fmla="*/ 75000 h 75000"/>
              <a:gd name="connsiteX3" fmla="*/ 75000 w 75000"/>
              <a:gd name="connsiteY3" fmla="*/ 37500 h 75000"/>
              <a:gd name="connsiteX4" fmla="*/ 37500 w 75000"/>
              <a:gd name="connsiteY4" fmla="*/ 0 h 75000"/>
              <a:gd name="connsiteX5" fmla="*/ 37500 w 75000"/>
              <a:gd name="connsiteY5" fmla="*/ 14610 h 75000"/>
              <a:gd name="connsiteX6" fmla="*/ 48060 w 75000"/>
              <a:gd name="connsiteY6" fmla="*/ 25110 h 75000"/>
              <a:gd name="connsiteX7" fmla="*/ 37560 w 75000"/>
              <a:gd name="connsiteY7" fmla="*/ 35670 h 75000"/>
              <a:gd name="connsiteX8" fmla="*/ 27000 w 75000"/>
              <a:gd name="connsiteY8" fmla="*/ 25170 h 75000"/>
              <a:gd name="connsiteX9" fmla="*/ 27000 w 75000"/>
              <a:gd name="connsiteY9" fmla="*/ 25110 h 75000"/>
              <a:gd name="connsiteX10" fmla="*/ 37500 w 75000"/>
              <a:gd name="connsiteY10" fmla="*/ 14610 h 75000"/>
              <a:gd name="connsiteX11" fmla="*/ 58500 w 75000"/>
              <a:gd name="connsiteY11" fmla="*/ 56790 h 75000"/>
              <a:gd name="connsiteX12" fmla="*/ 16500 w 75000"/>
              <a:gd name="connsiteY12" fmla="*/ 56790 h 75000"/>
              <a:gd name="connsiteX13" fmla="*/ 16500 w 75000"/>
              <a:gd name="connsiteY13" fmla="*/ 48780 h 75000"/>
              <a:gd name="connsiteX14" fmla="*/ 18600 w 75000"/>
              <a:gd name="connsiteY14" fmla="*/ 44580 h 75000"/>
              <a:gd name="connsiteX15" fmla="*/ 28860 w 75000"/>
              <a:gd name="connsiteY15" fmla="*/ 39570 h 75000"/>
              <a:gd name="connsiteX16" fmla="*/ 37530 w 75000"/>
              <a:gd name="connsiteY16" fmla="*/ 38250 h 75000"/>
              <a:gd name="connsiteX17" fmla="*/ 46200 w 75000"/>
              <a:gd name="connsiteY17" fmla="*/ 39570 h 75000"/>
              <a:gd name="connsiteX18" fmla="*/ 56460 w 75000"/>
              <a:gd name="connsiteY18" fmla="*/ 44580 h 75000"/>
              <a:gd name="connsiteX19" fmla="*/ 58560 w 75000"/>
              <a:gd name="connsiteY19" fmla="*/ 48780 h 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000" h="75000">
                <a:moveTo>
                  <a:pt x="37500" y="0"/>
                </a:moveTo>
                <a:cubicBezTo>
                  <a:pt x="16789" y="0"/>
                  <a:pt x="0" y="16789"/>
                  <a:pt x="0" y="37500"/>
                </a:cubicBezTo>
                <a:cubicBezTo>
                  <a:pt x="0" y="58211"/>
                  <a:pt x="16789" y="75000"/>
                  <a:pt x="37500" y="75000"/>
                </a:cubicBezTo>
                <a:cubicBezTo>
                  <a:pt x="58211" y="75000"/>
                  <a:pt x="75000" y="58211"/>
                  <a:pt x="75000" y="37500"/>
                </a:cubicBezTo>
                <a:cubicBezTo>
                  <a:pt x="75000" y="16789"/>
                  <a:pt x="58211" y="0"/>
                  <a:pt x="37500" y="0"/>
                </a:cubicBezTo>
                <a:close/>
                <a:moveTo>
                  <a:pt x="37500" y="14610"/>
                </a:moveTo>
                <a:cubicBezTo>
                  <a:pt x="43316" y="14593"/>
                  <a:pt x="48044" y="19294"/>
                  <a:pt x="48060" y="25110"/>
                </a:cubicBezTo>
                <a:cubicBezTo>
                  <a:pt x="48076" y="30926"/>
                  <a:pt x="43376" y="35653"/>
                  <a:pt x="37560" y="35670"/>
                </a:cubicBezTo>
                <a:cubicBezTo>
                  <a:pt x="31744" y="35687"/>
                  <a:pt x="27017" y="30985"/>
                  <a:pt x="27000" y="25170"/>
                </a:cubicBezTo>
                <a:cubicBezTo>
                  <a:pt x="27000" y="25150"/>
                  <a:pt x="27000" y="25130"/>
                  <a:pt x="27000" y="25110"/>
                </a:cubicBezTo>
                <a:cubicBezTo>
                  <a:pt x="27017" y="19318"/>
                  <a:pt x="31708" y="14626"/>
                  <a:pt x="37500" y="14610"/>
                </a:cubicBezTo>
                <a:close/>
                <a:moveTo>
                  <a:pt x="58500" y="56790"/>
                </a:moveTo>
                <a:lnTo>
                  <a:pt x="16500" y="56790"/>
                </a:lnTo>
                <a:lnTo>
                  <a:pt x="16500" y="48780"/>
                </a:lnTo>
                <a:cubicBezTo>
                  <a:pt x="16540" y="47137"/>
                  <a:pt x="17310" y="45598"/>
                  <a:pt x="18600" y="44580"/>
                </a:cubicBezTo>
                <a:cubicBezTo>
                  <a:pt x="21713" y="42344"/>
                  <a:pt x="25182" y="40650"/>
                  <a:pt x="28860" y="39570"/>
                </a:cubicBezTo>
                <a:cubicBezTo>
                  <a:pt x="31679" y="38751"/>
                  <a:pt x="34595" y="38307"/>
                  <a:pt x="37530" y="38250"/>
                </a:cubicBezTo>
                <a:cubicBezTo>
                  <a:pt x="40469" y="38268"/>
                  <a:pt x="43389" y="38713"/>
                  <a:pt x="46200" y="39570"/>
                </a:cubicBezTo>
                <a:cubicBezTo>
                  <a:pt x="49921" y="40536"/>
                  <a:pt x="53410" y="42240"/>
                  <a:pt x="56460" y="44580"/>
                </a:cubicBezTo>
                <a:cubicBezTo>
                  <a:pt x="57750" y="45598"/>
                  <a:pt x="58520" y="47137"/>
                  <a:pt x="58560" y="4878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5" name="Forma Livre: Forma 84">
            <a:extLst>
              <a:ext uri="{FF2B5EF4-FFF2-40B4-BE49-F238E27FC236}">
                <a16:creationId xmlns:a16="http://schemas.microsoft.com/office/drawing/2014/main" id="{30D129AA-A582-EAD7-AAE0-36BF0C651C8F}"/>
              </a:ext>
            </a:extLst>
          </p:cNvPr>
          <p:cNvSpPr/>
          <p:nvPr/>
        </p:nvSpPr>
        <p:spPr>
          <a:xfrm>
            <a:off x="7280255" y="5983035"/>
            <a:ext cx="93000" cy="93000"/>
          </a:xfrm>
          <a:custGeom>
            <a:avLst/>
            <a:gdLst>
              <a:gd name="connsiteX0" fmla="*/ 93000 w 93000"/>
              <a:gd name="connsiteY0" fmla="*/ 46500 h 93000"/>
              <a:gd name="connsiteX1" fmla="*/ 46500 w 93000"/>
              <a:gd name="connsiteY1" fmla="*/ 0 h 93000"/>
              <a:gd name="connsiteX2" fmla="*/ 0 w 93000"/>
              <a:gd name="connsiteY2" fmla="*/ 46500 h 93000"/>
              <a:gd name="connsiteX3" fmla="*/ 46500 w 93000"/>
              <a:gd name="connsiteY3" fmla="*/ 93000 h 93000"/>
              <a:gd name="connsiteX4" fmla="*/ 93000 w 93000"/>
              <a:gd name="connsiteY4" fmla="*/ 46500 h 93000"/>
              <a:gd name="connsiteX5" fmla="*/ 46410 w 93000"/>
              <a:gd name="connsiteY5" fmla="*/ 18000 h 93000"/>
              <a:gd name="connsiteX6" fmla="*/ 59460 w 93000"/>
              <a:gd name="connsiteY6" fmla="*/ 31050 h 93000"/>
              <a:gd name="connsiteX7" fmla="*/ 46410 w 93000"/>
              <a:gd name="connsiteY7" fmla="*/ 44100 h 93000"/>
              <a:gd name="connsiteX8" fmla="*/ 33360 w 93000"/>
              <a:gd name="connsiteY8" fmla="*/ 31050 h 93000"/>
              <a:gd name="connsiteX9" fmla="*/ 46410 w 93000"/>
              <a:gd name="connsiteY9" fmla="*/ 18000 h 93000"/>
              <a:gd name="connsiteX10" fmla="*/ 72450 w 93000"/>
              <a:gd name="connsiteY10" fmla="*/ 70320 h 93000"/>
              <a:gd name="connsiteX11" fmla="*/ 20340 w 93000"/>
              <a:gd name="connsiteY11" fmla="*/ 70320 h 93000"/>
              <a:gd name="connsiteX12" fmla="*/ 20340 w 93000"/>
              <a:gd name="connsiteY12" fmla="*/ 60300 h 93000"/>
              <a:gd name="connsiteX13" fmla="*/ 22950 w 93000"/>
              <a:gd name="connsiteY13" fmla="*/ 55080 h 93000"/>
              <a:gd name="connsiteX14" fmla="*/ 35640 w 93000"/>
              <a:gd name="connsiteY14" fmla="*/ 48900 h 93000"/>
              <a:gd name="connsiteX15" fmla="*/ 46410 w 93000"/>
              <a:gd name="connsiteY15" fmla="*/ 47280 h 93000"/>
              <a:gd name="connsiteX16" fmla="*/ 57150 w 93000"/>
              <a:gd name="connsiteY16" fmla="*/ 48900 h 93000"/>
              <a:gd name="connsiteX17" fmla="*/ 69870 w 93000"/>
              <a:gd name="connsiteY17" fmla="*/ 55080 h 93000"/>
              <a:gd name="connsiteX18" fmla="*/ 72450 w 93000"/>
              <a:gd name="connsiteY18" fmla="*/ 60300 h 9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000" h="93000">
                <a:moveTo>
                  <a:pt x="93000" y="46500"/>
                </a:moveTo>
                <a:cubicBezTo>
                  <a:pt x="93000" y="20819"/>
                  <a:pt x="72181" y="0"/>
                  <a:pt x="46500" y="0"/>
                </a:cubicBezTo>
                <a:cubicBezTo>
                  <a:pt x="20819" y="0"/>
                  <a:pt x="0" y="20819"/>
                  <a:pt x="0" y="46500"/>
                </a:cubicBezTo>
                <a:cubicBezTo>
                  <a:pt x="0" y="72181"/>
                  <a:pt x="20819" y="93000"/>
                  <a:pt x="46500" y="93000"/>
                </a:cubicBezTo>
                <a:cubicBezTo>
                  <a:pt x="72181" y="93000"/>
                  <a:pt x="93000" y="72181"/>
                  <a:pt x="93000" y="46500"/>
                </a:cubicBezTo>
                <a:close/>
                <a:moveTo>
                  <a:pt x="46410" y="18000"/>
                </a:moveTo>
                <a:cubicBezTo>
                  <a:pt x="53617" y="18000"/>
                  <a:pt x="59460" y="23843"/>
                  <a:pt x="59460" y="31050"/>
                </a:cubicBezTo>
                <a:cubicBezTo>
                  <a:pt x="59460" y="38257"/>
                  <a:pt x="53617" y="44100"/>
                  <a:pt x="46410" y="44100"/>
                </a:cubicBezTo>
                <a:cubicBezTo>
                  <a:pt x="39203" y="44100"/>
                  <a:pt x="33360" y="38257"/>
                  <a:pt x="33360" y="31050"/>
                </a:cubicBezTo>
                <a:cubicBezTo>
                  <a:pt x="33377" y="23849"/>
                  <a:pt x="39209" y="18017"/>
                  <a:pt x="46410" y="18000"/>
                </a:cubicBezTo>
                <a:close/>
                <a:moveTo>
                  <a:pt x="72450" y="70320"/>
                </a:moveTo>
                <a:lnTo>
                  <a:pt x="20340" y="70320"/>
                </a:lnTo>
                <a:lnTo>
                  <a:pt x="20340" y="60300"/>
                </a:lnTo>
                <a:cubicBezTo>
                  <a:pt x="20378" y="58255"/>
                  <a:pt x="21337" y="56337"/>
                  <a:pt x="22950" y="55080"/>
                </a:cubicBezTo>
                <a:cubicBezTo>
                  <a:pt x="26794" y="52307"/>
                  <a:pt x="31087" y="50216"/>
                  <a:pt x="35640" y="48900"/>
                </a:cubicBezTo>
                <a:cubicBezTo>
                  <a:pt x="39141" y="47878"/>
                  <a:pt x="42764" y="47333"/>
                  <a:pt x="46410" y="47280"/>
                </a:cubicBezTo>
                <a:cubicBezTo>
                  <a:pt x="50050" y="47286"/>
                  <a:pt x="53670" y="47832"/>
                  <a:pt x="57150" y="48900"/>
                </a:cubicBezTo>
                <a:cubicBezTo>
                  <a:pt x="61757" y="50099"/>
                  <a:pt x="66080" y="52199"/>
                  <a:pt x="69870" y="55080"/>
                </a:cubicBezTo>
                <a:cubicBezTo>
                  <a:pt x="71465" y="56349"/>
                  <a:pt x="72410" y="58262"/>
                  <a:pt x="72450" y="603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6" name="Forma Livre: Forma 85">
            <a:extLst>
              <a:ext uri="{FF2B5EF4-FFF2-40B4-BE49-F238E27FC236}">
                <a16:creationId xmlns:a16="http://schemas.microsoft.com/office/drawing/2014/main" id="{A59E5AE1-E1D7-A769-6BBF-8BBD3AA67CD1}"/>
              </a:ext>
            </a:extLst>
          </p:cNvPr>
          <p:cNvSpPr/>
          <p:nvPr/>
        </p:nvSpPr>
        <p:spPr>
          <a:xfrm>
            <a:off x="7355255" y="6112035"/>
            <a:ext cx="75000" cy="75000"/>
          </a:xfrm>
          <a:custGeom>
            <a:avLst/>
            <a:gdLst>
              <a:gd name="connsiteX0" fmla="*/ 37500 w 75000"/>
              <a:gd name="connsiteY0" fmla="*/ 0 h 75000"/>
              <a:gd name="connsiteX1" fmla="*/ 0 w 75000"/>
              <a:gd name="connsiteY1" fmla="*/ 37500 h 75000"/>
              <a:gd name="connsiteX2" fmla="*/ 37500 w 75000"/>
              <a:gd name="connsiteY2" fmla="*/ 75000 h 75000"/>
              <a:gd name="connsiteX3" fmla="*/ 75000 w 75000"/>
              <a:gd name="connsiteY3" fmla="*/ 37500 h 75000"/>
              <a:gd name="connsiteX4" fmla="*/ 37500 w 75000"/>
              <a:gd name="connsiteY4" fmla="*/ 0 h 75000"/>
              <a:gd name="connsiteX5" fmla="*/ 37500 w 75000"/>
              <a:gd name="connsiteY5" fmla="*/ 14610 h 75000"/>
              <a:gd name="connsiteX6" fmla="*/ 48060 w 75000"/>
              <a:gd name="connsiteY6" fmla="*/ 25110 h 75000"/>
              <a:gd name="connsiteX7" fmla="*/ 37560 w 75000"/>
              <a:gd name="connsiteY7" fmla="*/ 35670 h 75000"/>
              <a:gd name="connsiteX8" fmla="*/ 27000 w 75000"/>
              <a:gd name="connsiteY8" fmla="*/ 25170 h 75000"/>
              <a:gd name="connsiteX9" fmla="*/ 27000 w 75000"/>
              <a:gd name="connsiteY9" fmla="*/ 25110 h 75000"/>
              <a:gd name="connsiteX10" fmla="*/ 37500 w 75000"/>
              <a:gd name="connsiteY10" fmla="*/ 14610 h 75000"/>
              <a:gd name="connsiteX11" fmla="*/ 58500 w 75000"/>
              <a:gd name="connsiteY11" fmla="*/ 56790 h 75000"/>
              <a:gd name="connsiteX12" fmla="*/ 16500 w 75000"/>
              <a:gd name="connsiteY12" fmla="*/ 56790 h 75000"/>
              <a:gd name="connsiteX13" fmla="*/ 16500 w 75000"/>
              <a:gd name="connsiteY13" fmla="*/ 48780 h 75000"/>
              <a:gd name="connsiteX14" fmla="*/ 18600 w 75000"/>
              <a:gd name="connsiteY14" fmla="*/ 44580 h 75000"/>
              <a:gd name="connsiteX15" fmla="*/ 28860 w 75000"/>
              <a:gd name="connsiteY15" fmla="*/ 39570 h 75000"/>
              <a:gd name="connsiteX16" fmla="*/ 37530 w 75000"/>
              <a:gd name="connsiteY16" fmla="*/ 38250 h 75000"/>
              <a:gd name="connsiteX17" fmla="*/ 46200 w 75000"/>
              <a:gd name="connsiteY17" fmla="*/ 39570 h 75000"/>
              <a:gd name="connsiteX18" fmla="*/ 56460 w 75000"/>
              <a:gd name="connsiteY18" fmla="*/ 44580 h 75000"/>
              <a:gd name="connsiteX19" fmla="*/ 58560 w 75000"/>
              <a:gd name="connsiteY19" fmla="*/ 48780 h 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000" h="75000">
                <a:moveTo>
                  <a:pt x="37500" y="0"/>
                </a:moveTo>
                <a:cubicBezTo>
                  <a:pt x="16789" y="0"/>
                  <a:pt x="0" y="16789"/>
                  <a:pt x="0" y="37500"/>
                </a:cubicBezTo>
                <a:cubicBezTo>
                  <a:pt x="0" y="58211"/>
                  <a:pt x="16789" y="75000"/>
                  <a:pt x="37500" y="75000"/>
                </a:cubicBezTo>
                <a:cubicBezTo>
                  <a:pt x="58211" y="75000"/>
                  <a:pt x="75000" y="58211"/>
                  <a:pt x="75000" y="37500"/>
                </a:cubicBezTo>
                <a:cubicBezTo>
                  <a:pt x="75000" y="16789"/>
                  <a:pt x="58211" y="0"/>
                  <a:pt x="37500" y="0"/>
                </a:cubicBezTo>
                <a:close/>
                <a:moveTo>
                  <a:pt x="37500" y="14610"/>
                </a:moveTo>
                <a:cubicBezTo>
                  <a:pt x="43316" y="14593"/>
                  <a:pt x="48044" y="19294"/>
                  <a:pt x="48060" y="25110"/>
                </a:cubicBezTo>
                <a:cubicBezTo>
                  <a:pt x="48076" y="30926"/>
                  <a:pt x="43376" y="35653"/>
                  <a:pt x="37560" y="35670"/>
                </a:cubicBezTo>
                <a:cubicBezTo>
                  <a:pt x="31744" y="35687"/>
                  <a:pt x="27017" y="30985"/>
                  <a:pt x="27000" y="25170"/>
                </a:cubicBezTo>
                <a:cubicBezTo>
                  <a:pt x="27000" y="25150"/>
                  <a:pt x="27000" y="25130"/>
                  <a:pt x="27000" y="25110"/>
                </a:cubicBezTo>
                <a:cubicBezTo>
                  <a:pt x="27017" y="19318"/>
                  <a:pt x="31708" y="14626"/>
                  <a:pt x="37500" y="14610"/>
                </a:cubicBezTo>
                <a:close/>
                <a:moveTo>
                  <a:pt x="58500" y="56790"/>
                </a:moveTo>
                <a:lnTo>
                  <a:pt x="16500" y="56790"/>
                </a:lnTo>
                <a:lnTo>
                  <a:pt x="16500" y="48780"/>
                </a:lnTo>
                <a:cubicBezTo>
                  <a:pt x="16540" y="47137"/>
                  <a:pt x="17310" y="45598"/>
                  <a:pt x="18600" y="44580"/>
                </a:cubicBezTo>
                <a:cubicBezTo>
                  <a:pt x="21713" y="42344"/>
                  <a:pt x="25182" y="40650"/>
                  <a:pt x="28860" y="39570"/>
                </a:cubicBezTo>
                <a:cubicBezTo>
                  <a:pt x="31679" y="38751"/>
                  <a:pt x="34595" y="38307"/>
                  <a:pt x="37530" y="38250"/>
                </a:cubicBezTo>
                <a:cubicBezTo>
                  <a:pt x="40469" y="38268"/>
                  <a:pt x="43389" y="38713"/>
                  <a:pt x="46200" y="39570"/>
                </a:cubicBezTo>
                <a:cubicBezTo>
                  <a:pt x="49921" y="40536"/>
                  <a:pt x="53410" y="42240"/>
                  <a:pt x="56460" y="44580"/>
                </a:cubicBezTo>
                <a:cubicBezTo>
                  <a:pt x="57750" y="45598"/>
                  <a:pt x="58520" y="47137"/>
                  <a:pt x="58560" y="4878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7" name="Forma Livre: Forma 86">
            <a:extLst>
              <a:ext uri="{FF2B5EF4-FFF2-40B4-BE49-F238E27FC236}">
                <a16:creationId xmlns:a16="http://schemas.microsoft.com/office/drawing/2014/main" id="{08495D0C-F7BE-769F-3744-E57941AC02C6}"/>
              </a:ext>
            </a:extLst>
          </p:cNvPr>
          <p:cNvSpPr/>
          <p:nvPr/>
        </p:nvSpPr>
        <p:spPr>
          <a:xfrm>
            <a:off x="7274057" y="6078103"/>
            <a:ext cx="25169" cy="30390"/>
          </a:xfrm>
          <a:custGeom>
            <a:avLst/>
            <a:gdLst>
              <a:gd name="connsiteX0" fmla="*/ 11340 w 25169"/>
              <a:gd name="connsiteY0" fmla="*/ 30390 h 30390"/>
              <a:gd name="connsiteX1" fmla="*/ 25170 w 25169"/>
              <a:gd name="connsiteY1" fmla="*/ 6390 h 30390"/>
              <a:gd name="connsiteX2" fmla="*/ 15000 w 25169"/>
              <a:gd name="connsiteY2" fmla="*/ 0 h 30390"/>
              <a:gd name="connsiteX3" fmla="*/ 0 w 25169"/>
              <a:gd name="connsiteY3" fmla="*/ 26010 h 30390"/>
              <a:gd name="connsiteX4" fmla="*/ 11340 w 25169"/>
              <a:gd name="connsiteY4" fmla="*/ 30390 h 30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69" h="30390">
                <a:moveTo>
                  <a:pt x="11340" y="30390"/>
                </a:moveTo>
                <a:lnTo>
                  <a:pt x="25170" y="6390"/>
                </a:lnTo>
                <a:cubicBezTo>
                  <a:pt x="21572" y="4610"/>
                  <a:pt x="18165" y="2469"/>
                  <a:pt x="15000" y="0"/>
                </a:cubicBezTo>
                <a:lnTo>
                  <a:pt x="0" y="26010"/>
                </a:lnTo>
                <a:cubicBezTo>
                  <a:pt x="3950" y="26983"/>
                  <a:pt x="7761" y="28455"/>
                  <a:pt x="11340" y="3039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8" name="Forma Livre: Forma 87">
            <a:extLst>
              <a:ext uri="{FF2B5EF4-FFF2-40B4-BE49-F238E27FC236}">
                <a16:creationId xmlns:a16="http://schemas.microsoft.com/office/drawing/2014/main" id="{C24772CE-A1F6-C6E3-D3FD-30B56FC1568E}"/>
              </a:ext>
            </a:extLst>
          </p:cNvPr>
          <p:cNvSpPr/>
          <p:nvPr/>
        </p:nvSpPr>
        <p:spPr>
          <a:xfrm>
            <a:off x="7310867" y="6147494"/>
            <a:ext cx="31259" cy="12000"/>
          </a:xfrm>
          <a:custGeom>
            <a:avLst/>
            <a:gdLst>
              <a:gd name="connsiteX0" fmla="*/ 31260 w 31259"/>
              <a:gd name="connsiteY0" fmla="*/ 12000 h 12000"/>
              <a:gd name="connsiteX1" fmla="*/ 30630 w 31259"/>
              <a:gd name="connsiteY1" fmla="*/ 4500 h 12000"/>
              <a:gd name="connsiteX2" fmla="*/ 30870 w 31259"/>
              <a:gd name="connsiteY2" fmla="*/ 0 h 12000"/>
              <a:gd name="connsiteX3" fmla="*/ 390 w 31259"/>
              <a:gd name="connsiteY3" fmla="*/ 0 h 12000"/>
              <a:gd name="connsiteX4" fmla="*/ 630 w 31259"/>
              <a:gd name="connsiteY4" fmla="*/ 4500 h 12000"/>
              <a:gd name="connsiteX5" fmla="*/ 0 w 31259"/>
              <a:gd name="connsiteY5" fmla="*/ 1200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259" h="12000">
                <a:moveTo>
                  <a:pt x="31260" y="12000"/>
                </a:moveTo>
                <a:cubicBezTo>
                  <a:pt x="30853" y="9521"/>
                  <a:pt x="30642" y="7013"/>
                  <a:pt x="30630" y="4500"/>
                </a:cubicBezTo>
                <a:cubicBezTo>
                  <a:pt x="30634" y="2997"/>
                  <a:pt x="30714" y="1495"/>
                  <a:pt x="30870" y="0"/>
                </a:cubicBezTo>
                <a:lnTo>
                  <a:pt x="390" y="0"/>
                </a:lnTo>
                <a:cubicBezTo>
                  <a:pt x="546" y="1495"/>
                  <a:pt x="626" y="2997"/>
                  <a:pt x="630" y="4500"/>
                </a:cubicBezTo>
                <a:cubicBezTo>
                  <a:pt x="618" y="7013"/>
                  <a:pt x="407" y="9521"/>
                  <a:pt x="0" y="120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9" name="Forma Livre: Forma 88">
            <a:extLst>
              <a:ext uri="{FF2B5EF4-FFF2-40B4-BE49-F238E27FC236}">
                <a16:creationId xmlns:a16="http://schemas.microsoft.com/office/drawing/2014/main" id="{46982349-6AE1-3230-046B-29C67F979988}"/>
              </a:ext>
            </a:extLst>
          </p:cNvPr>
          <p:cNvSpPr/>
          <p:nvPr/>
        </p:nvSpPr>
        <p:spPr>
          <a:xfrm>
            <a:off x="7350767" y="6078043"/>
            <a:ext cx="25710" cy="31680"/>
          </a:xfrm>
          <a:custGeom>
            <a:avLst/>
            <a:gdLst>
              <a:gd name="connsiteX0" fmla="*/ 14730 w 25710"/>
              <a:gd name="connsiteY0" fmla="*/ 31680 h 31680"/>
              <a:gd name="connsiteX1" fmla="*/ 25710 w 25710"/>
              <a:gd name="connsiteY1" fmla="*/ 26670 h 31680"/>
              <a:gd name="connsiteX2" fmla="*/ 10320 w 25710"/>
              <a:gd name="connsiteY2" fmla="*/ 0 h 31680"/>
              <a:gd name="connsiteX3" fmla="*/ 0 w 25710"/>
              <a:gd name="connsiteY3" fmla="*/ 6450 h 3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10" h="31680">
                <a:moveTo>
                  <a:pt x="14730" y="31680"/>
                </a:moveTo>
                <a:cubicBezTo>
                  <a:pt x="18170" y="29566"/>
                  <a:pt x="21858" y="27883"/>
                  <a:pt x="25710" y="26670"/>
                </a:cubicBezTo>
                <a:lnTo>
                  <a:pt x="10320" y="0"/>
                </a:lnTo>
                <a:cubicBezTo>
                  <a:pt x="7111" y="2499"/>
                  <a:pt x="3652" y="4660"/>
                  <a:pt x="0" y="645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0" name="Forma Livre: Forma 89">
            <a:extLst>
              <a:ext uri="{FF2B5EF4-FFF2-40B4-BE49-F238E27FC236}">
                <a16:creationId xmlns:a16="http://schemas.microsoft.com/office/drawing/2014/main" id="{EC8DA8B5-75CF-2751-A71B-D1BDE68DF0AD}"/>
              </a:ext>
            </a:extLst>
          </p:cNvPr>
          <p:cNvSpPr/>
          <p:nvPr/>
        </p:nvSpPr>
        <p:spPr>
          <a:xfrm>
            <a:off x="7231932" y="5067861"/>
            <a:ext cx="75000" cy="75000"/>
          </a:xfrm>
          <a:custGeom>
            <a:avLst/>
            <a:gdLst>
              <a:gd name="connsiteX0" fmla="*/ 37500 w 75000"/>
              <a:gd name="connsiteY0" fmla="*/ 0 h 75000"/>
              <a:gd name="connsiteX1" fmla="*/ 0 w 75000"/>
              <a:gd name="connsiteY1" fmla="*/ 37500 h 75000"/>
              <a:gd name="connsiteX2" fmla="*/ 37500 w 75000"/>
              <a:gd name="connsiteY2" fmla="*/ 75000 h 75000"/>
              <a:gd name="connsiteX3" fmla="*/ 75000 w 75000"/>
              <a:gd name="connsiteY3" fmla="*/ 37500 h 75000"/>
              <a:gd name="connsiteX4" fmla="*/ 37500 w 75000"/>
              <a:gd name="connsiteY4" fmla="*/ 0 h 75000"/>
              <a:gd name="connsiteX5" fmla="*/ 37500 w 75000"/>
              <a:gd name="connsiteY5" fmla="*/ 14520 h 75000"/>
              <a:gd name="connsiteX6" fmla="*/ 48060 w 75000"/>
              <a:gd name="connsiteY6" fmla="*/ 25020 h 75000"/>
              <a:gd name="connsiteX7" fmla="*/ 37560 w 75000"/>
              <a:gd name="connsiteY7" fmla="*/ 35580 h 75000"/>
              <a:gd name="connsiteX8" fmla="*/ 27000 w 75000"/>
              <a:gd name="connsiteY8" fmla="*/ 25080 h 75000"/>
              <a:gd name="connsiteX9" fmla="*/ 27000 w 75000"/>
              <a:gd name="connsiteY9" fmla="*/ 25050 h 75000"/>
              <a:gd name="connsiteX10" fmla="*/ 37500 w 75000"/>
              <a:gd name="connsiteY10" fmla="*/ 14520 h 75000"/>
              <a:gd name="connsiteX11" fmla="*/ 58500 w 75000"/>
              <a:gd name="connsiteY11" fmla="*/ 56730 h 75000"/>
              <a:gd name="connsiteX12" fmla="*/ 16500 w 75000"/>
              <a:gd name="connsiteY12" fmla="*/ 56730 h 75000"/>
              <a:gd name="connsiteX13" fmla="*/ 16500 w 75000"/>
              <a:gd name="connsiteY13" fmla="*/ 48630 h 75000"/>
              <a:gd name="connsiteX14" fmla="*/ 18600 w 75000"/>
              <a:gd name="connsiteY14" fmla="*/ 44430 h 75000"/>
              <a:gd name="connsiteX15" fmla="*/ 28830 w 75000"/>
              <a:gd name="connsiteY15" fmla="*/ 39630 h 75000"/>
              <a:gd name="connsiteX16" fmla="*/ 37500 w 75000"/>
              <a:gd name="connsiteY16" fmla="*/ 38340 h 75000"/>
              <a:gd name="connsiteX17" fmla="*/ 46170 w 75000"/>
              <a:gd name="connsiteY17" fmla="*/ 39630 h 75000"/>
              <a:gd name="connsiteX18" fmla="*/ 56430 w 75000"/>
              <a:gd name="connsiteY18" fmla="*/ 44640 h 75000"/>
              <a:gd name="connsiteX19" fmla="*/ 58530 w 75000"/>
              <a:gd name="connsiteY19" fmla="*/ 48840 h 7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5000" h="75000">
                <a:moveTo>
                  <a:pt x="37500" y="0"/>
                </a:moveTo>
                <a:cubicBezTo>
                  <a:pt x="16789" y="0"/>
                  <a:pt x="0" y="16789"/>
                  <a:pt x="0" y="37500"/>
                </a:cubicBezTo>
                <a:cubicBezTo>
                  <a:pt x="0" y="58211"/>
                  <a:pt x="16789" y="75000"/>
                  <a:pt x="37500" y="75000"/>
                </a:cubicBezTo>
                <a:cubicBezTo>
                  <a:pt x="58211" y="75000"/>
                  <a:pt x="75000" y="58211"/>
                  <a:pt x="75000" y="37500"/>
                </a:cubicBezTo>
                <a:cubicBezTo>
                  <a:pt x="75000" y="16789"/>
                  <a:pt x="58211" y="0"/>
                  <a:pt x="37500" y="0"/>
                </a:cubicBezTo>
                <a:close/>
                <a:moveTo>
                  <a:pt x="37500" y="14520"/>
                </a:moveTo>
                <a:cubicBezTo>
                  <a:pt x="43316" y="14503"/>
                  <a:pt x="48044" y="19205"/>
                  <a:pt x="48060" y="25020"/>
                </a:cubicBezTo>
                <a:cubicBezTo>
                  <a:pt x="48077" y="30835"/>
                  <a:pt x="43376" y="35563"/>
                  <a:pt x="37560" y="35580"/>
                </a:cubicBezTo>
                <a:cubicBezTo>
                  <a:pt x="31744" y="35596"/>
                  <a:pt x="27017" y="30896"/>
                  <a:pt x="27000" y="25080"/>
                </a:cubicBezTo>
                <a:cubicBezTo>
                  <a:pt x="27000" y="25070"/>
                  <a:pt x="27000" y="25060"/>
                  <a:pt x="27000" y="25050"/>
                </a:cubicBezTo>
                <a:cubicBezTo>
                  <a:pt x="27000" y="19246"/>
                  <a:pt x="31696" y="14537"/>
                  <a:pt x="37500" y="14520"/>
                </a:cubicBezTo>
                <a:close/>
                <a:moveTo>
                  <a:pt x="58500" y="56730"/>
                </a:moveTo>
                <a:lnTo>
                  <a:pt x="16500" y="56730"/>
                </a:lnTo>
                <a:lnTo>
                  <a:pt x="16500" y="48630"/>
                </a:lnTo>
                <a:cubicBezTo>
                  <a:pt x="16540" y="46987"/>
                  <a:pt x="17310" y="45448"/>
                  <a:pt x="18600" y="44430"/>
                </a:cubicBezTo>
                <a:cubicBezTo>
                  <a:pt x="21719" y="42271"/>
                  <a:pt x="25176" y="40649"/>
                  <a:pt x="28830" y="39630"/>
                </a:cubicBezTo>
                <a:cubicBezTo>
                  <a:pt x="31651" y="38820"/>
                  <a:pt x="34566" y="38386"/>
                  <a:pt x="37500" y="38340"/>
                </a:cubicBezTo>
                <a:cubicBezTo>
                  <a:pt x="40437" y="38349"/>
                  <a:pt x="43358" y="38783"/>
                  <a:pt x="46170" y="39630"/>
                </a:cubicBezTo>
                <a:cubicBezTo>
                  <a:pt x="49891" y="40596"/>
                  <a:pt x="53380" y="42300"/>
                  <a:pt x="56430" y="44640"/>
                </a:cubicBezTo>
                <a:cubicBezTo>
                  <a:pt x="57720" y="45658"/>
                  <a:pt x="58490" y="47197"/>
                  <a:pt x="58530" y="4884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91" name="Forma Livre: Forma 90">
            <a:extLst>
              <a:ext uri="{FF2B5EF4-FFF2-40B4-BE49-F238E27FC236}">
                <a16:creationId xmlns:a16="http://schemas.microsoft.com/office/drawing/2014/main" id="{2C7CE3C7-09A3-807F-72D7-AE51039CA96F}"/>
              </a:ext>
            </a:extLst>
          </p:cNvPr>
          <p:cNvSpPr/>
          <p:nvPr/>
        </p:nvSpPr>
        <p:spPr>
          <a:xfrm>
            <a:off x="7315568" y="5055866"/>
            <a:ext cx="42750" cy="33060"/>
          </a:xfrm>
          <a:custGeom>
            <a:avLst/>
            <a:gdLst>
              <a:gd name="connsiteX0" fmla="*/ 36720 w 42750"/>
              <a:gd name="connsiteY0" fmla="*/ 0 h 33060"/>
              <a:gd name="connsiteX1" fmla="*/ 0 w 42750"/>
              <a:gd name="connsiteY1" fmla="*/ 22020 h 33060"/>
              <a:gd name="connsiteX2" fmla="*/ 4920 w 42750"/>
              <a:gd name="connsiteY2" fmla="*/ 33060 h 33060"/>
              <a:gd name="connsiteX3" fmla="*/ 42750 w 42750"/>
              <a:gd name="connsiteY3" fmla="*/ 10440 h 33060"/>
              <a:gd name="connsiteX4" fmla="*/ 36720 w 42750"/>
              <a:gd name="connsiteY4" fmla="*/ 0 h 3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50" h="33060">
                <a:moveTo>
                  <a:pt x="36720" y="0"/>
                </a:moveTo>
                <a:lnTo>
                  <a:pt x="0" y="22020"/>
                </a:lnTo>
                <a:cubicBezTo>
                  <a:pt x="2068" y="25494"/>
                  <a:pt x="3720" y="29199"/>
                  <a:pt x="4920" y="33060"/>
                </a:cubicBezTo>
                <a:lnTo>
                  <a:pt x="42750" y="10440"/>
                </a:lnTo>
                <a:cubicBezTo>
                  <a:pt x="40219" y="7288"/>
                  <a:pt x="38186" y="3767"/>
                  <a:pt x="36720" y="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504F9EB9-3301-E405-6107-11A57B06BE28}"/>
              </a:ext>
            </a:extLst>
          </p:cNvPr>
          <p:cNvSpPr/>
          <p:nvPr/>
        </p:nvSpPr>
        <p:spPr>
          <a:xfrm>
            <a:off x="7319074" y="5140002"/>
            <a:ext cx="42750" cy="33179"/>
          </a:xfrm>
          <a:custGeom>
            <a:avLst/>
            <a:gdLst>
              <a:gd name="connsiteX0" fmla="*/ 42750 w 42750"/>
              <a:gd name="connsiteY0" fmla="*/ 22800 h 33179"/>
              <a:gd name="connsiteX1" fmla="*/ 4920 w 42750"/>
              <a:gd name="connsiteY1" fmla="*/ 0 h 33179"/>
              <a:gd name="connsiteX2" fmla="*/ 0 w 42750"/>
              <a:gd name="connsiteY2" fmla="*/ 11040 h 33179"/>
              <a:gd name="connsiteX3" fmla="*/ 36720 w 42750"/>
              <a:gd name="connsiteY3" fmla="*/ 33180 h 33179"/>
              <a:gd name="connsiteX4" fmla="*/ 42750 w 42750"/>
              <a:gd name="connsiteY4" fmla="*/ 22800 h 3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750" h="33179">
                <a:moveTo>
                  <a:pt x="42750" y="22800"/>
                </a:moveTo>
                <a:lnTo>
                  <a:pt x="4920" y="0"/>
                </a:lnTo>
                <a:cubicBezTo>
                  <a:pt x="3720" y="3861"/>
                  <a:pt x="2068" y="7566"/>
                  <a:pt x="0" y="11040"/>
                </a:cubicBezTo>
                <a:lnTo>
                  <a:pt x="36720" y="33180"/>
                </a:lnTo>
                <a:cubicBezTo>
                  <a:pt x="38194" y="29435"/>
                  <a:pt x="40227" y="25935"/>
                  <a:pt x="42750" y="228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3" name="Forma Livre: Forma 92">
            <a:extLst>
              <a:ext uri="{FF2B5EF4-FFF2-40B4-BE49-F238E27FC236}">
                <a16:creationId xmlns:a16="http://schemas.microsoft.com/office/drawing/2014/main" id="{F5BBB08E-E9D1-95FC-934C-64BCFFB48092}"/>
              </a:ext>
            </a:extLst>
          </p:cNvPr>
          <p:cNvSpPr/>
          <p:nvPr/>
        </p:nvSpPr>
        <p:spPr>
          <a:xfrm>
            <a:off x="7371319" y="5157583"/>
            <a:ext cx="54000" cy="54000"/>
          </a:xfrm>
          <a:custGeom>
            <a:avLst/>
            <a:gdLst>
              <a:gd name="connsiteX0" fmla="*/ 54000 w 54000"/>
              <a:gd name="connsiteY0" fmla="*/ 27000 h 54000"/>
              <a:gd name="connsiteX1" fmla="*/ 27000 w 54000"/>
              <a:gd name="connsiteY1" fmla="*/ 54000 h 54000"/>
              <a:gd name="connsiteX2" fmla="*/ 0 w 54000"/>
              <a:gd name="connsiteY2" fmla="*/ 27000 h 54000"/>
              <a:gd name="connsiteX3" fmla="*/ 27000 w 54000"/>
              <a:gd name="connsiteY3" fmla="*/ 0 h 54000"/>
              <a:gd name="connsiteX4" fmla="*/ 54000 w 54000"/>
              <a:gd name="connsiteY4" fmla="*/ 27000 h 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00" h="54000">
                <a:moveTo>
                  <a:pt x="54000" y="27000"/>
                </a:moveTo>
                <a:cubicBezTo>
                  <a:pt x="54000" y="41912"/>
                  <a:pt x="41912" y="54000"/>
                  <a:pt x="27000" y="54000"/>
                </a:cubicBezTo>
                <a:cubicBezTo>
                  <a:pt x="12088" y="54000"/>
                  <a:pt x="0" y="41912"/>
                  <a:pt x="0" y="27000"/>
                </a:cubicBezTo>
                <a:cubicBezTo>
                  <a:pt x="0" y="12088"/>
                  <a:pt x="12088" y="0"/>
                  <a:pt x="27000" y="0"/>
                </a:cubicBezTo>
                <a:cubicBezTo>
                  <a:pt x="41912" y="0"/>
                  <a:pt x="54000" y="12088"/>
                  <a:pt x="54000" y="27000"/>
                </a:cubicBezTo>
                <a:close/>
              </a:path>
            </a:pathLst>
          </a:custGeom>
          <a:solidFill>
            <a:schemeClr val="bg1"/>
          </a:solidFill>
          <a:ln w="297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71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33443" y="468868"/>
            <a:ext cx="7163514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150"/>
              </a:lnSpc>
              <a:buNone/>
            </a:pPr>
            <a:r>
              <a:rPr lang="en-US" sz="33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Objetivos Específicos do projeto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596741" y="1257419"/>
            <a:ext cx="13436918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Definindo metas para o desenvolvimento do sistema UpDesk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303770" y="1790224"/>
            <a:ext cx="22860" cy="5972651"/>
          </a:xfrm>
          <a:prstGeom prst="roundRect">
            <a:avLst>
              <a:gd name="adj" fmla="val 40000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6634758" y="1970603"/>
            <a:ext cx="511492" cy="22860"/>
          </a:xfrm>
          <a:prstGeom prst="roundRect">
            <a:avLst>
              <a:gd name="adj" fmla="val 40000"/>
            </a:avLst>
          </a:prstGeom>
          <a:solidFill>
            <a:srgbClr val="5E98F1"/>
          </a:solidFill>
          <a:ln/>
        </p:spPr>
      </p:sp>
      <p:sp>
        <p:nvSpPr>
          <p:cNvPr id="6" name="Shape 4"/>
          <p:cNvSpPr/>
          <p:nvPr/>
        </p:nvSpPr>
        <p:spPr>
          <a:xfrm>
            <a:off x="7123390" y="1790224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5E98F1"/>
            </a:solidFill>
            <a:prstDash val="solid"/>
          </a:ln>
          <a:effectLst>
            <a:outerShdw dist="15240" dir="2700000" algn="bl" rotWithShape="0">
              <a:srgbClr val="5E98F1">
                <a:alpha val="100000"/>
              </a:srgbClr>
            </a:outerShdw>
          </a:effectLst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327" y="1822192"/>
            <a:ext cx="255746" cy="319683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596741" y="1848803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Levantamento de requisitos
Levantamos requisitos com base nas necessidades de uma </a:t>
            </a:r>
            <a:r>
              <a:rPr lang="en-US" sz="1650" b="1" dirty="0" err="1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empresa</a:t>
            </a: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real, garantindo que o sistema atenda às expectativas dos usuários.</a:t>
            </a:r>
            <a:endParaRPr lang="en-US" sz="1650" dirty="0"/>
          </a:p>
        </p:txBody>
      </p:sp>
      <p:sp>
        <p:nvSpPr>
          <p:cNvPr id="9" name="Shape 6"/>
          <p:cNvSpPr/>
          <p:nvPr/>
        </p:nvSpPr>
        <p:spPr>
          <a:xfrm>
            <a:off x="7484150" y="2993588"/>
            <a:ext cx="511492" cy="22860"/>
          </a:xfrm>
          <a:prstGeom prst="roundRect">
            <a:avLst>
              <a:gd name="adj" fmla="val 40000"/>
            </a:avLst>
          </a:prstGeom>
          <a:solidFill>
            <a:srgbClr val="AEE4BD"/>
          </a:solidFill>
          <a:ln/>
        </p:spPr>
      </p:sp>
      <p:sp>
        <p:nvSpPr>
          <p:cNvPr id="10" name="Shape 7"/>
          <p:cNvSpPr/>
          <p:nvPr/>
        </p:nvSpPr>
        <p:spPr>
          <a:xfrm>
            <a:off x="7123390" y="2813209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AEE4BD"/>
            </a:solidFill>
            <a:prstDash val="solid"/>
          </a:ln>
          <a:effectLst>
            <a:outerShdw dist="15240" dir="2700000" algn="bl" rotWithShape="0">
              <a:srgbClr val="AEE4BD">
                <a:alpha val="100000"/>
              </a:srgbClr>
            </a:outerShdw>
          </a:effectLst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327" y="2845177"/>
            <a:ext cx="255746" cy="319683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167687" y="2871788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Modelagem UML
Modelamos o sistema utilizando UML, permitindo uma representação visual clara das funcionalidades e interações do sistema.</a:t>
            </a:r>
            <a:endParaRPr lang="en-US" sz="1650" dirty="0"/>
          </a:p>
        </p:txBody>
      </p:sp>
      <p:sp>
        <p:nvSpPr>
          <p:cNvPr id="13" name="Shape 9"/>
          <p:cNvSpPr/>
          <p:nvPr/>
        </p:nvSpPr>
        <p:spPr>
          <a:xfrm>
            <a:off x="6634758" y="3875365"/>
            <a:ext cx="511492" cy="22860"/>
          </a:xfrm>
          <a:prstGeom prst="roundRect">
            <a:avLst>
              <a:gd name="adj" fmla="val 40000"/>
            </a:avLst>
          </a:prstGeom>
          <a:solidFill>
            <a:srgbClr val="F9D933"/>
          </a:solidFill>
          <a:ln/>
        </p:spPr>
      </p:sp>
      <p:sp>
        <p:nvSpPr>
          <p:cNvPr id="14" name="Shape 10"/>
          <p:cNvSpPr/>
          <p:nvPr/>
        </p:nvSpPr>
        <p:spPr>
          <a:xfrm>
            <a:off x="7123390" y="3694986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F9D933"/>
            </a:solidFill>
            <a:prstDash val="solid"/>
          </a:ln>
          <a:effectLst>
            <a:outerShdw dist="15240" dir="2700000" algn="bl" rotWithShape="0">
              <a:srgbClr val="F9D933">
                <a:alpha val="100000"/>
              </a:srgbClr>
            </a:outerShdw>
          </a:effectLst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327" y="3726954"/>
            <a:ext cx="255746" cy="319683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96741" y="3753564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Protótipo no Figma
Criamos protótipos no Figma, facilitando a visualização do design e a interação do usuário com o sistema.</a:t>
            </a:r>
            <a:endParaRPr lang="en-US" sz="1650" dirty="0"/>
          </a:p>
        </p:txBody>
      </p:sp>
      <p:sp>
        <p:nvSpPr>
          <p:cNvPr id="17" name="Shape 12"/>
          <p:cNvSpPr/>
          <p:nvPr/>
        </p:nvSpPr>
        <p:spPr>
          <a:xfrm>
            <a:off x="7484150" y="4757142"/>
            <a:ext cx="511492" cy="22860"/>
          </a:xfrm>
          <a:prstGeom prst="roundRect">
            <a:avLst>
              <a:gd name="adj" fmla="val 40000"/>
            </a:avLst>
          </a:prstGeom>
          <a:solidFill>
            <a:srgbClr val="FAA1A1"/>
          </a:solidFill>
          <a:ln/>
        </p:spPr>
      </p:sp>
      <p:sp>
        <p:nvSpPr>
          <p:cNvPr id="18" name="Shape 13"/>
          <p:cNvSpPr/>
          <p:nvPr/>
        </p:nvSpPr>
        <p:spPr>
          <a:xfrm>
            <a:off x="7123390" y="4576762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FAA1A1"/>
            </a:solidFill>
            <a:prstDash val="solid"/>
          </a:ln>
          <a:effectLst>
            <a:outerShdw dist="15240" dir="2700000" algn="bl" rotWithShape="0">
              <a:srgbClr val="FAA1A1">
                <a:alpha val="100000"/>
              </a:srgbClr>
            </a:outerShdw>
          </a:effectLst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327" y="4608731"/>
            <a:ext cx="255746" cy="319683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8167687" y="4635341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Módulo de IA
Implementamos um módulo de IA que oferece sugestões automatizadas, melhorando a eficiência do sistema na gestão de chamados.</a:t>
            </a:r>
            <a:endParaRPr lang="en-US" sz="1650" dirty="0"/>
          </a:p>
        </p:txBody>
      </p:sp>
      <p:sp>
        <p:nvSpPr>
          <p:cNvPr id="21" name="Shape 15"/>
          <p:cNvSpPr/>
          <p:nvPr/>
        </p:nvSpPr>
        <p:spPr>
          <a:xfrm>
            <a:off x="6634758" y="5638919"/>
            <a:ext cx="511492" cy="22860"/>
          </a:xfrm>
          <a:prstGeom prst="roundRect">
            <a:avLst>
              <a:gd name="adj" fmla="val 40000"/>
            </a:avLst>
          </a:prstGeom>
          <a:solidFill>
            <a:srgbClr val="AEE4BD"/>
          </a:solidFill>
          <a:ln/>
        </p:spPr>
      </p:sp>
      <p:sp>
        <p:nvSpPr>
          <p:cNvPr id="22" name="Shape 16"/>
          <p:cNvSpPr/>
          <p:nvPr/>
        </p:nvSpPr>
        <p:spPr>
          <a:xfrm>
            <a:off x="7123390" y="5458539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AEE4BD"/>
            </a:solidFill>
            <a:prstDash val="solid"/>
          </a:ln>
          <a:effectLst>
            <a:outerShdw dist="15240" dir="2700000" algn="bl" rotWithShape="0">
              <a:srgbClr val="AEE4BD">
                <a:alpha val="100000"/>
              </a:srgbClr>
            </a:outerShdw>
          </a:effectLst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7327" y="5490508"/>
            <a:ext cx="255746" cy="319683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596741" y="5517118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Testes e homologação
Aplicamos boas práticas de LGPD (Lei Geral de Proteção de Dados), assegurando a privacidade e segurança dos dados dos usuários.</a:t>
            </a:r>
            <a:endParaRPr lang="en-US" sz="1650" dirty="0"/>
          </a:p>
        </p:txBody>
      </p:sp>
      <p:sp>
        <p:nvSpPr>
          <p:cNvPr id="25" name="Shape 18"/>
          <p:cNvSpPr/>
          <p:nvPr/>
        </p:nvSpPr>
        <p:spPr>
          <a:xfrm>
            <a:off x="7484150" y="6520696"/>
            <a:ext cx="511492" cy="22860"/>
          </a:xfrm>
          <a:prstGeom prst="roundRect">
            <a:avLst>
              <a:gd name="adj" fmla="val 40000"/>
            </a:avLst>
          </a:prstGeom>
          <a:solidFill>
            <a:srgbClr val="D8AFF8"/>
          </a:solidFill>
          <a:ln/>
        </p:spPr>
      </p:sp>
      <p:sp>
        <p:nvSpPr>
          <p:cNvPr id="26" name="Shape 19"/>
          <p:cNvSpPr/>
          <p:nvPr/>
        </p:nvSpPr>
        <p:spPr>
          <a:xfrm>
            <a:off x="7123390" y="6340316"/>
            <a:ext cx="383619" cy="383619"/>
          </a:xfrm>
          <a:prstGeom prst="roundRect">
            <a:avLst>
              <a:gd name="adj" fmla="val 2384"/>
            </a:avLst>
          </a:prstGeom>
          <a:solidFill>
            <a:srgbClr val="07365D"/>
          </a:solidFill>
          <a:ln w="7620">
            <a:solidFill>
              <a:srgbClr val="D8AFF8"/>
            </a:solidFill>
            <a:prstDash val="solid"/>
          </a:ln>
          <a:effectLst>
            <a:outerShdw dist="15240" dir="2700000" algn="bl" rotWithShape="0">
              <a:srgbClr val="D8AFF8">
                <a:alpha val="100000"/>
              </a:srgbClr>
            </a:outerShdw>
          </a:effectLst>
        </p:spPr>
      </p:sp>
      <p:pic>
        <p:nvPicPr>
          <p:cNvPr id="2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7327" y="6372285"/>
            <a:ext cx="255746" cy="319683"/>
          </a:xfrm>
          <a:prstGeom prst="rect">
            <a:avLst/>
          </a:prstGeom>
        </p:spPr>
      </p:pic>
      <p:sp>
        <p:nvSpPr>
          <p:cNvPr id="28" name="Text 20"/>
          <p:cNvSpPr/>
          <p:nvPr/>
        </p:nvSpPr>
        <p:spPr>
          <a:xfrm>
            <a:off x="8167687" y="6398895"/>
            <a:ext cx="5865971" cy="1065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Boas práticas LGPD
Realizamos testes rigorosos e homologamos o sistema, garantindo que todas as funcionalidades estejam operando como esperado.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7531"/>
            <a:ext cx="107425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Análise de Problemas em Help Desk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46471"/>
            <a:ext cx="423886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Demora na triagem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836069"/>
            <a:ext cx="423886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Identificação de que a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demora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na triagem dos chamados é um dos principais problemas enfrentados pela </a:t>
            </a:r>
            <a:r>
              <a:rPr lang="en-US" sz="1750" dirty="0" err="1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empresa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impactando a eficiência do </a:t>
            </a:r>
            <a:r>
              <a:rPr lang="en-US" sz="1750" dirty="0" err="1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atendimento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62" y="3608665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2427922"/>
            <a:ext cx="423898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Retrabalho frequente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597628" y="3017520"/>
            <a:ext cx="423898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retrabalho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é um desafio significativo, resultando em perda de tempo e recursos, que afeta a produtividade da equipe de suporte.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713" y="3608665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97628" y="4990743"/>
            <a:ext cx="423898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Requisitos do UpDesk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597628" y="5580340"/>
            <a:ext cx="423898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Os requisitos coletados durante as entrevistas fundamentaram o escopo do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UpDesk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visando resolver as questões levantadas.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6713" y="527101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93790" y="4990743"/>
            <a:ext cx="423886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Falta de automação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580340"/>
            <a:ext cx="423886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ausência de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automação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nos processos de Help Desk gera ineficiências, dificultando a agilidade nas soluções dos chamados.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362" y="5271016"/>
            <a:ext cx="318968" cy="3986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043" y="567809"/>
            <a:ext cx="6443067" cy="643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Ferramentas Utilizadas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952738" y="1623536"/>
            <a:ext cx="22860" cy="6038255"/>
          </a:xfrm>
          <a:prstGeom prst="roundRect">
            <a:avLst>
              <a:gd name="adj" fmla="val 40000"/>
            </a:avLst>
          </a:prstGeom>
          <a:solidFill>
            <a:srgbClr val="FFFFFF">
              <a:alpha val="24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1161633" y="1843802"/>
            <a:ext cx="618053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5" name="Shape 3"/>
          <p:cNvSpPr/>
          <p:nvPr/>
        </p:nvSpPr>
        <p:spPr>
          <a:xfrm>
            <a:off x="720983" y="1623536"/>
            <a:ext cx="463510" cy="463510"/>
          </a:xfrm>
          <a:prstGeom prst="roundRect">
            <a:avLst>
              <a:gd name="adj" fmla="val 1973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" y="1662113"/>
            <a:ext cx="308967" cy="386239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982867" y="1662113"/>
            <a:ext cx="3090267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BR Modelo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1982867" y="2172057"/>
            <a:ext cx="1192649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Ferramenta para estruturar, facilitando o desenvolvimento do banco </a:t>
            </a:r>
            <a:r>
              <a:rPr lang="en-US" sz="16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banco de dados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1161633" y="3133844"/>
            <a:ext cx="618053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10" name="Shape 7"/>
          <p:cNvSpPr/>
          <p:nvPr/>
        </p:nvSpPr>
        <p:spPr>
          <a:xfrm>
            <a:off x="720983" y="2913578"/>
            <a:ext cx="463510" cy="463510"/>
          </a:xfrm>
          <a:prstGeom prst="roundRect">
            <a:avLst>
              <a:gd name="adj" fmla="val 1973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95" y="2952155"/>
            <a:ext cx="308967" cy="386239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982867" y="2952155"/>
            <a:ext cx="4532590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Banco de dados: SQL Server</a:t>
            </a:r>
            <a:endParaRPr lang="en-US" sz="2400" dirty="0"/>
          </a:p>
        </p:txBody>
      </p:sp>
      <p:sp>
        <p:nvSpPr>
          <p:cNvPr id="13" name="Text 9"/>
          <p:cNvSpPr/>
          <p:nvPr/>
        </p:nvSpPr>
        <p:spPr>
          <a:xfrm>
            <a:off x="1982867" y="3462099"/>
            <a:ext cx="1192649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 </a:t>
            </a:r>
            <a:r>
              <a:rPr lang="en-US" sz="16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banco de dados</a:t>
            </a: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utilizado para armazenar e gerenciar informações de forma eficiente e segura.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1161633" y="4423886"/>
            <a:ext cx="618053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15" name="Shape 11"/>
          <p:cNvSpPr/>
          <p:nvPr/>
        </p:nvSpPr>
        <p:spPr>
          <a:xfrm>
            <a:off x="720983" y="4203621"/>
            <a:ext cx="463510" cy="463510"/>
          </a:xfrm>
          <a:prstGeom prst="roundRect">
            <a:avLst>
              <a:gd name="adj" fmla="val 1973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195" y="4242197"/>
            <a:ext cx="308967" cy="386239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1982867" y="4242197"/>
            <a:ext cx="3090267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Protótipo: Figma</a:t>
            </a:r>
            <a:endParaRPr lang="en-US" sz="2400" dirty="0"/>
          </a:p>
        </p:txBody>
      </p:sp>
      <p:sp>
        <p:nvSpPr>
          <p:cNvPr id="18" name="Text 13"/>
          <p:cNvSpPr/>
          <p:nvPr/>
        </p:nvSpPr>
        <p:spPr>
          <a:xfrm>
            <a:off x="1982867" y="4752142"/>
            <a:ext cx="1192649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protótipos</a:t>
            </a: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de interface, permitindo visualização e interação antes do desenvolvimento.</a:t>
            </a:r>
            <a:endParaRPr lang="en-US" sz="1600" dirty="0"/>
          </a:p>
        </p:txBody>
      </p:sp>
      <p:sp>
        <p:nvSpPr>
          <p:cNvPr id="19" name="Shape 14"/>
          <p:cNvSpPr/>
          <p:nvPr/>
        </p:nvSpPr>
        <p:spPr>
          <a:xfrm>
            <a:off x="1161633" y="5713928"/>
            <a:ext cx="618053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20" name="Shape 15"/>
          <p:cNvSpPr/>
          <p:nvPr/>
        </p:nvSpPr>
        <p:spPr>
          <a:xfrm>
            <a:off x="720983" y="5493663"/>
            <a:ext cx="463510" cy="463510"/>
          </a:xfrm>
          <a:prstGeom prst="roundRect">
            <a:avLst>
              <a:gd name="adj" fmla="val 1973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195" y="5532239"/>
            <a:ext cx="308967" cy="386239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1982867" y="5532239"/>
            <a:ext cx="3090267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Modelagem: Astah</a:t>
            </a:r>
            <a:endParaRPr lang="en-US" sz="2400" dirty="0"/>
          </a:p>
        </p:txBody>
      </p:sp>
      <p:sp>
        <p:nvSpPr>
          <p:cNvPr id="23" name="Text 17"/>
          <p:cNvSpPr/>
          <p:nvPr/>
        </p:nvSpPr>
        <p:spPr>
          <a:xfrm>
            <a:off x="1982867" y="6042184"/>
            <a:ext cx="1192649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55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protótipos</a:t>
            </a: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de interface, permitindo visualização e interação antes do desenvolvimento.</a:t>
            </a:r>
            <a:endParaRPr lang="en-US" sz="1600" dirty="0"/>
          </a:p>
        </p:txBody>
      </p:sp>
      <p:sp>
        <p:nvSpPr>
          <p:cNvPr id="24" name="Shape 18"/>
          <p:cNvSpPr/>
          <p:nvPr/>
        </p:nvSpPr>
        <p:spPr>
          <a:xfrm>
            <a:off x="1161633" y="7003971"/>
            <a:ext cx="618053" cy="22860"/>
          </a:xfrm>
          <a:prstGeom prst="roundRect">
            <a:avLst>
              <a:gd name="adj" fmla="val 40000"/>
            </a:avLst>
          </a:prstGeom>
          <a:solidFill>
            <a:srgbClr val="151617"/>
          </a:solidFill>
          <a:ln/>
        </p:spPr>
      </p:sp>
      <p:sp>
        <p:nvSpPr>
          <p:cNvPr id="25" name="Shape 19"/>
          <p:cNvSpPr/>
          <p:nvPr/>
        </p:nvSpPr>
        <p:spPr>
          <a:xfrm>
            <a:off x="720983" y="6783705"/>
            <a:ext cx="463510" cy="463510"/>
          </a:xfrm>
          <a:prstGeom prst="roundRect">
            <a:avLst>
              <a:gd name="adj" fmla="val 1973"/>
            </a:avLst>
          </a:prstGeom>
          <a:solidFill>
            <a:srgbClr val="07365D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95" y="6822281"/>
            <a:ext cx="308967" cy="386239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1982867" y="6822281"/>
            <a:ext cx="4763691" cy="386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Documentação: Word e Excel</a:t>
            </a:r>
            <a:endParaRPr lang="en-US" sz="2400" dirty="0"/>
          </a:p>
        </p:txBody>
      </p:sp>
      <p:sp>
        <p:nvSpPr>
          <p:cNvPr id="28" name="Text 21"/>
          <p:cNvSpPr/>
          <p:nvPr/>
        </p:nvSpPr>
        <p:spPr>
          <a:xfrm>
            <a:off x="1982867" y="7332226"/>
            <a:ext cx="1192649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 ferramentas de </a:t>
            </a:r>
            <a:r>
              <a:rPr lang="en-US" sz="16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documentação</a:t>
            </a:r>
            <a:r>
              <a:rPr lang="en-US" sz="16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escolhidas para fornecer suporte e manter registros organizados do projeto.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3807"/>
            <a:ext cx="103592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Metodologia de Desenvolvimento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82748"/>
            <a:ext cx="29893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Modelo Incremental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473166"/>
            <a:ext cx="389870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Utilização de um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modelo incremental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que permite ajustes constantes ao longo do desenvolvimento, facilitando a adaptação às necessidades do cliente.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19795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345650"/>
            <a:ext cx="28960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Reuniões Semanais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2836069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Realização de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reuniões semanais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de alinhamento e revisão, garantindo que todos os membros da equipe estejam atualizados e engajados.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0829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4990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Prototipação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481161"/>
            <a:ext cx="38988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Implementação de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prototipação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validação de ideias e funcionalidades, assegurando que o produto final atenda às expectativas.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3416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793790" y="51721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Divisão em Sprints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662613"/>
            <a:ext cx="389870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Divisão do projeto em </a:t>
            </a:r>
            <a:r>
              <a:rPr lang="en-US" sz="17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 sprints</a:t>
            </a:r>
            <a:r>
              <a:rPr lang="en-US" sz="17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quinzenais, promovendo entregas regulares e possibilitando revisões frequentes.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356723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34566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88337" y="558046"/>
            <a:ext cx="5053608" cy="631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Sprints do projeto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707469" y="1492925"/>
            <a:ext cx="13215461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Principais Sprints realizadas no projeto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07469" y="2043708"/>
            <a:ext cx="151567" cy="1204913"/>
          </a:xfrm>
          <a:prstGeom prst="roundRect">
            <a:avLst>
              <a:gd name="adj" fmla="val 6033"/>
            </a:avLst>
          </a:prstGeom>
          <a:solidFill>
            <a:srgbClr val="07365D"/>
          </a:solidFill>
          <a:ln w="7620">
            <a:solidFill>
              <a:srgbClr val="5CC97B"/>
            </a:solidFill>
            <a:prstDash val="solid"/>
          </a:ln>
          <a:effectLst>
            <a:outerShdw dist="17780" dir="2700000" algn="bl" rotWithShape="0">
              <a:srgbClr val="5CC97B">
                <a:alpha val="100000"/>
              </a:srgbClr>
            </a:outerShdw>
          </a:effectLst>
        </p:spPr>
      </p:sp>
      <p:sp>
        <p:nvSpPr>
          <p:cNvPr id="5" name="Text 3"/>
          <p:cNvSpPr/>
          <p:nvPr/>
        </p:nvSpPr>
        <p:spPr>
          <a:xfrm>
            <a:off x="1162169" y="2043708"/>
            <a:ext cx="2526744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5CC97B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Sprint 1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162169" y="2480667"/>
            <a:ext cx="12760762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Levantamento de requisitos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1162169" y="2925247"/>
            <a:ext cx="12760762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Nesta </a:t>
            </a:r>
            <a:r>
              <a:rPr lang="en-US" sz="15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Arial" panose="020B0604020202020204" pitchFamily="34" charset="0"/>
              </a:rPr>
              <a:t>fase</a:t>
            </a:r>
            <a:r>
              <a:rPr lang="en-US" sz="15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foram coletados todos os </a:t>
            </a:r>
            <a:r>
              <a:rPr lang="en-US" sz="15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requisitos</a:t>
            </a:r>
            <a:r>
              <a:rPr lang="en-US" sz="15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necessários para o sistema, com </a:t>
            </a:r>
            <a:r>
              <a:rPr lang="en-US" sz="1550" dirty="0" err="1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empresa</a:t>
            </a:r>
            <a:r>
              <a:rPr lang="en-US" sz="155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real de Help Desk.</a:t>
            </a:r>
            <a:endParaRPr lang="en-US" sz="1550" dirty="0"/>
          </a:p>
        </p:txBody>
      </p:sp>
      <p:sp>
        <p:nvSpPr>
          <p:cNvPr id="8" name="Shape 6"/>
          <p:cNvSpPr/>
          <p:nvPr/>
        </p:nvSpPr>
        <p:spPr>
          <a:xfrm>
            <a:off x="1010603" y="3450669"/>
            <a:ext cx="151567" cy="1204913"/>
          </a:xfrm>
          <a:prstGeom prst="roundRect">
            <a:avLst>
              <a:gd name="adj" fmla="val 6033"/>
            </a:avLst>
          </a:prstGeom>
          <a:solidFill>
            <a:srgbClr val="07365D"/>
          </a:solidFill>
          <a:ln w="7620">
            <a:solidFill>
              <a:srgbClr val="F9D933"/>
            </a:solidFill>
            <a:prstDash val="solid"/>
          </a:ln>
          <a:effectLst>
            <a:outerShdw dist="17780" dir="2700000" algn="bl" rotWithShape="0">
              <a:srgbClr val="F9D933">
                <a:alpha val="100000"/>
              </a:srgbClr>
            </a:outerShdw>
          </a:effectLst>
        </p:spPr>
      </p:sp>
      <p:sp>
        <p:nvSpPr>
          <p:cNvPr id="9" name="Text 7"/>
          <p:cNvSpPr/>
          <p:nvPr/>
        </p:nvSpPr>
        <p:spPr>
          <a:xfrm>
            <a:off x="1465302" y="3450669"/>
            <a:ext cx="2526744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F9D933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Sprint 2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1465302" y="3887629"/>
            <a:ext cx="12457628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Elaboração do UML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1465302" y="4332208"/>
            <a:ext cx="12457628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Nesta fase, foram elaborados os diagramas UML, diagramas de caso de uso, de classe e de sequência.</a:t>
            </a:r>
            <a:endParaRPr lang="en-US" sz="1550" dirty="0"/>
          </a:p>
        </p:txBody>
      </p:sp>
      <p:sp>
        <p:nvSpPr>
          <p:cNvPr id="12" name="Shape 10"/>
          <p:cNvSpPr/>
          <p:nvPr/>
        </p:nvSpPr>
        <p:spPr>
          <a:xfrm>
            <a:off x="1313855" y="4857631"/>
            <a:ext cx="151567" cy="1204913"/>
          </a:xfrm>
          <a:prstGeom prst="roundRect">
            <a:avLst>
              <a:gd name="adj" fmla="val 6033"/>
            </a:avLst>
          </a:prstGeom>
          <a:solidFill>
            <a:srgbClr val="07365D"/>
          </a:solidFill>
          <a:ln w="7620">
            <a:solidFill>
              <a:srgbClr val="FFA44F"/>
            </a:solidFill>
            <a:prstDash val="solid"/>
          </a:ln>
          <a:effectLst>
            <a:outerShdw dist="17780" dir="2700000" algn="bl" rotWithShape="0">
              <a:srgbClr val="FFA44F">
                <a:alpha val="10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1768554" y="4857631"/>
            <a:ext cx="2526744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FFA44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Sprint 3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1768554" y="5294590"/>
            <a:ext cx="12154376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Elaboração do protótipo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1768554" y="5739170"/>
            <a:ext cx="12154376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Nesta fase, foi dado início ao protótipo no Figma, foi realizado o protótipo de baixa, media e alta fidelidade.</a:t>
            </a:r>
            <a:endParaRPr lang="en-US" sz="1550" dirty="0"/>
          </a:p>
        </p:txBody>
      </p:sp>
      <p:sp>
        <p:nvSpPr>
          <p:cNvPr id="16" name="Shape 14"/>
          <p:cNvSpPr/>
          <p:nvPr/>
        </p:nvSpPr>
        <p:spPr>
          <a:xfrm>
            <a:off x="1617107" y="6264593"/>
            <a:ext cx="151567" cy="1204913"/>
          </a:xfrm>
          <a:prstGeom prst="roundRect">
            <a:avLst>
              <a:gd name="adj" fmla="val 6033"/>
            </a:avLst>
          </a:prstGeom>
          <a:solidFill>
            <a:srgbClr val="07365D"/>
          </a:solidFill>
          <a:ln w="7620">
            <a:solidFill>
              <a:srgbClr val="5E98F1"/>
            </a:solidFill>
            <a:prstDash val="solid"/>
          </a:ln>
          <a:effectLst>
            <a:outerShdw dist="17780" dir="2700000" algn="bl" rotWithShape="0">
              <a:srgbClr val="5E98F1">
                <a:alpha val="100000"/>
              </a:srgbClr>
            </a:outerShdw>
          </a:effectLst>
        </p:spPr>
      </p:sp>
      <p:sp>
        <p:nvSpPr>
          <p:cNvPr id="17" name="Text 15"/>
          <p:cNvSpPr/>
          <p:nvPr/>
        </p:nvSpPr>
        <p:spPr>
          <a:xfrm>
            <a:off x="2071807" y="6264593"/>
            <a:ext cx="2526744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5E98F1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Sprint 4</a:t>
            </a:r>
            <a:endParaRPr lang="en-US" sz="1950" dirty="0"/>
          </a:p>
        </p:txBody>
      </p:sp>
      <p:sp>
        <p:nvSpPr>
          <p:cNvPr id="18" name="Text 16"/>
          <p:cNvSpPr/>
          <p:nvPr/>
        </p:nvSpPr>
        <p:spPr>
          <a:xfrm>
            <a:off x="2071807" y="6701552"/>
            <a:ext cx="11851124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Documentação 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2071807" y="7146131"/>
            <a:ext cx="11851124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Nesta fase, foi realizado a documentação do PIM e manual do usuário para o sistema.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4858" y="602575"/>
            <a:ext cx="9433441" cy="682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Diagrama de Casos de Uso em IA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64858" y="1722477"/>
            <a:ext cx="13100685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Análise do </a:t>
            </a:r>
            <a:r>
              <a:rPr lang="en-US" sz="1700" dirty="0" err="1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fluxo</a:t>
            </a:r>
            <a:r>
              <a:rPr lang="en-US" sz="17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de gestão de chamados com Inteligência Artificial</a:t>
            </a:r>
            <a:endParaRPr lang="en-US" sz="17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58" y="2317790"/>
            <a:ext cx="1092637" cy="132730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185273" y="2536269"/>
            <a:ext cx="3277910" cy="409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Abrir Chamado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2185273" y="3077051"/>
            <a:ext cx="11680269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Processo inicial onde o usuário registra um </a:t>
            </a:r>
            <a:r>
              <a:rPr lang="en-US" sz="17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chamado</a:t>
            </a: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assistência técnica.</a:t>
            </a:r>
            <a:endParaRPr lang="en-US" sz="17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58" y="3645098"/>
            <a:ext cx="1092637" cy="132730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85273" y="3863578"/>
            <a:ext cx="3277910" cy="409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Sugestão da IA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2185273" y="4404360"/>
            <a:ext cx="11680269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Utilização de </a:t>
            </a:r>
            <a:r>
              <a:rPr lang="en-US" sz="17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inteligência artificial</a:t>
            </a: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sugerir uma solução para o chamado automaticamente.</a:t>
            </a:r>
            <a:endParaRPr lang="en-US" sz="17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58" y="4972407"/>
            <a:ext cx="1092637" cy="1327309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185273" y="5190887"/>
            <a:ext cx="3481388" cy="409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Encaminhar para N2</a:t>
            </a:r>
            <a:endParaRPr lang="en-US" sz="2550" dirty="0"/>
          </a:p>
        </p:txBody>
      </p:sp>
      <p:sp>
        <p:nvSpPr>
          <p:cNvPr id="12" name="Text 7"/>
          <p:cNvSpPr/>
          <p:nvPr/>
        </p:nvSpPr>
        <p:spPr>
          <a:xfrm>
            <a:off x="2185273" y="5731669"/>
            <a:ext cx="11680269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Após triagem, o chamado é enviado para a equipe de </a:t>
            </a:r>
            <a:r>
              <a:rPr lang="en-US" sz="17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Nível 2</a:t>
            </a: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para resolução adequada.</a:t>
            </a:r>
            <a:endParaRPr lang="en-US" sz="17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858" y="6299716"/>
            <a:ext cx="1092637" cy="1327309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185273" y="6518196"/>
            <a:ext cx="3277910" cy="409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Encerrar Chamado</a:t>
            </a:r>
            <a:endParaRPr lang="en-US" sz="2550" dirty="0"/>
          </a:p>
        </p:txBody>
      </p:sp>
      <p:sp>
        <p:nvSpPr>
          <p:cNvPr id="15" name="Text 9"/>
          <p:cNvSpPr/>
          <p:nvPr/>
        </p:nvSpPr>
        <p:spPr>
          <a:xfrm>
            <a:off x="2185273" y="7058978"/>
            <a:ext cx="11680269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Finalização do </a:t>
            </a:r>
            <a:r>
              <a:rPr lang="en-US" sz="1700" dirty="0" err="1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atendimento</a:t>
            </a: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onde o chamado é </a:t>
            </a:r>
            <a:r>
              <a:rPr lang="en-US" sz="1700" b="1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resolvido</a:t>
            </a:r>
            <a:r>
              <a:rPr lang="en-US" sz="1700" dirty="0">
                <a:solidFill>
                  <a:srgbClr val="AFB3B6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e fechado pelo agente responsável.</a:t>
            </a:r>
            <a:endParaRPr lang="en-US" sz="17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1269</Words>
  <Application>Microsoft Office PowerPoint</Application>
  <PresentationFormat>Personalizar</PresentationFormat>
  <Paragraphs>150</Paragraphs>
  <Slides>13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Montserrat Black</vt:lpstr>
      <vt:lpstr>Poppins</vt:lpstr>
      <vt:lpstr>Inconsolata</vt:lpstr>
      <vt:lpstr>Calibri</vt:lpstr>
      <vt:lpstr>Wingdings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Mateus Teodoro</cp:lastModifiedBy>
  <cp:revision>7</cp:revision>
  <dcterms:created xsi:type="dcterms:W3CDTF">2025-05-27T23:34:18Z</dcterms:created>
  <dcterms:modified xsi:type="dcterms:W3CDTF">2025-05-28T20:05:46Z</dcterms:modified>
</cp:coreProperties>
</file>