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8" r:id="rId2"/>
  </p:sldIdLst>
  <p:sldSz cx="12192000" cy="149320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D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9"/>
    <p:restoredTop sz="94694"/>
  </p:normalViewPr>
  <p:slideViewPr>
    <p:cSldViewPr snapToGrid="0" snapToObjects="1">
      <p:cViewPr>
        <p:scale>
          <a:sx n="100" d="100"/>
          <a:sy n="100" d="100"/>
        </p:scale>
        <p:origin x="1808" y="-4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2B804-183C-8241-818B-C2835282D6C6}" type="datetimeFigureOut">
              <a:rPr lang="en-US" smtClean="0"/>
              <a:t>3/8/22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8525" y="1143000"/>
            <a:ext cx="2520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0619F-5C72-764A-855F-5E63137F2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4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8525" y="1143000"/>
            <a:ext cx="2520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0619F-5C72-764A-855F-5E63137F20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98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43738"/>
            <a:ext cx="10363200" cy="519855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842771"/>
            <a:ext cx="9144000" cy="360511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435E-C8EB-8F48-BFCB-8FEA53BD83A7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532E-91A8-D142-A659-42C6AA890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435E-C8EB-8F48-BFCB-8FEA53BD83A7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532E-91A8-D142-A659-42C6AA890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7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94992"/>
            <a:ext cx="2628900" cy="12654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94992"/>
            <a:ext cx="7734300" cy="12654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435E-C8EB-8F48-BFCB-8FEA53BD83A7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532E-91A8-D142-A659-42C6AA890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2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435E-C8EB-8F48-BFCB-8FEA53BD83A7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532E-91A8-D142-A659-42C6AA890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5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722641"/>
            <a:ext cx="10515600" cy="621130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992709"/>
            <a:ext cx="10515600" cy="326637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435E-C8EB-8F48-BFCB-8FEA53BD83A7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532E-91A8-D142-A659-42C6AA890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1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974960"/>
            <a:ext cx="5181600" cy="94742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974960"/>
            <a:ext cx="5181600" cy="94742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435E-C8EB-8F48-BFCB-8FEA53BD83A7}" type="datetimeFigureOut">
              <a:rPr lang="en-US" smtClean="0"/>
              <a:t>3/8/22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532E-91A8-D142-A659-42C6AA890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4995"/>
            <a:ext cx="10515600" cy="28861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660421"/>
            <a:ext cx="5157787" cy="17939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454337"/>
            <a:ext cx="5157787" cy="80225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660421"/>
            <a:ext cx="5183188" cy="17939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454337"/>
            <a:ext cx="5183188" cy="80225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435E-C8EB-8F48-BFCB-8FEA53BD83A7}" type="datetimeFigureOut">
              <a:rPr lang="en-US" smtClean="0"/>
              <a:t>3/8/22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532E-91A8-D142-A659-42C6AA890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3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435E-C8EB-8F48-BFCB-8FEA53BD83A7}" type="datetimeFigureOut">
              <a:rPr lang="en-US" smtClean="0"/>
              <a:t>3/8/22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532E-91A8-D142-A659-42C6AA890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8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435E-C8EB-8F48-BFCB-8FEA53BD83A7}" type="datetimeFigureOut">
              <a:rPr lang="en-US" smtClean="0"/>
              <a:t>3/8/22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532E-91A8-D142-A659-42C6AA890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4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95468"/>
            <a:ext cx="3932237" cy="348413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149938"/>
            <a:ext cx="6172200" cy="1061141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79608"/>
            <a:ext cx="3932237" cy="829902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435E-C8EB-8F48-BFCB-8FEA53BD83A7}" type="datetimeFigureOut">
              <a:rPr lang="en-US" smtClean="0"/>
              <a:t>3/8/22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532E-91A8-D142-A659-42C6AA890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8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95468"/>
            <a:ext cx="3932237" cy="348413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149938"/>
            <a:ext cx="6172200" cy="1061141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79608"/>
            <a:ext cx="3932237" cy="829902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435E-C8EB-8F48-BFCB-8FEA53BD83A7}" type="datetimeFigureOut">
              <a:rPr lang="en-US" smtClean="0"/>
              <a:t>3/8/22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532E-91A8-D142-A659-42C6AA890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3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94995"/>
            <a:ext cx="10515600" cy="2886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974960"/>
            <a:ext cx="10515600" cy="9474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839778"/>
            <a:ext cx="2743200" cy="794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1435E-C8EB-8F48-BFCB-8FEA53BD83A7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839778"/>
            <a:ext cx="4114800" cy="794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839778"/>
            <a:ext cx="2743200" cy="794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7532E-91A8-D142-A659-42C6AA890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63" Type="http://schemas.openxmlformats.org/officeDocument/2006/relationships/image" Target="../media/image52.png"/><Relationship Id="rId68" Type="http://schemas.openxmlformats.org/officeDocument/2006/relationships/image" Target="../media/image5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8" Type="http://schemas.openxmlformats.org/officeDocument/2006/relationships/image" Target="../media/image460.png"/><Relationship Id="rId66" Type="http://schemas.openxmlformats.org/officeDocument/2006/relationships/image" Target="../media/image55.png"/><Relationship Id="rId5" Type="http://schemas.openxmlformats.org/officeDocument/2006/relationships/image" Target="../media/image3.png"/><Relationship Id="rId61" Type="http://schemas.openxmlformats.org/officeDocument/2006/relationships/image" Target="../media/image50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64" Type="http://schemas.openxmlformats.org/officeDocument/2006/relationships/image" Target="../media/image48.png"/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59" Type="http://schemas.openxmlformats.org/officeDocument/2006/relationships/image" Target="../media/image47.png"/><Relationship Id="rId67" Type="http://schemas.openxmlformats.org/officeDocument/2006/relationships/image" Target="../media/image56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6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60" Type="http://schemas.openxmlformats.org/officeDocument/2006/relationships/image" Target="../media/image49.png"/><Relationship Id="rId65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E4447F4E-FFDA-9242-9C87-DD4973E26E14}"/>
              </a:ext>
            </a:extLst>
          </p:cNvPr>
          <p:cNvSpPr/>
          <p:nvPr/>
        </p:nvSpPr>
        <p:spPr>
          <a:xfrm>
            <a:off x="209789" y="9341697"/>
            <a:ext cx="11841458" cy="265040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11B1176-F297-1E49-A9AB-896E44D77FF5}"/>
              </a:ext>
            </a:extLst>
          </p:cNvPr>
          <p:cNvSpPr/>
          <p:nvPr/>
        </p:nvSpPr>
        <p:spPr>
          <a:xfrm>
            <a:off x="222246" y="5471101"/>
            <a:ext cx="11838850" cy="365914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466F7A-C4B0-4D4C-8ADA-D280EEFB5007}"/>
              </a:ext>
            </a:extLst>
          </p:cNvPr>
          <p:cNvSpPr/>
          <p:nvPr/>
        </p:nvSpPr>
        <p:spPr>
          <a:xfrm>
            <a:off x="232818" y="2732306"/>
            <a:ext cx="11838850" cy="260119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371D31-CE8D-E140-8449-FA1E09231017}"/>
              </a:ext>
            </a:extLst>
          </p:cNvPr>
          <p:cNvSpPr/>
          <p:nvPr/>
        </p:nvSpPr>
        <p:spPr>
          <a:xfrm>
            <a:off x="230210" y="211058"/>
            <a:ext cx="11841458" cy="2306521"/>
          </a:xfrm>
          <a:prstGeom prst="rect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  <a:alpha val="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0A089307-5EE6-DE48-9083-61EB32A3EA35}"/>
              </a:ext>
            </a:extLst>
          </p:cNvPr>
          <p:cNvSpPr/>
          <p:nvPr/>
        </p:nvSpPr>
        <p:spPr>
          <a:xfrm>
            <a:off x="2572565" y="1348028"/>
            <a:ext cx="1132450" cy="43977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ysClr val="windowText" lastClr="000000"/>
                </a:solidFill>
              </a:rPr>
              <a:t>Pick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One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000" dirty="0">
                <a:solidFill>
                  <a:sysClr val="windowText" lastClr="000000"/>
                </a:solidFill>
              </a:rPr>
              <a:t>Region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D93223A5-B0CD-FE4D-895A-42FCA3517614}"/>
              </a:ext>
            </a:extLst>
          </p:cNvPr>
          <p:cNvGraphicFramePr>
            <a:graphicFrameLocks noGrp="1"/>
          </p:cNvGraphicFramePr>
          <p:nvPr/>
        </p:nvGraphicFramePr>
        <p:xfrm>
          <a:off x="402056" y="965736"/>
          <a:ext cx="2104386" cy="11430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95186">
                  <a:extLst>
                    <a:ext uri="{9D8B030D-6E8A-4147-A177-3AD203B41FA5}">
                      <a16:colId xmlns:a16="http://schemas.microsoft.com/office/drawing/2014/main" val="2393612998"/>
                    </a:ext>
                  </a:extLst>
                </a:gridCol>
                <a:gridCol w="907738">
                  <a:extLst>
                    <a:ext uri="{9D8B030D-6E8A-4147-A177-3AD203B41FA5}">
                      <a16:colId xmlns:a16="http://schemas.microsoft.com/office/drawing/2014/main" val="3799539665"/>
                    </a:ext>
                  </a:extLst>
                </a:gridCol>
                <a:gridCol w="701462">
                  <a:extLst>
                    <a:ext uri="{9D8B030D-6E8A-4147-A177-3AD203B41FA5}">
                      <a16:colId xmlns:a16="http://schemas.microsoft.com/office/drawing/2014/main" val="239820134"/>
                    </a:ext>
                  </a:extLst>
                </a:gridCol>
              </a:tblGrid>
              <a:tr h="1993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CHR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Start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End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648034"/>
                  </a:ext>
                </a:extLst>
              </a:tr>
              <a:tr h="1993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10583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2880092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52320"/>
                  </a:ext>
                </a:extLst>
              </a:tr>
              <a:tr h="1993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2880092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5001596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97896"/>
                  </a:ext>
                </a:extLst>
              </a:tr>
              <a:tr h="1993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-</a:t>
                      </a:r>
                      <a:r>
                        <a:rPr lang="zh-CN" altLang="en-US" sz="900" dirty="0"/>
                        <a:t> </a:t>
                      </a:r>
                      <a:r>
                        <a:rPr lang="en-US" altLang="zh-CN" sz="900" dirty="0"/>
                        <a:t>-</a:t>
                      </a:r>
                      <a:r>
                        <a:rPr lang="zh-CN" altLang="en-US" sz="900" dirty="0"/>
                        <a:t> </a:t>
                      </a:r>
                      <a:r>
                        <a:rPr lang="en-US" altLang="zh-CN" sz="900" dirty="0"/>
                        <a:t>-</a:t>
                      </a:r>
                      <a:r>
                        <a:rPr lang="zh-CN" altLang="en-US" sz="900" dirty="0"/>
                        <a:t> </a:t>
                      </a:r>
                      <a:r>
                        <a:rPr lang="en-US" altLang="zh-CN" sz="900" dirty="0"/>
                        <a:t>-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-</a:t>
                      </a:r>
                      <a:r>
                        <a:rPr lang="zh-CN" altLang="en-US" sz="900" dirty="0"/>
                        <a:t> </a:t>
                      </a:r>
                      <a:r>
                        <a:rPr lang="en-US" altLang="zh-CN" sz="900" dirty="0"/>
                        <a:t>-</a:t>
                      </a:r>
                      <a:r>
                        <a:rPr lang="zh-CN" altLang="en-US" sz="900" dirty="0"/>
                        <a:t> </a:t>
                      </a:r>
                      <a:r>
                        <a:rPr lang="en-US" altLang="zh-CN" sz="900" dirty="0"/>
                        <a:t>-</a:t>
                      </a:r>
                      <a:r>
                        <a:rPr lang="zh-CN" altLang="en-US" sz="900" dirty="0"/>
                        <a:t> </a:t>
                      </a:r>
                      <a:r>
                        <a:rPr lang="en-US" altLang="zh-CN" sz="900" dirty="0"/>
                        <a:t>-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-</a:t>
                      </a:r>
                      <a:r>
                        <a:rPr lang="zh-CN" altLang="en-US" sz="900" dirty="0"/>
                        <a:t> </a:t>
                      </a:r>
                      <a:r>
                        <a:rPr lang="en-US" altLang="zh-CN" sz="900" dirty="0"/>
                        <a:t>-</a:t>
                      </a:r>
                      <a:r>
                        <a:rPr lang="zh-CN" altLang="en-US" sz="900" dirty="0"/>
                        <a:t> </a:t>
                      </a:r>
                      <a:r>
                        <a:rPr lang="en-US" altLang="zh-CN" sz="900" dirty="0"/>
                        <a:t>-</a:t>
                      </a:r>
                      <a:r>
                        <a:rPr lang="zh-CN" altLang="en-US" sz="900" dirty="0"/>
                        <a:t> </a:t>
                      </a:r>
                      <a:r>
                        <a:rPr lang="en-US" altLang="zh-CN" sz="900" dirty="0"/>
                        <a:t>-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038620"/>
                  </a:ext>
                </a:extLst>
              </a:tr>
              <a:tr h="1997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22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49777734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51243298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2338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9066C73-278F-5E4F-8770-4CDD71E721E4}"/>
              </a:ext>
            </a:extLst>
          </p:cNvPr>
          <p:cNvSpPr txBox="1"/>
          <p:nvPr/>
        </p:nvSpPr>
        <p:spPr>
          <a:xfrm>
            <a:off x="422565" y="719517"/>
            <a:ext cx="2029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Indep</a:t>
            </a:r>
            <a:r>
              <a:rPr lang="en-US" altLang="zh-CN" sz="1000" dirty="0"/>
              <a:t>.</a:t>
            </a:r>
            <a:r>
              <a:rPr lang="zh-CN" altLang="en-US" sz="1000" dirty="0"/>
              <a:t> </a:t>
            </a:r>
            <a:r>
              <a:rPr lang="en-US" altLang="zh-CN" sz="1000" dirty="0"/>
              <a:t>Regions</a:t>
            </a:r>
            <a:r>
              <a:rPr lang="zh-CN" altLang="en-US" sz="1000" dirty="0"/>
              <a:t> </a:t>
            </a:r>
            <a:r>
              <a:rPr lang="en-US" altLang="zh-CN" sz="1000" dirty="0"/>
              <a:t>by</a:t>
            </a:r>
            <a:r>
              <a:rPr lang="zh-CN" altLang="en-US" sz="1000" dirty="0"/>
              <a:t> </a:t>
            </a:r>
            <a:r>
              <a:rPr lang="en-US" altLang="zh-CN" sz="1000" dirty="0"/>
              <a:t>modified</a:t>
            </a:r>
            <a:r>
              <a:rPr lang="zh-CN" altLang="en-US" sz="1000" dirty="0"/>
              <a:t> </a:t>
            </a:r>
            <a:r>
              <a:rPr lang="en-US" altLang="zh-CN" sz="1000" dirty="0" err="1"/>
              <a:t>LDetect</a:t>
            </a:r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5">
                <a:extLst>
                  <a:ext uri="{FF2B5EF4-FFF2-40B4-BE49-F238E27FC236}">
                    <a16:creationId xmlns:a16="http://schemas.microsoft.com/office/drawing/2014/main" id="{23B934A9-CF7E-604D-BC24-577C96A2269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05690" y="1024379"/>
              <a:ext cx="2574825" cy="109537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514965">
                      <a:extLst>
                        <a:ext uri="{9D8B030D-6E8A-4147-A177-3AD203B41FA5}">
                          <a16:colId xmlns:a16="http://schemas.microsoft.com/office/drawing/2014/main" val="4044402740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2060767873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784086107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935229434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418197870"/>
                        </a:ext>
                      </a:extLst>
                    </a:gridCol>
                  </a:tblGrid>
                  <a:tr h="197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AFR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</a:t>
                          </a:r>
                          <a:r>
                            <a:rPr lang="zh-CN" altLang="en-US" sz="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8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oMath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5655168"/>
                      </a:ext>
                    </a:extLst>
                  </a:tr>
                  <a:tr h="2058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343888"/>
                      </a:ext>
                    </a:extLst>
                  </a:tr>
                  <a:tr h="2058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379423"/>
                      </a:ext>
                    </a:extLst>
                  </a:tr>
                  <a:tr h="197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255054"/>
                      </a:ext>
                    </a:extLst>
                  </a:tr>
                  <a:tr h="2058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8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800" i="1" dirty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a:rPr lang="en-US" altLang="zh-CN" sz="800" b="1" i="1" dirty="0" smtClean="0">
                                      <a:latin typeface="Cambria Math" panose="02040503050406030204" pitchFamily="18" charset="0"/>
                                    </a:rPr>
                                    <m:t>𝑨𝑭𝑹</m:t>
                                  </m:r>
                                </m:sub>
                              </m:sSub>
                            </m:oMath>
                          </a14:m>
                          <a:endParaRPr lang="en-US" altLang="zh-CN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83380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5">
                <a:extLst>
                  <a:ext uri="{FF2B5EF4-FFF2-40B4-BE49-F238E27FC236}">
                    <a16:creationId xmlns:a16="http://schemas.microsoft.com/office/drawing/2014/main" id="{23B934A9-CF7E-604D-BC24-577C96A226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7616520"/>
                  </p:ext>
                </p:extLst>
              </p:nvPr>
            </p:nvGraphicFramePr>
            <p:xfrm>
              <a:off x="6005690" y="1024379"/>
              <a:ext cx="2574825" cy="109537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514965">
                      <a:extLst>
                        <a:ext uri="{9D8B030D-6E8A-4147-A177-3AD203B41FA5}">
                          <a16:colId xmlns:a16="http://schemas.microsoft.com/office/drawing/2014/main" val="4044402740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2060767873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784086107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935229434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418197870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AFR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7561" r="-4878" b="-4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655168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94444" r="-302439" b="-29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5000" t="-94444" r="-210000" b="-29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7561" t="-94444" r="-4878" b="-29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1343888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5882" r="-302439" b="-2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5000" t="-205882" r="-210000" b="-2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7561" t="-205882" r="-4878" b="-2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379423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255054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83333" r="-402439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83333" r="-302439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5000" t="-383333" r="-210000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7561" t="-383333" r="-4878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3380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A8DA4760-54CE-3749-B315-122BBE9F391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08180" y="1204698"/>
              <a:ext cx="2574825" cy="109537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514965">
                      <a:extLst>
                        <a:ext uri="{9D8B030D-6E8A-4147-A177-3AD203B41FA5}">
                          <a16:colId xmlns:a16="http://schemas.microsoft.com/office/drawing/2014/main" val="4044402740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2060767873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784086107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935229434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418197870"/>
                        </a:ext>
                      </a:extLst>
                    </a:gridCol>
                  </a:tblGrid>
                  <a:tr h="197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EUR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</a:t>
                          </a:r>
                          <a:r>
                            <a:rPr lang="zh-CN" altLang="en-US" sz="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8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oMath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5655168"/>
                      </a:ext>
                    </a:extLst>
                  </a:tr>
                  <a:tr h="2058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343888"/>
                      </a:ext>
                    </a:extLst>
                  </a:tr>
                  <a:tr h="2058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379423"/>
                      </a:ext>
                    </a:extLst>
                  </a:tr>
                  <a:tr h="197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255054"/>
                      </a:ext>
                    </a:extLst>
                  </a:tr>
                  <a:tr h="2058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8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800" i="1" dirty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a:rPr lang="en-US" altLang="zh-CN" sz="800" b="1" i="1" dirty="0" smtClean="0">
                                      <a:latin typeface="Cambria Math" panose="02040503050406030204" pitchFamily="18" charset="0"/>
                                    </a:rPr>
                                    <m:t>𝑬𝑼𝑹</m:t>
                                  </m:r>
                                </m:sub>
                              </m:sSub>
                            </m:oMath>
                          </a14:m>
                          <a:endParaRPr lang="en-US" altLang="zh-CN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83380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A8DA4760-54CE-3749-B315-122BBE9F39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292812"/>
                  </p:ext>
                </p:extLst>
              </p:nvPr>
            </p:nvGraphicFramePr>
            <p:xfrm>
              <a:off x="6308180" y="1204698"/>
              <a:ext cx="2574825" cy="109537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514965">
                      <a:extLst>
                        <a:ext uri="{9D8B030D-6E8A-4147-A177-3AD203B41FA5}">
                          <a16:colId xmlns:a16="http://schemas.microsoft.com/office/drawing/2014/main" val="4044402740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2060767873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784086107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935229434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418197870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EUR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r="-4878" b="-42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655168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2439" t="-94444" r="-30243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7500" t="-94444" r="-21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94444" r="-4878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1343888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2439" t="-194444" r="-30243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7500" t="-194444" r="-21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194444" r="-487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379423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255054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39" t="-388889" r="-402439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2439" t="-388889" r="-302439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7500" t="-388889" r="-210000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388889" r="-4878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3380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50864CFF-3855-184C-9461-D35965606C72}"/>
              </a:ext>
            </a:extLst>
          </p:cNvPr>
          <p:cNvSpPr txBox="1"/>
          <p:nvPr/>
        </p:nvSpPr>
        <p:spPr>
          <a:xfrm>
            <a:off x="6103940" y="770884"/>
            <a:ext cx="21868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Ten</a:t>
            </a:r>
            <a:r>
              <a:rPr lang="zh-CN" altLang="en-US" sz="1000" dirty="0"/>
              <a:t> </a:t>
            </a:r>
            <a:r>
              <a:rPr lang="en-US" altLang="zh-CN" sz="1000" dirty="0"/>
              <a:t>Sets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Genotypes</a:t>
            </a:r>
            <a:r>
              <a:rPr lang="zh-CN" altLang="en-US" sz="1000" dirty="0"/>
              <a:t> </a:t>
            </a:r>
            <a:r>
              <a:rPr lang="en-US" altLang="zh-CN" sz="1000" dirty="0"/>
              <a:t>(1)</a:t>
            </a:r>
            <a:r>
              <a:rPr lang="zh-CN" altLang="en-US" sz="1000" dirty="0"/>
              <a:t> </a:t>
            </a:r>
            <a:r>
              <a:rPr lang="en-US" altLang="zh-CN" sz="1000" dirty="0"/>
              <a:t>for</a:t>
            </a:r>
            <a:r>
              <a:rPr lang="zh-CN" altLang="en-US" sz="1000" dirty="0"/>
              <a:t> </a:t>
            </a:r>
            <a:r>
              <a:rPr lang="en-US" altLang="zh-CN" sz="1000" dirty="0"/>
              <a:t>GE</a:t>
            </a:r>
            <a:r>
              <a:rPr lang="zh-CN" altLang="en-US" sz="1000" dirty="0"/>
              <a:t> </a:t>
            </a:r>
            <a:r>
              <a:rPr lang="en-US" altLang="zh-CN" sz="1000" dirty="0"/>
              <a:t>Panel</a:t>
            </a: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B9BF4F8F-75A3-934F-A66F-EEEF0173D220}"/>
              </a:ext>
            </a:extLst>
          </p:cNvPr>
          <p:cNvGraphicFramePr>
            <a:graphicFrameLocks noGrp="1"/>
          </p:cNvGraphicFramePr>
          <p:nvPr/>
        </p:nvGraphicFramePr>
        <p:xfrm>
          <a:off x="3756003" y="974073"/>
          <a:ext cx="1249680" cy="1280160"/>
        </p:xfrm>
        <a:graphic>
          <a:graphicData uri="http://schemas.openxmlformats.org/drawingml/2006/table">
            <a:tbl>
              <a:tblPr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1270000" dist="50800" dir="135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1610309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59860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918877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072603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27576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2172205"/>
                    </a:ext>
                  </a:extLst>
                </a:gridCol>
              </a:tblGrid>
              <a:tr h="1602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7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6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67116"/>
                  </a:ext>
                </a:extLst>
              </a:tr>
              <a:tr h="1602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7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8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734542"/>
                  </a:ext>
                </a:extLst>
              </a:tr>
              <a:tr h="1602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61016"/>
                  </a:ext>
                </a:extLst>
              </a:tr>
              <a:tr h="1602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6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874907"/>
                  </a:ext>
                </a:extLst>
              </a:tr>
              <a:tr h="1602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024676"/>
                  </a:ext>
                </a:extLst>
              </a:tr>
              <a:tr h="1602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8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98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8E0EC9-0E55-3441-8E01-8289FD09AA22}"/>
                  </a:ext>
                </a:extLst>
              </p:cNvPr>
              <p:cNvSpPr txBox="1"/>
              <p:nvPr/>
            </p:nvSpPr>
            <p:spPr>
              <a:xfrm>
                <a:off x="3545109" y="695794"/>
                <a:ext cx="19375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Construct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LD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panel</a:t>
                </a:r>
                <a:r>
                  <a:rPr lang="zh-CN" altLang="en-US" sz="1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1000" dirty="0"/>
                  <a:t> </a:t>
                </a:r>
                <a:r>
                  <a:rPr lang="en-US" altLang="zh-CN" sz="1000" dirty="0"/>
                  <a:t>from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1000G</a:t>
                </a:r>
                <a:endParaRPr lang="en-US" sz="1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8E0EC9-0E55-3441-8E01-8289FD09A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109" y="695794"/>
                <a:ext cx="1937582" cy="246221"/>
              </a:xfrm>
              <a:prstGeom prst="rect">
                <a:avLst/>
              </a:prstGeom>
              <a:blipFill>
                <a:blip r:embed="rId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Table 23">
            <a:extLst>
              <a:ext uri="{FF2B5EF4-FFF2-40B4-BE49-F238E27FC236}">
                <a16:creationId xmlns:a16="http://schemas.microsoft.com/office/drawing/2014/main" id="{C072E34D-57F8-994A-99B8-63DFCE7A1FB4}"/>
              </a:ext>
            </a:extLst>
          </p:cNvPr>
          <p:cNvGraphicFramePr>
            <a:graphicFrameLocks noGrp="1"/>
          </p:cNvGraphicFramePr>
          <p:nvPr/>
        </p:nvGraphicFramePr>
        <p:xfrm>
          <a:off x="3864446" y="1101568"/>
          <a:ext cx="1249680" cy="1280160"/>
        </p:xfrm>
        <a:graphic>
          <a:graphicData uri="http://schemas.openxmlformats.org/drawingml/2006/table">
            <a:tbl>
              <a:tblPr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prstClr val="black">
                      <a:alpha val="43000"/>
                    </a:prstClr>
                  </a:innerShdw>
                </a:effectLst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1610309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59860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918877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072603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27576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2172205"/>
                    </a:ext>
                  </a:extLst>
                </a:gridCol>
              </a:tblGrid>
              <a:tr h="1602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7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67116"/>
                  </a:ext>
                </a:extLst>
              </a:tr>
              <a:tr h="1602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8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734542"/>
                  </a:ext>
                </a:extLst>
              </a:tr>
              <a:tr h="1602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61016"/>
                  </a:ext>
                </a:extLst>
              </a:tr>
              <a:tr h="1602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874907"/>
                  </a:ext>
                </a:extLst>
              </a:tr>
              <a:tr h="1602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7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024676"/>
                  </a:ext>
                </a:extLst>
              </a:tr>
              <a:tr h="1602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8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98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ight Arrow 25">
                <a:extLst>
                  <a:ext uri="{FF2B5EF4-FFF2-40B4-BE49-F238E27FC236}">
                    <a16:creationId xmlns:a16="http://schemas.microsoft.com/office/drawing/2014/main" id="{BCBD0DC5-F897-8C4B-8E58-8401DEA879F2}"/>
                  </a:ext>
                </a:extLst>
              </p:cNvPr>
              <p:cNvSpPr/>
              <p:nvPr/>
            </p:nvSpPr>
            <p:spPr>
              <a:xfrm>
                <a:off x="5222569" y="1394266"/>
                <a:ext cx="702809" cy="393536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1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zh-CN" altLang="en-US" sz="1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1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6" name="Right Arrow 25">
                <a:extLst>
                  <a:ext uri="{FF2B5EF4-FFF2-40B4-BE49-F238E27FC236}">
                    <a16:creationId xmlns:a16="http://schemas.microsoft.com/office/drawing/2014/main" id="{BCBD0DC5-F897-8C4B-8E58-8401DEA879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569" y="1394266"/>
                <a:ext cx="702809" cy="393536"/>
              </a:xfrm>
              <a:prstGeom prst="rightArrow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15">
                <a:extLst>
                  <a:ext uri="{FF2B5EF4-FFF2-40B4-BE49-F238E27FC236}">
                    <a16:creationId xmlns:a16="http://schemas.microsoft.com/office/drawing/2014/main" id="{91B6716B-6D26-8E4D-8CCC-60CC4F1260E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9330" y="3532002"/>
              <a:ext cx="2574825" cy="109537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514965">
                      <a:extLst>
                        <a:ext uri="{9D8B030D-6E8A-4147-A177-3AD203B41FA5}">
                          <a16:colId xmlns:a16="http://schemas.microsoft.com/office/drawing/2014/main" val="4044402740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2060767873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784086107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935229434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418197870"/>
                        </a:ext>
                      </a:extLst>
                    </a:gridCol>
                  </a:tblGrid>
                  <a:tr h="197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AFR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</a:t>
                          </a:r>
                          <a:r>
                            <a:rPr lang="zh-CN" altLang="en-US" sz="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8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oMath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5655168"/>
                      </a:ext>
                    </a:extLst>
                  </a:tr>
                  <a:tr h="2058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343888"/>
                      </a:ext>
                    </a:extLst>
                  </a:tr>
                  <a:tr h="2058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379423"/>
                      </a:ext>
                    </a:extLst>
                  </a:tr>
                  <a:tr h="197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255054"/>
                      </a:ext>
                    </a:extLst>
                  </a:tr>
                  <a:tr h="2058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8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800" i="1" dirty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a:rPr lang="en-US" altLang="zh-CN" sz="800" b="1" i="1" dirty="0" smtClean="0">
                                      <a:latin typeface="Cambria Math" panose="02040503050406030204" pitchFamily="18" charset="0"/>
                                    </a:rPr>
                                    <m:t>𝑨𝑭𝑹</m:t>
                                  </m:r>
                                </m:sub>
                              </m:sSub>
                            </m:oMath>
                          </a14:m>
                          <a:endParaRPr lang="en-US" altLang="zh-CN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83380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15">
                <a:extLst>
                  <a:ext uri="{FF2B5EF4-FFF2-40B4-BE49-F238E27FC236}">
                    <a16:creationId xmlns:a16="http://schemas.microsoft.com/office/drawing/2014/main" id="{91B6716B-6D26-8E4D-8CCC-60CC4F1260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0621368"/>
                  </p:ext>
                </p:extLst>
              </p:nvPr>
            </p:nvGraphicFramePr>
            <p:xfrm>
              <a:off x="409330" y="3532002"/>
              <a:ext cx="2574825" cy="109537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514965">
                      <a:extLst>
                        <a:ext uri="{9D8B030D-6E8A-4147-A177-3AD203B41FA5}">
                          <a16:colId xmlns:a16="http://schemas.microsoft.com/office/drawing/2014/main" val="4044402740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2060767873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784086107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935229434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418197870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AFR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97561" t="-5882" r="-7317" b="-4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655168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5000" t="-100000" r="-312500" b="-29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100000" r="-204878" b="-29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97561" t="-100000" r="-7317" b="-29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1343888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5000" t="-211765" r="-312500" b="-2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211765" r="-204878" b="-2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97561" t="-211765" r="-7317" b="-2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379423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255054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439" t="-388889" r="-402439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5000" t="-388889" r="-312500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388889" r="-204878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97561" t="-388889" r="-7317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3380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15">
                <a:extLst>
                  <a:ext uri="{FF2B5EF4-FFF2-40B4-BE49-F238E27FC236}">
                    <a16:creationId xmlns:a16="http://schemas.microsoft.com/office/drawing/2014/main" id="{815F5A3F-A96B-C24E-8FEB-3A176C53E1C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1820" y="3712321"/>
              <a:ext cx="2574825" cy="109537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514965">
                      <a:extLst>
                        <a:ext uri="{9D8B030D-6E8A-4147-A177-3AD203B41FA5}">
                          <a16:colId xmlns:a16="http://schemas.microsoft.com/office/drawing/2014/main" val="4044402740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2060767873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784086107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935229434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418197870"/>
                        </a:ext>
                      </a:extLst>
                    </a:gridCol>
                  </a:tblGrid>
                  <a:tr h="197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EUR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</a:t>
                          </a:r>
                          <a:r>
                            <a:rPr lang="zh-CN" altLang="en-US" sz="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8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oMath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5655168"/>
                      </a:ext>
                    </a:extLst>
                  </a:tr>
                  <a:tr h="2058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343888"/>
                      </a:ext>
                    </a:extLst>
                  </a:tr>
                  <a:tr h="2058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379423"/>
                      </a:ext>
                    </a:extLst>
                  </a:tr>
                  <a:tr h="197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255054"/>
                      </a:ext>
                    </a:extLst>
                  </a:tr>
                  <a:tr h="2058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8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800" i="1" dirty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a:rPr lang="en-US" altLang="zh-CN" sz="800" b="1" i="1" dirty="0" smtClean="0">
                                      <a:latin typeface="Cambria Math" panose="02040503050406030204" pitchFamily="18" charset="0"/>
                                    </a:rPr>
                                    <m:t>𝑬𝑼𝑹</m:t>
                                  </m:r>
                                </m:sub>
                              </m:sSub>
                            </m:oMath>
                          </a14:m>
                          <a:endParaRPr lang="en-US" altLang="zh-CN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83380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15">
                <a:extLst>
                  <a:ext uri="{FF2B5EF4-FFF2-40B4-BE49-F238E27FC236}">
                    <a16:creationId xmlns:a16="http://schemas.microsoft.com/office/drawing/2014/main" id="{815F5A3F-A96B-C24E-8FEB-3A176C53E1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6025296"/>
                  </p:ext>
                </p:extLst>
              </p:nvPr>
            </p:nvGraphicFramePr>
            <p:xfrm>
              <a:off x="711820" y="3712321"/>
              <a:ext cx="2574825" cy="109537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514965">
                      <a:extLst>
                        <a:ext uri="{9D8B030D-6E8A-4147-A177-3AD203B41FA5}">
                          <a16:colId xmlns:a16="http://schemas.microsoft.com/office/drawing/2014/main" val="4044402740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2060767873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784086107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935229434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418197870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EUR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97561" t="-5882" r="-7317" b="-4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655168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5000" t="-100000" r="-312500" b="-29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100000" r="-204878" b="-29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97561" t="-100000" r="-7317" b="-29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1343888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5000" t="-211765" r="-312500" b="-2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211765" r="-204878" b="-2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97561" t="-211765" r="-7317" b="-2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379423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255054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439" t="-388889" r="-402439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5000" t="-388889" r="-312500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388889" r="-204878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97561" t="-388889" r="-7317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3380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3CC667A5-A4EF-4942-91D6-963FBFB0DB19}"/>
              </a:ext>
            </a:extLst>
          </p:cNvPr>
          <p:cNvSpPr txBox="1"/>
          <p:nvPr/>
        </p:nvSpPr>
        <p:spPr>
          <a:xfrm>
            <a:off x="1436534" y="3285781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Genotypes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 30">
                <a:extLst>
                  <a:ext uri="{FF2B5EF4-FFF2-40B4-BE49-F238E27FC236}">
                    <a16:creationId xmlns:a16="http://schemas.microsoft.com/office/drawing/2014/main" id="{01344E6F-CCF4-5246-AF62-8DFECD41FA6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560617" y="3538102"/>
              <a:ext cx="880962" cy="13106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40481">
                      <a:extLst>
                        <a:ext uri="{9D8B030D-6E8A-4147-A177-3AD203B41FA5}">
                          <a16:colId xmlns:a16="http://schemas.microsoft.com/office/drawing/2014/main" val="3106992745"/>
                        </a:ext>
                      </a:extLst>
                    </a:gridCol>
                    <a:gridCol w="440481">
                      <a:extLst>
                        <a:ext uri="{9D8B030D-6E8A-4147-A177-3AD203B41FA5}">
                          <a16:colId xmlns:a16="http://schemas.microsoft.com/office/drawing/2014/main" val="548103739"/>
                        </a:ext>
                      </a:extLst>
                    </a:gridCol>
                  </a:tblGrid>
                  <a:tr h="447384"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800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zh-CN" sz="800" b="1" i="1" smtClean="0">
                                      <a:latin typeface="Cambria Math" panose="02040503050406030204" pitchFamily="18" charset="0"/>
                                    </a:rPr>
                                    <m:t>𝑨𝑭𝑹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800" dirty="0"/>
                            <a:t> </a:t>
                          </a:r>
                          <a:endParaRPr lang="en-US" altLang="zh-CN" sz="800" dirty="0"/>
                        </a:p>
                        <a:p>
                          <a:pPr algn="ctr"/>
                          <a:r>
                            <a:rPr lang="en-US" altLang="zh-CN" sz="800" dirty="0"/>
                            <a:t>(Shared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or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 err="1"/>
                            <a:t>Indep</a:t>
                          </a:r>
                          <a:r>
                            <a:rPr lang="en-US" altLang="zh-CN" sz="800" dirty="0"/>
                            <a:t>.)</a:t>
                          </a:r>
                          <a:endParaRPr lang="en-US" sz="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8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oMath>
                          </a14:m>
                          <a:r>
                            <a:rPr lang="zh-CN" altLang="en-US" sz="800" dirty="0"/>
                            <a:t> </a:t>
                          </a:r>
                          <a:endParaRPr lang="en-US" altLang="zh-CN" sz="800" dirty="0"/>
                        </a:p>
                        <a:p>
                          <a:pPr algn="ctr"/>
                          <a:r>
                            <a:rPr lang="en-US" altLang="zh-CN" sz="800" dirty="0"/>
                            <a:t>(Shared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or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 err="1"/>
                            <a:t>Indep</a:t>
                          </a:r>
                          <a:r>
                            <a:rPr lang="en-US" altLang="zh-CN" sz="800" dirty="0"/>
                            <a:t>.)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8593139"/>
                      </a:ext>
                    </a:extLst>
                  </a:tr>
                  <a:tr h="2087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0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2479737"/>
                      </a:ext>
                    </a:extLst>
                  </a:tr>
                  <a:tr h="2087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3441878"/>
                      </a:ext>
                    </a:extLst>
                  </a:tr>
                  <a:tr h="2087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8308633"/>
                      </a:ext>
                    </a:extLst>
                  </a:tr>
                  <a:tr h="2087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</a:t>
                          </a:r>
                          <a:r>
                            <a:rPr lang="zh-CN" altLang="en-US" sz="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sz="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859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 30">
                <a:extLst>
                  <a:ext uri="{FF2B5EF4-FFF2-40B4-BE49-F238E27FC236}">
                    <a16:creationId xmlns:a16="http://schemas.microsoft.com/office/drawing/2014/main" id="{01344E6F-CCF4-5246-AF62-8DFECD41FA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7873221"/>
                  </p:ext>
                </p:extLst>
              </p:nvPr>
            </p:nvGraphicFramePr>
            <p:xfrm>
              <a:off x="3560617" y="3538102"/>
              <a:ext cx="880962" cy="13106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40481">
                      <a:extLst>
                        <a:ext uri="{9D8B030D-6E8A-4147-A177-3AD203B41FA5}">
                          <a16:colId xmlns:a16="http://schemas.microsoft.com/office/drawing/2014/main" val="3106992745"/>
                        </a:ext>
                      </a:extLst>
                    </a:gridCol>
                    <a:gridCol w="440481">
                      <a:extLst>
                        <a:ext uri="{9D8B030D-6E8A-4147-A177-3AD203B41FA5}">
                          <a16:colId xmlns:a16="http://schemas.microsoft.com/office/drawing/2014/main" val="548103739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429" t="-2778" r="-2857" b="-19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 xmlns:a14="http://schemas.microsoft.com/office/drawing/2010/main">
                            <m:oMath xmlns:m="http://schemas.openxmlformats.org/officeDocument/2006/math">
                              <m:r>
                                <a:rPr lang="en-US" altLang="zh-CN" sz="8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oMath>
                          </a14:m>
                          <a:r>
                            <a:rPr lang="zh-CN" altLang="en-US" sz="800" dirty="0"/>
                            <a:t> </a:t>
                          </a:r>
                          <a:endParaRPr lang="en-US" altLang="zh-CN" sz="800" dirty="0"/>
                        </a:p>
                        <a:p>
                          <a:pPr algn="ctr"/>
                          <a:r>
                            <a:rPr lang="en-US" altLang="zh-CN" sz="800" dirty="0"/>
                            <a:t>(Shared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or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 err="1"/>
                            <a:t>Indep</a:t>
                          </a:r>
                          <a:r>
                            <a:rPr lang="en-US" altLang="zh-CN" sz="800" dirty="0"/>
                            <a:t>.)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859313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0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24797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2857" t="-317647" r="-5714" b="-2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344187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8308633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857" t="-517647" r="-105714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2857" t="-517647" r="-5714" b="-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8595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C1782F8-7BB3-4F4D-A3E3-6666D310F8FA}"/>
                  </a:ext>
                </a:extLst>
              </p:cNvPr>
              <p:cNvSpPr txBox="1"/>
              <p:nvPr/>
            </p:nvSpPr>
            <p:spPr>
              <a:xfrm>
                <a:off x="3190103" y="3080146"/>
                <a:ext cx="1598643" cy="495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eQTL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Effects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by</a:t>
                </a:r>
                <a:r>
                  <a:rPr lang="zh-CN" altLang="en-US" sz="1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1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0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sSub>
                      <m:sSub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1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zh-CN" altLang="en-US" sz="1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C1782F8-7BB3-4F4D-A3E3-6666D310F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103" y="3080146"/>
                <a:ext cx="1598643" cy="495970"/>
              </a:xfrm>
              <a:prstGeom prst="rect">
                <a:avLst/>
              </a:prstGeom>
              <a:blipFill>
                <a:blip r:embed="rId1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Multiply 31">
            <a:extLst>
              <a:ext uri="{FF2B5EF4-FFF2-40B4-BE49-F238E27FC236}">
                <a16:creationId xmlns:a16="http://schemas.microsoft.com/office/drawing/2014/main" id="{74881A83-98BA-E545-A3A1-E31C0CFD994B}"/>
              </a:ext>
            </a:extLst>
          </p:cNvPr>
          <p:cNvSpPr/>
          <p:nvPr/>
        </p:nvSpPr>
        <p:spPr>
          <a:xfrm>
            <a:off x="3348927" y="4161174"/>
            <a:ext cx="149525" cy="180319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>
            <a:extLst>
              <a:ext uri="{FF2B5EF4-FFF2-40B4-BE49-F238E27FC236}">
                <a16:creationId xmlns:a16="http://schemas.microsoft.com/office/drawing/2014/main" id="{EFBA5F6C-D3BB-084D-A0C1-19FB7F7E2256}"/>
              </a:ext>
            </a:extLst>
          </p:cNvPr>
          <p:cNvSpPr/>
          <p:nvPr/>
        </p:nvSpPr>
        <p:spPr>
          <a:xfrm>
            <a:off x="4772054" y="4161174"/>
            <a:ext cx="178386" cy="180319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le 30">
                <a:extLst>
                  <a:ext uri="{FF2B5EF4-FFF2-40B4-BE49-F238E27FC236}">
                    <a16:creationId xmlns:a16="http://schemas.microsoft.com/office/drawing/2014/main" id="{49B7E8E6-E434-1E49-B998-176BAE3EACF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37646" y="3627142"/>
              <a:ext cx="427753" cy="110877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27753">
                      <a:extLst>
                        <a:ext uri="{9D8B030D-6E8A-4147-A177-3AD203B41FA5}">
                          <a16:colId xmlns:a16="http://schemas.microsoft.com/office/drawing/2014/main" val="548103739"/>
                        </a:ext>
                      </a:extLst>
                    </a:gridCol>
                  </a:tblGrid>
                  <a:tr h="2136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1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1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𝝐</m:t>
                                    </m:r>
                                  </m:e>
                                  <m:sub>
                                    <m:r>
                                      <a:rPr lang="en-US" altLang="zh-CN" sz="800" b="1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  <m:r>
                                      <a:rPr lang="en-US" altLang="zh-CN" sz="800" b="1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800" b="1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800" b="1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𝑨𝑭𝑹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8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8593139"/>
                      </a:ext>
                    </a:extLst>
                  </a:tr>
                  <a:tr h="2136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2479737"/>
                      </a:ext>
                    </a:extLst>
                  </a:tr>
                  <a:tr h="2136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3441878"/>
                      </a:ext>
                    </a:extLst>
                  </a:tr>
                  <a:tr h="2136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8308633"/>
                      </a:ext>
                    </a:extLst>
                  </a:tr>
                  <a:tr h="2136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859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le 30">
                <a:extLst>
                  <a:ext uri="{FF2B5EF4-FFF2-40B4-BE49-F238E27FC236}">
                    <a16:creationId xmlns:a16="http://schemas.microsoft.com/office/drawing/2014/main" id="{49B7E8E6-E434-1E49-B998-176BAE3EAC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8132068"/>
                  </p:ext>
                </p:extLst>
              </p:nvPr>
            </p:nvGraphicFramePr>
            <p:xfrm>
              <a:off x="5137646" y="3627142"/>
              <a:ext cx="427753" cy="110877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27753">
                      <a:extLst>
                        <a:ext uri="{9D8B030D-6E8A-4147-A177-3AD203B41FA5}">
                          <a16:colId xmlns:a16="http://schemas.microsoft.com/office/drawing/2014/main" val="548103739"/>
                        </a:ext>
                      </a:extLst>
                    </a:gridCol>
                  </a:tblGrid>
                  <a:tr h="2249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857" t="-5556" r="-5714" b="-39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8593139"/>
                      </a:ext>
                    </a:extLst>
                  </a:tr>
                  <a:tr h="2233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857" t="-105556" r="-5714" b="-29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479737"/>
                      </a:ext>
                    </a:extLst>
                  </a:tr>
                  <a:tr h="2233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857" t="-217647" r="-5714" b="-2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3441878"/>
                      </a:ext>
                    </a:extLst>
                  </a:tr>
                  <a:tr h="2136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8308633"/>
                      </a:ext>
                    </a:extLst>
                  </a:tr>
                  <a:tr h="2233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857" t="-394444" r="-5714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8595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0C836AA-337C-6249-9C6D-D4C38CE54C5E}"/>
                  </a:ext>
                </a:extLst>
              </p:cNvPr>
              <p:cNvSpPr txBox="1"/>
              <p:nvPr/>
            </p:nvSpPr>
            <p:spPr>
              <a:xfrm>
                <a:off x="4715555" y="3072563"/>
                <a:ext cx="1625445" cy="549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altLang="zh-CN" sz="1000" b="1" i="1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zh-CN" sz="1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0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000" i="1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0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000" i="1">
                          <a:latin typeface="Cambria Math" panose="02040503050406030204" pitchFamily="18" charset="0"/>
                        </a:rPr>
                        <m:t>𝑉𝑤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0C836AA-337C-6249-9C6D-D4C38CE54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555" y="3072563"/>
                <a:ext cx="1625445" cy="5491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qual 2">
            <a:extLst>
              <a:ext uri="{FF2B5EF4-FFF2-40B4-BE49-F238E27FC236}">
                <a16:creationId xmlns:a16="http://schemas.microsoft.com/office/drawing/2014/main" id="{CD259474-FADD-134A-B7B0-D360EF376030}"/>
              </a:ext>
            </a:extLst>
          </p:cNvPr>
          <p:cNvSpPr/>
          <p:nvPr/>
        </p:nvSpPr>
        <p:spPr>
          <a:xfrm>
            <a:off x="5979898" y="4122041"/>
            <a:ext cx="248084" cy="184933"/>
          </a:xfrm>
          <a:prstGeom prst="mathEqua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0">
                <a:extLst>
                  <a:ext uri="{FF2B5EF4-FFF2-40B4-BE49-F238E27FC236}">
                    <a16:creationId xmlns:a16="http://schemas.microsoft.com/office/drawing/2014/main" id="{A7979405-550C-244B-9C93-6C197A51618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95935" y="3691950"/>
              <a:ext cx="911048" cy="121987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55524">
                      <a:extLst>
                        <a:ext uri="{9D8B030D-6E8A-4147-A177-3AD203B41FA5}">
                          <a16:colId xmlns:a16="http://schemas.microsoft.com/office/drawing/2014/main" val="3106992745"/>
                        </a:ext>
                      </a:extLst>
                    </a:gridCol>
                    <a:gridCol w="455524">
                      <a:extLst>
                        <a:ext uri="{9D8B030D-6E8A-4147-A177-3AD203B41FA5}">
                          <a16:colId xmlns:a16="http://schemas.microsoft.com/office/drawing/2014/main" val="548103739"/>
                        </a:ext>
                      </a:extLst>
                    </a:gridCol>
                  </a:tblGrid>
                  <a:tr h="366434"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800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zh-CN" sz="800" b="1" i="1" smtClean="0">
                                      <a:latin typeface="Cambria Math" panose="02040503050406030204" pitchFamily="18" charset="0"/>
                                    </a:rPr>
                                    <m:t>𝑬𝑼𝑹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800" dirty="0"/>
                            <a:t> </a:t>
                          </a:r>
                          <a:endParaRPr lang="en-US" altLang="zh-CN" sz="800" dirty="0"/>
                        </a:p>
                        <a:p>
                          <a:pPr algn="ctr"/>
                          <a:r>
                            <a:rPr lang="en-US" altLang="zh-CN" sz="800" dirty="0"/>
                            <a:t>(Shared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or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 err="1"/>
                            <a:t>Indep</a:t>
                          </a:r>
                          <a:r>
                            <a:rPr lang="en-US" altLang="zh-CN" sz="800" dirty="0"/>
                            <a:t>.)</a:t>
                          </a:r>
                          <a:endParaRPr lang="en-US" sz="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8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oMath>
                          </a14:m>
                          <a:r>
                            <a:rPr lang="zh-CN" altLang="en-US" sz="800" dirty="0"/>
                            <a:t> </a:t>
                          </a:r>
                          <a:endParaRPr lang="en-US" altLang="zh-CN" sz="800" dirty="0"/>
                        </a:p>
                        <a:p>
                          <a:pPr algn="ctr"/>
                          <a:r>
                            <a:rPr lang="en-US" altLang="zh-CN" sz="800" dirty="0"/>
                            <a:t>(Shared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or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 err="1"/>
                            <a:t>Indep</a:t>
                          </a:r>
                          <a:r>
                            <a:rPr lang="en-US" altLang="zh-CN" sz="800" dirty="0"/>
                            <a:t>.)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8593139"/>
                      </a:ext>
                    </a:extLst>
                  </a:tr>
                  <a:tr h="202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0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2479737"/>
                      </a:ext>
                    </a:extLst>
                  </a:tr>
                  <a:tr h="202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3441878"/>
                      </a:ext>
                    </a:extLst>
                  </a:tr>
                  <a:tr h="202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8308633"/>
                      </a:ext>
                    </a:extLst>
                  </a:tr>
                  <a:tr h="202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</a:t>
                          </a:r>
                          <a:r>
                            <a:rPr lang="zh-CN" altLang="en-US" sz="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sz="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859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0">
                <a:extLst>
                  <a:ext uri="{FF2B5EF4-FFF2-40B4-BE49-F238E27FC236}">
                    <a16:creationId xmlns:a16="http://schemas.microsoft.com/office/drawing/2014/main" id="{A7979405-550C-244B-9C93-6C197A5161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099519"/>
                  </p:ext>
                </p:extLst>
              </p:nvPr>
            </p:nvGraphicFramePr>
            <p:xfrm>
              <a:off x="3695935" y="3691950"/>
              <a:ext cx="911048" cy="121987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55524">
                      <a:extLst>
                        <a:ext uri="{9D8B030D-6E8A-4147-A177-3AD203B41FA5}">
                          <a16:colId xmlns:a16="http://schemas.microsoft.com/office/drawing/2014/main" val="3106992745"/>
                        </a:ext>
                      </a:extLst>
                    </a:gridCol>
                    <a:gridCol w="455524">
                      <a:extLst>
                        <a:ext uri="{9D8B030D-6E8A-4147-A177-3AD203B41FA5}">
                          <a16:colId xmlns:a16="http://schemas.microsoft.com/office/drawing/2014/main" val="548103739"/>
                        </a:ext>
                      </a:extLst>
                    </a:gridCol>
                  </a:tblGrid>
                  <a:tr h="366434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389" t="-3448" r="-2778" b="-24137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 xmlns:a14="http://schemas.microsoft.com/office/drawing/2010/main">
                            <m:oMath xmlns:m="http://schemas.openxmlformats.org/officeDocument/2006/math">
                              <m:r>
                                <a:rPr lang="en-US" altLang="zh-CN" sz="8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oMath>
                          </a14:m>
                          <a:r>
                            <a:rPr lang="zh-CN" altLang="en-US" sz="800" dirty="0"/>
                            <a:t> </a:t>
                          </a:r>
                          <a:endParaRPr lang="en-US" altLang="zh-CN" sz="800" dirty="0"/>
                        </a:p>
                        <a:p>
                          <a:pPr algn="ctr"/>
                          <a:r>
                            <a:rPr lang="en-US" altLang="zh-CN" sz="800" dirty="0"/>
                            <a:t>(Shared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or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 err="1"/>
                            <a:t>Indep</a:t>
                          </a:r>
                          <a:r>
                            <a:rPr lang="en-US" altLang="zh-CN" sz="800" dirty="0"/>
                            <a:t>.)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859313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0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24797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02778" t="-276471" r="-5556" b="-2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344187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8308633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778" t="-476471" r="-105556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02778" t="-476471" r="-5556" b="-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8595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0">
                <a:extLst>
                  <a:ext uri="{FF2B5EF4-FFF2-40B4-BE49-F238E27FC236}">
                    <a16:creationId xmlns:a16="http://schemas.microsoft.com/office/drawing/2014/main" id="{CA3F9C69-8087-8E4C-823F-5AAB4185D6C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54037" y="3772515"/>
              <a:ext cx="452996" cy="11085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52996">
                      <a:extLst>
                        <a:ext uri="{9D8B030D-6E8A-4147-A177-3AD203B41FA5}">
                          <a16:colId xmlns:a16="http://schemas.microsoft.com/office/drawing/2014/main" val="548103739"/>
                        </a:ext>
                      </a:extLst>
                    </a:gridCol>
                  </a:tblGrid>
                  <a:tr h="2047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1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1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𝝐</m:t>
                                    </m:r>
                                  </m:e>
                                  <m:sub>
                                    <m:r>
                                      <a:rPr lang="en-US" altLang="zh-CN" sz="800" b="1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  <m:r>
                                      <a:rPr lang="en-US" altLang="zh-CN" sz="800" b="1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800" b="1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800" b="1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𝑬𝑼𝑹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8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8593139"/>
                      </a:ext>
                    </a:extLst>
                  </a:tr>
                  <a:tr h="2047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2479737"/>
                      </a:ext>
                    </a:extLst>
                  </a:tr>
                  <a:tr h="2047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3441878"/>
                      </a:ext>
                    </a:extLst>
                  </a:tr>
                  <a:tr h="2047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8308633"/>
                      </a:ext>
                    </a:extLst>
                  </a:tr>
                  <a:tr h="2047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859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0">
                <a:extLst>
                  <a:ext uri="{FF2B5EF4-FFF2-40B4-BE49-F238E27FC236}">
                    <a16:creationId xmlns:a16="http://schemas.microsoft.com/office/drawing/2014/main" id="{CA3F9C69-8087-8E4C-823F-5AAB4185D6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4471567"/>
                  </p:ext>
                </p:extLst>
              </p:nvPr>
            </p:nvGraphicFramePr>
            <p:xfrm>
              <a:off x="5354037" y="3772515"/>
              <a:ext cx="452996" cy="11085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52996">
                      <a:extLst>
                        <a:ext uri="{9D8B030D-6E8A-4147-A177-3AD203B41FA5}">
                          <a16:colId xmlns:a16="http://schemas.microsoft.com/office/drawing/2014/main" val="548103739"/>
                        </a:ext>
                      </a:extLst>
                    </a:gridCol>
                  </a:tblGrid>
                  <a:tr h="2249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703" t="-5556" r="-5405" b="-39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8593139"/>
                      </a:ext>
                    </a:extLst>
                  </a:tr>
                  <a:tr h="2233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703" t="-105556" r="-5405" b="-29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479737"/>
                      </a:ext>
                    </a:extLst>
                  </a:tr>
                  <a:tr h="2233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703" t="-217647" r="-5405" b="-2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344187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8308633"/>
                      </a:ext>
                    </a:extLst>
                  </a:tr>
                  <a:tr h="2233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703" t="-394444" r="-5405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8595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Table 30">
                <a:extLst>
                  <a:ext uri="{FF2B5EF4-FFF2-40B4-BE49-F238E27FC236}">
                    <a16:creationId xmlns:a16="http://schemas.microsoft.com/office/drawing/2014/main" id="{2DB962B7-6610-4B43-88DB-894695FCAC4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22109" y="3560575"/>
              <a:ext cx="1052240" cy="1066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526120">
                      <a:extLst>
                        <a:ext uri="{9D8B030D-6E8A-4147-A177-3AD203B41FA5}">
                          <a16:colId xmlns:a16="http://schemas.microsoft.com/office/drawing/2014/main" val="3106992745"/>
                        </a:ext>
                      </a:extLst>
                    </a:gridCol>
                    <a:gridCol w="526120">
                      <a:extLst>
                        <a:ext uri="{9D8B030D-6E8A-4147-A177-3AD203B41FA5}">
                          <a16:colId xmlns:a16="http://schemas.microsoft.com/office/drawing/2014/main" val="548103739"/>
                        </a:ext>
                      </a:extLst>
                    </a:gridCol>
                  </a:tblGrid>
                  <a:tr h="201036"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800" b="1" i="1" smtClean="0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zh-CN" sz="800" b="1" i="1" smtClean="0">
                                      <a:latin typeface="Cambria Math" panose="02040503050406030204" pitchFamily="18" charset="0"/>
                                    </a:rPr>
                                    <m:t>𝑨𝑭𝑹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800" dirty="0"/>
                            <a:t> </a:t>
                          </a:r>
                          <a:endParaRPr lang="en-US" altLang="zh-CN" sz="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8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oMath>
                          </a14:m>
                          <a:r>
                            <a:rPr lang="zh-CN" altLang="en-US" sz="800" dirty="0"/>
                            <a:t> </a:t>
                          </a:r>
                          <a:endParaRPr lang="en-US" altLang="zh-CN" sz="800" dirty="0"/>
                        </a:p>
                        <a:p>
                          <a:pPr algn="ctr"/>
                          <a:r>
                            <a:rPr lang="en-US" altLang="zh-CN" sz="800" dirty="0"/>
                            <a:t>(Shared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or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 err="1"/>
                            <a:t>Indep</a:t>
                          </a:r>
                          <a:r>
                            <a:rPr lang="en-US" altLang="zh-CN" sz="800" dirty="0"/>
                            <a:t>.)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8593139"/>
                      </a:ext>
                    </a:extLst>
                  </a:tr>
                  <a:tr h="2010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2479737"/>
                      </a:ext>
                    </a:extLst>
                  </a:tr>
                  <a:tr h="2010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800" b="0" i="0" smtClean="0"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a:rPr lang="en-US" altLang="zh-CN" sz="8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3441878"/>
                      </a:ext>
                    </a:extLst>
                  </a:tr>
                  <a:tr h="2010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8308633"/>
                      </a:ext>
                    </a:extLst>
                  </a:tr>
                  <a:tr h="2125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𝐸𝑈𝑅</m:t>
                                  </m:r>
                                </m:sub>
                              </m:sSub>
                            </m:oMath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800" b="0" i="0" smtClean="0"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a:rPr lang="zh-CN" altLang="en-US" sz="800" b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8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859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Table 30">
                <a:extLst>
                  <a:ext uri="{FF2B5EF4-FFF2-40B4-BE49-F238E27FC236}">
                    <a16:creationId xmlns:a16="http://schemas.microsoft.com/office/drawing/2014/main" id="{2DB962B7-6610-4B43-88DB-894695FCAC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1902426"/>
                  </p:ext>
                </p:extLst>
              </p:nvPr>
            </p:nvGraphicFramePr>
            <p:xfrm>
              <a:off x="6322109" y="3560575"/>
              <a:ext cx="1052240" cy="1066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526120">
                      <a:extLst>
                        <a:ext uri="{9D8B030D-6E8A-4147-A177-3AD203B41FA5}">
                          <a16:colId xmlns:a16="http://schemas.microsoft.com/office/drawing/2014/main" val="3106992745"/>
                        </a:ext>
                      </a:extLst>
                    </a:gridCol>
                    <a:gridCol w="526120">
                      <a:extLst>
                        <a:ext uri="{9D8B030D-6E8A-4147-A177-3AD203B41FA5}">
                          <a16:colId xmlns:a16="http://schemas.microsoft.com/office/drawing/2014/main" val="548103739"/>
                        </a:ext>
                      </a:extLst>
                    </a:gridCol>
                  </a:tblGrid>
                  <a:tr h="21336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t="-5882" r="-1190" b="-4117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 xmlns:a14="http://schemas.microsoft.com/office/drawing/2010/main">
                            <m:oMath xmlns:m="http://schemas.openxmlformats.org/officeDocument/2006/math">
                              <m:r>
                                <a:rPr lang="en-US" altLang="zh-CN" sz="8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oMath>
                          </a14:m>
                          <a:r>
                            <a:rPr lang="zh-CN" altLang="en-US" sz="800" dirty="0"/>
                            <a:t> </a:t>
                          </a:r>
                          <a:endParaRPr lang="en-US" altLang="zh-CN" sz="800" dirty="0"/>
                        </a:p>
                        <a:p>
                          <a:pPr algn="ctr"/>
                          <a:r>
                            <a:rPr lang="en-US" altLang="zh-CN" sz="800" dirty="0"/>
                            <a:t>(Shared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or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 err="1"/>
                            <a:t>Indep</a:t>
                          </a:r>
                          <a:r>
                            <a:rPr lang="en-US" altLang="zh-CN" sz="800" dirty="0"/>
                            <a:t>.)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859313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00000" t="-105882" r="-2381" b="-3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4797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00000" t="-205882" r="-2381" b="-2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344187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8308633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t="-405882" r="-102381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00000" t="-405882" r="-2381" b="-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8595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le 30">
                <a:extLst>
                  <a:ext uri="{FF2B5EF4-FFF2-40B4-BE49-F238E27FC236}">
                    <a16:creationId xmlns:a16="http://schemas.microsoft.com/office/drawing/2014/main" id="{4FAFFBC6-2544-8A40-997B-88D83A2CDC1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564600" y="3750605"/>
              <a:ext cx="1136286" cy="1066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568143">
                      <a:extLst>
                        <a:ext uri="{9D8B030D-6E8A-4147-A177-3AD203B41FA5}">
                          <a16:colId xmlns:a16="http://schemas.microsoft.com/office/drawing/2014/main" val="3106992745"/>
                        </a:ext>
                      </a:extLst>
                    </a:gridCol>
                    <a:gridCol w="568143">
                      <a:extLst>
                        <a:ext uri="{9D8B030D-6E8A-4147-A177-3AD203B41FA5}">
                          <a16:colId xmlns:a16="http://schemas.microsoft.com/office/drawing/2014/main" val="548103739"/>
                        </a:ext>
                      </a:extLst>
                    </a:gridCol>
                  </a:tblGrid>
                  <a:tr h="205150"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800" b="1" i="1" smtClean="0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zh-CN" sz="800" b="1" i="1" smtClean="0">
                                      <a:latin typeface="Cambria Math" panose="02040503050406030204" pitchFamily="18" charset="0"/>
                                    </a:rPr>
                                    <m:t>𝑬𝑼𝑹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800" dirty="0"/>
                            <a:t> </a:t>
                          </a:r>
                          <a:endParaRPr lang="en-US" altLang="zh-CN" sz="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8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oMath>
                          </a14:m>
                          <a:r>
                            <a:rPr lang="zh-CN" altLang="en-US" sz="800" dirty="0"/>
                            <a:t> </a:t>
                          </a:r>
                          <a:endParaRPr lang="en-US" altLang="zh-CN" sz="800" dirty="0"/>
                        </a:p>
                        <a:p>
                          <a:pPr algn="ctr"/>
                          <a:r>
                            <a:rPr lang="en-US" altLang="zh-CN" sz="800" dirty="0"/>
                            <a:t>(Shared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or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 err="1"/>
                            <a:t>Indep</a:t>
                          </a:r>
                          <a:r>
                            <a:rPr lang="en-US" altLang="zh-CN" sz="800" dirty="0"/>
                            <a:t>.)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8593139"/>
                      </a:ext>
                    </a:extLst>
                  </a:tr>
                  <a:tr h="20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2479737"/>
                      </a:ext>
                    </a:extLst>
                  </a:tr>
                  <a:tr h="20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3441878"/>
                      </a:ext>
                    </a:extLst>
                  </a:tr>
                  <a:tr h="20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8308633"/>
                      </a:ext>
                    </a:extLst>
                  </a:tr>
                  <a:tr h="20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  <m:t>𝐸𝑈𝑅</m:t>
                                  </m:r>
                                </m:sub>
                              </m:sSub>
                            </m:oMath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859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le 30">
                <a:extLst>
                  <a:ext uri="{FF2B5EF4-FFF2-40B4-BE49-F238E27FC236}">
                    <a16:creationId xmlns:a16="http://schemas.microsoft.com/office/drawing/2014/main" id="{4FAFFBC6-2544-8A40-997B-88D83A2CDC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6522753"/>
                  </p:ext>
                </p:extLst>
              </p:nvPr>
            </p:nvGraphicFramePr>
            <p:xfrm>
              <a:off x="6564600" y="3750605"/>
              <a:ext cx="1136286" cy="1066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568143">
                      <a:extLst>
                        <a:ext uri="{9D8B030D-6E8A-4147-A177-3AD203B41FA5}">
                          <a16:colId xmlns:a16="http://schemas.microsoft.com/office/drawing/2014/main" val="3106992745"/>
                        </a:ext>
                      </a:extLst>
                    </a:gridCol>
                    <a:gridCol w="568143">
                      <a:extLst>
                        <a:ext uri="{9D8B030D-6E8A-4147-A177-3AD203B41FA5}">
                          <a16:colId xmlns:a16="http://schemas.microsoft.com/office/drawing/2014/main" val="548103739"/>
                        </a:ext>
                      </a:extLst>
                    </a:gridCol>
                  </a:tblGrid>
                  <a:tr h="21336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t="-5882" r="-1099" b="-4117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 xmlns:a14="http://schemas.microsoft.com/office/drawing/2010/main">
                            <m:oMath xmlns:m="http://schemas.openxmlformats.org/officeDocument/2006/math">
                              <m:r>
                                <a:rPr lang="en-US" altLang="zh-CN" sz="8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oMath>
                          </a14:m>
                          <a:r>
                            <a:rPr lang="zh-CN" altLang="en-US" sz="800" dirty="0"/>
                            <a:t> </a:t>
                          </a:r>
                          <a:endParaRPr lang="en-US" altLang="zh-CN" sz="800" dirty="0"/>
                        </a:p>
                        <a:p>
                          <a:pPr algn="ctr"/>
                          <a:r>
                            <a:rPr lang="en-US" altLang="zh-CN" sz="800" dirty="0"/>
                            <a:t>(Shared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or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 err="1"/>
                            <a:t>Indep</a:t>
                          </a:r>
                          <a:r>
                            <a:rPr lang="en-US" altLang="zh-CN" sz="800" dirty="0"/>
                            <a:t>.)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859313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02222" t="-105882" r="-2222" b="-3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4797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02222" t="-205882" r="-2222" b="-2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344187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8308633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t="-405882" r="-100000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02222" t="-405882" r="-2222" b="-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8595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Pentagon 3">
            <a:extLst>
              <a:ext uri="{FF2B5EF4-FFF2-40B4-BE49-F238E27FC236}">
                <a16:creationId xmlns:a16="http://schemas.microsoft.com/office/drawing/2014/main" id="{2614E348-6834-6A45-B47C-0B777FD56232}"/>
              </a:ext>
            </a:extLst>
          </p:cNvPr>
          <p:cNvSpPr/>
          <p:nvPr/>
        </p:nvSpPr>
        <p:spPr>
          <a:xfrm>
            <a:off x="7837611" y="4110200"/>
            <a:ext cx="722426" cy="20514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LASSO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2E227-C3BA-6140-9F69-4CA900E5BA27}"/>
              </a:ext>
            </a:extLst>
          </p:cNvPr>
          <p:cNvSpPr txBox="1"/>
          <p:nvPr/>
        </p:nvSpPr>
        <p:spPr>
          <a:xfrm>
            <a:off x="304121" y="2814492"/>
            <a:ext cx="3931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Step 2</a:t>
            </a:r>
            <a:r>
              <a:rPr lang="en-US" sz="1400" dirty="0"/>
              <a:t>: Simulate Gene Expression Reference Panel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le 7">
                <a:extLst>
                  <a:ext uri="{FF2B5EF4-FFF2-40B4-BE49-F238E27FC236}">
                    <a16:creationId xmlns:a16="http://schemas.microsoft.com/office/drawing/2014/main" id="{DC994064-35CC-6344-9E4A-4F600B9C51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692606" y="3585254"/>
              <a:ext cx="2785000" cy="1083183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557000">
                      <a:extLst>
                        <a:ext uri="{9D8B030D-6E8A-4147-A177-3AD203B41FA5}">
                          <a16:colId xmlns:a16="http://schemas.microsoft.com/office/drawing/2014/main" val="2833154635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653119880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122899275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417109168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238175951"/>
                        </a:ext>
                      </a:extLst>
                    </a:gridCol>
                  </a:tblGrid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AFR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Gene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Gene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Gene 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1726195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1, 1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1, 2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1, </m:t>
                                    </m:r>
                                    <m:r>
                                      <a:rPr lang="en-US" sz="800" b="0" i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762140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2, 1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2, 2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2, ,</m:t>
                                    </m:r>
                                    <m:r>
                                      <a:rPr lang="en-US" sz="800" b="0" i="0" smtClean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547407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698291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</a:t>
                          </a:r>
                          <a14:m>
                            <m:oMath xmlns:m="http://schemas.openxmlformats.org/officeDocument/2006/math">
                              <m:r>
                                <a:rPr lang="en-US" sz="800" b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, 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, 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, 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33704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le 7">
                <a:extLst>
                  <a:ext uri="{FF2B5EF4-FFF2-40B4-BE49-F238E27FC236}">
                    <a16:creationId xmlns:a16="http://schemas.microsoft.com/office/drawing/2014/main" id="{DC994064-35CC-6344-9E4A-4F600B9C51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4695512"/>
                  </p:ext>
                </p:extLst>
              </p:nvPr>
            </p:nvGraphicFramePr>
            <p:xfrm>
              <a:off x="8692606" y="3585254"/>
              <a:ext cx="2785000" cy="1083183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557000">
                      <a:extLst>
                        <a:ext uri="{9D8B030D-6E8A-4147-A177-3AD203B41FA5}">
                          <a16:colId xmlns:a16="http://schemas.microsoft.com/office/drawing/2014/main" val="2833154635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653119880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122899275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417109168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238175951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AFR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Gene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Gene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Gene 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1726195"/>
                      </a:ext>
                    </a:extLst>
                  </a:tr>
                  <a:tr h="218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02273" t="-105882" r="-304545" b="-3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202273" t="-105882" r="-204545" b="-3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402273" t="-105882" r="-4545" b="-3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762140"/>
                      </a:ext>
                    </a:extLst>
                  </a:tr>
                  <a:tr h="218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02273" t="-194444" r="-30454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202273" t="-194444" r="-20454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402273" t="-194444" r="-454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54740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698291"/>
                      </a:ext>
                    </a:extLst>
                  </a:tr>
                  <a:tr h="2188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2273" t="-411765" r="-404545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02273" t="-411765" r="-304545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202273" t="-411765" r="-204545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402273" t="-411765" r="-4545" b="-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3704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C2169E3-1142-B245-A52C-1697BEC286BE}"/>
              </a:ext>
            </a:extLst>
          </p:cNvPr>
          <p:cNvSpPr txBox="1"/>
          <p:nvPr/>
        </p:nvSpPr>
        <p:spPr>
          <a:xfrm>
            <a:off x="336485" y="390706"/>
            <a:ext cx="5071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Step 1</a:t>
            </a:r>
            <a:r>
              <a:rPr lang="en-US" sz="1400" dirty="0"/>
              <a:t>: Simulate </a:t>
            </a:r>
            <a:r>
              <a:rPr lang="en-US" altLang="zh-CN" sz="1400" dirty="0"/>
              <a:t>LD</a:t>
            </a:r>
            <a:r>
              <a:rPr lang="zh-CN" altLang="en-US" sz="1400" dirty="0"/>
              <a:t> </a:t>
            </a:r>
            <a:r>
              <a:rPr lang="en-US" altLang="zh-CN" sz="1400" dirty="0"/>
              <a:t>Reference</a:t>
            </a:r>
            <a:r>
              <a:rPr lang="zh-CN" altLang="en-US" sz="1400" dirty="0"/>
              <a:t> </a:t>
            </a:r>
            <a:r>
              <a:rPr lang="en-US" altLang="zh-CN" sz="1400" dirty="0"/>
              <a:t>Panel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eleven</a:t>
            </a:r>
            <a:r>
              <a:rPr lang="zh-CN" altLang="en-US" sz="1400" dirty="0"/>
              <a:t> </a:t>
            </a:r>
            <a:r>
              <a:rPr lang="en-US" altLang="zh-CN" sz="1400" dirty="0"/>
              <a:t>sets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g</a:t>
            </a:r>
            <a:r>
              <a:rPr lang="en-US" sz="1400" dirty="0"/>
              <a:t>enotypes</a:t>
            </a:r>
            <a:r>
              <a:rPr lang="zh-CN" altLang="en-US" sz="1400" dirty="0"/>
              <a:t> 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A1B156-92BC-A747-9743-47DE35495C9D}"/>
                  </a:ext>
                </a:extLst>
              </p:cNvPr>
              <p:cNvSpPr txBox="1"/>
              <p:nvPr/>
            </p:nvSpPr>
            <p:spPr>
              <a:xfrm>
                <a:off x="9152090" y="3329897"/>
                <a:ext cx="14782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Gene Expression Panel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A1B156-92BC-A747-9743-47DE35495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090" y="3329897"/>
                <a:ext cx="1478290" cy="246221"/>
              </a:xfrm>
              <a:prstGeom prst="rect">
                <a:avLst/>
              </a:prstGeom>
              <a:blipFill>
                <a:blip r:embed="rId1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1E0F0DFE-4B4A-0A4A-80B0-288D653FFBB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943888" y="3720880"/>
              <a:ext cx="2785000" cy="1083183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557000">
                      <a:extLst>
                        <a:ext uri="{9D8B030D-6E8A-4147-A177-3AD203B41FA5}">
                          <a16:colId xmlns:a16="http://schemas.microsoft.com/office/drawing/2014/main" val="2833154635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653119880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122899275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417109168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238175951"/>
                        </a:ext>
                      </a:extLst>
                    </a:gridCol>
                  </a:tblGrid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EUR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Gene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Gene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Gene 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1726195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1, 1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1, 2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1, </m:t>
                                    </m:r>
                                    <m:r>
                                      <a:rPr lang="en-US" sz="800" b="0" i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762140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2, 1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2, 2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2, ,</m:t>
                                    </m:r>
                                    <m:r>
                                      <a:rPr lang="en-US" sz="8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547407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698291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</a:t>
                          </a:r>
                          <a14:m>
                            <m:oMath xmlns:m="http://schemas.openxmlformats.org/officeDocument/2006/math">
                              <m:r>
                                <a:rPr lang="en-US" sz="800" b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, 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, 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, 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33704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1E0F0DFE-4B4A-0A4A-80B0-288D653FFB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3613389"/>
                  </p:ext>
                </p:extLst>
              </p:nvPr>
            </p:nvGraphicFramePr>
            <p:xfrm>
              <a:off x="8943888" y="3720880"/>
              <a:ext cx="2785000" cy="1083183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557000">
                      <a:extLst>
                        <a:ext uri="{9D8B030D-6E8A-4147-A177-3AD203B41FA5}">
                          <a16:colId xmlns:a16="http://schemas.microsoft.com/office/drawing/2014/main" val="2833154635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653119880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122899275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417109168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238175951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EUR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Gene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Gene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Gene 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1726195"/>
                      </a:ext>
                    </a:extLst>
                  </a:tr>
                  <a:tr h="218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102273" t="-94444" r="-304545" b="-29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202273" t="-94444" r="-204545" b="-29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402273" t="-94444" r="-4545" b="-29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762140"/>
                      </a:ext>
                    </a:extLst>
                  </a:tr>
                  <a:tr h="218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102273" t="-205882" r="-304545" b="-2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202273" t="-205882" r="-204545" b="-2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402273" t="-205882" r="-4545" b="-2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54740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698291"/>
                      </a:ext>
                    </a:extLst>
                  </a:tr>
                  <a:tr h="2188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2273" t="-383333" r="-404545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102273" t="-383333" r="-304545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202273" t="-383333" r="-204545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402273" t="-383333" r="-4545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3704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0A6DE14F-6AAB-2A4D-911F-58FFB2C51DD9}"/>
              </a:ext>
            </a:extLst>
          </p:cNvPr>
          <p:cNvSpPr/>
          <p:nvPr/>
        </p:nvSpPr>
        <p:spPr>
          <a:xfrm>
            <a:off x="318932" y="5488056"/>
            <a:ext cx="103008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Step </a:t>
            </a:r>
            <a:r>
              <a:rPr lang="en-US" altLang="zh-CN" sz="1400" b="1" dirty="0"/>
              <a:t>3</a:t>
            </a:r>
            <a:r>
              <a:rPr lang="en-US" sz="1400" dirty="0"/>
              <a:t>: Simulate </a:t>
            </a:r>
            <a:r>
              <a:rPr lang="en-US" altLang="zh-CN" sz="1400" dirty="0"/>
              <a:t>GWAS</a:t>
            </a:r>
            <a:r>
              <a:rPr lang="zh-CN" altLang="en-US" sz="1400" dirty="0"/>
              <a:t> </a:t>
            </a:r>
            <a:r>
              <a:rPr lang="en-US" altLang="zh-CN" sz="1400" dirty="0"/>
              <a:t>Panel </a:t>
            </a:r>
            <a:r>
              <a:rPr lang="en-US" sz="1400" dirty="0"/>
              <a:t>(</a:t>
            </a:r>
            <a:r>
              <a:rPr lang="en-US" altLang="zh-CN" sz="1400" dirty="0"/>
              <a:t>pick</a:t>
            </a:r>
            <a:r>
              <a:rPr lang="zh-CN" altLang="en-US" sz="1400" dirty="0"/>
              <a:t> </a:t>
            </a:r>
            <a:r>
              <a:rPr lang="en-US" altLang="zh-CN" sz="1400" dirty="0"/>
              <a:t>one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10</a:t>
            </a:r>
            <a:r>
              <a:rPr lang="zh-CN" altLang="en-US" sz="1400" dirty="0"/>
              <a:t> </a:t>
            </a:r>
            <a:r>
              <a:rPr lang="en-US" altLang="zh-CN" sz="1400" dirty="0"/>
              <a:t>genes</a:t>
            </a:r>
            <a:r>
              <a:rPr lang="zh-CN" altLang="en-US" sz="1400" dirty="0"/>
              <a:t> </a:t>
            </a:r>
            <a:r>
              <a:rPr lang="en-US" altLang="zh-CN" sz="1400" dirty="0"/>
              <a:t>as</a:t>
            </a:r>
            <a:r>
              <a:rPr lang="zh-CN" altLang="en-US" sz="1400" dirty="0"/>
              <a:t> </a:t>
            </a:r>
            <a:r>
              <a:rPr lang="en-US" altLang="zh-CN" sz="1400" dirty="0"/>
              <a:t>causal</a:t>
            </a:r>
            <a:r>
              <a:rPr lang="zh-CN" altLang="en-US" sz="1400" dirty="0"/>
              <a:t> </a:t>
            </a:r>
            <a:r>
              <a:rPr lang="en-US" altLang="zh-CN" sz="1400" dirty="0"/>
              <a:t>in</a:t>
            </a:r>
            <a:r>
              <a:rPr lang="zh-CN" altLang="en-US" sz="1400" dirty="0"/>
              <a:t> </a:t>
            </a:r>
            <a:r>
              <a:rPr lang="en-US" altLang="zh-CN" sz="1400" dirty="0"/>
              <a:t>Step</a:t>
            </a:r>
            <a:r>
              <a:rPr lang="zh-CN" altLang="en-US" sz="1400" dirty="0"/>
              <a:t> </a:t>
            </a:r>
            <a:r>
              <a:rPr lang="en-US" altLang="zh-CN" sz="1400" dirty="0"/>
              <a:t>2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use</a:t>
            </a:r>
            <a:r>
              <a:rPr lang="zh-CN" altLang="en-US" sz="1400" dirty="0"/>
              <a:t> </a:t>
            </a:r>
            <a:r>
              <a:rPr lang="en-US" altLang="zh-CN" sz="1400" dirty="0"/>
              <a:t>its</a:t>
            </a:r>
            <a:r>
              <a:rPr lang="zh-CN" altLang="en-US" sz="1400" dirty="0"/>
              <a:t> </a:t>
            </a:r>
            <a:r>
              <a:rPr lang="en-US" altLang="zh-CN" sz="1400" dirty="0" err="1"/>
              <a:t>eQTL</a:t>
            </a:r>
            <a:r>
              <a:rPr lang="zh-CN" altLang="en-US" sz="1400" dirty="0"/>
              <a:t> </a:t>
            </a:r>
            <a:r>
              <a:rPr lang="en-US" altLang="zh-CN" sz="1400" dirty="0"/>
              <a:t>effects</a:t>
            </a:r>
            <a:r>
              <a:rPr lang="zh-CN" altLang="en-US" sz="1400" dirty="0"/>
              <a:t> </a:t>
            </a:r>
            <a:r>
              <a:rPr lang="en-US" sz="14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15">
                <a:extLst>
                  <a:ext uri="{FF2B5EF4-FFF2-40B4-BE49-F238E27FC236}">
                    <a16:creationId xmlns:a16="http://schemas.microsoft.com/office/drawing/2014/main" id="{8B5796B4-0750-2E43-B6E1-4B4E1BE57E5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8759" y="6081696"/>
              <a:ext cx="2574825" cy="109537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514965">
                      <a:extLst>
                        <a:ext uri="{9D8B030D-6E8A-4147-A177-3AD203B41FA5}">
                          <a16:colId xmlns:a16="http://schemas.microsoft.com/office/drawing/2014/main" val="4044402740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2060767873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784086107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935229434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418197870"/>
                        </a:ext>
                      </a:extLst>
                    </a:gridCol>
                  </a:tblGrid>
                  <a:tr h="197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AFR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</a:t>
                          </a:r>
                          <a:r>
                            <a:rPr lang="zh-CN" altLang="en-US" sz="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8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oMath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5655168"/>
                      </a:ext>
                    </a:extLst>
                  </a:tr>
                  <a:tr h="2058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343888"/>
                      </a:ext>
                    </a:extLst>
                  </a:tr>
                  <a:tr h="2058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379423"/>
                      </a:ext>
                    </a:extLst>
                  </a:tr>
                  <a:tr h="197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255054"/>
                      </a:ext>
                    </a:extLst>
                  </a:tr>
                  <a:tr h="2058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8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800" i="1" dirty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a:rPr lang="en-US" altLang="zh-CN" sz="800" b="1" i="1" dirty="0" smtClean="0">
                                      <a:latin typeface="Cambria Math" panose="02040503050406030204" pitchFamily="18" charset="0"/>
                                    </a:rPr>
                                    <m:t>𝑨𝑭𝑹</m:t>
                                  </m:r>
                                </m:sub>
                              </m:sSub>
                            </m:oMath>
                          </a14:m>
                          <a:endParaRPr lang="en-US" altLang="zh-CN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83380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15">
                <a:extLst>
                  <a:ext uri="{FF2B5EF4-FFF2-40B4-BE49-F238E27FC236}">
                    <a16:creationId xmlns:a16="http://schemas.microsoft.com/office/drawing/2014/main" id="{8B5796B4-0750-2E43-B6E1-4B4E1BE57E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2844542"/>
                  </p:ext>
                </p:extLst>
              </p:nvPr>
            </p:nvGraphicFramePr>
            <p:xfrm>
              <a:off x="398759" y="6081696"/>
              <a:ext cx="2574825" cy="109537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514965">
                      <a:extLst>
                        <a:ext uri="{9D8B030D-6E8A-4147-A177-3AD203B41FA5}">
                          <a16:colId xmlns:a16="http://schemas.microsoft.com/office/drawing/2014/main" val="4044402740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2060767873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784086107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935229434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418197870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AFR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0"/>
                          <a:stretch>
                            <a:fillRect l="-400000" r="-4878" b="-42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655168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0"/>
                          <a:stretch>
                            <a:fillRect l="-102439" t="-94444" r="-30243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0"/>
                          <a:stretch>
                            <a:fillRect l="-207500" t="-94444" r="-21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0"/>
                          <a:stretch>
                            <a:fillRect l="-400000" t="-94444" r="-4878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1343888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0"/>
                          <a:stretch>
                            <a:fillRect l="-102439" t="-194444" r="-30243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0"/>
                          <a:stretch>
                            <a:fillRect l="-207500" t="-194444" r="-21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0"/>
                          <a:stretch>
                            <a:fillRect l="-400000" t="-194444" r="-487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379423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255054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0"/>
                          <a:stretch>
                            <a:fillRect l="-2439" t="-388889" r="-402439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0"/>
                          <a:stretch>
                            <a:fillRect l="-102439" t="-388889" r="-302439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0"/>
                          <a:stretch>
                            <a:fillRect l="-207500" t="-388889" r="-210000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0"/>
                          <a:stretch>
                            <a:fillRect l="-400000" t="-388889" r="-4878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3380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Table 15">
                <a:extLst>
                  <a:ext uri="{FF2B5EF4-FFF2-40B4-BE49-F238E27FC236}">
                    <a16:creationId xmlns:a16="http://schemas.microsoft.com/office/drawing/2014/main" id="{3D42D593-9158-5C47-A518-A7B10382710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1249" y="6262015"/>
              <a:ext cx="2574825" cy="109537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514965">
                      <a:extLst>
                        <a:ext uri="{9D8B030D-6E8A-4147-A177-3AD203B41FA5}">
                          <a16:colId xmlns:a16="http://schemas.microsoft.com/office/drawing/2014/main" val="4044402740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2060767873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784086107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935229434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418197870"/>
                        </a:ext>
                      </a:extLst>
                    </a:gridCol>
                  </a:tblGrid>
                  <a:tr h="197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EUR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</a:t>
                          </a:r>
                          <a:r>
                            <a:rPr lang="zh-CN" altLang="en-US" sz="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8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oMath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5655168"/>
                      </a:ext>
                    </a:extLst>
                  </a:tr>
                  <a:tr h="2058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343888"/>
                      </a:ext>
                    </a:extLst>
                  </a:tr>
                  <a:tr h="2058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379423"/>
                      </a:ext>
                    </a:extLst>
                  </a:tr>
                  <a:tr h="197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255054"/>
                      </a:ext>
                    </a:extLst>
                  </a:tr>
                  <a:tr h="2058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8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800" i="1" dirty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a:rPr lang="en-US" altLang="zh-CN" sz="800" b="1" i="1" dirty="0" smtClean="0">
                                      <a:latin typeface="Cambria Math" panose="02040503050406030204" pitchFamily="18" charset="0"/>
                                    </a:rPr>
                                    <m:t>𝑬𝑼𝑹</m:t>
                                  </m:r>
                                </m:sub>
                              </m:sSub>
                            </m:oMath>
                          </a14:m>
                          <a:endParaRPr lang="en-US" altLang="zh-CN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83380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Table 15">
                <a:extLst>
                  <a:ext uri="{FF2B5EF4-FFF2-40B4-BE49-F238E27FC236}">
                    <a16:creationId xmlns:a16="http://schemas.microsoft.com/office/drawing/2014/main" id="{3D42D593-9158-5C47-A518-A7B1038271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1959580"/>
                  </p:ext>
                </p:extLst>
              </p:nvPr>
            </p:nvGraphicFramePr>
            <p:xfrm>
              <a:off x="701249" y="6262015"/>
              <a:ext cx="2574825" cy="109537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514965">
                      <a:extLst>
                        <a:ext uri="{9D8B030D-6E8A-4147-A177-3AD203B41FA5}">
                          <a16:colId xmlns:a16="http://schemas.microsoft.com/office/drawing/2014/main" val="4044402740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2060767873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784086107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935229434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418197870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EUR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397561" t="-5882" r="-7317" b="-4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655168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105000" t="-100000" r="-312500" b="-29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200000" t="-100000" r="-204878" b="-29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397561" t="-100000" r="-7317" b="-29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1343888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105000" t="-211765" r="-312500" b="-2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200000" t="-211765" r="-204878" b="-2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397561" t="-211765" r="-7317" b="-2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379423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255054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2439" t="-388889" r="-402439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105000" t="-388889" r="-312500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200000" t="-388889" r="-204878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397561" t="-388889" r="-7317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3380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13E794D3-B005-F143-A4B4-69D67889763B}"/>
              </a:ext>
            </a:extLst>
          </p:cNvPr>
          <p:cNvSpPr txBox="1"/>
          <p:nvPr/>
        </p:nvSpPr>
        <p:spPr>
          <a:xfrm>
            <a:off x="1434128" y="5829688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Genotypes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Table 30">
                <a:extLst>
                  <a:ext uri="{FF2B5EF4-FFF2-40B4-BE49-F238E27FC236}">
                    <a16:creationId xmlns:a16="http://schemas.microsoft.com/office/drawing/2014/main" id="{475A5BC9-3D4D-C346-A01B-CD41F29CBC0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550046" y="6087796"/>
              <a:ext cx="880962" cy="13106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40481">
                      <a:extLst>
                        <a:ext uri="{9D8B030D-6E8A-4147-A177-3AD203B41FA5}">
                          <a16:colId xmlns:a16="http://schemas.microsoft.com/office/drawing/2014/main" val="3106992745"/>
                        </a:ext>
                      </a:extLst>
                    </a:gridCol>
                    <a:gridCol w="440481">
                      <a:extLst>
                        <a:ext uri="{9D8B030D-6E8A-4147-A177-3AD203B41FA5}">
                          <a16:colId xmlns:a16="http://schemas.microsoft.com/office/drawing/2014/main" val="548103739"/>
                        </a:ext>
                      </a:extLst>
                    </a:gridCol>
                  </a:tblGrid>
                  <a:tr h="447384"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800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zh-CN" sz="800" b="1" i="1" smtClean="0">
                                      <a:latin typeface="Cambria Math" panose="02040503050406030204" pitchFamily="18" charset="0"/>
                                    </a:rPr>
                                    <m:t>𝑨𝑭𝑹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800" dirty="0"/>
                            <a:t> </a:t>
                          </a:r>
                          <a:endParaRPr lang="en-US" altLang="zh-CN" sz="800" dirty="0"/>
                        </a:p>
                        <a:p>
                          <a:pPr algn="ctr"/>
                          <a:r>
                            <a:rPr lang="en-US" altLang="zh-CN" sz="800" dirty="0"/>
                            <a:t>(Shared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or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 err="1"/>
                            <a:t>Indep</a:t>
                          </a:r>
                          <a:r>
                            <a:rPr lang="en-US" altLang="zh-CN" sz="800" dirty="0"/>
                            <a:t>.)</a:t>
                          </a:r>
                          <a:endParaRPr lang="en-US" sz="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8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oMath>
                          </a14:m>
                          <a:r>
                            <a:rPr lang="zh-CN" altLang="en-US" sz="800" dirty="0"/>
                            <a:t> </a:t>
                          </a:r>
                          <a:endParaRPr lang="en-US" altLang="zh-CN" sz="800" dirty="0"/>
                        </a:p>
                        <a:p>
                          <a:pPr algn="ctr"/>
                          <a:r>
                            <a:rPr lang="en-US" altLang="zh-CN" sz="800" dirty="0"/>
                            <a:t>(Shared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or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 err="1"/>
                            <a:t>Indep</a:t>
                          </a:r>
                          <a:r>
                            <a:rPr lang="en-US" altLang="zh-CN" sz="800" dirty="0"/>
                            <a:t>.)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8593139"/>
                      </a:ext>
                    </a:extLst>
                  </a:tr>
                  <a:tr h="2087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0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2479737"/>
                      </a:ext>
                    </a:extLst>
                  </a:tr>
                  <a:tr h="2087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3441878"/>
                      </a:ext>
                    </a:extLst>
                  </a:tr>
                  <a:tr h="2087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8308633"/>
                      </a:ext>
                    </a:extLst>
                  </a:tr>
                  <a:tr h="2087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</a:t>
                          </a:r>
                          <a:r>
                            <a:rPr lang="zh-CN" altLang="en-US" sz="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sz="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859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Table 30">
                <a:extLst>
                  <a:ext uri="{FF2B5EF4-FFF2-40B4-BE49-F238E27FC236}">
                    <a16:creationId xmlns:a16="http://schemas.microsoft.com/office/drawing/2014/main" id="{475A5BC9-3D4D-C346-A01B-CD41F29CBC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9286669"/>
                  </p:ext>
                </p:extLst>
              </p:nvPr>
            </p:nvGraphicFramePr>
            <p:xfrm>
              <a:off x="3550046" y="6087796"/>
              <a:ext cx="880962" cy="13106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40481">
                      <a:extLst>
                        <a:ext uri="{9D8B030D-6E8A-4147-A177-3AD203B41FA5}">
                          <a16:colId xmlns:a16="http://schemas.microsoft.com/office/drawing/2014/main" val="3106992745"/>
                        </a:ext>
                      </a:extLst>
                    </a:gridCol>
                    <a:gridCol w="440481">
                      <a:extLst>
                        <a:ext uri="{9D8B030D-6E8A-4147-A177-3AD203B41FA5}">
                          <a16:colId xmlns:a16="http://schemas.microsoft.com/office/drawing/2014/main" val="548103739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2"/>
                          <a:stretch>
                            <a:fillRect l="-1429" t="-2778" r="-4286" b="-19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 xmlns:a14="http://schemas.microsoft.com/office/drawing/2010/main">
                            <m:oMath xmlns:m="http://schemas.openxmlformats.org/officeDocument/2006/math">
                              <m:r>
                                <a:rPr lang="en-US" altLang="zh-CN" sz="8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oMath>
                          </a14:m>
                          <a:r>
                            <a:rPr lang="zh-CN" altLang="en-US" sz="800" dirty="0"/>
                            <a:t> </a:t>
                          </a:r>
                          <a:endParaRPr lang="en-US" altLang="zh-CN" sz="800" dirty="0"/>
                        </a:p>
                        <a:p>
                          <a:pPr algn="ctr"/>
                          <a:r>
                            <a:rPr lang="en-US" altLang="zh-CN" sz="800" dirty="0"/>
                            <a:t>(Shared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or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 err="1"/>
                            <a:t>Indep</a:t>
                          </a:r>
                          <a:r>
                            <a:rPr lang="en-US" altLang="zh-CN" sz="800" dirty="0"/>
                            <a:t>.)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859313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0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24797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2"/>
                          <a:stretch>
                            <a:fillRect l="-102857" t="-317647" r="-8571" b="-2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344187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8308633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2"/>
                          <a:stretch>
                            <a:fillRect l="-2857" t="-517647" r="-108571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2"/>
                          <a:stretch>
                            <a:fillRect l="-102857" t="-517647" r="-8571" b="-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8595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Table 30">
                <a:extLst>
                  <a:ext uri="{FF2B5EF4-FFF2-40B4-BE49-F238E27FC236}">
                    <a16:creationId xmlns:a16="http://schemas.microsoft.com/office/drawing/2014/main" id="{12D909BA-8633-7D44-B76E-1DB9275EB80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85364" y="6241644"/>
              <a:ext cx="911048" cy="121987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55524">
                      <a:extLst>
                        <a:ext uri="{9D8B030D-6E8A-4147-A177-3AD203B41FA5}">
                          <a16:colId xmlns:a16="http://schemas.microsoft.com/office/drawing/2014/main" val="3106992745"/>
                        </a:ext>
                      </a:extLst>
                    </a:gridCol>
                    <a:gridCol w="455524">
                      <a:extLst>
                        <a:ext uri="{9D8B030D-6E8A-4147-A177-3AD203B41FA5}">
                          <a16:colId xmlns:a16="http://schemas.microsoft.com/office/drawing/2014/main" val="548103739"/>
                        </a:ext>
                      </a:extLst>
                    </a:gridCol>
                  </a:tblGrid>
                  <a:tr h="366434"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800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zh-CN" sz="800" b="1" i="1" smtClean="0">
                                      <a:latin typeface="Cambria Math" panose="02040503050406030204" pitchFamily="18" charset="0"/>
                                    </a:rPr>
                                    <m:t>𝑬𝑼𝑹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800" dirty="0"/>
                            <a:t> </a:t>
                          </a:r>
                          <a:endParaRPr lang="en-US" altLang="zh-CN" sz="800" dirty="0"/>
                        </a:p>
                        <a:p>
                          <a:pPr algn="ctr"/>
                          <a:r>
                            <a:rPr lang="en-US" altLang="zh-CN" sz="800" dirty="0"/>
                            <a:t>(Shared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or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 err="1"/>
                            <a:t>Indep</a:t>
                          </a:r>
                          <a:r>
                            <a:rPr lang="en-US" altLang="zh-CN" sz="800" dirty="0"/>
                            <a:t>.)</a:t>
                          </a:r>
                          <a:endParaRPr lang="en-US" sz="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8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oMath>
                          </a14:m>
                          <a:r>
                            <a:rPr lang="zh-CN" altLang="en-US" sz="800" dirty="0"/>
                            <a:t> </a:t>
                          </a:r>
                          <a:endParaRPr lang="en-US" altLang="zh-CN" sz="800" dirty="0"/>
                        </a:p>
                        <a:p>
                          <a:pPr algn="ctr"/>
                          <a:r>
                            <a:rPr lang="en-US" altLang="zh-CN" sz="800" dirty="0"/>
                            <a:t>(Shared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or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 err="1"/>
                            <a:t>Indep</a:t>
                          </a:r>
                          <a:r>
                            <a:rPr lang="en-US" altLang="zh-CN" sz="800" dirty="0"/>
                            <a:t>.)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8593139"/>
                      </a:ext>
                    </a:extLst>
                  </a:tr>
                  <a:tr h="202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0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2479737"/>
                      </a:ext>
                    </a:extLst>
                  </a:tr>
                  <a:tr h="202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3441878"/>
                      </a:ext>
                    </a:extLst>
                  </a:tr>
                  <a:tr h="202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8308633"/>
                      </a:ext>
                    </a:extLst>
                  </a:tr>
                  <a:tr h="202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</a:t>
                          </a:r>
                          <a:r>
                            <a:rPr lang="zh-CN" altLang="en-US" sz="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sz="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859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Table 30">
                <a:extLst>
                  <a:ext uri="{FF2B5EF4-FFF2-40B4-BE49-F238E27FC236}">
                    <a16:creationId xmlns:a16="http://schemas.microsoft.com/office/drawing/2014/main" id="{12D909BA-8633-7D44-B76E-1DB9275EB8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817590"/>
                  </p:ext>
                </p:extLst>
              </p:nvPr>
            </p:nvGraphicFramePr>
            <p:xfrm>
              <a:off x="3685364" y="6241644"/>
              <a:ext cx="911048" cy="121987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55524">
                      <a:extLst>
                        <a:ext uri="{9D8B030D-6E8A-4147-A177-3AD203B41FA5}">
                          <a16:colId xmlns:a16="http://schemas.microsoft.com/office/drawing/2014/main" val="3106992745"/>
                        </a:ext>
                      </a:extLst>
                    </a:gridCol>
                    <a:gridCol w="455524">
                      <a:extLst>
                        <a:ext uri="{9D8B030D-6E8A-4147-A177-3AD203B41FA5}">
                          <a16:colId xmlns:a16="http://schemas.microsoft.com/office/drawing/2014/main" val="548103739"/>
                        </a:ext>
                      </a:extLst>
                    </a:gridCol>
                  </a:tblGrid>
                  <a:tr h="366434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1389" t="-3448" r="-4167" b="-24137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 xmlns:a14="http://schemas.microsoft.com/office/drawing/2010/main">
                            <m:oMath xmlns:m="http://schemas.openxmlformats.org/officeDocument/2006/math">
                              <m:r>
                                <a:rPr lang="en-US" altLang="zh-CN" sz="8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oMath>
                          </a14:m>
                          <a:r>
                            <a:rPr lang="zh-CN" altLang="en-US" sz="800" dirty="0"/>
                            <a:t> </a:t>
                          </a:r>
                          <a:endParaRPr lang="en-US" altLang="zh-CN" sz="800" dirty="0"/>
                        </a:p>
                        <a:p>
                          <a:pPr algn="ctr"/>
                          <a:r>
                            <a:rPr lang="en-US" altLang="zh-CN" sz="800" dirty="0"/>
                            <a:t>(Shared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or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 err="1"/>
                            <a:t>Indep</a:t>
                          </a:r>
                          <a:r>
                            <a:rPr lang="en-US" altLang="zh-CN" sz="800" dirty="0"/>
                            <a:t>.)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859313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0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24797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102778" t="-276471" r="-8333" b="-2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344187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8308633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2778" t="-476471" r="-108333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3"/>
                          <a:stretch>
                            <a:fillRect l="-102778" t="-476471" r="-8333" b="-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8595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9" name="Multiply 48">
            <a:extLst>
              <a:ext uri="{FF2B5EF4-FFF2-40B4-BE49-F238E27FC236}">
                <a16:creationId xmlns:a16="http://schemas.microsoft.com/office/drawing/2014/main" id="{BD556F7F-A3FE-1D4F-AD81-BBBF914AE875}"/>
              </a:ext>
            </a:extLst>
          </p:cNvPr>
          <p:cNvSpPr/>
          <p:nvPr/>
        </p:nvSpPr>
        <p:spPr>
          <a:xfrm>
            <a:off x="3312381" y="6799009"/>
            <a:ext cx="149525" cy="180319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>
            <a:extLst>
              <a:ext uri="{FF2B5EF4-FFF2-40B4-BE49-F238E27FC236}">
                <a16:creationId xmlns:a16="http://schemas.microsoft.com/office/drawing/2014/main" id="{5E1E71FD-12EE-944D-BDA0-50E0DC09691B}"/>
              </a:ext>
            </a:extLst>
          </p:cNvPr>
          <p:cNvSpPr/>
          <p:nvPr/>
        </p:nvSpPr>
        <p:spPr>
          <a:xfrm>
            <a:off x="4778175" y="6774179"/>
            <a:ext cx="149525" cy="180319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1230A4-1581-7143-9A2D-5EC9DFFD7EC8}"/>
              </a:ext>
            </a:extLst>
          </p:cNvPr>
          <p:cNvSpPr/>
          <p:nvPr/>
        </p:nvSpPr>
        <p:spPr>
          <a:xfrm>
            <a:off x="3550048" y="5865041"/>
            <a:ext cx="861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eQTL</a:t>
            </a:r>
            <a:r>
              <a:rPr lang="zh-CN" altLang="en-US" sz="1000" dirty="0"/>
              <a:t> </a:t>
            </a:r>
            <a:r>
              <a:rPr lang="en-US" altLang="zh-CN" sz="1000" dirty="0"/>
              <a:t>Effects</a:t>
            </a:r>
            <a:r>
              <a:rPr lang="zh-CN" altLang="en-US" sz="1000" dirty="0"/>
              <a:t> </a:t>
            </a:r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0C9D17D-A728-034C-B692-1FE34268E5CA}"/>
                  </a:ext>
                </a:extLst>
              </p:cNvPr>
              <p:cNvSpPr txBox="1"/>
              <p:nvPr/>
            </p:nvSpPr>
            <p:spPr>
              <a:xfrm>
                <a:off x="5103943" y="6559195"/>
                <a:ext cx="5533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US" sz="32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0C9D17D-A728-034C-B692-1FE34268E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3" y="6559195"/>
                <a:ext cx="553357" cy="58477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65CB67B-8EC3-0A49-8734-B3D5305298A1}"/>
                  </a:ext>
                </a:extLst>
              </p:cNvPr>
              <p:cNvSpPr/>
              <p:nvPr/>
            </p:nvSpPr>
            <p:spPr>
              <a:xfrm>
                <a:off x="4746695" y="6436084"/>
                <a:ext cx="124790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/>
                  <a:t>GE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Effects</a:t>
                </a:r>
                <a:r>
                  <a:rPr lang="zh-CN" altLang="en-US" sz="1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zh-CN" altLang="en-US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000" i="1">
                        <a:latin typeface="Cambria Math" panose="02040503050406030204" pitchFamily="18" charset="0"/>
                      </a:rPr>
                      <m:t>(0,</m:t>
                    </m:r>
                    <m:r>
                      <a:rPr lang="zh-CN" altLang="en-US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000" i="1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65CB67B-8EC3-0A49-8734-B3D5305298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695" y="6436084"/>
                <a:ext cx="1247906" cy="246221"/>
              </a:xfrm>
              <a:prstGeom prst="rect">
                <a:avLst/>
              </a:prstGeom>
              <a:blipFill>
                <a:blip r:embed="rId2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Plus 52">
            <a:extLst>
              <a:ext uri="{FF2B5EF4-FFF2-40B4-BE49-F238E27FC236}">
                <a16:creationId xmlns:a16="http://schemas.microsoft.com/office/drawing/2014/main" id="{00EAE516-CC79-5B41-9593-9EDA96D8EAFB}"/>
              </a:ext>
            </a:extLst>
          </p:cNvPr>
          <p:cNvSpPr/>
          <p:nvPr/>
        </p:nvSpPr>
        <p:spPr>
          <a:xfrm>
            <a:off x="5843491" y="6774178"/>
            <a:ext cx="178386" cy="180319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Table 30">
                <a:extLst>
                  <a:ext uri="{FF2B5EF4-FFF2-40B4-BE49-F238E27FC236}">
                    <a16:creationId xmlns:a16="http://schemas.microsoft.com/office/drawing/2014/main" id="{7F72E7CE-3148-1041-9624-0E1954CBB63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89999" y="6346987"/>
              <a:ext cx="427753" cy="10680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27753">
                      <a:extLst>
                        <a:ext uri="{9D8B030D-6E8A-4147-A177-3AD203B41FA5}">
                          <a16:colId xmlns:a16="http://schemas.microsoft.com/office/drawing/2014/main" val="548103739"/>
                        </a:ext>
                      </a:extLst>
                    </a:gridCol>
                  </a:tblGrid>
                  <a:tr h="2136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1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1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𝝐</m:t>
                                    </m:r>
                                  </m:e>
                                  <m:sub>
                                    <m:r>
                                      <a:rPr lang="en-US" altLang="zh-CN" sz="800" b="1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𝑨𝑭𝑹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8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8593139"/>
                      </a:ext>
                    </a:extLst>
                  </a:tr>
                  <a:tr h="2136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2479737"/>
                      </a:ext>
                    </a:extLst>
                  </a:tr>
                  <a:tr h="2136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3441878"/>
                      </a:ext>
                    </a:extLst>
                  </a:tr>
                  <a:tr h="2136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8308633"/>
                      </a:ext>
                    </a:extLst>
                  </a:tr>
                  <a:tr h="2136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859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Table 30">
                <a:extLst>
                  <a:ext uri="{FF2B5EF4-FFF2-40B4-BE49-F238E27FC236}">
                    <a16:creationId xmlns:a16="http://schemas.microsoft.com/office/drawing/2014/main" id="{7F72E7CE-3148-1041-9624-0E1954CBB6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6791256"/>
                  </p:ext>
                </p:extLst>
              </p:nvPr>
            </p:nvGraphicFramePr>
            <p:xfrm>
              <a:off x="6389999" y="6346987"/>
              <a:ext cx="427753" cy="10680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27753">
                      <a:extLst>
                        <a:ext uri="{9D8B030D-6E8A-4147-A177-3AD203B41FA5}">
                          <a16:colId xmlns:a16="http://schemas.microsoft.com/office/drawing/2014/main" val="548103739"/>
                        </a:ext>
                      </a:extLst>
                    </a:gridCol>
                  </a:tblGrid>
                  <a:tr h="2136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6"/>
                          <a:stretch>
                            <a:fillRect l="-2941" r="-8824" b="-4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8593139"/>
                      </a:ext>
                    </a:extLst>
                  </a:tr>
                  <a:tr h="2136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6"/>
                          <a:stretch>
                            <a:fillRect l="-2941" t="-100000" r="-8824" b="-3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479737"/>
                      </a:ext>
                    </a:extLst>
                  </a:tr>
                  <a:tr h="2136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6"/>
                          <a:stretch>
                            <a:fillRect l="-2941" t="-200000" r="-8824" b="-2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3441878"/>
                      </a:ext>
                    </a:extLst>
                  </a:tr>
                  <a:tr h="2136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8308633"/>
                      </a:ext>
                    </a:extLst>
                  </a:tr>
                  <a:tr h="2136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6"/>
                          <a:stretch>
                            <a:fillRect l="-2941" t="-400000" r="-8824" b="-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8595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242318E-2F66-184D-9723-2E8CA369798C}"/>
                  </a:ext>
                </a:extLst>
              </p:cNvPr>
              <p:cNvSpPr txBox="1"/>
              <p:nvPr/>
            </p:nvSpPr>
            <p:spPr>
              <a:xfrm>
                <a:off x="5840661" y="5795831"/>
                <a:ext cx="1628844" cy="531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000" b="1" i="1">
                        <a:latin typeface="Cambria Math" panose="02040503050406030204" pitchFamily="18" charset="0"/>
                      </a:rPr>
                      <m:t>𝝐</m:t>
                    </m:r>
                    <m:r>
                      <a:rPr lang="zh-CN" altLang="en-US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000" i="1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zh-CN" sz="1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0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0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  <m:t>𝐺𝐸</m:t>
                                    </m:r>
                                  </m:sub>
                                  <m:sup>
                                    <m: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000" i="1">
                          <a:latin typeface="Cambria Math" panose="02040503050406030204" pitchFamily="18" charset="0"/>
                        </a:rPr>
                        <m:t>𝑉𝑤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242318E-2F66-184D-9723-2E8CA3697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661" y="5795831"/>
                <a:ext cx="1628844" cy="53149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Table 30">
                <a:extLst>
                  <a:ext uri="{FF2B5EF4-FFF2-40B4-BE49-F238E27FC236}">
                    <a16:creationId xmlns:a16="http://schemas.microsoft.com/office/drawing/2014/main" id="{0D1DBC5B-6778-C94A-85F1-DAC19F40F4C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53419" y="6490805"/>
              <a:ext cx="452996" cy="10668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52996">
                      <a:extLst>
                        <a:ext uri="{9D8B030D-6E8A-4147-A177-3AD203B41FA5}">
                          <a16:colId xmlns:a16="http://schemas.microsoft.com/office/drawing/2014/main" val="548103739"/>
                        </a:ext>
                      </a:extLst>
                    </a:gridCol>
                  </a:tblGrid>
                  <a:tr h="2047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1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1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𝝐</m:t>
                                    </m:r>
                                  </m:e>
                                  <m:sub>
                                    <m:r>
                                      <a:rPr lang="en-US" altLang="zh-CN" sz="800" b="1" i="1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𝑬𝑼𝑹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8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8593139"/>
                      </a:ext>
                    </a:extLst>
                  </a:tr>
                  <a:tr h="2047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2479737"/>
                      </a:ext>
                    </a:extLst>
                  </a:tr>
                  <a:tr h="2047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3441878"/>
                      </a:ext>
                    </a:extLst>
                  </a:tr>
                  <a:tr h="2047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8308633"/>
                      </a:ext>
                    </a:extLst>
                  </a:tr>
                  <a:tr h="2047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859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Table 30">
                <a:extLst>
                  <a:ext uri="{FF2B5EF4-FFF2-40B4-BE49-F238E27FC236}">
                    <a16:creationId xmlns:a16="http://schemas.microsoft.com/office/drawing/2014/main" id="{0D1DBC5B-6778-C94A-85F1-DAC19F40F4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1934270"/>
                  </p:ext>
                </p:extLst>
              </p:nvPr>
            </p:nvGraphicFramePr>
            <p:xfrm>
              <a:off x="6653419" y="6490805"/>
              <a:ext cx="452996" cy="10668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52996">
                      <a:extLst>
                        <a:ext uri="{9D8B030D-6E8A-4147-A177-3AD203B41FA5}">
                          <a16:colId xmlns:a16="http://schemas.microsoft.com/office/drawing/2014/main" val="548103739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t="-5882" r="-5405" b="-4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859313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t="-105882" r="-5405" b="-3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4797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t="-205882" r="-5405" b="-2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344187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8308633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t="-405882" r="-5405" b="-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8595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7" name="Equal 56">
            <a:extLst>
              <a:ext uri="{FF2B5EF4-FFF2-40B4-BE49-F238E27FC236}">
                <a16:creationId xmlns:a16="http://schemas.microsoft.com/office/drawing/2014/main" id="{6AFF46BC-4BF2-2241-A973-A6C09B8C4FE0}"/>
              </a:ext>
            </a:extLst>
          </p:cNvPr>
          <p:cNvSpPr/>
          <p:nvPr/>
        </p:nvSpPr>
        <p:spPr>
          <a:xfrm>
            <a:off x="7312725" y="6765792"/>
            <a:ext cx="248084" cy="184933"/>
          </a:xfrm>
          <a:prstGeom prst="mathEqua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Table 30">
                <a:extLst>
                  <a:ext uri="{FF2B5EF4-FFF2-40B4-BE49-F238E27FC236}">
                    <a16:creationId xmlns:a16="http://schemas.microsoft.com/office/drawing/2014/main" id="{536B2DD3-7816-6B44-AE01-DEBBB39BCB3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714305" y="6302044"/>
              <a:ext cx="1136286" cy="106680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68143">
                      <a:extLst>
                        <a:ext uri="{9D8B030D-6E8A-4147-A177-3AD203B41FA5}">
                          <a16:colId xmlns:a16="http://schemas.microsoft.com/office/drawing/2014/main" val="3106992745"/>
                        </a:ext>
                      </a:extLst>
                    </a:gridCol>
                    <a:gridCol w="568143">
                      <a:extLst>
                        <a:ext uri="{9D8B030D-6E8A-4147-A177-3AD203B41FA5}">
                          <a16:colId xmlns:a16="http://schemas.microsoft.com/office/drawing/2014/main" val="548103739"/>
                        </a:ext>
                      </a:extLst>
                    </a:gridCol>
                  </a:tblGrid>
                  <a:tr h="205150"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800" b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800" b="1" smtClean="0">
                                      <a:latin typeface="Cambria Math" panose="02040503050406030204" pitchFamily="18" charset="0"/>
                                    </a:rPr>
                                    <m:t>𝑨𝑭𝑹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800" dirty="0"/>
                            <a:t> </a:t>
                          </a:r>
                          <a:endParaRPr lang="en-US" altLang="zh-CN" sz="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8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oMath>
                          </a14:m>
                          <a:r>
                            <a:rPr lang="zh-CN" altLang="en-US" sz="800" dirty="0"/>
                            <a:t> </a:t>
                          </a:r>
                          <a:endParaRPr lang="en-US" altLang="zh-CN" sz="800" dirty="0"/>
                        </a:p>
                        <a:p>
                          <a:pPr algn="ctr"/>
                          <a:r>
                            <a:rPr lang="en-US" altLang="zh-CN" sz="800" dirty="0"/>
                            <a:t>(Shared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or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 err="1"/>
                            <a:t>Indep</a:t>
                          </a:r>
                          <a:r>
                            <a:rPr lang="en-US" altLang="zh-CN" sz="800" dirty="0"/>
                            <a:t>.)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8593139"/>
                      </a:ext>
                    </a:extLst>
                  </a:tr>
                  <a:tr h="20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8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2479737"/>
                      </a:ext>
                    </a:extLst>
                  </a:tr>
                  <a:tr h="20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3441878"/>
                      </a:ext>
                    </a:extLst>
                  </a:tr>
                  <a:tr h="20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8308633"/>
                      </a:ext>
                    </a:extLst>
                  </a:tr>
                  <a:tr h="20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8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800" b="0" smtClean="0">
                                      <a:latin typeface="Cambria Math" panose="02040503050406030204" pitchFamily="18" charset="0"/>
                                    </a:rPr>
                                    <m:t>𝐴𝐹𝑅</m:t>
                                  </m:r>
                                </m:sub>
                              </m:sSub>
                            </m:oMath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8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859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Table 30">
                <a:extLst>
                  <a:ext uri="{FF2B5EF4-FFF2-40B4-BE49-F238E27FC236}">
                    <a16:creationId xmlns:a16="http://schemas.microsoft.com/office/drawing/2014/main" id="{536B2DD3-7816-6B44-AE01-DEBBB39BCB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1728444"/>
                  </p:ext>
                </p:extLst>
              </p:nvPr>
            </p:nvGraphicFramePr>
            <p:xfrm>
              <a:off x="7714305" y="6302044"/>
              <a:ext cx="1136286" cy="106680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68143">
                      <a:extLst>
                        <a:ext uri="{9D8B030D-6E8A-4147-A177-3AD203B41FA5}">
                          <a16:colId xmlns:a16="http://schemas.microsoft.com/office/drawing/2014/main" val="3106992745"/>
                        </a:ext>
                      </a:extLst>
                    </a:gridCol>
                    <a:gridCol w="568143">
                      <a:extLst>
                        <a:ext uri="{9D8B030D-6E8A-4147-A177-3AD203B41FA5}">
                          <a16:colId xmlns:a16="http://schemas.microsoft.com/office/drawing/2014/main" val="548103739"/>
                        </a:ext>
                      </a:extLst>
                    </a:gridCol>
                  </a:tblGrid>
                  <a:tr h="21336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9"/>
                          <a:stretch>
                            <a:fillRect l="-1111" t="-5882" r="-1111" b="-4117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 xmlns:a14="http://schemas.microsoft.com/office/drawing/2010/main">
                            <m:oMath xmlns:m="http://schemas.openxmlformats.org/officeDocument/2006/math">
                              <m:r>
                                <a:rPr lang="en-US" altLang="zh-CN" sz="8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oMath>
                          </a14:m>
                          <a:r>
                            <a:rPr lang="zh-CN" altLang="en-US" sz="800" dirty="0"/>
                            <a:t> </a:t>
                          </a:r>
                          <a:endParaRPr lang="en-US" altLang="zh-CN" sz="800" dirty="0"/>
                        </a:p>
                        <a:p>
                          <a:pPr algn="ctr"/>
                          <a:r>
                            <a:rPr lang="en-US" altLang="zh-CN" sz="800" dirty="0"/>
                            <a:t>(Shared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or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 err="1"/>
                            <a:t>Indep</a:t>
                          </a:r>
                          <a:r>
                            <a:rPr lang="en-US" altLang="zh-CN" sz="800" dirty="0"/>
                            <a:t>.)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859313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9"/>
                          <a:stretch>
                            <a:fillRect l="-102222" t="-105882" r="-2222" b="-3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4797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9"/>
                          <a:stretch>
                            <a:fillRect l="-102222" t="-205882" r="-2222" b="-2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344187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8308633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9"/>
                          <a:stretch>
                            <a:fillRect l="-2222" t="-405882" r="-102222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9"/>
                          <a:stretch>
                            <a:fillRect l="-102222" t="-405882" r="-2222" b="-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8595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Table 30">
                <a:extLst>
                  <a:ext uri="{FF2B5EF4-FFF2-40B4-BE49-F238E27FC236}">
                    <a16:creationId xmlns:a16="http://schemas.microsoft.com/office/drawing/2014/main" id="{EAB31DCD-EFC1-E749-BAD0-B7D4D60F3F9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095982" y="6481372"/>
              <a:ext cx="1136286" cy="106680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68143">
                      <a:extLst>
                        <a:ext uri="{9D8B030D-6E8A-4147-A177-3AD203B41FA5}">
                          <a16:colId xmlns:a16="http://schemas.microsoft.com/office/drawing/2014/main" val="3106992745"/>
                        </a:ext>
                      </a:extLst>
                    </a:gridCol>
                    <a:gridCol w="568143">
                      <a:extLst>
                        <a:ext uri="{9D8B030D-6E8A-4147-A177-3AD203B41FA5}">
                          <a16:colId xmlns:a16="http://schemas.microsoft.com/office/drawing/2014/main" val="548103739"/>
                        </a:ext>
                      </a:extLst>
                    </a:gridCol>
                  </a:tblGrid>
                  <a:tr h="205150"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800" b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800" b="1" smtClean="0">
                                      <a:latin typeface="Cambria Math" panose="02040503050406030204" pitchFamily="18" charset="0"/>
                                    </a:rPr>
                                    <m:t>𝑬𝑼𝑹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800" dirty="0"/>
                            <a:t> </a:t>
                          </a:r>
                          <a:endParaRPr lang="en-US" altLang="zh-CN" sz="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8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oMath>
                          </a14:m>
                          <a:r>
                            <a:rPr lang="zh-CN" altLang="en-US" sz="800" dirty="0"/>
                            <a:t> </a:t>
                          </a:r>
                          <a:endParaRPr lang="en-US" altLang="zh-CN" sz="800" dirty="0"/>
                        </a:p>
                        <a:p>
                          <a:pPr algn="ctr"/>
                          <a:r>
                            <a:rPr lang="en-US" altLang="zh-CN" sz="800" dirty="0"/>
                            <a:t>(Shared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or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 err="1"/>
                            <a:t>Indep</a:t>
                          </a:r>
                          <a:r>
                            <a:rPr lang="en-US" altLang="zh-CN" sz="800" dirty="0"/>
                            <a:t>.)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8593139"/>
                      </a:ext>
                    </a:extLst>
                  </a:tr>
                  <a:tr h="20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8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2479737"/>
                      </a:ext>
                    </a:extLst>
                  </a:tr>
                  <a:tr h="20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3441878"/>
                      </a:ext>
                    </a:extLst>
                  </a:tr>
                  <a:tr h="20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8308633"/>
                      </a:ext>
                    </a:extLst>
                  </a:tr>
                  <a:tr h="20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8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800" b="0" smtClean="0">
                                      <a:latin typeface="Cambria Math" panose="02040503050406030204" pitchFamily="18" charset="0"/>
                                    </a:rPr>
                                    <m:t>𝐸𝑈𝑅</m:t>
                                  </m:r>
                                </m:sub>
                              </m:sSub>
                            </m:oMath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8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859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Table 30">
                <a:extLst>
                  <a:ext uri="{FF2B5EF4-FFF2-40B4-BE49-F238E27FC236}">
                    <a16:creationId xmlns:a16="http://schemas.microsoft.com/office/drawing/2014/main" id="{EAB31DCD-EFC1-E749-BAD0-B7D4D60F3F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2946025"/>
                  </p:ext>
                </p:extLst>
              </p:nvPr>
            </p:nvGraphicFramePr>
            <p:xfrm>
              <a:off x="8095982" y="6481372"/>
              <a:ext cx="1136286" cy="1066800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568143">
                      <a:extLst>
                        <a:ext uri="{9D8B030D-6E8A-4147-A177-3AD203B41FA5}">
                          <a16:colId xmlns:a16="http://schemas.microsoft.com/office/drawing/2014/main" val="3106992745"/>
                        </a:ext>
                      </a:extLst>
                    </a:gridCol>
                    <a:gridCol w="568143">
                      <a:extLst>
                        <a:ext uri="{9D8B030D-6E8A-4147-A177-3AD203B41FA5}">
                          <a16:colId xmlns:a16="http://schemas.microsoft.com/office/drawing/2014/main" val="548103739"/>
                        </a:ext>
                      </a:extLst>
                    </a:gridCol>
                  </a:tblGrid>
                  <a:tr h="21336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0"/>
                          <a:stretch>
                            <a:fillRect l="-1111" t="-5882" r="-2222" b="-4117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 xmlns:a14="http://schemas.microsoft.com/office/drawing/2010/main">
                            <m:oMath xmlns:m="http://schemas.openxmlformats.org/officeDocument/2006/math">
                              <m:r>
                                <a:rPr lang="en-US" altLang="zh-CN" sz="8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oMath>
                          </a14:m>
                          <a:r>
                            <a:rPr lang="zh-CN" altLang="en-US" sz="800" dirty="0"/>
                            <a:t> </a:t>
                          </a:r>
                          <a:endParaRPr lang="en-US" altLang="zh-CN" sz="800" dirty="0"/>
                        </a:p>
                        <a:p>
                          <a:pPr algn="ctr"/>
                          <a:r>
                            <a:rPr lang="en-US" altLang="zh-CN" sz="800" dirty="0"/>
                            <a:t>(Shared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or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 err="1"/>
                            <a:t>Indep</a:t>
                          </a:r>
                          <a:r>
                            <a:rPr lang="en-US" altLang="zh-CN" sz="800" dirty="0"/>
                            <a:t>.)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859313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0"/>
                          <a:stretch>
                            <a:fillRect l="-102222" t="-105882" r="-4444" b="-3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4797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0"/>
                          <a:stretch>
                            <a:fillRect l="-102222" t="-205882" r="-4444" b="-2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344187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8308633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0"/>
                          <a:stretch>
                            <a:fillRect l="-2222" t="-405882" r="-104444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0"/>
                          <a:stretch>
                            <a:fillRect l="-102222" t="-405882" r="-4444" b="-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8595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0" name="Pentagon 59">
            <a:extLst>
              <a:ext uri="{FF2B5EF4-FFF2-40B4-BE49-F238E27FC236}">
                <a16:creationId xmlns:a16="http://schemas.microsoft.com/office/drawing/2014/main" id="{B0B1AC97-10A1-724F-A5F6-F1387F27A3FF}"/>
              </a:ext>
            </a:extLst>
          </p:cNvPr>
          <p:cNvSpPr/>
          <p:nvPr/>
        </p:nvSpPr>
        <p:spPr>
          <a:xfrm>
            <a:off x="9346034" y="6876755"/>
            <a:ext cx="722426" cy="20514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SLR</a:t>
            </a:r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" name="Table 7">
                <a:extLst>
                  <a:ext uri="{FF2B5EF4-FFF2-40B4-BE49-F238E27FC236}">
                    <a16:creationId xmlns:a16="http://schemas.microsoft.com/office/drawing/2014/main" id="{4C04BCA1-BD80-8042-BE17-44A00593200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120314" y="6293852"/>
              <a:ext cx="1114000" cy="1066800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557000">
                      <a:extLst>
                        <a:ext uri="{9D8B030D-6E8A-4147-A177-3AD203B41FA5}">
                          <a16:colId xmlns:a16="http://schemas.microsoft.com/office/drawing/2014/main" val="2833154635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653119880"/>
                        </a:ext>
                      </a:extLst>
                    </a:gridCol>
                  </a:tblGrid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AFR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 </a:t>
                          </a:r>
                          <a:r>
                            <a:rPr lang="en-US" altLang="zh-CN" sz="800" dirty="0"/>
                            <a:t>Trait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1726195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800" b="0" smtClean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762140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800" b="0" smtClean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547407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698291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</a:t>
                          </a:r>
                          <a14:m>
                            <m:oMath xmlns:m="http://schemas.openxmlformats.org/officeDocument/2006/math">
                              <m:r>
                                <a:rPr lang="en-US" sz="800" b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800" b="0" smtClean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33704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4" name="Table 7">
                <a:extLst>
                  <a:ext uri="{FF2B5EF4-FFF2-40B4-BE49-F238E27FC236}">
                    <a16:creationId xmlns:a16="http://schemas.microsoft.com/office/drawing/2014/main" id="{4C04BCA1-BD80-8042-BE17-44A0059320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9997473"/>
                  </p:ext>
                </p:extLst>
              </p:nvPr>
            </p:nvGraphicFramePr>
            <p:xfrm>
              <a:off x="10120314" y="6293852"/>
              <a:ext cx="1114000" cy="1066800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557000">
                      <a:extLst>
                        <a:ext uri="{9D8B030D-6E8A-4147-A177-3AD203B41FA5}">
                          <a16:colId xmlns:a16="http://schemas.microsoft.com/office/drawing/2014/main" val="2833154635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653119880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AFR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 </a:t>
                          </a:r>
                          <a:r>
                            <a:rPr lang="en-US" altLang="zh-CN" sz="800" dirty="0"/>
                            <a:t>Trait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172619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102273" t="-105882" r="-6818" b="-3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76214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102273" t="-205882" r="-6818" b="-2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54740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698291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t="-405882" r="-104444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102273" t="-405882" r="-6818" b="-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3704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68467EA-B63C-3A40-B067-46A724CC34ED}"/>
                  </a:ext>
                </a:extLst>
              </p:cNvPr>
              <p:cNvSpPr txBox="1"/>
              <p:nvPr/>
            </p:nvSpPr>
            <p:spPr>
              <a:xfrm>
                <a:off x="10209910" y="6012134"/>
                <a:ext cx="9348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GWAS</a:t>
                </a:r>
                <a:r>
                  <a:rPr lang="en-US" sz="1000" dirty="0"/>
                  <a:t> Panel </a:t>
                </a:r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68467EA-B63C-3A40-B067-46A724CC3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9910" y="6012134"/>
                <a:ext cx="934808" cy="246221"/>
              </a:xfrm>
              <a:prstGeom prst="rect">
                <a:avLst/>
              </a:prstGeom>
              <a:blipFill>
                <a:blip r:embed="rId3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Table 7">
                <a:extLst>
                  <a:ext uri="{FF2B5EF4-FFF2-40B4-BE49-F238E27FC236}">
                    <a16:creationId xmlns:a16="http://schemas.microsoft.com/office/drawing/2014/main" id="{6D796D28-BB06-8545-A06C-F02CD9082B2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338021" y="6474655"/>
              <a:ext cx="1114000" cy="1066800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557000">
                      <a:extLst>
                        <a:ext uri="{9D8B030D-6E8A-4147-A177-3AD203B41FA5}">
                          <a16:colId xmlns:a16="http://schemas.microsoft.com/office/drawing/2014/main" val="2833154635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653119880"/>
                        </a:ext>
                      </a:extLst>
                    </a:gridCol>
                  </a:tblGrid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EUR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 </a:t>
                          </a:r>
                          <a:r>
                            <a:rPr lang="en-US" altLang="zh-CN" sz="800" dirty="0"/>
                            <a:t>Trait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1726195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800" b="0" smtClean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762140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800" b="0" smtClean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547407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698291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</a:t>
                          </a:r>
                          <a14:m>
                            <m:oMath xmlns:m="http://schemas.openxmlformats.org/officeDocument/2006/math">
                              <m:r>
                                <a:rPr lang="en-US" sz="800" b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800" b="0" smtClean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33704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Table 7">
                <a:extLst>
                  <a:ext uri="{FF2B5EF4-FFF2-40B4-BE49-F238E27FC236}">
                    <a16:creationId xmlns:a16="http://schemas.microsoft.com/office/drawing/2014/main" id="{6D796D28-BB06-8545-A06C-F02CD9082B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1893941"/>
                  </p:ext>
                </p:extLst>
              </p:nvPr>
            </p:nvGraphicFramePr>
            <p:xfrm>
              <a:off x="10338021" y="6474655"/>
              <a:ext cx="1114000" cy="1066800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557000">
                      <a:extLst>
                        <a:ext uri="{9D8B030D-6E8A-4147-A177-3AD203B41FA5}">
                          <a16:colId xmlns:a16="http://schemas.microsoft.com/office/drawing/2014/main" val="2833154635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653119880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EUR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 </a:t>
                          </a:r>
                          <a:r>
                            <a:rPr lang="en-US" altLang="zh-CN" sz="800" dirty="0"/>
                            <a:t>Trait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172619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3"/>
                          <a:stretch>
                            <a:fillRect l="-102273" t="-100000" r="-4545" b="-3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76214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3"/>
                          <a:stretch>
                            <a:fillRect l="-102273" t="-200000" r="-4545" b="-2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54740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698291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3"/>
                          <a:stretch>
                            <a:fillRect l="-2273" t="-400000" r="-104545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3"/>
                          <a:stretch>
                            <a:fillRect l="-102273" t="-400000" r="-4545" b="-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37048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9" name="Table 23">
            <a:extLst>
              <a:ext uri="{FF2B5EF4-FFF2-40B4-BE49-F238E27FC236}">
                <a16:creationId xmlns:a16="http://schemas.microsoft.com/office/drawing/2014/main" id="{F1306682-7C42-3843-89C6-19F103A51E10}"/>
              </a:ext>
            </a:extLst>
          </p:cNvPr>
          <p:cNvGraphicFramePr>
            <a:graphicFrameLocks noGrp="1"/>
          </p:cNvGraphicFramePr>
          <p:nvPr/>
        </p:nvGraphicFramePr>
        <p:xfrm>
          <a:off x="5886973" y="10100275"/>
          <a:ext cx="1249680" cy="1280160"/>
        </p:xfrm>
        <a:graphic>
          <a:graphicData uri="http://schemas.openxmlformats.org/drawingml/2006/table">
            <a:tbl>
              <a:tblPr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1270000" dist="50800" dir="135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1610309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59860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918877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072603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27576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2172205"/>
                    </a:ext>
                  </a:extLst>
                </a:gridCol>
              </a:tblGrid>
              <a:tr h="1602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7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6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67116"/>
                  </a:ext>
                </a:extLst>
              </a:tr>
              <a:tr h="1602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7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8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734542"/>
                  </a:ext>
                </a:extLst>
              </a:tr>
              <a:tr h="1602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61016"/>
                  </a:ext>
                </a:extLst>
              </a:tr>
              <a:tr h="1602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6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874907"/>
                  </a:ext>
                </a:extLst>
              </a:tr>
              <a:tr h="1602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024676"/>
                  </a:ext>
                </a:extLst>
              </a:tr>
              <a:tr h="1602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8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9886"/>
                  </a:ext>
                </a:extLst>
              </a:tr>
            </a:tbl>
          </a:graphicData>
        </a:graphic>
      </p:graphicFrame>
      <p:graphicFrame>
        <p:nvGraphicFramePr>
          <p:cNvPr id="70" name="Table 23">
            <a:extLst>
              <a:ext uri="{FF2B5EF4-FFF2-40B4-BE49-F238E27FC236}">
                <a16:creationId xmlns:a16="http://schemas.microsoft.com/office/drawing/2014/main" id="{DD466935-F734-C84B-974F-7FB367038DCE}"/>
              </a:ext>
            </a:extLst>
          </p:cNvPr>
          <p:cNvGraphicFramePr>
            <a:graphicFrameLocks noGrp="1"/>
          </p:cNvGraphicFramePr>
          <p:nvPr/>
        </p:nvGraphicFramePr>
        <p:xfrm>
          <a:off x="5995416" y="10227770"/>
          <a:ext cx="1249680" cy="1280160"/>
        </p:xfrm>
        <a:graphic>
          <a:graphicData uri="http://schemas.openxmlformats.org/drawingml/2006/table">
            <a:tbl>
              <a:tblPr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prstClr val="black">
                      <a:alpha val="43000"/>
                    </a:prstClr>
                  </a:innerShdw>
                </a:effectLst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1610309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59860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918877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072603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27576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2172205"/>
                    </a:ext>
                  </a:extLst>
                </a:gridCol>
              </a:tblGrid>
              <a:tr h="1602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7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67116"/>
                  </a:ext>
                </a:extLst>
              </a:tr>
              <a:tr h="1602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8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734542"/>
                  </a:ext>
                </a:extLst>
              </a:tr>
              <a:tr h="1602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61016"/>
                  </a:ext>
                </a:extLst>
              </a:tr>
              <a:tr h="1602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874907"/>
                  </a:ext>
                </a:extLst>
              </a:tr>
              <a:tr h="1602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7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024676"/>
                  </a:ext>
                </a:extLst>
              </a:tr>
              <a:tr h="1602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8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98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D4E428F-06D3-0946-ACE4-1A172268AB00}"/>
                  </a:ext>
                </a:extLst>
              </p:cNvPr>
              <p:cNvSpPr txBox="1"/>
              <p:nvPr/>
            </p:nvSpPr>
            <p:spPr>
              <a:xfrm>
                <a:off x="5493354" y="9788825"/>
                <a:ext cx="19375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Construct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LD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panel</a:t>
                </a:r>
                <a:r>
                  <a:rPr lang="zh-CN" altLang="en-US" sz="1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1000" dirty="0"/>
                  <a:t> </a:t>
                </a:r>
                <a:r>
                  <a:rPr lang="en-US" altLang="zh-CN" sz="1000" dirty="0"/>
                  <a:t>from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1000G</a:t>
                </a:r>
                <a:endParaRPr lang="en-US" sz="10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D4E428F-06D3-0946-ACE4-1A172268A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354" y="9788825"/>
                <a:ext cx="1937582" cy="246221"/>
              </a:xfrm>
              <a:prstGeom prst="rect">
                <a:avLst/>
              </a:prstGeom>
              <a:blipFill>
                <a:blip r:embed="rId3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2" name="Table 7">
                <a:extLst>
                  <a:ext uri="{FF2B5EF4-FFF2-40B4-BE49-F238E27FC236}">
                    <a16:creationId xmlns:a16="http://schemas.microsoft.com/office/drawing/2014/main" id="{351F41A7-4135-A44B-8AF0-D61132EE2C2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41639" y="10161627"/>
              <a:ext cx="2785000" cy="1083183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557000">
                      <a:extLst>
                        <a:ext uri="{9D8B030D-6E8A-4147-A177-3AD203B41FA5}">
                          <a16:colId xmlns:a16="http://schemas.microsoft.com/office/drawing/2014/main" val="2833154635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653119880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122899275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417109168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238175951"/>
                        </a:ext>
                      </a:extLst>
                    </a:gridCol>
                  </a:tblGrid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AFR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Gene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Gene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Gene 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1726195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1, 1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1, 2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1, </m:t>
                                    </m:r>
                                    <m:r>
                                      <a:rPr lang="en-US" sz="800" b="0" i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762140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2, 1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2, 2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2, ,</m:t>
                                    </m:r>
                                    <m:r>
                                      <a:rPr lang="en-US" sz="800" b="0" i="0" smtClean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547407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698291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</a:t>
                          </a:r>
                          <a14:m>
                            <m:oMath xmlns:m="http://schemas.openxmlformats.org/officeDocument/2006/math">
                              <m:r>
                                <a:rPr lang="en-US" sz="800" b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, 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, 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, 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33704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2" name="Table 7">
                <a:extLst>
                  <a:ext uri="{FF2B5EF4-FFF2-40B4-BE49-F238E27FC236}">
                    <a16:creationId xmlns:a16="http://schemas.microsoft.com/office/drawing/2014/main" id="{351F41A7-4135-A44B-8AF0-D61132EE2C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7449187"/>
                  </p:ext>
                </p:extLst>
              </p:nvPr>
            </p:nvGraphicFramePr>
            <p:xfrm>
              <a:off x="2341639" y="10161627"/>
              <a:ext cx="2785000" cy="1083183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557000">
                      <a:extLst>
                        <a:ext uri="{9D8B030D-6E8A-4147-A177-3AD203B41FA5}">
                          <a16:colId xmlns:a16="http://schemas.microsoft.com/office/drawing/2014/main" val="2833154635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653119880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122899275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417109168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238175951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AFR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Gene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Gene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Gene 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1726195"/>
                      </a:ext>
                    </a:extLst>
                  </a:tr>
                  <a:tr h="218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5"/>
                          <a:stretch>
                            <a:fillRect l="-102273" t="-105882" r="-306818" b="-3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5"/>
                          <a:stretch>
                            <a:fillRect l="-202273" t="-105882" r="-206818" b="-3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5"/>
                          <a:stretch>
                            <a:fillRect l="-402273" t="-105882" r="-6818" b="-3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762140"/>
                      </a:ext>
                    </a:extLst>
                  </a:tr>
                  <a:tr h="218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5"/>
                          <a:stretch>
                            <a:fillRect l="-102273" t="-194444" r="-3068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5"/>
                          <a:stretch>
                            <a:fillRect l="-202273" t="-194444" r="-2068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5"/>
                          <a:stretch>
                            <a:fillRect l="-402273" t="-194444" r="-681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54740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698291"/>
                      </a:ext>
                    </a:extLst>
                  </a:tr>
                  <a:tr h="2188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5"/>
                          <a:stretch>
                            <a:fillRect l="-2273" t="-411765" r="-406818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5"/>
                          <a:stretch>
                            <a:fillRect l="-102273" t="-411765" r="-306818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5"/>
                          <a:stretch>
                            <a:fillRect l="-202273" t="-411765" r="-206818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5"/>
                          <a:stretch>
                            <a:fillRect l="-402273" t="-411765" r="-6818" b="-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3704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D93A91F-C6CB-6B46-9B08-0426B6DB75AA}"/>
                  </a:ext>
                </a:extLst>
              </p:cNvPr>
              <p:cNvSpPr txBox="1"/>
              <p:nvPr/>
            </p:nvSpPr>
            <p:spPr>
              <a:xfrm>
                <a:off x="2785543" y="9768928"/>
                <a:ext cx="14782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Gene Expression Panel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D93A91F-C6CB-6B46-9B08-0426B6DB7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543" y="9768928"/>
                <a:ext cx="1478290" cy="246221"/>
              </a:xfrm>
              <a:prstGeom prst="rect">
                <a:avLst/>
              </a:prstGeom>
              <a:blipFill>
                <a:blip r:embed="rId3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4" name="Table 7">
                <a:extLst>
                  <a:ext uri="{FF2B5EF4-FFF2-40B4-BE49-F238E27FC236}">
                    <a16:creationId xmlns:a16="http://schemas.microsoft.com/office/drawing/2014/main" id="{B0A9DDF5-D4BD-254B-B5B9-8F4370EF50B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592921" y="10297253"/>
              <a:ext cx="2785000" cy="1083183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557000">
                      <a:extLst>
                        <a:ext uri="{9D8B030D-6E8A-4147-A177-3AD203B41FA5}">
                          <a16:colId xmlns:a16="http://schemas.microsoft.com/office/drawing/2014/main" val="2833154635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653119880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122899275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417109168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238175951"/>
                        </a:ext>
                      </a:extLst>
                    </a:gridCol>
                  </a:tblGrid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EUR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Gene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Gene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Gene 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1726195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1, 1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1, 2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1, </m:t>
                                    </m:r>
                                    <m:r>
                                      <a:rPr lang="en-US" sz="800" b="0" i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762140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2, 1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2, 2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2, ,</m:t>
                                    </m:r>
                                    <m:r>
                                      <a:rPr lang="en-US" sz="8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547407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698291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</a:t>
                          </a:r>
                          <a14:m>
                            <m:oMath xmlns:m="http://schemas.openxmlformats.org/officeDocument/2006/math">
                              <m:r>
                                <a:rPr lang="en-US" sz="800" b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, 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, 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, 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33704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4" name="Table 7">
                <a:extLst>
                  <a:ext uri="{FF2B5EF4-FFF2-40B4-BE49-F238E27FC236}">
                    <a16:creationId xmlns:a16="http://schemas.microsoft.com/office/drawing/2014/main" id="{B0A9DDF5-D4BD-254B-B5B9-8F4370EF50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4202933"/>
                  </p:ext>
                </p:extLst>
              </p:nvPr>
            </p:nvGraphicFramePr>
            <p:xfrm>
              <a:off x="2592921" y="10297253"/>
              <a:ext cx="2785000" cy="1083183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557000">
                      <a:extLst>
                        <a:ext uri="{9D8B030D-6E8A-4147-A177-3AD203B41FA5}">
                          <a16:colId xmlns:a16="http://schemas.microsoft.com/office/drawing/2014/main" val="2833154635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653119880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122899275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417109168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238175951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EUR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Gene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Gene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Gene 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1726195"/>
                      </a:ext>
                    </a:extLst>
                  </a:tr>
                  <a:tr h="218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7"/>
                          <a:stretch>
                            <a:fillRect l="-102273" t="-94444" r="-304545" b="-29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7"/>
                          <a:stretch>
                            <a:fillRect l="-202273" t="-94444" r="-204545" b="-29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7"/>
                          <a:stretch>
                            <a:fillRect l="-402273" t="-94444" r="-4545" b="-29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762140"/>
                      </a:ext>
                    </a:extLst>
                  </a:tr>
                  <a:tr h="218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7"/>
                          <a:stretch>
                            <a:fillRect l="-102273" t="-205882" r="-304545" b="-2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7"/>
                          <a:stretch>
                            <a:fillRect l="-202273" t="-205882" r="-204545" b="-2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7"/>
                          <a:stretch>
                            <a:fillRect l="-402273" t="-205882" r="-4545" b="-2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54740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698291"/>
                      </a:ext>
                    </a:extLst>
                  </a:tr>
                  <a:tr h="2188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7"/>
                          <a:stretch>
                            <a:fillRect l="-2273" t="-383333" r="-404545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7"/>
                          <a:stretch>
                            <a:fillRect l="-102273" t="-383333" r="-304545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7"/>
                          <a:stretch>
                            <a:fillRect l="-202273" t="-383333" r="-204545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7"/>
                          <a:stretch>
                            <a:fillRect l="-402273" t="-383333" r="-4545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3704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9" name="Rectangle 78">
            <a:extLst>
              <a:ext uri="{FF2B5EF4-FFF2-40B4-BE49-F238E27FC236}">
                <a16:creationId xmlns:a16="http://schemas.microsoft.com/office/drawing/2014/main" id="{E49B2D96-14EB-AF43-B346-86DC1C278C9A}"/>
              </a:ext>
            </a:extLst>
          </p:cNvPr>
          <p:cNvSpPr/>
          <p:nvPr/>
        </p:nvSpPr>
        <p:spPr>
          <a:xfrm>
            <a:off x="304121" y="9413764"/>
            <a:ext cx="103008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Step </a:t>
            </a:r>
            <a:r>
              <a:rPr lang="en-US" altLang="zh-CN" sz="1400" b="1" dirty="0"/>
              <a:t>4</a:t>
            </a:r>
            <a:r>
              <a:rPr lang="en-US" sz="1400" dirty="0"/>
              <a:t>:</a:t>
            </a:r>
            <a:r>
              <a:rPr lang="zh-CN" altLang="en-US" sz="1400" dirty="0"/>
              <a:t> </a:t>
            </a:r>
            <a:r>
              <a:rPr lang="en-US" altLang="zh-CN" sz="1400" dirty="0"/>
              <a:t>Perform</a:t>
            </a:r>
            <a:r>
              <a:rPr lang="zh-CN" altLang="en-US" sz="1400" dirty="0"/>
              <a:t> </a:t>
            </a:r>
            <a:r>
              <a:rPr lang="en-US" altLang="zh-CN" sz="1400" dirty="0"/>
              <a:t>TWAS</a:t>
            </a:r>
            <a:r>
              <a:rPr lang="zh-CN" altLang="en-US" sz="1400" dirty="0"/>
              <a:t> </a:t>
            </a:r>
            <a:r>
              <a:rPr lang="en-US" altLang="zh-CN" sz="1400" dirty="0"/>
              <a:t>on</a:t>
            </a:r>
            <a:r>
              <a:rPr lang="zh-CN" altLang="en-US" sz="1400" dirty="0"/>
              <a:t> </a:t>
            </a:r>
            <a:r>
              <a:rPr lang="en-US" altLang="zh-CN" sz="1400" dirty="0"/>
              <a:t>EUR,</a:t>
            </a:r>
            <a:r>
              <a:rPr lang="zh-CN" altLang="en-US" sz="1400" dirty="0"/>
              <a:t> </a:t>
            </a:r>
            <a:r>
              <a:rPr lang="en-US" altLang="zh-CN" sz="1400" dirty="0"/>
              <a:t>AFR,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Meta separately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 7">
                <a:extLst>
                  <a:ext uri="{FF2B5EF4-FFF2-40B4-BE49-F238E27FC236}">
                    <a16:creationId xmlns:a16="http://schemas.microsoft.com/office/drawing/2014/main" id="{14AC85CE-5C1A-0B4C-9073-8996CD4BF4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6967" y="10066970"/>
              <a:ext cx="1114000" cy="1066800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557000">
                      <a:extLst>
                        <a:ext uri="{9D8B030D-6E8A-4147-A177-3AD203B41FA5}">
                          <a16:colId xmlns:a16="http://schemas.microsoft.com/office/drawing/2014/main" val="2833154635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653119880"/>
                        </a:ext>
                      </a:extLst>
                    </a:gridCol>
                  </a:tblGrid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Meta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 </a:t>
                          </a:r>
                          <a:r>
                            <a:rPr lang="en-US" altLang="zh-CN" sz="800" dirty="0"/>
                            <a:t>Trait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1726195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800" b="0" smtClean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762140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800" b="0" smtClean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547407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698291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</a:t>
                          </a:r>
                          <a14:m>
                            <m:oMath xmlns:m="http://schemas.openxmlformats.org/officeDocument/2006/math">
                              <m:r>
                                <a:rPr lang="en-US" sz="800" b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800" b="0" smtClean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33704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 7">
                <a:extLst>
                  <a:ext uri="{FF2B5EF4-FFF2-40B4-BE49-F238E27FC236}">
                    <a16:creationId xmlns:a16="http://schemas.microsoft.com/office/drawing/2014/main" id="{14AC85CE-5C1A-0B4C-9073-8996CD4BF4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8960765"/>
                  </p:ext>
                </p:extLst>
              </p:nvPr>
            </p:nvGraphicFramePr>
            <p:xfrm>
              <a:off x="376967" y="10066970"/>
              <a:ext cx="1114000" cy="1066800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557000">
                      <a:extLst>
                        <a:ext uri="{9D8B030D-6E8A-4147-A177-3AD203B41FA5}">
                          <a16:colId xmlns:a16="http://schemas.microsoft.com/office/drawing/2014/main" val="2833154635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653119880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Meta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 </a:t>
                          </a:r>
                          <a:r>
                            <a:rPr lang="en-US" altLang="zh-CN" sz="800" dirty="0"/>
                            <a:t>Trait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172619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8"/>
                          <a:stretch>
                            <a:fillRect l="-104545" t="-100000" r="-4545" b="-3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76214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8"/>
                          <a:stretch>
                            <a:fillRect l="-104545" t="-200000" r="-4545" b="-2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54740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698291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8"/>
                          <a:stretch>
                            <a:fillRect l="-2222" t="-400000" r="-102222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8"/>
                          <a:stretch>
                            <a:fillRect l="-104545" t="-400000" r="-4545" b="-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3704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D7ED4F9-4F47-1145-9391-6770F9665784}"/>
                  </a:ext>
                </a:extLst>
              </p:cNvPr>
              <p:cNvSpPr txBox="1"/>
              <p:nvPr/>
            </p:nvSpPr>
            <p:spPr>
              <a:xfrm>
                <a:off x="466563" y="9785252"/>
                <a:ext cx="9348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GWAS</a:t>
                </a:r>
                <a:r>
                  <a:rPr lang="en-US" sz="1000" dirty="0"/>
                  <a:t> Panel </a:t>
                </a:r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D7ED4F9-4F47-1145-9391-6770F9665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63" y="9785252"/>
                <a:ext cx="934808" cy="246221"/>
              </a:xfrm>
              <a:prstGeom prst="rect">
                <a:avLst/>
              </a:prstGeom>
              <a:blipFill>
                <a:blip r:embed="rId39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2" name="Table 7">
                <a:extLst>
                  <a:ext uri="{FF2B5EF4-FFF2-40B4-BE49-F238E27FC236}">
                    <a16:creationId xmlns:a16="http://schemas.microsoft.com/office/drawing/2014/main" id="{61647C21-F8ED-7E45-85BB-E8D9CDD8944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94674" y="10247773"/>
              <a:ext cx="1114000" cy="1066800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557000">
                      <a:extLst>
                        <a:ext uri="{9D8B030D-6E8A-4147-A177-3AD203B41FA5}">
                          <a16:colId xmlns:a16="http://schemas.microsoft.com/office/drawing/2014/main" val="2833154635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653119880"/>
                        </a:ext>
                      </a:extLst>
                    </a:gridCol>
                  </a:tblGrid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AFR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 </a:t>
                          </a:r>
                          <a:r>
                            <a:rPr lang="en-US" altLang="zh-CN" sz="800" dirty="0"/>
                            <a:t>Trait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1726195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800" b="0" smtClean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762140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800" b="0" smtClean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547407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698291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</a:t>
                          </a:r>
                          <a14:m>
                            <m:oMath xmlns:m="http://schemas.openxmlformats.org/officeDocument/2006/math">
                              <m:r>
                                <a:rPr lang="en-US" sz="800" b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800" b="0" smtClean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33704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2" name="Table 7">
                <a:extLst>
                  <a:ext uri="{FF2B5EF4-FFF2-40B4-BE49-F238E27FC236}">
                    <a16:creationId xmlns:a16="http://schemas.microsoft.com/office/drawing/2014/main" id="{61647C21-F8ED-7E45-85BB-E8D9CDD894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7351200"/>
                  </p:ext>
                </p:extLst>
              </p:nvPr>
            </p:nvGraphicFramePr>
            <p:xfrm>
              <a:off x="594674" y="10247773"/>
              <a:ext cx="1114000" cy="1066800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557000">
                      <a:extLst>
                        <a:ext uri="{9D8B030D-6E8A-4147-A177-3AD203B41FA5}">
                          <a16:colId xmlns:a16="http://schemas.microsoft.com/office/drawing/2014/main" val="2833154635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653119880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AFR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 </a:t>
                          </a:r>
                          <a:r>
                            <a:rPr lang="en-US" altLang="zh-CN" sz="800" dirty="0"/>
                            <a:t>Trait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172619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2273" t="-100000" r="-4545" b="-3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76214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2273" t="-200000" r="-4545" b="-2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54740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698291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t="-400000" r="-102222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0"/>
                          <a:stretch>
                            <a:fillRect l="-102273" t="-400000" r="-4545" b="-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3704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5" name="Pentagon 84">
            <a:extLst>
              <a:ext uri="{FF2B5EF4-FFF2-40B4-BE49-F238E27FC236}">
                <a16:creationId xmlns:a16="http://schemas.microsoft.com/office/drawing/2014/main" id="{F97D5ECE-9A4B-4046-972F-478A6172137D}"/>
              </a:ext>
            </a:extLst>
          </p:cNvPr>
          <p:cNvSpPr/>
          <p:nvPr/>
        </p:nvSpPr>
        <p:spPr>
          <a:xfrm>
            <a:off x="7532363" y="10637609"/>
            <a:ext cx="1106073" cy="307777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TWAS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Table 7">
                <a:extLst>
                  <a:ext uri="{FF2B5EF4-FFF2-40B4-BE49-F238E27FC236}">
                    <a16:creationId xmlns:a16="http://schemas.microsoft.com/office/drawing/2014/main" id="{8F61FD4A-7FAF-FB40-ABE8-B4BCC0CA062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80231" y="7923102"/>
              <a:ext cx="1114000" cy="1083183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557000">
                      <a:extLst>
                        <a:ext uri="{9D8B030D-6E8A-4147-A177-3AD203B41FA5}">
                          <a16:colId xmlns:a16="http://schemas.microsoft.com/office/drawing/2014/main" val="2833154635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653119880"/>
                        </a:ext>
                      </a:extLst>
                    </a:gridCol>
                  </a:tblGrid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AFR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 </a:t>
                          </a:r>
                          <a:r>
                            <a:rPr lang="en-US" altLang="zh-CN" sz="800" dirty="0"/>
                            <a:t>Trait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1726195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800" b="0" smtClean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8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800" b="0" i="0" smtClean="0">
                                        <a:latin typeface="Cambria Math" panose="02040503050406030204" pitchFamily="18" charset="0"/>
                                      </a:rPr>
                                      <m:t>EUR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762140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800" b="0" smtClean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8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800" b="0" i="0" smtClean="0">
                                        <a:latin typeface="Cambria Math" panose="02040503050406030204" pitchFamily="18" charset="0"/>
                                      </a:rPr>
                                      <m:t>EUR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547407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698291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</a:t>
                          </a:r>
                          <a14:m>
                            <m:oMath xmlns:m="http://schemas.openxmlformats.org/officeDocument/2006/math">
                              <m:r>
                                <a:rPr lang="en-US" sz="800" b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800" b="0" smtClean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8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800" b="0" i="0" smtClean="0">
                                        <a:latin typeface="Cambria Math" panose="02040503050406030204" pitchFamily="18" charset="0"/>
                                      </a:rPr>
                                      <m:t>EUR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33704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Table 7">
                <a:extLst>
                  <a:ext uri="{FF2B5EF4-FFF2-40B4-BE49-F238E27FC236}">
                    <a16:creationId xmlns:a16="http://schemas.microsoft.com/office/drawing/2014/main" id="{8F61FD4A-7FAF-FB40-ABE8-B4BCC0CA06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4408336"/>
                  </p:ext>
                </p:extLst>
              </p:nvPr>
            </p:nvGraphicFramePr>
            <p:xfrm>
              <a:off x="480231" y="7923102"/>
              <a:ext cx="1114000" cy="1083183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557000">
                      <a:extLst>
                        <a:ext uri="{9D8B030D-6E8A-4147-A177-3AD203B41FA5}">
                          <a16:colId xmlns:a16="http://schemas.microsoft.com/office/drawing/2014/main" val="2833154635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653119880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AFR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 </a:t>
                          </a:r>
                          <a:r>
                            <a:rPr lang="en-US" altLang="zh-CN" sz="800" dirty="0"/>
                            <a:t>Trait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1726195"/>
                      </a:ext>
                    </a:extLst>
                  </a:tr>
                  <a:tr h="218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4545" t="-94444" r="-4545" b="-29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762140"/>
                      </a:ext>
                    </a:extLst>
                  </a:tr>
                  <a:tr h="218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4545" t="-205882" r="-4545" b="-2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54740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698291"/>
                      </a:ext>
                    </a:extLst>
                  </a:tr>
                  <a:tr h="2188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222" t="-383333" r="-102222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4545" t="-383333" r="-4545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3704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F7C7865-411E-3340-B748-5C90D5774418}"/>
                  </a:ext>
                </a:extLst>
              </p:cNvPr>
              <p:cNvSpPr txBox="1"/>
              <p:nvPr/>
            </p:nvSpPr>
            <p:spPr>
              <a:xfrm>
                <a:off x="2145317" y="7679099"/>
                <a:ext cx="134517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GWAS</a:t>
                </a:r>
                <a:r>
                  <a:rPr lang="en-US" sz="1000" dirty="0"/>
                  <a:t> Panel </a:t>
                </a:r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zh-CN" altLang="en-US" sz="1000" dirty="0"/>
                  <a:t> </a:t>
                </a:r>
                <a:r>
                  <a:rPr lang="en-US" altLang="zh-CN" sz="1000" dirty="0"/>
                  <a:t>for</a:t>
                </a:r>
                <a:r>
                  <a:rPr lang="zh-CN" altLang="en-US" sz="1000" dirty="0"/>
                  <a:t> </a:t>
                </a:r>
                <a:r>
                  <a:rPr lang="en-US" altLang="zh-CN" sz="1000"/>
                  <a:t>AFR</a:t>
                </a:r>
                <a:endParaRPr lang="en-US" sz="10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F7C7865-411E-3340-B748-5C90D5774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317" y="7679099"/>
                <a:ext cx="1345176" cy="246221"/>
              </a:xfrm>
              <a:prstGeom prst="rect">
                <a:avLst/>
              </a:prstGeom>
              <a:blipFill>
                <a:blip r:embed="rId4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8" name="Table 7">
                <a:extLst>
                  <a:ext uri="{FF2B5EF4-FFF2-40B4-BE49-F238E27FC236}">
                    <a16:creationId xmlns:a16="http://schemas.microsoft.com/office/drawing/2014/main" id="{C2A25E9B-737D-0948-B9BE-7B48E0F1341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66516" y="7923102"/>
              <a:ext cx="1114000" cy="1083183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557000">
                      <a:extLst>
                        <a:ext uri="{9D8B030D-6E8A-4147-A177-3AD203B41FA5}">
                          <a16:colId xmlns:a16="http://schemas.microsoft.com/office/drawing/2014/main" val="2833154635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653119880"/>
                        </a:ext>
                      </a:extLst>
                    </a:gridCol>
                  </a:tblGrid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EUR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 </a:t>
                          </a:r>
                          <a:r>
                            <a:rPr lang="en-US" altLang="zh-CN" sz="800" dirty="0"/>
                            <a:t>Trait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1726195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800" b="0" smtClean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8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800" b="0" i="0" smtClean="0">
                                        <a:latin typeface="Cambria Math" panose="02040503050406030204" pitchFamily="18" charset="0"/>
                                      </a:rPr>
                                      <m:t>AFR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762140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800" b="0" smtClean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8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800" b="0" i="0" smtClean="0">
                                        <a:latin typeface="Cambria Math" panose="02040503050406030204" pitchFamily="18" charset="0"/>
                                      </a:rPr>
                                      <m:t>AFR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547407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698291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</a:t>
                          </a:r>
                          <a14:m>
                            <m:oMath xmlns:m="http://schemas.openxmlformats.org/officeDocument/2006/math">
                              <m:r>
                                <a:rPr lang="en-US" sz="800" b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800" b="0" smtClean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8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800" b="0" i="0" smtClean="0">
                                        <a:latin typeface="Cambria Math" panose="02040503050406030204" pitchFamily="18" charset="0"/>
                                      </a:rPr>
                                      <m:t>AFR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33704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8" name="Table 7">
                <a:extLst>
                  <a:ext uri="{FF2B5EF4-FFF2-40B4-BE49-F238E27FC236}">
                    <a16:creationId xmlns:a16="http://schemas.microsoft.com/office/drawing/2014/main" id="{C2A25E9B-737D-0948-B9BE-7B48E0F134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5175470"/>
                  </p:ext>
                </p:extLst>
              </p:nvPr>
            </p:nvGraphicFramePr>
            <p:xfrm>
              <a:off x="2266516" y="7923102"/>
              <a:ext cx="1114000" cy="1083183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557000">
                      <a:extLst>
                        <a:ext uri="{9D8B030D-6E8A-4147-A177-3AD203B41FA5}">
                          <a16:colId xmlns:a16="http://schemas.microsoft.com/office/drawing/2014/main" val="2833154635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653119880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EUR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 </a:t>
                          </a:r>
                          <a:r>
                            <a:rPr lang="en-US" altLang="zh-CN" sz="800" dirty="0"/>
                            <a:t>Trait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1726195"/>
                      </a:ext>
                    </a:extLst>
                  </a:tr>
                  <a:tr h="218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3"/>
                          <a:stretch>
                            <a:fillRect l="-104545" t="-94444" r="-4545" b="-29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762140"/>
                      </a:ext>
                    </a:extLst>
                  </a:tr>
                  <a:tr h="218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3"/>
                          <a:stretch>
                            <a:fillRect l="-104545" t="-205882" r="-4545" b="-2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54740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698291"/>
                      </a:ext>
                    </a:extLst>
                  </a:tr>
                  <a:tr h="2188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3"/>
                          <a:stretch>
                            <a:fillRect l="-2222" t="-383333" r="-102222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3"/>
                          <a:stretch>
                            <a:fillRect l="-104545" t="-383333" r="-4545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3704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0ADC31C-6968-9342-8795-402AA3B9DF3A}"/>
                  </a:ext>
                </a:extLst>
              </p:cNvPr>
              <p:cNvSpPr txBox="1"/>
              <p:nvPr/>
            </p:nvSpPr>
            <p:spPr>
              <a:xfrm>
                <a:off x="394092" y="7679100"/>
                <a:ext cx="135639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GWAS</a:t>
                </a:r>
                <a:r>
                  <a:rPr lang="en-US" sz="1000" dirty="0"/>
                  <a:t> Panel </a:t>
                </a:r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zh-CN" altLang="en-US" sz="1000" dirty="0"/>
                  <a:t> </a:t>
                </a:r>
                <a:r>
                  <a:rPr lang="en-US" altLang="zh-CN" sz="1000" dirty="0"/>
                  <a:t>for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EUR</a:t>
                </a:r>
                <a:endParaRPr lang="en-US" sz="10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0ADC31C-6968-9342-8795-402AA3B9D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92" y="7679100"/>
                <a:ext cx="1356397" cy="246221"/>
              </a:xfrm>
              <a:prstGeom prst="rect">
                <a:avLst/>
              </a:prstGeom>
              <a:blipFill>
                <a:blip r:embed="rId4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Pentagon 89">
            <a:extLst>
              <a:ext uri="{FF2B5EF4-FFF2-40B4-BE49-F238E27FC236}">
                <a16:creationId xmlns:a16="http://schemas.microsoft.com/office/drawing/2014/main" id="{2E68D7D4-F9FC-CA40-A350-DEE4041F786C}"/>
              </a:ext>
            </a:extLst>
          </p:cNvPr>
          <p:cNvSpPr/>
          <p:nvPr/>
        </p:nvSpPr>
        <p:spPr>
          <a:xfrm>
            <a:off x="3560328" y="8403323"/>
            <a:ext cx="1113999" cy="262723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Meta-Analysis</a:t>
            </a:r>
            <a:endParaRPr lang="en-US" sz="1000" dirty="0"/>
          </a:p>
        </p:txBody>
      </p:sp>
      <p:sp>
        <p:nvSpPr>
          <p:cNvPr id="91" name="Plus 90">
            <a:extLst>
              <a:ext uri="{FF2B5EF4-FFF2-40B4-BE49-F238E27FC236}">
                <a16:creationId xmlns:a16="http://schemas.microsoft.com/office/drawing/2014/main" id="{4C5D9B7C-EED2-1746-A62A-3E06918C4A41}"/>
              </a:ext>
            </a:extLst>
          </p:cNvPr>
          <p:cNvSpPr/>
          <p:nvPr/>
        </p:nvSpPr>
        <p:spPr>
          <a:xfrm>
            <a:off x="1788502" y="8444526"/>
            <a:ext cx="178386" cy="180319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ECA333B-9572-5E47-926D-D1B0BB23CD44}"/>
                  </a:ext>
                </a:extLst>
              </p:cNvPr>
              <p:cNvSpPr txBox="1"/>
              <p:nvPr/>
            </p:nvSpPr>
            <p:spPr>
              <a:xfrm>
                <a:off x="4765140" y="7683431"/>
                <a:ext cx="12345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Meta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GWAS</a:t>
                </a:r>
                <a:r>
                  <a:rPr lang="en-US" sz="1000" dirty="0"/>
                  <a:t> Panel </a:t>
                </a:r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ECA333B-9572-5E47-926D-D1B0BB23C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40" y="7683431"/>
                <a:ext cx="1234569" cy="246221"/>
              </a:xfrm>
              <a:prstGeom prst="rect">
                <a:avLst/>
              </a:prstGeom>
              <a:blipFill>
                <a:blip r:embed="rId4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3" name="Table 7">
                <a:extLst>
                  <a:ext uri="{FF2B5EF4-FFF2-40B4-BE49-F238E27FC236}">
                    <a16:creationId xmlns:a16="http://schemas.microsoft.com/office/drawing/2014/main" id="{E320724B-0856-4D45-810A-D6CB6F4972A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800807" y="7926274"/>
              <a:ext cx="1114000" cy="1083183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557000">
                      <a:extLst>
                        <a:ext uri="{9D8B030D-6E8A-4147-A177-3AD203B41FA5}">
                          <a16:colId xmlns:a16="http://schemas.microsoft.com/office/drawing/2014/main" val="2833154635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653119880"/>
                        </a:ext>
                      </a:extLst>
                    </a:gridCol>
                  </a:tblGrid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Meta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 </a:t>
                          </a:r>
                          <a:r>
                            <a:rPr lang="en-US" altLang="zh-CN" sz="800" dirty="0"/>
                            <a:t>Trait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1726195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800" b="0" smtClean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8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800" b="0" i="0" smtClean="0">
                                        <a:latin typeface="Cambria Math" panose="02040503050406030204" pitchFamily="18" charset="0"/>
                                      </a:rPr>
                                      <m:t>Meta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762140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800" b="0" smtClean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8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800" b="0" i="0" smtClean="0">
                                        <a:latin typeface="Cambria Math" panose="02040503050406030204" pitchFamily="18" charset="0"/>
                                      </a:rPr>
                                      <m:t>Meta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547407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698291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</a:t>
                          </a:r>
                          <a14:m>
                            <m:oMath xmlns:m="http://schemas.openxmlformats.org/officeDocument/2006/math">
                              <m:r>
                                <a:rPr lang="en-US" sz="800" b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800" b="0" smtClean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8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800" b="0" i="0" smtClean="0">
                                        <a:latin typeface="Cambria Math" panose="02040503050406030204" pitchFamily="18" charset="0"/>
                                      </a:rPr>
                                      <m:t>Meta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33704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3" name="Table 7">
                <a:extLst>
                  <a:ext uri="{FF2B5EF4-FFF2-40B4-BE49-F238E27FC236}">
                    <a16:creationId xmlns:a16="http://schemas.microsoft.com/office/drawing/2014/main" id="{E320724B-0856-4D45-810A-D6CB6F4972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7550334"/>
                  </p:ext>
                </p:extLst>
              </p:nvPr>
            </p:nvGraphicFramePr>
            <p:xfrm>
              <a:off x="4800807" y="7926274"/>
              <a:ext cx="1114000" cy="1083183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557000">
                      <a:extLst>
                        <a:ext uri="{9D8B030D-6E8A-4147-A177-3AD203B41FA5}">
                          <a16:colId xmlns:a16="http://schemas.microsoft.com/office/drawing/2014/main" val="2833154635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653119880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Meta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 </a:t>
                          </a:r>
                          <a:r>
                            <a:rPr lang="en-US" altLang="zh-CN" sz="800" dirty="0"/>
                            <a:t>Trait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1726195"/>
                      </a:ext>
                    </a:extLst>
                  </a:tr>
                  <a:tr h="218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6"/>
                          <a:stretch>
                            <a:fillRect l="-102273" t="-105882" r="-6818" b="-3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762140"/>
                      </a:ext>
                    </a:extLst>
                  </a:tr>
                  <a:tr h="218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6"/>
                          <a:stretch>
                            <a:fillRect l="-102273" t="-194444" r="-6818" b="-19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54740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698291"/>
                      </a:ext>
                    </a:extLst>
                  </a:tr>
                  <a:tr h="2188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6"/>
                          <a:stretch>
                            <a:fillRect l="-2273" t="-411765" r="-106818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6"/>
                          <a:stretch>
                            <a:fillRect l="-102273" t="-411765" r="-6818" b="-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3704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4" name="Plus 93">
            <a:extLst>
              <a:ext uri="{FF2B5EF4-FFF2-40B4-BE49-F238E27FC236}">
                <a16:creationId xmlns:a16="http://schemas.microsoft.com/office/drawing/2014/main" id="{AD4A944B-B50E-1F4F-A637-F411464895A0}"/>
              </a:ext>
            </a:extLst>
          </p:cNvPr>
          <p:cNvSpPr/>
          <p:nvPr/>
        </p:nvSpPr>
        <p:spPr>
          <a:xfrm>
            <a:off x="2025871" y="10703218"/>
            <a:ext cx="178386" cy="180319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Plus 94">
            <a:extLst>
              <a:ext uri="{FF2B5EF4-FFF2-40B4-BE49-F238E27FC236}">
                <a16:creationId xmlns:a16="http://schemas.microsoft.com/office/drawing/2014/main" id="{2F1CA588-E6FF-4945-9FE0-9EAEE71D23D9}"/>
              </a:ext>
            </a:extLst>
          </p:cNvPr>
          <p:cNvSpPr/>
          <p:nvPr/>
        </p:nvSpPr>
        <p:spPr>
          <a:xfrm>
            <a:off x="5500654" y="10703472"/>
            <a:ext cx="178386" cy="180319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7" name="Table 7">
                <a:extLst>
                  <a:ext uri="{FF2B5EF4-FFF2-40B4-BE49-F238E27FC236}">
                    <a16:creationId xmlns:a16="http://schemas.microsoft.com/office/drawing/2014/main" id="{608CD7F0-E3C7-CC4A-B8B5-2B301169D0E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47074" y="10400173"/>
              <a:ext cx="1114000" cy="1066800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557000">
                      <a:extLst>
                        <a:ext uri="{9D8B030D-6E8A-4147-A177-3AD203B41FA5}">
                          <a16:colId xmlns:a16="http://schemas.microsoft.com/office/drawing/2014/main" val="2833154635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653119880"/>
                        </a:ext>
                      </a:extLst>
                    </a:gridCol>
                  </a:tblGrid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EUR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 </a:t>
                          </a:r>
                          <a:r>
                            <a:rPr lang="en-US" altLang="zh-CN" sz="800" dirty="0"/>
                            <a:t>Trait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1726195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800" b="0" smtClean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762140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800" b="0" smtClean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547407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698291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</a:t>
                          </a:r>
                          <a14:m>
                            <m:oMath xmlns:m="http://schemas.openxmlformats.org/officeDocument/2006/math">
                              <m:r>
                                <a:rPr lang="en-US" sz="800" b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800" b="0" smtClean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33704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7" name="Table 7">
                <a:extLst>
                  <a:ext uri="{FF2B5EF4-FFF2-40B4-BE49-F238E27FC236}">
                    <a16:creationId xmlns:a16="http://schemas.microsoft.com/office/drawing/2014/main" id="{608CD7F0-E3C7-CC4A-B8B5-2B301169D0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0713016"/>
                  </p:ext>
                </p:extLst>
              </p:nvPr>
            </p:nvGraphicFramePr>
            <p:xfrm>
              <a:off x="747074" y="10400173"/>
              <a:ext cx="1114000" cy="1066800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557000">
                      <a:extLst>
                        <a:ext uri="{9D8B030D-6E8A-4147-A177-3AD203B41FA5}">
                          <a16:colId xmlns:a16="http://schemas.microsoft.com/office/drawing/2014/main" val="2833154635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653119880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EUR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 </a:t>
                          </a:r>
                          <a:r>
                            <a:rPr lang="en-US" altLang="zh-CN" sz="800" dirty="0"/>
                            <a:t>Trait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172619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7"/>
                          <a:stretch>
                            <a:fillRect l="-102273" t="-100000" r="-4545" b="-3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76214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7"/>
                          <a:stretch>
                            <a:fillRect l="-102273" t="-200000" r="-4545" b="-2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54740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698291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7"/>
                          <a:stretch>
                            <a:fillRect t="-400000" r="-102222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7"/>
                          <a:stretch>
                            <a:fillRect l="-102273" t="-400000" r="-4545" b="-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3704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10">
                <a:extLst>
                  <a:ext uri="{FF2B5EF4-FFF2-40B4-BE49-F238E27FC236}">
                    <a16:creationId xmlns:a16="http://schemas.microsoft.com/office/drawing/2014/main" id="{250FEB2F-EB47-8243-8D40-79D8B455C3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9323135"/>
                  </p:ext>
                </p:extLst>
              </p:nvPr>
            </p:nvGraphicFramePr>
            <p:xfrm>
              <a:off x="8872571" y="10115296"/>
              <a:ext cx="1814728" cy="1083945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497205">
                      <a:extLst>
                        <a:ext uri="{9D8B030D-6E8A-4147-A177-3AD203B41FA5}">
                          <a16:colId xmlns:a16="http://schemas.microsoft.com/office/drawing/2014/main" val="622925372"/>
                        </a:ext>
                      </a:extLst>
                    </a:gridCol>
                    <a:gridCol w="422788">
                      <a:extLst>
                        <a:ext uri="{9D8B030D-6E8A-4147-A177-3AD203B41FA5}">
                          <a16:colId xmlns:a16="http://schemas.microsoft.com/office/drawing/2014/main" val="1289313993"/>
                        </a:ext>
                      </a:extLst>
                    </a:gridCol>
                    <a:gridCol w="412954">
                      <a:extLst>
                        <a:ext uri="{9D8B030D-6E8A-4147-A177-3AD203B41FA5}">
                          <a16:colId xmlns:a16="http://schemas.microsoft.com/office/drawing/2014/main" val="4109617964"/>
                        </a:ext>
                      </a:extLst>
                    </a:gridCol>
                    <a:gridCol w="481781">
                      <a:extLst>
                        <a:ext uri="{9D8B030D-6E8A-4147-A177-3AD203B41FA5}">
                          <a16:colId xmlns:a16="http://schemas.microsoft.com/office/drawing/2014/main" val="2980834045"/>
                        </a:ext>
                      </a:extLst>
                    </a:gridCol>
                  </a:tblGrid>
                  <a:tr h="186196"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Meta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800" b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zh-CN" sz="800" b="1" i="1" smtClean="0"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sub>
                                  <m:sup>
                                    <m:r>
                                      <a:rPr lang="en-US" altLang="zh-CN" sz="80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Z</a:t>
                          </a:r>
                          <a:r>
                            <a:rPr lang="zh-CN" altLang="en-US" sz="800" dirty="0"/>
                            <a:t> 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8105360"/>
                      </a:ext>
                    </a:extLst>
                  </a:tr>
                  <a:tr h="186196"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0.01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0.52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0.603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0606717"/>
                      </a:ext>
                    </a:extLst>
                  </a:tr>
                  <a:tr h="186196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0.05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5.34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9e-08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7871223"/>
                      </a:ext>
                    </a:extLst>
                  </a:tr>
                  <a:tr h="186196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3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0.80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-0.42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0.674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9464269"/>
                      </a:ext>
                    </a:extLst>
                  </a:tr>
                  <a:tr h="186196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4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0.001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-12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3e-33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61577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10">
                <a:extLst>
                  <a:ext uri="{FF2B5EF4-FFF2-40B4-BE49-F238E27FC236}">
                    <a16:creationId xmlns:a16="http://schemas.microsoft.com/office/drawing/2014/main" id="{250FEB2F-EB47-8243-8D40-79D8B455C3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9323135"/>
                  </p:ext>
                </p:extLst>
              </p:nvPr>
            </p:nvGraphicFramePr>
            <p:xfrm>
              <a:off x="8872571" y="10115296"/>
              <a:ext cx="1814728" cy="1083945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497205">
                      <a:extLst>
                        <a:ext uri="{9D8B030D-6E8A-4147-A177-3AD203B41FA5}">
                          <a16:colId xmlns:a16="http://schemas.microsoft.com/office/drawing/2014/main" val="622925372"/>
                        </a:ext>
                      </a:extLst>
                    </a:gridCol>
                    <a:gridCol w="422788">
                      <a:extLst>
                        <a:ext uri="{9D8B030D-6E8A-4147-A177-3AD203B41FA5}">
                          <a16:colId xmlns:a16="http://schemas.microsoft.com/office/drawing/2014/main" val="1289313993"/>
                        </a:ext>
                      </a:extLst>
                    </a:gridCol>
                    <a:gridCol w="412954">
                      <a:extLst>
                        <a:ext uri="{9D8B030D-6E8A-4147-A177-3AD203B41FA5}">
                          <a16:colId xmlns:a16="http://schemas.microsoft.com/office/drawing/2014/main" val="4109617964"/>
                        </a:ext>
                      </a:extLst>
                    </a:gridCol>
                    <a:gridCol w="481781">
                      <a:extLst>
                        <a:ext uri="{9D8B030D-6E8A-4147-A177-3AD203B41FA5}">
                          <a16:colId xmlns:a16="http://schemas.microsoft.com/office/drawing/2014/main" val="2980834045"/>
                        </a:ext>
                      </a:extLst>
                    </a:gridCol>
                  </a:tblGrid>
                  <a:tr h="230505"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Meta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8"/>
                          <a:stretch>
                            <a:fillRect l="-117647" t="-5556" r="-211765" b="-3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Z</a:t>
                          </a:r>
                          <a:r>
                            <a:rPr lang="zh-CN" altLang="en-US" sz="800" dirty="0"/>
                            <a:t> 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8"/>
                          <a:stretch>
                            <a:fillRect l="-281579" t="-5556" r="-2632" b="-38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810536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0.01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0.52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0.603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060671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0.05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5.34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9e-08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7871223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3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0.80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-0.42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0.674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946426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4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0.001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-12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3e-33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61577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D538D448-F255-2544-8C2D-A7ECEBE06FC0}"/>
              </a:ext>
            </a:extLst>
          </p:cNvPr>
          <p:cNvSpPr txBox="1"/>
          <p:nvPr/>
        </p:nvSpPr>
        <p:spPr>
          <a:xfrm>
            <a:off x="9336200" y="9814086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TWAS</a:t>
            </a:r>
            <a:r>
              <a:rPr lang="zh-CN" altLang="en-US" sz="1000" dirty="0"/>
              <a:t> </a:t>
            </a:r>
            <a:r>
              <a:rPr lang="en-US" altLang="zh-CN" sz="1000" dirty="0"/>
              <a:t>Results</a:t>
            </a:r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1" name="Table 15">
                <a:extLst>
                  <a:ext uri="{FF2B5EF4-FFF2-40B4-BE49-F238E27FC236}">
                    <a16:creationId xmlns:a16="http://schemas.microsoft.com/office/drawing/2014/main" id="{0971450B-2469-DF4D-ACC4-290D2E4B47D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033710" y="1032980"/>
              <a:ext cx="2574825" cy="109537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514965">
                      <a:extLst>
                        <a:ext uri="{9D8B030D-6E8A-4147-A177-3AD203B41FA5}">
                          <a16:colId xmlns:a16="http://schemas.microsoft.com/office/drawing/2014/main" val="4044402740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2060767873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784086107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935229434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418197870"/>
                        </a:ext>
                      </a:extLst>
                    </a:gridCol>
                  </a:tblGrid>
                  <a:tr h="197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AFR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</a:t>
                          </a:r>
                          <a:r>
                            <a:rPr lang="zh-CN" altLang="en-US" sz="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8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oMath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5655168"/>
                      </a:ext>
                    </a:extLst>
                  </a:tr>
                  <a:tr h="2058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343888"/>
                      </a:ext>
                    </a:extLst>
                  </a:tr>
                  <a:tr h="2058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379423"/>
                      </a:ext>
                    </a:extLst>
                  </a:tr>
                  <a:tr h="197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255054"/>
                      </a:ext>
                    </a:extLst>
                  </a:tr>
                  <a:tr h="2058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8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800" i="1" dirty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a:rPr lang="en-US" altLang="zh-CN" sz="800" b="1" i="1" dirty="0" smtClean="0">
                                      <a:latin typeface="Cambria Math" panose="02040503050406030204" pitchFamily="18" charset="0"/>
                                    </a:rPr>
                                    <m:t>𝑨𝑭𝑹</m:t>
                                  </m:r>
                                </m:sub>
                              </m:sSub>
                            </m:oMath>
                          </a14:m>
                          <a:endParaRPr lang="en-US" altLang="zh-CN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83380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1" name="Table 15">
                <a:extLst>
                  <a:ext uri="{FF2B5EF4-FFF2-40B4-BE49-F238E27FC236}">
                    <a16:creationId xmlns:a16="http://schemas.microsoft.com/office/drawing/2014/main" id="{0971450B-2469-DF4D-ACC4-290D2E4B47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6006378"/>
                  </p:ext>
                </p:extLst>
              </p:nvPr>
            </p:nvGraphicFramePr>
            <p:xfrm>
              <a:off x="9033710" y="1032980"/>
              <a:ext cx="2574825" cy="109537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514965">
                      <a:extLst>
                        <a:ext uri="{9D8B030D-6E8A-4147-A177-3AD203B41FA5}">
                          <a16:colId xmlns:a16="http://schemas.microsoft.com/office/drawing/2014/main" val="4044402740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2060767873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784086107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935229434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418197870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AFR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8"/>
                          <a:stretch>
                            <a:fillRect l="-400000" t="-5882" r="-4878" b="-4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655168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8"/>
                          <a:stretch>
                            <a:fillRect l="-102439" t="-100000" r="-302439" b="-29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8"/>
                          <a:stretch>
                            <a:fillRect l="-207500" t="-100000" r="-210000" b="-29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8"/>
                          <a:stretch>
                            <a:fillRect l="-400000" t="-100000" r="-4878" b="-29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1343888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8"/>
                          <a:stretch>
                            <a:fillRect l="-102439" t="-211765" r="-302439" b="-2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8"/>
                          <a:stretch>
                            <a:fillRect l="-207500" t="-211765" r="-210000" b="-2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8"/>
                          <a:stretch>
                            <a:fillRect l="-400000" t="-211765" r="-4878" b="-2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379423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255054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8"/>
                          <a:stretch>
                            <a:fillRect l="-2439" t="-388889" r="-402439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8"/>
                          <a:stretch>
                            <a:fillRect l="-102439" t="-388889" r="-302439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8"/>
                          <a:stretch>
                            <a:fillRect l="-207500" t="-388889" r="-210000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8"/>
                          <a:stretch>
                            <a:fillRect l="-400000" t="-388889" r="-4878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3380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2" name="Table 15">
                <a:extLst>
                  <a:ext uri="{FF2B5EF4-FFF2-40B4-BE49-F238E27FC236}">
                    <a16:creationId xmlns:a16="http://schemas.microsoft.com/office/drawing/2014/main" id="{890DDCCB-48A6-9B46-8F7C-8D7B5149B81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336200" y="1213299"/>
              <a:ext cx="2574825" cy="109537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514965">
                      <a:extLst>
                        <a:ext uri="{9D8B030D-6E8A-4147-A177-3AD203B41FA5}">
                          <a16:colId xmlns:a16="http://schemas.microsoft.com/office/drawing/2014/main" val="4044402740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2060767873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784086107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935229434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418197870"/>
                        </a:ext>
                      </a:extLst>
                    </a:gridCol>
                  </a:tblGrid>
                  <a:tr h="197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EUR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</a:t>
                          </a:r>
                          <a:r>
                            <a:rPr lang="zh-CN" altLang="en-US" sz="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8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oMath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5655168"/>
                      </a:ext>
                    </a:extLst>
                  </a:tr>
                  <a:tr h="2058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343888"/>
                      </a:ext>
                    </a:extLst>
                  </a:tr>
                  <a:tr h="2058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379423"/>
                      </a:ext>
                    </a:extLst>
                  </a:tr>
                  <a:tr h="197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255054"/>
                      </a:ext>
                    </a:extLst>
                  </a:tr>
                  <a:tr h="2058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8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800" i="1" dirty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a:rPr lang="en-US" altLang="zh-CN" sz="800" b="1" i="1" dirty="0" smtClean="0">
                                      <a:latin typeface="Cambria Math" panose="02040503050406030204" pitchFamily="18" charset="0"/>
                                    </a:rPr>
                                    <m:t>𝑬𝑼𝑹</m:t>
                                  </m:r>
                                </m:sub>
                              </m:sSub>
                            </m:oMath>
                          </a14:m>
                          <a:endParaRPr lang="en-US" altLang="zh-CN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83380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2" name="Table 15">
                <a:extLst>
                  <a:ext uri="{FF2B5EF4-FFF2-40B4-BE49-F238E27FC236}">
                    <a16:creationId xmlns:a16="http://schemas.microsoft.com/office/drawing/2014/main" id="{890DDCCB-48A6-9B46-8F7C-8D7B5149B8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7601860"/>
                  </p:ext>
                </p:extLst>
              </p:nvPr>
            </p:nvGraphicFramePr>
            <p:xfrm>
              <a:off x="9336200" y="1213299"/>
              <a:ext cx="2574825" cy="109537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514965">
                      <a:extLst>
                        <a:ext uri="{9D8B030D-6E8A-4147-A177-3AD203B41FA5}">
                          <a16:colId xmlns:a16="http://schemas.microsoft.com/office/drawing/2014/main" val="4044402740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2060767873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784086107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935229434"/>
                        </a:ext>
                      </a:extLst>
                    </a:gridCol>
                    <a:gridCol w="514965">
                      <a:extLst>
                        <a:ext uri="{9D8B030D-6E8A-4147-A177-3AD203B41FA5}">
                          <a16:colId xmlns:a16="http://schemas.microsoft.com/office/drawing/2014/main" val="418197870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EUR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SNP2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9"/>
                          <a:stretch>
                            <a:fillRect l="-397561" t="-5882" r="-7317" b="-4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655168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9"/>
                          <a:stretch>
                            <a:fillRect l="-105000" t="-100000" r="-312500" b="-29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9"/>
                          <a:stretch>
                            <a:fillRect l="-200000" t="-100000" r="-204878" b="-29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9"/>
                          <a:stretch>
                            <a:fillRect l="-397561" t="-100000" r="-7317" b="-29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1343888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Pt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9"/>
                          <a:stretch>
                            <a:fillRect l="-105000" t="-211765" r="-312500" b="-2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9"/>
                          <a:stretch>
                            <a:fillRect l="-200000" t="-211765" r="-204878" b="-2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9"/>
                          <a:stretch>
                            <a:fillRect l="-397561" t="-211765" r="-7317" b="-2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379423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255054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9"/>
                          <a:stretch>
                            <a:fillRect l="-2439" t="-388889" r="-402439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9"/>
                          <a:stretch>
                            <a:fillRect l="-105000" t="-388889" r="-312500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9"/>
                          <a:stretch>
                            <a:fillRect l="-200000" t="-388889" r="-204878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9"/>
                          <a:stretch>
                            <a:fillRect l="-397561" t="-388889" r="-7317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3380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3" name="TextBox 102">
            <a:extLst>
              <a:ext uri="{FF2B5EF4-FFF2-40B4-BE49-F238E27FC236}">
                <a16:creationId xmlns:a16="http://schemas.microsoft.com/office/drawing/2014/main" id="{3BACBBC6-E18D-CA4F-B083-5A5B1274C077}"/>
              </a:ext>
            </a:extLst>
          </p:cNvPr>
          <p:cNvSpPr txBox="1"/>
          <p:nvPr/>
        </p:nvSpPr>
        <p:spPr>
          <a:xfrm>
            <a:off x="9093246" y="758655"/>
            <a:ext cx="2343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One</a:t>
            </a:r>
            <a:r>
              <a:rPr lang="zh-CN" altLang="en-US" sz="1000" dirty="0"/>
              <a:t> </a:t>
            </a:r>
            <a:r>
              <a:rPr lang="en-US" altLang="zh-CN" sz="1000" dirty="0"/>
              <a:t>Set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Genotypes (2) for GWAS Panel</a:t>
            </a:r>
          </a:p>
        </p:txBody>
      </p:sp>
      <p:sp>
        <p:nvSpPr>
          <p:cNvPr id="105" name="Striped Right Arrow 104">
            <a:extLst>
              <a:ext uri="{FF2B5EF4-FFF2-40B4-BE49-F238E27FC236}">
                <a16:creationId xmlns:a16="http://schemas.microsoft.com/office/drawing/2014/main" id="{5CD97F15-57F0-B54F-A5E3-9E8E39ADB80E}"/>
              </a:ext>
            </a:extLst>
          </p:cNvPr>
          <p:cNvSpPr/>
          <p:nvPr/>
        </p:nvSpPr>
        <p:spPr>
          <a:xfrm>
            <a:off x="1434128" y="4952261"/>
            <a:ext cx="5536422" cy="315752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</a:t>
            </a:r>
            <a:r>
              <a:rPr lang="zh-CN" altLang="en-US" sz="1200" dirty="0"/>
              <a:t> </a:t>
            </a:r>
            <a:r>
              <a:rPr lang="en-US" altLang="zh-CN" sz="1200" dirty="0"/>
              <a:t>times</a:t>
            </a:r>
            <a:endParaRPr lang="en-US" sz="120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D4E2CB9-0DFE-C444-B10C-5EDE8FC31D83}"/>
              </a:ext>
            </a:extLst>
          </p:cNvPr>
          <p:cNvSpPr/>
          <p:nvPr/>
        </p:nvSpPr>
        <p:spPr>
          <a:xfrm>
            <a:off x="230210" y="12118007"/>
            <a:ext cx="11841458" cy="2650400"/>
          </a:xfrm>
          <a:prstGeom prst="rect">
            <a:avLst/>
          </a:prstGeom>
          <a:gradFill flip="none" rotWithShape="1">
            <a:gsLst>
              <a:gs pos="0">
                <a:srgbClr val="45DFE9">
                  <a:tint val="66000"/>
                  <a:satMod val="160000"/>
                </a:srgbClr>
              </a:gs>
              <a:gs pos="50000">
                <a:srgbClr val="45DFE9">
                  <a:tint val="44500"/>
                  <a:satMod val="160000"/>
                </a:srgbClr>
              </a:gs>
              <a:gs pos="100000">
                <a:srgbClr val="45DFE9">
                  <a:tint val="23500"/>
                  <a:satMod val="160000"/>
                </a:srgbClr>
              </a:gs>
            </a:gsLst>
            <a:lin ang="27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BB3773A-3696-A343-9F4A-225B71CC8D65}"/>
              </a:ext>
            </a:extLst>
          </p:cNvPr>
          <p:cNvSpPr/>
          <p:nvPr/>
        </p:nvSpPr>
        <p:spPr>
          <a:xfrm>
            <a:off x="329503" y="12210552"/>
            <a:ext cx="103008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Step </a:t>
            </a:r>
            <a:r>
              <a:rPr lang="en-US" altLang="zh-CN" sz="1400" b="1" dirty="0"/>
              <a:t>5</a:t>
            </a:r>
            <a:r>
              <a:rPr lang="en-US" sz="1400" dirty="0"/>
              <a:t>:</a:t>
            </a:r>
            <a:r>
              <a:rPr lang="zh-CN" altLang="en-US" sz="1400" dirty="0"/>
              <a:t> </a:t>
            </a:r>
            <a:r>
              <a:rPr lang="en-US" altLang="zh-CN" sz="1400" dirty="0"/>
              <a:t>Perform</a:t>
            </a:r>
            <a:r>
              <a:rPr lang="zh-CN" altLang="en-US" sz="1400" dirty="0"/>
              <a:t> </a:t>
            </a:r>
            <a:r>
              <a:rPr lang="en-US" altLang="zh-CN" sz="1400" dirty="0"/>
              <a:t>fine-mapping using MA-FOCUS</a:t>
            </a:r>
            <a:r>
              <a:rPr lang="zh-CN" altLang="en-US" sz="1400" dirty="0"/>
              <a:t> </a:t>
            </a:r>
            <a:r>
              <a:rPr lang="en-US" altLang="zh-CN" sz="1400" dirty="0"/>
              <a:t>on</a:t>
            </a:r>
            <a:r>
              <a:rPr lang="zh-CN" altLang="en-US" sz="1400" dirty="0"/>
              <a:t> </a:t>
            </a:r>
            <a:r>
              <a:rPr lang="en-US" altLang="zh-CN" sz="1400" dirty="0"/>
              <a:t>EUR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AFR,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FOCUS</a:t>
            </a:r>
            <a:r>
              <a:rPr lang="zh-CN" altLang="en-US" sz="1400" dirty="0"/>
              <a:t> </a:t>
            </a:r>
            <a:r>
              <a:rPr lang="en-US" altLang="zh-CN" sz="1400" dirty="0"/>
              <a:t>on</a:t>
            </a:r>
            <a:r>
              <a:rPr lang="zh-CN" altLang="en-US" sz="1400" dirty="0"/>
              <a:t> </a:t>
            </a:r>
            <a:r>
              <a:rPr lang="en-US" altLang="zh-CN" sz="1400" dirty="0"/>
              <a:t>EUR,</a:t>
            </a:r>
            <a:r>
              <a:rPr lang="zh-CN" altLang="en-US" sz="1400" dirty="0"/>
              <a:t> </a:t>
            </a:r>
            <a:r>
              <a:rPr lang="en-US" altLang="zh-CN" sz="1400" dirty="0"/>
              <a:t>AFR,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Meta</a:t>
            </a:r>
            <a:r>
              <a:rPr lang="zh-CN" altLang="en-US" sz="1400" dirty="0"/>
              <a:t> </a:t>
            </a:r>
            <a:r>
              <a:rPr lang="en-US" altLang="zh-CN" sz="1400" dirty="0"/>
              <a:t>separately</a:t>
            </a:r>
            <a:endParaRPr lang="en-US" sz="1400" dirty="0"/>
          </a:p>
        </p:txBody>
      </p:sp>
      <p:graphicFrame>
        <p:nvGraphicFramePr>
          <p:cNvPr id="107" name="Table 23">
            <a:extLst>
              <a:ext uri="{FF2B5EF4-FFF2-40B4-BE49-F238E27FC236}">
                <a16:creationId xmlns:a16="http://schemas.microsoft.com/office/drawing/2014/main" id="{ED67167A-A219-2341-9F66-BC4966C0B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365817"/>
              </p:ext>
            </p:extLst>
          </p:nvPr>
        </p:nvGraphicFramePr>
        <p:xfrm>
          <a:off x="6072659" y="12971973"/>
          <a:ext cx="1249680" cy="1280160"/>
        </p:xfrm>
        <a:graphic>
          <a:graphicData uri="http://schemas.openxmlformats.org/drawingml/2006/table">
            <a:tbl>
              <a:tblPr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1270000" dist="50800" dir="13500000">
                    <a:prstClr val="black">
                      <a:alpha val="50000"/>
                    </a:prstClr>
                  </a:innerShdw>
                  <a:reflection stA="0" endPos="65000" dist="50800" dir="5400000" sy="-100000" algn="bl" rotWithShape="0"/>
                </a:effectLst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1610309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59860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918877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072603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27576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2172205"/>
                    </a:ext>
                  </a:extLst>
                </a:gridCol>
              </a:tblGrid>
              <a:tr h="1602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7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6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67116"/>
                  </a:ext>
                </a:extLst>
              </a:tr>
              <a:tr h="1602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7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8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734542"/>
                  </a:ext>
                </a:extLst>
              </a:tr>
              <a:tr h="1602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61016"/>
                  </a:ext>
                </a:extLst>
              </a:tr>
              <a:tr h="1602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6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874907"/>
                  </a:ext>
                </a:extLst>
              </a:tr>
              <a:tr h="1602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024676"/>
                  </a:ext>
                </a:extLst>
              </a:tr>
              <a:tr h="1602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8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9886"/>
                  </a:ext>
                </a:extLst>
              </a:tr>
            </a:tbl>
          </a:graphicData>
        </a:graphic>
      </p:graphicFrame>
      <p:graphicFrame>
        <p:nvGraphicFramePr>
          <p:cNvPr id="108" name="Table 23">
            <a:extLst>
              <a:ext uri="{FF2B5EF4-FFF2-40B4-BE49-F238E27FC236}">
                <a16:creationId xmlns:a16="http://schemas.microsoft.com/office/drawing/2014/main" id="{08E2C3BF-BD78-0542-B016-08C4860A4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429042"/>
              </p:ext>
            </p:extLst>
          </p:nvPr>
        </p:nvGraphicFramePr>
        <p:xfrm>
          <a:off x="6181102" y="13099468"/>
          <a:ext cx="1249680" cy="1280160"/>
        </p:xfrm>
        <a:graphic>
          <a:graphicData uri="http://schemas.openxmlformats.org/drawingml/2006/table">
            <a:tbl>
              <a:tblPr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prstClr val="black">
                      <a:alpha val="43000"/>
                    </a:prstClr>
                  </a:innerShdw>
                </a:effectLst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1610309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59860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918877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072603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27576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2172205"/>
                    </a:ext>
                  </a:extLst>
                </a:gridCol>
              </a:tblGrid>
              <a:tr h="1602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7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67116"/>
                  </a:ext>
                </a:extLst>
              </a:tr>
              <a:tr h="1602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8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734542"/>
                  </a:ext>
                </a:extLst>
              </a:tr>
              <a:tr h="1602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61016"/>
                  </a:ext>
                </a:extLst>
              </a:tr>
              <a:tr h="1602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874907"/>
                  </a:ext>
                </a:extLst>
              </a:tr>
              <a:tr h="1602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7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024676"/>
                  </a:ext>
                </a:extLst>
              </a:tr>
              <a:tr h="16028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8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98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033FE07-ABA3-E84F-956F-B755DE7C787F}"/>
                  </a:ext>
                </a:extLst>
              </p:cNvPr>
              <p:cNvSpPr txBox="1"/>
              <p:nvPr/>
            </p:nvSpPr>
            <p:spPr>
              <a:xfrm>
                <a:off x="5679040" y="12660523"/>
                <a:ext cx="19375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Construct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LD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panel</a:t>
                </a:r>
                <a:r>
                  <a:rPr lang="zh-CN" altLang="en-US" sz="1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1000" dirty="0"/>
                  <a:t> </a:t>
                </a:r>
                <a:r>
                  <a:rPr lang="en-US" altLang="zh-CN" sz="1000" dirty="0"/>
                  <a:t>from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1000G</a:t>
                </a:r>
                <a:endParaRPr lang="en-US" sz="10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033FE07-ABA3-E84F-956F-B755DE7C7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040" y="12660523"/>
                <a:ext cx="1937582" cy="246221"/>
              </a:xfrm>
              <a:prstGeom prst="rect">
                <a:avLst/>
              </a:prstGeom>
              <a:blipFill>
                <a:blip r:embed="rId60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0" name="Table 7">
                <a:extLst>
                  <a:ext uri="{FF2B5EF4-FFF2-40B4-BE49-F238E27FC236}">
                    <a16:creationId xmlns:a16="http://schemas.microsoft.com/office/drawing/2014/main" id="{AD7B82D0-90B7-AC47-B78F-AD33FE7AF8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3111443"/>
                  </p:ext>
                </p:extLst>
              </p:nvPr>
            </p:nvGraphicFramePr>
            <p:xfrm>
              <a:off x="3078729" y="12971677"/>
              <a:ext cx="2228000" cy="1083183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557000">
                      <a:extLst>
                        <a:ext uri="{9D8B030D-6E8A-4147-A177-3AD203B41FA5}">
                          <a16:colId xmlns:a16="http://schemas.microsoft.com/office/drawing/2014/main" val="2833154635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653119880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417109168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238175951"/>
                        </a:ext>
                      </a:extLst>
                    </a:gridCol>
                  </a:tblGrid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AFR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Gene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Gene 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1726195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1, 1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1, </m:t>
                                    </m:r>
                                    <m:r>
                                      <a:rPr lang="en-US" sz="800" b="0" i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762140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2, 1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2, ,</m:t>
                                    </m:r>
                                    <m:r>
                                      <a:rPr lang="en-US" sz="800" b="0" i="0" smtClean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547407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698291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</a:t>
                          </a:r>
                          <a14:m>
                            <m:oMath xmlns:m="http://schemas.openxmlformats.org/officeDocument/2006/math">
                              <m:r>
                                <a:rPr lang="en-US" sz="800" b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, 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, 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33704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0" name="Table 7">
                <a:extLst>
                  <a:ext uri="{FF2B5EF4-FFF2-40B4-BE49-F238E27FC236}">
                    <a16:creationId xmlns:a16="http://schemas.microsoft.com/office/drawing/2014/main" id="{AD7B82D0-90B7-AC47-B78F-AD33FE7AF8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3111443"/>
                  </p:ext>
                </p:extLst>
              </p:nvPr>
            </p:nvGraphicFramePr>
            <p:xfrm>
              <a:off x="3078729" y="12971677"/>
              <a:ext cx="2228000" cy="1083183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557000">
                      <a:extLst>
                        <a:ext uri="{9D8B030D-6E8A-4147-A177-3AD203B41FA5}">
                          <a16:colId xmlns:a16="http://schemas.microsoft.com/office/drawing/2014/main" val="2833154635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653119880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417109168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238175951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AFR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Gene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Gene 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1726195"/>
                      </a:ext>
                    </a:extLst>
                  </a:tr>
                  <a:tr h="218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1"/>
                          <a:stretch>
                            <a:fillRect l="-102273" t="-105882" r="-206818" b="-3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1"/>
                          <a:stretch>
                            <a:fillRect l="-302273" t="-105882" r="-6818" b="-3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762140"/>
                      </a:ext>
                    </a:extLst>
                  </a:tr>
                  <a:tr h="218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1"/>
                          <a:stretch>
                            <a:fillRect l="-102273" t="-194444" r="-2068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1"/>
                          <a:stretch>
                            <a:fillRect l="-302273" t="-194444" r="-681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54740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698291"/>
                      </a:ext>
                    </a:extLst>
                  </a:tr>
                  <a:tr h="2188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1"/>
                          <a:stretch>
                            <a:fillRect l="-2273" t="-411765" r="-306818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1"/>
                          <a:stretch>
                            <a:fillRect l="-102273" t="-411765" r="-206818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1"/>
                          <a:stretch>
                            <a:fillRect l="-302273" t="-411765" r="-6818" b="-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3704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270871C-4F7E-1A45-9288-431C68945728}"/>
                  </a:ext>
                </a:extLst>
              </p:cNvPr>
              <p:cNvSpPr txBox="1"/>
              <p:nvPr/>
            </p:nvSpPr>
            <p:spPr>
              <a:xfrm>
                <a:off x="3286645" y="12649155"/>
                <a:ext cx="14782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Gene Expression Panel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270871C-4F7E-1A45-9288-431C68945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645" y="12649155"/>
                <a:ext cx="1478290" cy="246221"/>
              </a:xfrm>
              <a:prstGeom prst="rect">
                <a:avLst/>
              </a:prstGeom>
              <a:blipFill>
                <a:blip r:embed="rId6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2" name="Table 7">
                <a:extLst>
                  <a:ext uri="{FF2B5EF4-FFF2-40B4-BE49-F238E27FC236}">
                    <a16:creationId xmlns:a16="http://schemas.microsoft.com/office/drawing/2014/main" id="{A126E710-5F0D-7F41-85CC-3613D195E2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6811318"/>
                  </p:ext>
                </p:extLst>
              </p:nvPr>
            </p:nvGraphicFramePr>
            <p:xfrm>
              <a:off x="3279093" y="13175132"/>
              <a:ext cx="2228000" cy="1083183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557000">
                      <a:extLst>
                        <a:ext uri="{9D8B030D-6E8A-4147-A177-3AD203B41FA5}">
                          <a16:colId xmlns:a16="http://schemas.microsoft.com/office/drawing/2014/main" val="2833154635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653119880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417109168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238175951"/>
                        </a:ext>
                      </a:extLst>
                    </a:gridCol>
                  </a:tblGrid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EUR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Gene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Gene 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1726195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1, 1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1, </m:t>
                                    </m:r>
                                    <m:r>
                                      <a:rPr lang="en-US" sz="800" b="0" i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762140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2, 1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2, ,</m:t>
                                    </m:r>
                                    <m:r>
                                      <a:rPr lang="en-US" sz="8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547407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698291"/>
                      </a:ext>
                    </a:extLst>
                  </a:tr>
                  <a:tr h="212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</a:t>
                          </a:r>
                          <a14:m>
                            <m:oMath xmlns:m="http://schemas.openxmlformats.org/officeDocument/2006/math">
                              <m:r>
                                <a:rPr lang="en-US" sz="800" b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, 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800" b="0" smtClean="0">
                                        <a:latin typeface="Cambria Math" panose="02040503050406030204" pitchFamily="18" charset="0"/>
                                      </a:rPr>
                                      <m:t>, 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33704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2" name="Table 7">
                <a:extLst>
                  <a:ext uri="{FF2B5EF4-FFF2-40B4-BE49-F238E27FC236}">
                    <a16:creationId xmlns:a16="http://schemas.microsoft.com/office/drawing/2014/main" id="{A126E710-5F0D-7F41-85CC-3613D195E2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6811318"/>
                  </p:ext>
                </p:extLst>
              </p:nvPr>
            </p:nvGraphicFramePr>
            <p:xfrm>
              <a:off x="3279093" y="13175132"/>
              <a:ext cx="2228000" cy="1083183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557000">
                      <a:extLst>
                        <a:ext uri="{9D8B030D-6E8A-4147-A177-3AD203B41FA5}">
                          <a16:colId xmlns:a16="http://schemas.microsoft.com/office/drawing/2014/main" val="2833154635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653119880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3417109168"/>
                        </a:ext>
                      </a:extLst>
                    </a:gridCol>
                    <a:gridCol w="557000">
                      <a:extLst>
                        <a:ext uri="{9D8B030D-6E8A-4147-A177-3AD203B41FA5}">
                          <a16:colId xmlns:a16="http://schemas.microsoft.com/office/drawing/2014/main" val="238175951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EUR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Gene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Gene 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1726195"/>
                      </a:ext>
                    </a:extLst>
                  </a:tr>
                  <a:tr h="218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3"/>
                          <a:stretch>
                            <a:fillRect l="-102273" t="-105882" r="-204545" b="-3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3"/>
                          <a:stretch>
                            <a:fillRect l="-302273" t="-105882" r="-4545" b="-3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762140"/>
                      </a:ext>
                    </a:extLst>
                  </a:tr>
                  <a:tr h="2188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SNP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3"/>
                          <a:stretch>
                            <a:fillRect l="-102273" t="-194444" r="-20454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3"/>
                          <a:stretch>
                            <a:fillRect l="-302273" t="-194444" r="-454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54740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698291"/>
                      </a:ext>
                    </a:extLst>
                  </a:tr>
                  <a:tr h="2188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3"/>
                          <a:stretch>
                            <a:fillRect l="-2273" t="-411765" r="-304545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3"/>
                          <a:stretch>
                            <a:fillRect l="-102273" t="-411765" r="-204545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- - - 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3"/>
                          <a:stretch>
                            <a:fillRect l="-302273" t="-411765" r="-4545" b="-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3704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3" name="Pentagon 112">
            <a:extLst>
              <a:ext uri="{FF2B5EF4-FFF2-40B4-BE49-F238E27FC236}">
                <a16:creationId xmlns:a16="http://schemas.microsoft.com/office/drawing/2014/main" id="{E7ABB655-6119-A64C-88ED-E8D52F987E73}"/>
              </a:ext>
            </a:extLst>
          </p:cNvPr>
          <p:cNvSpPr/>
          <p:nvPr/>
        </p:nvSpPr>
        <p:spPr>
          <a:xfrm>
            <a:off x="7695531" y="13289318"/>
            <a:ext cx="1106073" cy="307777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MA-FOCUS</a:t>
            </a:r>
            <a:endParaRPr lang="en-US" sz="1000" dirty="0"/>
          </a:p>
        </p:txBody>
      </p:sp>
      <p:sp>
        <p:nvSpPr>
          <p:cNvPr id="114" name="Pentagon 113">
            <a:extLst>
              <a:ext uri="{FF2B5EF4-FFF2-40B4-BE49-F238E27FC236}">
                <a16:creationId xmlns:a16="http://schemas.microsoft.com/office/drawing/2014/main" id="{4E2DAA13-1047-5343-8061-531AEFEAF1D3}"/>
              </a:ext>
            </a:extLst>
          </p:cNvPr>
          <p:cNvSpPr/>
          <p:nvPr/>
        </p:nvSpPr>
        <p:spPr>
          <a:xfrm>
            <a:off x="7687530" y="13700954"/>
            <a:ext cx="1106073" cy="307777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FOCUS</a:t>
            </a:r>
            <a:endParaRPr lang="en-US" sz="1000" dirty="0"/>
          </a:p>
        </p:txBody>
      </p:sp>
      <p:graphicFrame>
        <p:nvGraphicFramePr>
          <p:cNvPr id="115" name="Table 10">
            <a:extLst>
              <a:ext uri="{FF2B5EF4-FFF2-40B4-BE49-F238E27FC236}">
                <a16:creationId xmlns:a16="http://schemas.microsoft.com/office/drawing/2014/main" id="{B2ED9AA4-B35C-8E4B-A6BB-64ED2316A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117269"/>
              </p:ext>
            </p:extLst>
          </p:nvPr>
        </p:nvGraphicFramePr>
        <p:xfrm>
          <a:off x="8960992" y="12892288"/>
          <a:ext cx="2343583" cy="12801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572829">
                  <a:extLst>
                    <a:ext uri="{9D8B030D-6E8A-4147-A177-3AD203B41FA5}">
                      <a16:colId xmlns:a16="http://schemas.microsoft.com/office/drawing/2014/main" val="62292537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289313993"/>
                    </a:ext>
                  </a:extLst>
                </a:gridCol>
                <a:gridCol w="431074">
                  <a:extLst>
                    <a:ext uri="{9D8B030D-6E8A-4147-A177-3AD203B41FA5}">
                      <a16:colId xmlns:a16="http://schemas.microsoft.com/office/drawing/2014/main" val="4109617964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247276005"/>
                    </a:ext>
                  </a:extLst>
                </a:gridCol>
                <a:gridCol w="412217">
                  <a:extLst>
                    <a:ext uri="{9D8B030D-6E8A-4147-A177-3AD203B41FA5}">
                      <a16:colId xmlns:a16="http://schemas.microsoft.com/office/drawing/2014/main" val="2980834045"/>
                    </a:ext>
                  </a:extLst>
                </a:gridCol>
              </a:tblGrid>
              <a:tr h="186196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Meta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GENE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/>
                        <a:t>nPIP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In</a:t>
                      </a:r>
                      <a:r>
                        <a:rPr lang="zh-CN" altLang="en-US" sz="800" dirty="0"/>
                        <a:t>  </a:t>
                      </a:r>
                      <a:r>
                        <a:rPr lang="en-US" altLang="zh-CN" sz="800" dirty="0"/>
                        <a:t>CS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05360"/>
                  </a:ext>
                </a:extLst>
              </a:tr>
              <a:tr h="186196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Region</a:t>
                      </a:r>
                      <a:r>
                        <a:rPr lang="zh-CN" altLang="en-US" sz="800" dirty="0"/>
                        <a:t> </a:t>
                      </a:r>
                      <a:r>
                        <a:rPr lang="en-US" altLang="zh-CN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Gene</a:t>
                      </a:r>
                      <a:r>
                        <a:rPr lang="zh-CN" altLang="en-US" sz="800" dirty="0"/>
                        <a:t> </a:t>
                      </a:r>
                      <a:r>
                        <a:rPr lang="en-US" altLang="zh-CN" sz="800" dirty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Yes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606717"/>
                  </a:ext>
                </a:extLst>
              </a:tr>
              <a:tr h="186196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/>
                        <a:t>Region</a:t>
                      </a:r>
                      <a:r>
                        <a:rPr lang="zh-CN" altLang="en-US" sz="800" dirty="0"/>
                        <a:t> </a:t>
                      </a:r>
                      <a:r>
                        <a:rPr lang="en-US" altLang="zh-CN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Gene</a:t>
                      </a:r>
                      <a:r>
                        <a:rPr lang="zh-CN" altLang="en-US" sz="800" dirty="0"/>
                        <a:t> </a:t>
                      </a:r>
                      <a:r>
                        <a:rPr lang="en-US" altLang="zh-CN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0.09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0.15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Yes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71223"/>
                  </a:ext>
                </a:extLst>
              </a:tr>
              <a:tr h="186196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/>
                        <a:t>Region</a:t>
                      </a:r>
                      <a:r>
                        <a:rPr lang="zh-CN" altLang="en-US" sz="800" dirty="0"/>
                        <a:t> </a:t>
                      </a:r>
                      <a:r>
                        <a:rPr lang="en-US" altLang="zh-CN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Gene</a:t>
                      </a:r>
                      <a:r>
                        <a:rPr lang="zh-CN" altLang="en-US" sz="800" dirty="0"/>
                        <a:t> </a:t>
                      </a:r>
                      <a:r>
                        <a:rPr lang="en-US" altLang="zh-CN" sz="800" dirty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0.02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0.035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No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464269"/>
                  </a:ext>
                </a:extLst>
              </a:tr>
              <a:tr h="186196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/>
                        <a:t>Region</a:t>
                      </a:r>
                      <a:r>
                        <a:rPr lang="zh-CN" altLang="en-US" sz="800" dirty="0"/>
                        <a:t> </a:t>
                      </a:r>
                      <a:r>
                        <a:rPr lang="en-US" altLang="zh-CN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Gene</a:t>
                      </a:r>
                      <a:r>
                        <a:rPr lang="zh-CN" altLang="en-US" sz="800" dirty="0"/>
                        <a:t> </a:t>
                      </a:r>
                      <a:r>
                        <a:rPr lang="en-US" altLang="zh-CN" sz="800" dirty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0.01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0.01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No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157764"/>
                  </a:ext>
                </a:extLst>
              </a:tr>
              <a:tr h="186196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/>
                        <a:t>Region</a:t>
                      </a:r>
                      <a:r>
                        <a:rPr lang="zh-CN" altLang="en-US" sz="800" dirty="0"/>
                        <a:t> </a:t>
                      </a:r>
                      <a:r>
                        <a:rPr lang="en-US" altLang="zh-CN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Null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0.003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0.005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No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38441"/>
                  </a:ext>
                </a:extLst>
              </a:tr>
            </a:tbl>
          </a:graphicData>
        </a:graphic>
      </p:graphicFrame>
      <p:graphicFrame>
        <p:nvGraphicFramePr>
          <p:cNvPr id="116" name="Table 10">
            <a:extLst>
              <a:ext uri="{FF2B5EF4-FFF2-40B4-BE49-F238E27FC236}">
                <a16:creationId xmlns:a16="http://schemas.microsoft.com/office/drawing/2014/main" id="{5055159A-A71D-EB4D-8323-1F9622BC0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066207"/>
              </p:ext>
            </p:extLst>
          </p:nvPr>
        </p:nvGraphicFramePr>
        <p:xfrm>
          <a:off x="9113392" y="13044688"/>
          <a:ext cx="2343583" cy="128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2829">
                  <a:extLst>
                    <a:ext uri="{9D8B030D-6E8A-4147-A177-3AD203B41FA5}">
                      <a16:colId xmlns:a16="http://schemas.microsoft.com/office/drawing/2014/main" val="62292537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289313993"/>
                    </a:ext>
                  </a:extLst>
                </a:gridCol>
                <a:gridCol w="431074">
                  <a:extLst>
                    <a:ext uri="{9D8B030D-6E8A-4147-A177-3AD203B41FA5}">
                      <a16:colId xmlns:a16="http://schemas.microsoft.com/office/drawing/2014/main" val="4109617964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247276005"/>
                    </a:ext>
                  </a:extLst>
                </a:gridCol>
                <a:gridCol w="412217">
                  <a:extLst>
                    <a:ext uri="{9D8B030D-6E8A-4147-A177-3AD203B41FA5}">
                      <a16:colId xmlns:a16="http://schemas.microsoft.com/office/drawing/2014/main" val="2980834045"/>
                    </a:ext>
                  </a:extLst>
                </a:gridCol>
              </a:tblGrid>
              <a:tr h="186196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AFR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GENE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/>
                        <a:t>nPIP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In</a:t>
                      </a:r>
                      <a:r>
                        <a:rPr lang="zh-CN" altLang="en-US" sz="800" dirty="0"/>
                        <a:t>  </a:t>
                      </a:r>
                      <a:r>
                        <a:rPr lang="en-US" altLang="zh-CN" sz="800" dirty="0"/>
                        <a:t>CS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05360"/>
                  </a:ext>
                </a:extLst>
              </a:tr>
              <a:tr h="186196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Region</a:t>
                      </a:r>
                      <a:r>
                        <a:rPr lang="zh-CN" altLang="en-US" sz="800" dirty="0"/>
                        <a:t> </a:t>
                      </a:r>
                      <a:r>
                        <a:rPr lang="en-US" altLang="zh-CN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Gene</a:t>
                      </a:r>
                      <a:r>
                        <a:rPr lang="zh-CN" altLang="en-US" sz="800" dirty="0"/>
                        <a:t> </a:t>
                      </a:r>
                      <a:r>
                        <a:rPr lang="en-US" altLang="zh-CN" sz="800" dirty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Yes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606717"/>
                  </a:ext>
                </a:extLst>
              </a:tr>
              <a:tr h="186196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/>
                        <a:t>Region</a:t>
                      </a:r>
                      <a:r>
                        <a:rPr lang="zh-CN" altLang="en-US" sz="800" dirty="0"/>
                        <a:t> </a:t>
                      </a:r>
                      <a:r>
                        <a:rPr lang="en-US" altLang="zh-CN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Gene</a:t>
                      </a:r>
                      <a:r>
                        <a:rPr lang="zh-CN" altLang="en-US" sz="800" dirty="0"/>
                        <a:t> </a:t>
                      </a:r>
                      <a:r>
                        <a:rPr lang="en-US" altLang="zh-CN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0.09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0.15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Yes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71223"/>
                  </a:ext>
                </a:extLst>
              </a:tr>
              <a:tr h="186196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/>
                        <a:t>Region</a:t>
                      </a:r>
                      <a:r>
                        <a:rPr lang="zh-CN" altLang="en-US" sz="800" dirty="0"/>
                        <a:t> </a:t>
                      </a:r>
                      <a:r>
                        <a:rPr lang="en-US" altLang="zh-CN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Gene</a:t>
                      </a:r>
                      <a:r>
                        <a:rPr lang="zh-CN" altLang="en-US" sz="800" dirty="0"/>
                        <a:t> </a:t>
                      </a:r>
                      <a:r>
                        <a:rPr lang="en-US" altLang="zh-CN" sz="800" dirty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0.02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0.035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No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464269"/>
                  </a:ext>
                </a:extLst>
              </a:tr>
              <a:tr h="186196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/>
                        <a:t>Region</a:t>
                      </a:r>
                      <a:r>
                        <a:rPr lang="zh-CN" altLang="en-US" sz="800" dirty="0"/>
                        <a:t> </a:t>
                      </a:r>
                      <a:r>
                        <a:rPr lang="en-US" altLang="zh-CN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Gene</a:t>
                      </a:r>
                      <a:r>
                        <a:rPr lang="zh-CN" altLang="en-US" sz="800" dirty="0"/>
                        <a:t> </a:t>
                      </a:r>
                      <a:r>
                        <a:rPr lang="en-US" altLang="zh-CN" sz="800" dirty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0.01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0.01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No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157764"/>
                  </a:ext>
                </a:extLst>
              </a:tr>
              <a:tr h="186196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/>
                        <a:t>Region</a:t>
                      </a:r>
                      <a:r>
                        <a:rPr lang="zh-CN" altLang="en-US" sz="800" dirty="0"/>
                        <a:t> </a:t>
                      </a:r>
                      <a:r>
                        <a:rPr lang="en-US" altLang="zh-CN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Null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0.003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0.005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No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38441"/>
                  </a:ext>
                </a:extLst>
              </a:tr>
            </a:tbl>
          </a:graphicData>
        </a:graphic>
      </p:graphicFrame>
      <p:graphicFrame>
        <p:nvGraphicFramePr>
          <p:cNvPr id="117" name="Table 10">
            <a:extLst>
              <a:ext uri="{FF2B5EF4-FFF2-40B4-BE49-F238E27FC236}">
                <a16:creationId xmlns:a16="http://schemas.microsoft.com/office/drawing/2014/main" id="{201626F6-1069-4D4A-BEBC-3B902189A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549097"/>
              </p:ext>
            </p:extLst>
          </p:nvPr>
        </p:nvGraphicFramePr>
        <p:xfrm>
          <a:off x="9265792" y="13197088"/>
          <a:ext cx="2343583" cy="128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2829">
                  <a:extLst>
                    <a:ext uri="{9D8B030D-6E8A-4147-A177-3AD203B41FA5}">
                      <a16:colId xmlns:a16="http://schemas.microsoft.com/office/drawing/2014/main" val="62292537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289313993"/>
                    </a:ext>
                  </a:extLst>
                </a:gridCol>
                <a:gridCol w="431074">
                  <a:extLst>
                    <a:ext uri="{9D8B030D-6E8A-4147-A177-3AD203B41FA5}">
                      <a16:colId xmlns:a16="http://schemas.microsoft.com/office/drawing/2014/main" val="4109617964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247276005"/>
                    </a:ext>
                  </a:extLst>
                </a:gridCol>
                <a:gridCol w="412217">
                  <a:extLst>
                    <a:ext uri="{9D8B030D-6E8A-4147-A177-3AD203B41FA5}">
                      <a16:colId xmlns:a16="http://schemas.microsoft.com/office/drawing/2014/main" val="2980834045"/>
                    </a:ext>
                  </a:extLst>
                </a:gridCol>
              </a:tblGrid>
              <a:tr h="186196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EUR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GENE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/>
                        <a:t>nPIP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In</a:t>
                      </a:r>
                      <a:r>
                        <a:rPr lang="zh-CN" altLang="en-US" sz="800" dirty="0"/>
                        <a:t>  </a:t>
                      </a:r>
                      <a:r>
                        <a:rPr lang="en-US" altLang="zh-CN" sz="800" dirty="0"/>
                        <a:t>CS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05360"/>
                  </a:ext>
                </a:extLst>
              </a:tr>
              <a:tr h="186196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Region</a:t>
                      </a:r>
                      <a:r>
                        <a:rPr lang="zh-CN" altLang="en-US" sz="800" dirty="0"/>
                        <a:t> </a:t>
                      </a:r>
                      <a:r>
                        <a:rPr lang="en-US" altLang="zh-CN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Gene</a:t>
                      </a:r>
                      <a:r>
                        <a:rPr lang="zh-CN" altLang="en-US" sz="800" dirty="0"/>
                        <a:t> </a:t>
                      </a:r>
                      <a:r>
                        <a:rPr lang="en-US" altLang="zh-CN" sz="800" dirty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Yes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606717"/>
                  </a:ext>
                </a:extLst>
              </a:tr>
              <a:tr h="186196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/>
                        <a:t>Region</a:t>
                      </a:r>
                      <a:r>
                        <a:rPr lang="zh-CN" altLang="en-US" sz="800" dirty="0"/>
                        <a:t> </a:t>
                      </a:r>
                      <a:r>
                        <a:rPr lang="en-US" altLang="zh-CN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Gene</a:t>
                      </a:r>
                      <a:r>
                        <a:rPr lang="zh-CN" altLang="en-US" sz="800" dirty="0"/>
                        <a:t> </a:t>
                      </a:r>
                      <a:r>
                        <a:rPr lang="en-US" altLang="zh-CN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0.09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0.15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Yes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71223"/>
                  </a:ext>
                </a:extLst>
              </a:tr>
              <a:tr h="186196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/>
                        <a:t>Region</a:t>
                      </a:r>
                      <a:r>
                        <a:rPr lang="zh-CN" altLang="en-US" sz="800" dirty="0"/>
                        <a:t> </a:t>
                      </a:r>
                      <a:r>
                        <a:rPr lang="en-US" altLang="zh-CN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Gene</a:t>
                      </a:r>
                      <a:r>
                        <a:rPr lang="zh-CN" altLang="en-US" sz="800" dirty="0"/>
                        <a:t> </a:t>
                      </a:r>
                      <a:r>
                        <a:rPr lang="en-US" altLang="zh-CN" sz="800" dirty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0.02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0.035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No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464269"/>
                  </a:ext>
                </a:extLst>
              </a:tr>
              <a:tr h="186196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/>
                        <a:t>Region</a:t>
                      </a:r>
                      <a:r>
                        <a:rPr lang="zh-CN" altLang="en-US" sz="800" dirty="0"/>
                        <a:t> </a:t>
                      </a:r>
                      <a:r>
                        <a:rPr lang="en-US" altLang="zh-CN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Gene</a:t>
                      </a:r>
                      <a:r>
                        <a:rPr lang="zh-CN" altLang="en-US" sz="800" dirty="0"/>
                        <a:t> </a:t>
                      </a:r>
                      <a:r>
                        <a:rPr lang="en-US" altLang="zh-CN" sz="800" dirty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0.01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0.01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No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157764"/>
                  </a:ext>
                </a:extLst>
              </a:tr>
              <a:tr h="186196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/>
                        <a:t>Region</a:t>
                      </a:r>
                      <a:r>
                        <a:rPr lang="zh-CN" altLang="en-US" sz="800" dirty="0"/>
                        <a:t> </a:t>
                      </a:r>
                      <a:r>
                        <a:rPr lang="en-US" altLang="zh-CN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Null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0.003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0.005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No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38441"/>
                  </a:ext>
                </a:extLst>
              </a:tr>
            </a:tbl>
          </a:graphicData>
        </a:graphic>
      </p:graphicFrame>
      <p:graphicFrame>
        <p:nvGraphicFramePr>
          <p:cNvPr id="118" name="Table 10">
            <a:extLst>
              <a:ext uri="{FF2B5EF4-FFF2-40B4-BE49-F238E27FC236}">
                <a16:creationId xmlns:a16="http://schemas.microsoft.com/office/drawing/2014/main" id="{81FE58D2-80C2-334D-91BE-42E9E7B08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084924"/>
              </p:ext>
            </p:extLst>
          </p:nvPr>
        </p:nvGraphicFramePr>
        <p:xfrm>
          <a:off x="9418192" y="13349488"/>
          <a:ext cx="2554494" cy="128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6607">
                  <a:extLst>
                    <a:ext uri="{9D8B030D-6E8A-4147-A177-3AD203B41FA5}">
                      <a16:colId xmlns:a16="http://schemas.microsoft.com/office/drawing/2014/main" val="622925372"/>
                    </a:ext>
                  </a:extLst>
                </a:gridCol>
                <a:gridCol w="490176">
                  <a:extLst>
                    <a:ext uri="{9D8B030D-6E8A-4147-A177-3AD203B41FA5}">
                      <a16:colId xmlns:a16="http://schemas.microsoft.com/office/drawing/2014/main" val="1289313993"/>
                    </a:ext>
                  </a:extLst>
                </a:gridCol>
                <a:gridCol w="437606">
                  <a:extLst>
                    <a:ext uri="{9D8B030D-6E8A-4147-A177-3AD203B41FA5}">
                      <a16:colId xmlns:a16="http://schemas.microsoft.com/office/drawing/2014/main" val="4109617964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247276005"/>
                    </a:ext>
                  </a:extLst>
                </a:gridCol>
                <a:gridCol w="505562">
                  <a:extLst>
                    <a:ext uri="{9D8B030D-6E8A-4147-A177-3AD203B41FA5}">
                      <a16:colId xmlns:a16="http://schemas.microsoft.com/office/drawing/2014/main" val="2980834045"/>
                    </a:ext>
                  </a:extLst>
                </a:gridCol>
              </a:tblGrid>
              <a:tr h="186196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MA-FOCUS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GENE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PIP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/>
                        <a:t>nPIP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In</a:t>
                      </a:r>
                      <a:r>
                        <a:rPr lang="zh-CN" altLang="en-US" sz="800" dirty="0"/>
                        <a:t>  </a:t>
                      </a:r>
                      <a:r>
                        <a:rPr lang="en-US" altLang="zh-CN" sz="800" dirty="0"/>
                        <a:t>CS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05360"/>
                  </a:ext>
                </a:extLst>
              </a:tr>
              <a:tr h="186196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Region</a:t>
                      </a:r>
                      <a:r>
                        <a:rPr lang="zh-CN" altLang="en-US" sz="800" dirty="0"/>
                        <a:t> </a:t>
                      </a:r>
                      <a:r>
                        <a:rPr lang="en-US" altLang="zh-CN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Gene</a:t>
                      </a:r>
                      <a:r>
                        <a:rPr lang="zh-CN" altLang="en-US" sz="800" dirty="0"/>
                        <a:t> </a:t>
                      </a:r>
                      <a:r>
                        <a:rPr lang="en-US" altLang="zh-CN" sz="800" dirty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Yes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606717"/>
                  </a:ext>
                </a:extLst>
              </a:tr>
              <a:tr h="186196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/>
                        <a:t>Region</a:t>
                      </a:r>
                      <a:r>
                        <a:rPr lang="zh-CN" altLang="en-US" sz="800" dirty="0"/>
                        <a:t> </a:t>
                      </a:r>
                      <a:r>
                        <a:rPr lang="en-US" altLang="zh-CN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Gene</a:t>
                      </a:r>
                      <a:r>
                        <a:rPr lang="zh-CN" altLang="en-US" sz="800" dirty="0"/>
                        <a:t> </a:t>
                      </a:r>
                      <a:r>
                        <a:rPr lang="en-US" altLang="zh-CN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0.09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0.15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Yes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71223"/>
                  </a:ext>
                </a:extLst>
              </a:tr>
              <a:tr h="186196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/>
                        <a:t>Region</a:t>
                      </a:r>
                      <a:r>
                        <a:rPr lang="zh-CN" altLang="en-US" sz="800" dirty="0"/>
                        <a:t> </a:t>
                      </a:r>
                      <a:r>
                        <a:rPr lang="en-US" altLang="zh-CN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Gene</a:t>
                      </a:r>
                      <a:r>
                        <a:rPr lang="zh-CN" altLang="en-US" sz="800" dirty="0"/>
                        <a:t> </a:t>
                      </a:r>
                      <a:r>
                        <a:rPr lang="en-US" altLang="zh-CN" sz="800" dirty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0.02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0.035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No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464269"/>
                  </a:ext>
                </a:extLst>
              </a:tr>
              <a:tr h="186196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/>
                        <a:t>Region</a:t>
                      </a:r>
                      <a:r>
                        <a:rPr lang="zh-CN" altLang="en-US" sz="800" dirty="0"/>
                        <a:t> </a:t>
                      </a:r>
                      <a:r>
                        <a:rPr lang="en-US" altLang="zh-CN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Gene</a:t>
                      </a:r>
                      <a:r>
                        <a:rPr lang="zh-CN" altLang="en-US" sz="800" dirty="0"/>
                        <a:t> </a:t>
                      </a:r>
                      <a:r>
                        <a:rPr lang="en-US" altLang="zh-CN" sz="800" dirty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0.01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0.01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No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157764"/>
                  </a:ext>
                </a:extLst>
              </a:tr>
              <a:tr h="186196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/>
                        <a:t>Region</a:t>
                      </a:r>
                      <a:r>
                        <a:rPr lang="zh-CN" altLang="en-US" sz="800" dirty="0"/>
                        <a:t> </a:t>
                      </a:r>
                      <a:r>
                        <a:rPr lang="en-US" altLang="zh-CN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Null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0.003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0.005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No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38441"/>
                  </a:ext>
                </a:extLst>
              </a:tr>
            </a:tbl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72089505-286A-FC42-A029-DED858D3451C}"/>
              </a:ext>
            </a:extLst>
          </p:cNvPr>
          <p:cNvSpPr txBox="1"/>
          <p:nvPr/>
        </p:nvSpPr>
        <p:spPr>
          <a:xfrm>
            <a:off x="9155406" y="12537508"/>
            <a:ext cx="17572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MA-FOCUS</a:t>
            </a:r>
            <a:r>
              <a:rPr lang="zh-CN" altLang="en-US" sz="1000" dirty="0"/>
              <a:t> </a:t>
            </a:r>
            <a:r>
              <a:rPr lang="en-US" altLang="zh-CN" sz="1000" dirty="0"/>
              <a:t>and</a:t>
            </a:r>
            <a:r>
              <a:rPr lang="zh-CN" altLang="en-US" sz="1000" dirty="0"/>
              <a:t> </a:t>
            </a:r>
            <a:r>
              <a:rPr lang="en-US" altLang="zh-CN" sz="1000" dirty="0"/>
              <a:t>FOCUS</a:t>
            </a:r>
            <a:r>
              <a:rPr lang="zh-CN" altLang="en-US" sz="1000" dirty="0"/>
              <a:t> </a:t>
            </a:r>
            <a:r>
              <a:rPr lang="en-US" altLang="zh-CN" sz="1000" dirty="0"/>
              <a:t>Results</a:t>
            </a:r>
            <a:endParaRPr 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0" name="Table 10">
                <a:extLst>
                  <a:ext uri="{FF2B5EF4-FFF2-40B4-BE49-F238E27FC236}">
                    <a16:creationId xmlns:a16="http://schemas.microsoft.com/office/drawing/2014/main" id="{7DF95AB7-585A-2C40-812D-DB7BA1A716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6733711"/>
                  </p:ext>
                </p:extLst>
              </p:nvPr>
            </p:nvGraphicFramePr>
            <p:xfrm>
              <a:off x="9034986" y="10271774"/>
              <a:ext cx="1814728" cy="1083945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497205">
                      <a:extLst>
                        <a:ext uri="{9D8B030D-6E8A-4147-A177-3AD203B41FA5}">
                          <a16:colId xmlns:a16="http://schemas.microsoft.com/office/drawing/2014/main" val="622925372"/>
                        </a:ext>
                      </a:extLst>
                    </a:gridCol>
                    <a:gridCol w="422788">
                      <a:extLst>
                        <a:ext uri="{9D8B030D-6E8A-4147-A177-3AD203B41FA5}">
                          <a16:colId xmlns:a16="http://schemas.microsoft.com/office/drawing/2014/main" val="1289313993"/>
                        </a:ext>
                      </a:extLst>
                    </a:gridCol>
                    <a:gridCol w="412954">
                      <a:extLst>
                        <a:ext uri="{9D8B030D-6E8A-4147-A177-3AD203B41FA5}">
                          <a16:colId xmlns:a16="http://schemas.microsoft.com/office/drawing/2014/main" val="4109617964"/>
                        </a:ext>
                      </a:extLst>
                    </a:gridCol>
                    <a:gridCol w="481781">
                      <a:extLst>
                        <a:ext uri="{9D8B030D-6E8A-4147-A177-3AD203B41FA5}">
                          <a16:colId xmlns:a16="http://schemas.microsoft.com/office/drawing/2014/main" val="2980834045"/>
                        </a:ext>
                      </a:extLst>
                    </a:gridCol>
                  </a:tblGrid>
                  <a:tr h="186196"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AFR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800" b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zh-CN" sz="800" b="1" i="1" smtClean="0"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sub>
                                  <m:sup>
                                    <m:r>
                                      <a:rPr lang="en-US" altLang="zh-CN" sz="80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Z</a:t>
                          </a:r>
                          <a:r>
                            <a:rPr lang="zh-CN" altLang="en-US" sz="800" dirty="0"/>
                            <a:t> 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8105360"/>
                      </a:ext>
                    </a:extLst>
                  </a:tr>
                  <a:tr h="186196"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0.01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0.52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0.603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0606717"/>
                      </a:ext>
                    </a:extLst>
                  </a:tr>
                  <a:tr h="186196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0.05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5.34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9e-08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7871223"/>
                      </a:ext>
                    </a:extLst>
                  </a:tr>
                  <a:tr h="186196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3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0.80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-0.42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0.674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9464269"/>
                      </a:ext>
                    </a:extLst>
                  </a:tr>
                  <a:tr h="186196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4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0.001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-12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3e-33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61577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0" name="Table 10">
                <a:extLst>
                  <a:ext uri="{FF2B5EF4-FFF2-40B4-BE49-F238E27FC236}">
                    <a16:creationId xmlns:a16="http://schemas.microsoft.com/office/drawing/2014/main" id="{7DF95AB7-585A-2C40-812D-DB7BA1A716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6733711"/>
                  </p:ext>
                </p:extLst>
              </p:nvPr>
            </p:nvGraphicFramePr>
            <p:xfrm>
              <a:off x="9034986" y="10271774"/>
              <a:ext cx="1814728" cy="1083945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497205">
                      <a:extLst>
                        <a:ext uri="{9D8B030D-6E8A-4147-A177-3AD203B41FA5}">
                          <a16:colId xmlns:a16="http://schemas.microsoft.com/office/drawing/2014/main" val="622925372"/>
                        </a:ext>
                      </a:extLst>
                    </a:gridCol>
                    <a:gridCol w="422788">
                      <a:extLst>
                        <a:ext uri="{9D8B030D-6E8A-4147-A177-3AD203B41FA5}">
                          <a16:colId xmlns:a16="http://schemas.microsoft.com/office/drawing/2014/main" val="1289313993"/>
                        </a:ext>
                      </a:extLst>
                    </a:gridCol>
                    <a:gridCol w="412954">
                      <a:extLst>
                        <a:ext uri="{9D8B030D-6E8A-4147-A177-3AD203B41FA5}">
                          <a16:colId xmlns:a16="http://schemas.microsoft.com/office/drawing/2014/main" val="4109617964"/>
                        </a:ext>
                      </a:extLst>
                    </a:gridCol>
                    <a:gridCol w="481781">
                      <a:extLst>
                        <a:ext uri="{9D8B030D-6E8A-4147-A177-3AD203B41FA5}">
                          <a16:colId xmlns:a16="http://schemas.microsoft.com/office/drawing/2014/main" val="2980834045"/>
                        </a:ext>
                      </a:extLst>
                    </a:gridCol>
                  </a:tblGrid>
                  <a:tr h="230505"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AFR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4"/>
                          <a:stretch>
                            <a:fillRect l="-117647" t="-5263" r="-211765" b="-36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Z</a:t>
                          </a:r>
                          <a:r>
                            <a:rPr lang="zh-CN" altLang="en-US" sz="800" dirty="0"/>
                            <a:t> 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4"/>
                          <a:stretch>
                            <a:fillRect l="-281579" t="-5263" r="-2632" b="-36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810536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0.01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0.52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0.603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060671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0.05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5.34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9e-08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7871223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3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0.80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-0.42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0.674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946426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4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0.001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-12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3e-33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61577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1" name="Table 10">
                <a:extLst>
                  <a:ext uri="{FF2B5EF4-FFF2-40B4-BE49-F238E27FC236}">
                    <a16:creationId xmlns:a16="http://schemas.microsoft.com/office/drawing/2014/main" id="{2D522395-095E-544D-954B-016EAD05D2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1599841"/>
                  </p:ext>
                </p:extLst>
              </p:nvPr>
            </p:nvGraphicFramePr>
            <p:xfrm>
              <a:off x="9187386" y="10424174"/>
              <a:ext cx="1824743" cy="1083945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507220">
                      <a:extLst>
                        <a:ext uri="{9D8B030D-6E8A-4147-A177-3AD203B41FA5}">
                          <a16:colId xmlns:a16="http://schemas.microsoft.com/office/drawing/2014/main" val="622925372"/>
                        </a:ext>
                      </a:extLst>
                    </a:gridCol>
                    <a:gridCol w="422788">
                      <a:extLst>
                        <a:ext uri="{9D8B030D-6E8A-4147-A177-3AD203B41FA5}">
                          <a16:colId xmlns:a16="http://schemas.microsoft.com/office/drawing/2014/main" val="1289313993"/>
                        </a:ext>
                      </a:extLst>
                    </a:gridCol>
                    <a:gridCol w="412954">
                      <a:extLst>
                        <a:ext uri="{9D8B030D-6E8A-4147-A177-3AD203B41FA5}">
                          <a16:colId xmlns:a16="http://schemas.microsoft.com/office/drawing/2014/main" val="4109617964"/>
                        </a:ext>
                      </a:extLst>
                    </a:gridCol>
                    <a:gridCol w="481781">
                      <a:extLst>
                        <a:ext uri="{9D8B030D-6E8A-4147-A177-3AD203B41FA5}">
                          <a16:colId xmlns:a16="http://schemas.microsoft.com/office/drawing/2014/main" val="2980834045"/>
                        </a:ext>
                      </a:extLst>
                    </a:gridCol>
                  </a:tblGrid>
                  <a:tr h="186196"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EUR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800" b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zh-CN" sz="800" b="1" i="1" smtClean="0"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sub>
                                  <m:sup>
                                    <m:r>
                                      <a:rPr lang="en-US" altLang="zh-CN" sz="80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Z</a:t>
                          </a:r>
                          <a:r>
                            <a:rPr lang="zh-CN" altLang="en-US" sz="800" dirty="0"/>
                            <a:t> 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8105360"/>
                      </a:ext>
                    </a:extLst>
                  </a:tr>
                  <a:tr h="186196"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0.01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0.52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0.603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0606717"/>
                      </a:ext>
                    </a:extLst>
                  </a:tr>
                  <a:tr h="186196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0.05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5.34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9e-08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7871223"/>
                      </a:ext>
                    </a:extLst>
                  </a:tr>
                  <a:tr h="186196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3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0.80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-0.42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0.674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9464269"/>
                      </a:ext>
                    </a:extLst>
                  </a:tr>
                  <a:tr h="186196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4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0.001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-12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3e-33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61577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1" name="Table 10">
                <a:extLst>
                  <a:ext uri="{FF2B5EF4-FFF2-40B4-BE49-F238E27FC236}">
                    <a16:creationId xmlns:a16="http://schemas.microsoft.com/office/drawing/2014/main" id="{2D522395-095E-544D-954B-016EAD05D2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1599841"/>
                  </p:ext>
                </p:extLst>
              </p:nvPr>
            </p:nvGraphicFramePr>
            <p:xfrm>
              <a:off x="9187386" y="10424174"/>
              <a:ext cx="1824743" cy="1083945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507220">
                      <a:extLst>
                        <a:ext uri="{9D8B030D-6E8A-4147-A177-3AD203B41FA5}">
                          <a16:colId xmlns:a16="http://schemas.microsoft.com/office/drawing/2014/main" val="622925372"/>
                        </a:ext>
                      </a:extLst>
                    </a:gridCol>
                    <a:gridCol w="422788">
                      <a:extLst>
                        <a:ext uri="{9D8B030D-6E8A-4147-A177-3AD203B41FA5}">
                          <a16:colId xmlns:a16="http://schemas.microsoft.com/office/drawing/2014/main" val="1289313993"/>
                        </a:ext>
                      </a:extLst>
                    </a:gridCol>
                    <a:gridCol w="412954">
                      <a:extLst>
                        <a:ext uri="{9D8B030D-6E8A-4147-A177-3AD203B41FA5}">
                          <a16:colId xmlns:a16="http://schemas.microsoft.com/office/drawing/2014/main" val="4109617964"/>
                        </a:ext>
                      </a:extLst>
                    </a:gridCol>
                    <a:gridCol w="481781">
                      <a:extLst>
                        <a:ext uri="{9D8B030D-6E8A-4147-A177-3AD203B41FA5}">
                          <a16:colId xmlns:a16="http://schemas.microsoft.com/office/drawing/2014/main" val="2980834045"/>
                        </a:ext>
                      </a:extLst>
                    </a:gridCol>
                  </a:tblGrid>
                  <a:tr h="230505"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EUR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5"/>
                          <a:stretch>
                            <a:fillRect l="-120588" t="-5263" r="-211765" b="-36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Z</a:t>
                          </a:r>
                          <a:r>
                            <a:rPr lang="zh-CN" altLang="en-US" sz="800" dirty="0"/>
                            <a:t> 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5"/>
                          <a:stretch>
                            <a:fillRect l="-284211" t="-5263" r="-2632" b="-36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810536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0.01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0.52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0.603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060671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0.05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5.34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9e-08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7871223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3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0.80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-0.42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0.674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946426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4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0.001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-12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3e-33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61577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2" name="Table 10">
                <a:extLst>
                  <a:ext uri="{FF2B5EF4-FFF2-40B4-BE49-F238E27FC236}">
                    <a16:creationId xmlns:a16="http://schemas.microsoft.com/office/drawing/2014/main" id="{BE2E4435-4A61-8249-8A9D-F1EEF215AB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7638709"/>
                  </p:ext>
                </p:extLst>
              </p:nvPr>
            </p:nvGraphicFramePr>
            <p:xfrm>
              <a:off x="493354" y="12967624"/>
              <a:ext cx="1824743" cy="1069531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507220">
                      <a:extLst>
                        <a:ext uri="{9D8B030D-6E8A-4147-A177-3AD203B41FA5}">
                          <a16:colId xmlns:a16="http://schemas.microsoft.com/office/drawing/2014/main" val="622925372"/>
                        </a:ext>
                      </a:extLst>
                    </a:gridCol>
                    <a:gridCol w="422788">
                      <a:extLst>
                        <a:ext uri="{9D8B030D-6E8A-4147-A177-3AD203B41FA5}">
                          <a16:colId xmlns:a16="http://schemas.microsoft.com/office/drawing/2014/main" val="1289313993"/>
                        </a:ext>
                      </a:extLst>
                    </a:gridCol>
                    <a:gridCol w="412954">
                      <a:extLst>
                        <a:ext uri="{9D8B030D-6E8A-4147-A177-3AD203B41FA5}">
                          <a16:colId xmlns:a16="http://schemas.microsoft.com/office/drawing/2014/main" val="4109617964"/>
                        </a:ext>
                      </a:extLst>
                    </a:gridCol>
                    <a:gridCol w="481781">
                      <a:extLst>
                        <a:ext uri="{9D8B030D-6E8A-4147-A177-3AD203B41FA5}">
                          <a16:colId xmlns:a16="http://schemas.microsoft.com/office/drawing/2014/main" val="2980834045"/>
                        </a:ext>
                      </a:extLst>
                    </a:gridCol>
                  </a:tblGrid>
                  <a:tr h="186196"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Meta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p>
                                    <m:r>
                                      <a:rPr lang="en-US" altLang="zh-CN" sz="80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Z</a:t>
                          </a:r>
                          <a:r>
                            <a:rPr lang="zh-CN" altLang="en-US" sz="800" dirty="0"/>
                            <a:t> 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8105360"/>
                      </a:ext>
                    </a:extLst>
                  </a:tr>
                  <a:tr h="186196"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0.01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0.52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0.603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0606717"/>
                      </a:ext>
                    </a:extLst>
                  </a:tr>
                  <a:tr h="186196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0.05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5.34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9e-08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7871223"/>
                      </a:ext>
                    </a:extLst>
                  </a:tr>
                  <a:tr h="186196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3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0.80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-0.42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0.674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9464269"/>
                      </a:ext>
                    </a:extLst>
                  </a:tr>
                  <a:tr h="186196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4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0.001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-12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3e-33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61577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2" name="Table 10">
                <a:extLst>
                  <a:ext uri="{FF2B5EF4-FFF2-40B4-BE49-F238E27FC236}">
                    <a16:creationId xmlns:a16="http://schemas.microsoft.com/office/drawing/2014/main" id="{BE2E4435-4A61-8249-8A9D-F1EEF215AB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7638709"/>
                  </p:ext>
                </p:extLst>
              </p:nvPr>
            </p:nvGraphicFramePr>
            <p:xfrm>
              <a:off x="493354" y="12967624"/>
              <a:ext cx="1824743" cy="1069531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507220">
                      <a:extLst>
                        <a:ext uri="{9D8B030D-6E8A-4147-A177-3AD203B41FA5}">
                          <a16:colId xmlns:a16="http://schemas.microsoft.com/office/drawing/2014/main" val="622925372"/>
                        </a:ext>
                      </a:extLst>
                    </a:gridCol>
                    <a:gridCol w="422788">
                      <a:extLst>
                        <a:ext uri="{9D8B030D-6E8A-4147-A177-3AD203B41FA5}">
                          <a16:colId xmlns:a16="http://schemas.microsoft.com/office/drawing/2014/main" val="1289313993"/>
                        </a:ext>
                      </a:extLst>
                    </a:gridCol>
                    <a:gridCol w="412954">
                      <a:extLst>
                        <a:ext uri="{9D8B030D-6E8A-4147-A177-3AD203B41FA5}">
                          <a16:colId xmlns:a16="http://schemas.microsoft.com/office/drawing/2014/main" val="4109617964"/>
                        </a:ext>
                      </a:extLst>
                    </a:gridCol>
                    <a:gridCol w="481781">
                      <a:extLst>
                        <a:ext uri="{9D8B030D-6E8A-4147-A177-3AD203B41FA5}">
                          <a16:colId xmlns:a16="http://schemas.microsoft.com/office/drawing/2014/main" val="2980834045"/>
                        </a:ext>
                      </a:extLst>
                    </a:gridCol>
                  </a:tblGrid>
                  <a:tr h="216091"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Meta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6"/>
                          <a:stretch>
                            <a:fillRect l="-120588" t="-5882" r="-211765" b="-4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Z</a:t>
                          </a:r>
                          <a:r>
                            <a:rPr lang="zh-CN" altLang="en-US" sz="800" dirty="0"/>
                            <a:t> 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6"/>
                          <a:stretch>
                            <a:fillRect l="-284211" t="-5882" r="-2632" b="-4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810536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0.01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0.52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0.603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060671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0.05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5.34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9e-08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7871223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3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0.80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-0.42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0.674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946426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4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0.001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-12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3e-33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61577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3" name="TextBox 122">
            <a:extLst>
              <a:ext uri="{FF2B5EF4-FFF2-40B4-BE49-F238E27FC236}">
                <a16:creationId xmlns:a16="http://schemas.microsoft.com/office/drawing/2014/main" id="{DE7A66A2-E8AA-A642-A301-D03AEE83EAA9}"/>
              </a:ext>
            </a:extLst>
          </p:cNvPr>
          <p:cNvSpPr txBox="1"/>
          <p:nvPr/>
        </p:nvSpPr>
        <p:spPr>
          <a:xfrm>
            <a:off x="946968" y="12662336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TWAS</a:t>
            </a:r>
            <a:r>
              <a:rPr lang="zh-CN" altLang="en-US" sz="1000" dirty="0"/>
              <a:t> </a:t>
            </a:r>
            <a:r>
              <a:rPr lang="en-US" altLang="zh-CN" sz="1000" dirty="0"/>
              <a:t>Results</a:t>
            </a:r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4" name="Table 10">
                <a:extLst>
                  <a:ext uri="{FF2B5EF4-FFF2-40B4-BE49-F238E27FC236}">
                    <a16:creationId xmlns:a16="http://schemas.microsoft.com/office/drawing/2014/main" id="{8F6AFBC2-EE07-6241-8296-DAF2997857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9394573"/>
                  </p:ext>
                </p:extLst>
              </p:nvPr>
            </p:nvGraphicFramePr>
            <p:xfrm>
              <a:off x="645754" y="13120024"/>
              <a:ext cx="1824743" cy="1069531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507220">
                      <a:extLst>
                        <a:ext uri="{9D8B030D-6E8A-4147-A177-3AD203B41FA5}">
                          <a16:colId xmlns:a16="http://schemas.microsoft.com/office/drawing/2014/main" val="622925372"/>
                        </a:ext>
                      </a:extLst>
                    </a:gridCol>
                    <a:gridCol w="422788">
                      <a:extLst>
                        <a:ext uri="{9D8B030D-6E8A-4147-A177-3AD203B41FA5}">
                          <a16:colId xmlns:a16="http://schemas.microsoft.com/office/drawing/2014/main" val="1289313993"/>
                        </a:ext>
                      </a:extLst>
                    </a:gridCol>
                    <a:gridCol w="412954">
                      <a:extLst>
                        <a:ext uri="{9D8B030D-6E8A-4147-A177-3AD203B41FA5}">
                          <a16:colId xmlns:a16="http://schemas.microsoft.com/office/drawing/2014/main" val="4109617964"/>
                        </a:ext>
                      </a:extLst>
                    </a:gridCol>
                    <a:gridCol w="481781">
                      <a:extLst>
                        <a:ext uri="{9D8B030D-6E8A-4147-A177-3AD203B41FA5}">
                          <a16:colId xmlns:a16="http://schemas.microsoft.com/office/drawing/2014/main" val="2980834045"/>
                        </a:ext>
                      </a:extLst>
                    </a:gridCol>
                  </a:tblGrid>
                  <a:tr h="186196"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AFR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p>
                                    <m:r>
                                      <a:rPr lang="en-US" altLang="zh-CN" sz="80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Z</a:t>
                          </a:r>
                          <a:r>
                            <a:rPr lang="zh-CN" altLang="en-US" sz="800" dirty="0"/>
                            <a:t> 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8105360"/>
                      </a:ext>
                    </a:extLst>
                  </a:tr>
                  <a:tr h="186196"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0.01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0.52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0.603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0606717"/>
                      </a:ext>
                    </a:extLst>
                  </a:tr>
                  <a:tr h="186196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0.05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5.34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9e-08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7871223"/>
                      </a:ext>
                    </a:extLst>
                  </a:tr>
                  <a:tr h="186196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3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0.80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-0.42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0.674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9464269"/>
                      </a:ext>
                    </a:extLst>
                  </a:tr>
                  <a:tr h="186196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4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0.001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-12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3e-33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61577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4" name="Table 10">
                <a:extLst>
                  <a:ext uri="{FF2B5EF4-FFF2-40B4-BE49-F238E27FC236}">
                    <a16:creationId xmlns:a16="http://schemas.microsoft.com/office/drawing/2014/main" id="{8F6AFBC2-EE07-6241-8296-DAF2997857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9394573"/>
                  </p:ext>
                </p:extLst>
              </p:nvPr>
            </p:nvGraphicFramePr>
            <p:xfrm>
              <a:off x="645754" y="13120024"/>
              <a:ext cx="1824743" cy="1069531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507220">
                      <a:extLst>
                        <a:ext uri="{9D8B030D-6E8A-4147-A177-3AD203B41FA5}">
                          <a16:colId xmlns:a16="http://schemas.microsoft.com/office/drawing/2014/main" val="622925372"/>
                        </a:ext>
                      </a:extLst>
                    </a:gridCol>
                    <a:gridCol w="422788">
                      <a:extLst>
                        <a:ext uri="{9D8B030D-6E8A-4147-A177-3AD203B41FA5}">
                          <a16:colId xmlns:a16="http://schemas.microsoft.com/office/drawing/2014/main" val="1289313993"/>
                        </a:ext>
                      </a:extLst>
                    </a:gridCol>
                    <a:gridCol w="412954">
                      <a:extLst>
                        <a:ext uri="{9D8B030D-6E8A-4147-A177-3AD203B41FA5}">
                          <a16:colId xmlns:a16="http://schemas.microsoft.com/office/drawing/2014/main" val="4109617964"/>
                        </a:ext>
                      </a:extLst>
                    </a:gridCol>
                    <a:gridCol w="481781">
                      <a:extLst>
                        <a:ext uri="{9D8B030D-6E8A-4147-A177-3AD203B41FA5}">
                          <a16:colId xmlns:a16="http://schemas.microsoft.com/office/drawing/2014/main" val="2980834045"/>
                        </a:ext>
                      </a:extLst>
                    </a:gridCol>
                  </a:tblGrid>
                  <a:tr h="216091"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AFR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7"/>
                          <a:stretch>
                            <a:fillRect l="-120588" t="-5882" r="-211765" b="-4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Z</a:t>
                          </a:r>
                          <a:r>
                            <a:rPr lang="zh-CN" altLang="en-US" sz="800" dirty="0"/>
                            <a:t> 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7"/>
                          <a:stretch>
                            <a:fillRect l="-284211" t="-5882" r="-2632" b="-4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810536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0.01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0.52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0.603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060671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0.05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5.34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9e-08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7871223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3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0.80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-0.42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0.674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946426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4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0.001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-12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3e-33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61577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5" name="Table 10">
                <a:extLst>
                  <a:ext uri="{FF2B5EF4-FFF2-40B4-BE49-F238E27FC236}">
                    <a16:creationId xmlns:a16="http://schemas.microsoft.com/office/drawing/2014/main" id="{A5A6B88C-2E09-FD44-8C4C-7A1C1AD3FD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9631106"/>
                  </p:ext>
                </p:extLst>
              </p:nvPr>
            </p:nvGraphicFramePr>
            <p:xfrm>
              <a:off x="798154" y="13272424"/>
              <a:ext cx="1824743" cy="1069531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507220">
                      <a:extLst>
                        <a:ext uri="{9D8B030D-6E8A-4147-A177-3AD203B41FA5}">
                          <a16:colId xmlns:a16="http://schemas.microsoft.com/office/drawing/2014/main" val="622925372"/>
                        </a:ext>
                      </a:extLst>
                    </a:gridCol>
                    <a:gridCol w="422788">
                      <a:extLst>
                        <a:ext uri="{9D8B030D-6E8A-4147-A177-3AD203B41FA5}">
                          <a16:colId xmlns:a16="http://schemas.microsoft.com/office/drawing/2014/main" val="1289313993"/>
                        </a:ext>
                      </a:extLst>
                    </a:gridCol>
                    <a:gridCol w="412954">
                      <a:extLst>
                        <a:ext uri="{9D8B030D-6E8A-4147-A177-3AD203B41FA5}">
                          <a16:colId xmlns:a16="http://schemas.microsoft.com/office/drawing/2014/main" val="4109617964"/>
                        </a:ext>
                      </a:extLst>
                    </a:gridCol>
                    <a:gridCol w="481781">
                      <a:extLst>
                        <a:ext uri="{9D8B030D-6E8A-4147-A177-3AD203B41FA5}">
                          <a16:colId xmlns:a16="http://schemas.microsoft.com/office/drawing/2014/main" val="2980834045"/>
                        </a:ext>
                      </a:extLst>
                    </a:gridCol>
                  </a:tblGrid>
                  <a:tr h="186196"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EUR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800" b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p>
                                    <m:r>
                                      <a:rPr lang="en-US" altLang="zh-CN" sz="800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Z</a:t>
                          </a:r>
                          <a:r>
                            <a:rPr lang="zh-CN" altLang="en-US" sz="800" dirty="0"/>
                            <a:t> 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8105360"/>
                      </a:ext>
                    </a:extLst>
                  </a:tr>
                  <a:tr h="186196"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0.01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0.52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0.603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0606717"/>
                      </a:ext>
                    </a:extLst>
                  </a:tr>
                  <a:tr h="186196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0.05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5.34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9e-08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7871223"/>
                      </a:ext>
                    </a:extLst>
                  </a:tr>
                  <a:tr h="186196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3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0.80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-0.42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0.674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9464269"/>
                      </a:ext>
                    </a:extLst>
                  </a:tr>
                  <a:tr h="186196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4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0.001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-12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3e-33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61577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5" name="Table 10">
                <a:extLst>
                  <a:ext uri="{FF2B5EF4-FFF2-40B4-BE49-F238E27FC236}">
                    <a16:creationId xmlns:a16="http://schemas.microsoft.com/office/drawing/2014/main" id="{A5A6B88C-2E09-FD44-8C4C-7A1C1AD3FD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9631106"/>
                  </p:ext>
                </p:extLst>
              </p:nvPr>
            </p:nvGraphicFramePr>
            <p:xfrm>
              <a:off x="798154" y="13272424"/>
              <a:ext cx="1824743" cy="1069531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507220">
                      <a:extLst>
                        <a:ext uri="{9D8B030D-6E8A-4147-A177-3AD203B41FA5}">
                          <a16:colId xmlns:a16="http://schemas.microsoft.com/office/drawing/2014/main" val="622925372"/>
                        </a:ext>
                      </a:extLst>
                    </a:gridCol>
                    <a:gridCol w="422788">
                      <a:extLst>
                        <a:ext uri="{9D8B030D-6E8A-4147-A177-3AD203B41FA5}">
                          <a16:colId xmlns:a16="http://schemas.microsoft.com/office/drawing/2014/main" val="1289313993"/>
                        </a:ext>
                      </a:extLst>
                    </a:gridCol>
                    <a:gridCol w="412954">
                      <a:extLst>
                        <a:ext uri="{9D8B030D-6E8A-4147-A177-3AD203B41FA5}">
                          <a16:colId xmlns:a16="http://schemas.microsoft.com/office/drawing/2014/main" val="4109617964"/>
                        </a:ext>
                      </a:extLst>
                    </a:gridCol>
                    <a:gridCol w="481781">
                      <a:extLst>
                        <a:ext uri="{9D8B030D-6E8A-4147-A177-3AD203B41FA5}">
                          <a16:colId xmlns:a16="http://schemas.microsoft.com/office/drawing/2014/main" val="2980834045"/>
                        </a:ext>
                      </a:extLst>
                    </a:gridCol>
                  </a:tblGrid>
                  <a:tr h="216091"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EUR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8"/>
                          <a:stretch>
                            <a:fillRect l="-120588" t="-5882" r="-211765" b="-4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Z</a:t>
                          </a:r>
                          <a:r>
                            <a:rPr lang="zh-CN" altLang="en-US" sz="800" dirty="0"/>
                            <a:t> 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8"/>
                          <a:stretch>
                            <a:fillRect l="-284211" t="-5882" r="-2632" b="-4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810536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0.01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0.52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0.603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060671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0.05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5.34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9e-08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7871223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3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0.80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-0.42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0.674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946426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Gene</a:t>
                          </a:r>
                          <a:r>
                            <a:rPr lang="zh-CN" altLang="en-US" sz="800" dirty="0"/>
                            <a:t> </a:t>
                          </a:r>
                          <a:r>
                            <a:rPr lang="en-US" altLang="zh-CN" sz="800" dirty="0"/>
                            <a:t>4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0.001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-12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800" dirty="0"/>
                            <a:t>3e-33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61577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6" name="Plus 125">
            <a:extLst>
              <a:ext uri="{FF2B5EF4-FFF2-40B4-BE49-F238E27FC236}">
                <a16:creationId xmlns:a16="http://schemas.microsoft.com/office/drawing/2014/main" id="{88B8A980-48A2-EA4F-ACA1-C9C62B74EC4D}"/>
              </a:ext>
            </a:extLst>
          </p:cNvPr>
          <p:cNvSpPr/>
          <p:nvPr/>
        </p:nvSpPr>
        <p:spPr>
          <a:xfrm>
            <a:off x="2750397" y="13581318"/>
            <a:ext cx="178386" cy="180319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Plus 126">
            <a:extLst>
              <a:ext uri="{FF2B5EF4-FFF2-40B4-BE49-F238E27FC236}">
                <a16:creationId xmlns:a16="http://schemas.microsoft.com/office/drawing/2014/main" id="{26AEDDFC-4432-9A4B-A588-E2B359AED916}"/>
              </a:ext>
            </a:extLst>
          </p:cNvPr>
          <p:cNvSpPr/>
          <p:nvPr/>
        </p:nvSpPr>
        <p:spPr>
          <a:xfrm>
            <a:off x="5662275" y="13567097"/>
            <a:ext cx="178386" cy="180319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45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3478</TotalTime>
  <Words>1718</Words>
  <Application>Microsoft Macintosh PowerPoint</Application>
  <PresentationFormat>Custom</PresentationFormat>
  <Paragraphs>814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Zeyun Lu</dc:creator>
  <cp:lastModifiedBy>Zeyun Lu</cp:lastModifiedBy>
  <cp:revision>54</cp:revision>
  <cp:lastPrinted>2021-03-29T17:14:44Z</cp:lastPrinted>
  <dcterms:created xsi:type="dcterms:W3CDTF">2021-03-27T00:35:19Z</dcterms:created>
  <dcterms:modified xsi:type="dcterms:W3CDTF">2022-03-09T02:16:53Z</dcterms:modified>
</cp:coreProperties>
</file>