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9" r:id="rId7"/>
    <p:sldId id="261" r:id="rId8"/>
    <p:sldId id="262" r:id="rId9"/>
    <p:sldId id="286" r:id="rId10"/>
    <p:sldId id="287" r:id="rId11"/>
    <p:sldId id="289" r:id="rId12"/>
    <p:sldId id="264" r:id="rId13"/>
    <p:sldId id="285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299" r:id="rId26"/>
    <p:sldId id="301" r:id="rId27"/>
    <p:sldId id="302" r:id="rId28"/>
    <p:sldId id="303" r:id="rId29"/>
    <p:sldId id="304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8" autoAdjust="0"/>
    <p:restoredTop sz="86377" autoAdjust="0"/>
  </p:normalViewPr>
  <p:slideViewPr>
    <p:cSldViewPr>
      <p:cViewPr varScale="1">
        <p:scale>
          <a:sx n="79" d="100"/>
          <a:sy n="79" d="100"/>
        </p:scale>
        <p:origin x="-17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89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D04E5D-5EE3-42A5-9899-350B12572334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FC5887-1BA9-405E-90C8-4F884140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2CA9-01DD-49CB-9609-D39496E9C37D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7075-6CDF-46D4-B78A-C6DCBA6B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CC12-D624-449B-A7F2-EEBA9367B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6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4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4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64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1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4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9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3AD4-E3E0-4EB8-B9DC-D318BE0CFFF8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 smtClean="0"/>
              <a:t>OMSE </a:t>
            </a:r>
            <a:r>
              <a:rPr lang="en-US" dirty="0" smtClean="0"/>
              <a:t>531:  </a:t>
            </a:r>
            <a:r>
              <a:rPr lang="en-US" dirty="0" smtClean="0"/>
              <a:t>Week 1</a:t>
            </a:r>
          </a:p>
          <a:p>
            <a:r>
              <a:rPr lang="en-US" dirty="0" smtClean="0"/>
              <a:t>Joe Maybee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Machine Paradigm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3600" y="1929063"/>
            <a:ext cx="1981200" cy="20574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2993858"/>
            <a:ext cx="1981200" cy="2057400"/>
          </a:xfrm>
          <a:prstGeom prst="ellipse">
            <a:avLst/>
          </a:prstGeom>
          <a:noFill/>
          <a:ln w="76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17495" y="1929063"/>
            <a:ext cx="1981200" cy="2057400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3966410"/>
            <a:ext cx="25146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Defined “Machines”: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RM – Requirements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FF00"/>
                </a:solidFill>
              </a:rPr>
              <a:t>TM – Tests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FF99FF"/>
                </a:solidFill>
              </a:rPr>
              <a:t>IM –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r>
              <a:rPr lang="en-US" baseline="0" dirty="0" smtClean="0"/>
              <a:t> on single activity within the SDLC</a:t>
            </a:r>
          </a:p>
          <a:p>
            <a:r>
              <a:rPr lang="en-US" dirty="0" smtClean="0"/>
              <a:t>Activities in RE:</a:t>
            </a:r>
          </a:p>
          <a:p>
            <a:pPr lvl="1"/>
            <a:r>
              <a:rPr lang="en-US" baseline="0" dirty="0" smtClean="0"/>
              <a:t>Elicitation</a:t>
            </a:r>
            <a:r>
              <a:rPr lang="en-US" dirty="0" smtClean="0"/>
              <a:t> of Requirements</a:t>
            </a:r>
          </a:p>
          <a:p>
            <a:pPr lvl="1"/>
            <a:r>
              <a:rPr lang="en-US" baseline="0" dirty="0" smtClean="0"/>
              <a:t>Analysis</a:t>
            </a:r>
            <a:r>
              <a:rPr lang="en-US" dirty="0" smtClean="0"/>
              <a:t> of Requirements</a:t>
            </a:r>
          </a:p>
          <a:p>
            <a:pPr lvl="1"/>
            <a:r>
              <a:rPr lang="en-US" baseline="0" dirty="0" smtClean="0"/>
              <a:t>Specification</a:t>
            </a:r>
            <a:r>
              <a:rPr lang="en-US" dirty="0" smtClean="0"/>
              <a:t> (Documentation) of Requirements</a:t>
            </a:r>
          </a:p>
          <a:p>
            <a:pPr lvl="1"/>
            <a:r>
              <a:rPr lang="en-US" dirty="0" smtClean="0"/>
              <a:t>Validation of Requirements</a:t>
            </a:r>
          </a:p>
          <a:p>
            <a:pPr lvl="1"/>
            <a:r>
              <a:rPr lang="en-US" baseline="0" dirty="0" smtClean="0"/>
              <a:t>Management</a:t>
            </a:r>
            <a:r>
              <a:rPr lang="en-US" dirty="0" smtClean="0"/>
              <a:t> of the RE process</a:t>
            </a:r>
          </a:p>
        </p:txBody>
      </p:sp>
    </p:spTree>
    <p:extLst>
      <p:ext uri="{BB962C8B-B14F-4D97-AF65-F5344CB8AC3E}">
        <p14:creationId xmlns:p14="http://schemas.microsoft.com/office/powerpoint/2010/main" val="685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r>
              <a:rPr lang="en-US" baseline="0" dirty="0" smtClean="0"/>
              <a:t> and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Problem domain.</a:t>
            </a:r>
          </a:p>
          <a:p>
            <a:pPr lvl="1"/>
            <a:r>
              <a:rPr lang="en-US" dirty="0" smtClean="0"/>
              <a:t>User problem.</a:t>
            </a:r>
          </a:p>
          <a:p>
            <a:r>
              <a:rPr lang="en-US" baseline="0" dirty="0" smtClean="0"/>
              <a:t>Application</a:t>
            </a:r>
            <a:r>
              <a:rPr lang="en-US" dirty="0" smtClean="0"/>
              <a:t> Knowledge</a:t>
            </a:r>
          </a:p>
          <a:p>
            <a:pPr lvl="1"/>
            <a:r>
              <a:rPr lang="en-US" dirty="0" smtClean="0"/>
              <a:t>Software Technology</a:t>
            </a:r>
          </a:p>
          <a:p>
            <a:r>
              <a:rPr lang="en-US" dirty="0" smtClean="0"/>
              <a:t>Both knowledge areas are essential!</a:t>
            </a:r>
          </a:p>
        </p:txBody>
      </p:sp>
    </p:spTree>
    <p:extLst>
      <p:ext uri="{BB962C8B-B14F-4D97-AF65-F5344CB8AC3E}">
        <p14:creationId xmlns:p14="http://schemas.microsoft.com/office/powerpoint/2010/main" val="5910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For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Knowledge Transfer:</a:t>
            </a:r>
          </a:p>
          <a:p>
            <a:pPr lvl="1"/>
            <a:r>
              <a:rPr lang="en-US" baseline="0" dirty="0" smtClean="0"/>
              <a:t>Discovery</a:t>
            </a:r>
          </a:p>
          <a:p>
            <a:pPr lvl="1"/>
            <a:r>
              <a:rPr lang="en-US" baseline="0" dirty="0" smtClean="0"/>
              <a:t>Communication</a:t>
            </a:r>
          </a:p>
          <a:p>
            <a:pPr lvl="1"/>
            <a:r>
              <a:rPr lang="en-US" baseline="0" dirty="0" smtClean="0"/>
              <a:t>Analysis</a:t>
            </a:r>
          </a:p>
          <a:p>
            <a:pPr lvl="1"/>
            <a:r>
              <a:rPr lang="en-US" baseline="0" dirty="0" smtClean="0"/>
              <a:t>Validation</a:t>
            </a:r>
          </a:p>
          <a:p>
            <a:r>
              <a:rPr lang="en-US" dirty="0" smtClean="0"/>
              <a:t>Quality of Requirements are dependent on these elements</a:t>
            </a:r>
          </a:p>
        </p:txBody>
      </p:sp>
    </p:spTree>
    <p:extLst>
      <p:ext uri="{BB962C8B-B14F-4D97-AF65-F5344CB8AC3E}">
        <p14:creationId xmlns:p14="http://schemas.microsoft.com/office/powerpoint/2010/main" val="17644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Amplification of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“Fuzzy into Focus”</a:t>
            </a:r>
          </a:p>
          <a:p>
            <a:pPr lvl="0"/>
            <a:r>
              <a:rPr lang="en-US" baseline="0" dirty="0" smtClean="0"/>
              <a:t>Orders of Magnitude?</a:t>
            </a:r>
          </a:p>
          <a:p>
            <a:pPr marL="857250" lvl="2" indent="0">
              <a:buNone/>
            </a:pPr>
            <a:r>
              <a:rPr lang="en-US" sz="2800" baseline="0" dirty="0" smtClean="0"/>
              <a:t>    1:  Requirements</a:t>
            </a:r>
          </a:p>
          <a:p>
            <a:pPr marL="857250" lvl="2" indent="0">
              <a:buNone/>
            </a:pPr>
            <a:r>
              <a:rPr lang="en-US" sz="2800" baseline="0" dirty="0" smtClean="0"/>
              <a:t>  10:  Design</a:t>
            </a:r>
          </a:p>
          <a:p>
            <a:pPr marL="857250" lvl="2" indent="0">
              <a:buNone/>
            </a:pPr>
            <a:r>
              <a:rPr lang="en-US" sz="2800" baseline="0" dirty="0" smtClean="0"/>
              <a:t>100:  Implementation</a:t>
            </a:r>
          </a:p>
          <a:p>
            <a:r>
              <a:rPr lang="en-US" dirty="0" smtClean="0"/>
              <a:t>Huge leverage from requirements to code</a:t>
            </a:r>
          </a:p>
          <a:p>
            <a:r>
              <a:rPr lang="en-US" dirty="0" smtClean="0"/>
              <a:t>Careful!  It works both ways.</a:t>
            </a:r>
          </a:p>
        </p:txBody>
      </p:sp>
    </p:spTree>
    <p:extLst>
      <p:ext uri="{BB962C8B-B14F-4D97-AF65-F5344CB8AC3E}">
        <p14:creationId xmlns:p14="http://schemas.microsoft.com/office/powerpoint/2010/main" val="4057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Double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hour of good</a:t>
            </a:r>
            <a:r>
              <a:rPr lang="en-US" baseline="0" dirty="0" smtClean="0"/>
              <a:t> RE can have a huge positive effect on implementation.</a:t>
            </a:r>
          </a:p>
          <a:p>
            <a:r>
              <a:rPr lang="en-US" baseline="0" dirty="0" smtClean="0"/>
              <a:t>An hour of bad RE can have a huge negative</a:t>
            </a:r>
            <a:r>
              <a:rPr lang="en-US" dirty="0" smtClean="0"/>
              <a:t> effect on implementation.</a:t>
            </a:r>
          </a:p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An hour of bad RE discovered at implementation</a:t>
            </a:r>
          </a:p>
          <a:p>
            <a:pPr lvl="1"/>
            <a:r>
              <a:rPr lang="en-US" dirty="0" smtClean="0"/>
              <a:t>Needs an hour of good RE to fix</a:t>
            </a:r>
          </a:p>
          <a:p>
            <a:pPr lvl="1"/>
            <a:r>
              <a:rPr lang="en-US" dirty="0" smtClean="0"/>
              <a:t>Followed by a repetition of the associated design and implementation effort</a:t>
            </a:r>
          </a:p>
        </p:txBody>
      </p:sp>
    </p:spTree>
    <p:extLst>
      <p:ext uri="{BB962C8B-B14F-4D97-AF65-F5344CB8AC3E}">
        <p14:creationId xmlns:p14="http://schemas.microsoft.com/office/powerpoint/2010/main" val="27351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</a:t>
            </a:r>
            <a:r>
              <a:rPr lang="en-US" baseline="0" dirty="0" smtClean="0"/>
              <a:t> What You Don’t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of information is essential.</a:t>
            </a:r>
          </a:p>
          <a:p>
            <a:r>
              <a:rPr lang="en-US" dirty="0" smtClean="0"/>
              <a:t>Management of ignorance is</a:t>
            </a:r>
            <a:r>
              <a:rPr lang="en-US" baseline="0" dirty="0" smtClean="0"/>
              <a:t> just as essential.</a:t>
            </a:r>
          </a:p>
          <a:p>
            <a:r>
              <a:rPr lang="en-US" baseline="0" dirty="0" smtClean="0"/>
              <a:t>Quality of information:</a:t>
            </a:r>
          </a:p>
          <a:p>
            <a:pPr lvl="1"/>
            <a:r>
              <a:rPr lang="en-US" baseline="0" dirty="0" smtClean="0"/>
              <a:t>Is it right, is it wrong?  Not that simple.</a:t>
            </a:r>
          </a:p>
          <a:p>
            <a:pPr lvl="1"/>
            <a:r>
              <a:rPr lang="en-US" baseline="0" dirty="0" smtClean="0"/>
              <a:t>It is most likely right, it is most likely wrong.</a:t>
            </a:r>
          </a:p>
          <a:p>
            <a:pPr lvl="1"/>
            <a:r>
              <a:rPr lang="en-US" baseline="0" dirty="0" smtClean="0"/>
              <a:t>The likelihood is unknown.</a:t>
            </a:r>
          </a:p>
          <a:p>
            <a:pPr lvl="0"/>
            <a:r>
              <a:rPr lang="en-US" baseline="0" dirty="0" smtClean="0"/>
              <a:t>“Take 15 minutes and write down everything you don’t know.”</a:t>
            </a:r>
          </a:p>
        </p:txBody>
      </p:sp>
    </p:spTree>
    <p:extLst>
      <p:ext uri="{BB962C8B-B14F-4D97-AF65-F5344CB8AC3E}">
        <p14:creationId xmlns:p14="http://schemas.microsoft.com/office/powerpoint/2010/main" val="6261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</a:t>
            </a:r>
            <a:r>
              <a:rPr lang="en-US" baseline="0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to check requirements: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many are right?</a:t>
            </a:r>
          </a:p>
          <a:p>
            <a:r>
              <a:rPr lang="en-US" baseline="0" dirty="0" smtClean="0"/>
              <a:t>How many are wrong?</a:t>
            </a:r>
          </a:p>
          <a:p>
            <a:r>
              <a:rPr lang="en-US" baseline="0" dirty="0" smtClean="0"/>
              <a:t>How many are missing?</a:t>
            </a:r>
          </a:p>
          <a:p>
            <a:r>
              <a:rPr lang="en-US" dirty="0" smtClean="0"/>
              <a:t>How many </a:t>
            </a:r>
            <a:r>
              <a:rPr lang="en-US" i="1" u="sng" dirty="0" smtClean="0"/>
              <a:t>important</a:t>
            </a:r>
            <a:r>
              <a:rPr lang="en-US" dirty="0" smtClean="0"/>
              <a:t> requirements are there?</a:t>
            </a:r>
            <a:endParaRPr lang="en-US" baseline="0" dirty="0" smtClean="0"/>
          </a:p>
          <a:p>
            <a:r>
              <a:rPr lang="en-US" baseline="0" dirty="0" smtClean="0"/>
              <a:t>How many of the </a:t>
            </a:r>
            <a:r>
              <a:rPr lang="en-US" i="1" u="sng" baseline="0" dirty="0" smtClean="0"/>
              <a:t>important</a:t>
            </a:r>
            <a:r>
              <a:rPr lang="en-US" baseline="0" dirty="0" smtClean="0"/>
              <a:t> ones are</a:t>
            </a:r>
            <a:r>
              <a:rPr lang="en-US" dirty="0" smtClean="0"/>
              <a:t> missing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How many of the </a:t>
            </a:r>
            <a:r>
              <a:rPr lang="en-US" i="1" u="sng" baseline="0" dirty="0" smtClean="0"/>
              <a:t>important</a:t>
            </a:r>
            <a:r>
              <a:rPr lang="en-US" baseline="0" dirty="0" smtClean="0"/>
              <a:t> ones are right or wrong?</a:t>
            </a:r>
          </a:p>
        </p:txBody>
      </p:sp>
    </p:spTree>
    <p:extLst>
      <p:ext uri="{BB962C8B-B14F-4D97-AF65-F5344CB8AC3E}">
        <p14:creationId xmlns:p14="http://schemas.microsoft.com/office/powerpoint/2010/main" val="27271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Simple,</a:t>
            </a:r>
            <a:r>
              <a:rPr lang="en-US" baseline="0" dirty="0" smtClean="0"/>
              <a:t> Stupid, but …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need to define the important requirements.</a:t>
            </a:r>
          </a:p>
          <a:p>
            <a:r>
              <a:rPr lang="en-US" dirty="0" smtClean="0"/>
              <a:t>Only need to  make sure the important requirements</a:t>
            </a:r>
            <a:r>
              <a:rPr lang="en-US" baseline="0" dirty="0" smtClean="0"/>
              <a:t> are correct.</a:t>
            </a:r>
          </a:p>
          <a:p>
            <a:r>
              <a:rPr lang="en-US" dirty="0" smtClean="0"/>
              <a:t>Remove the unimportant requirements.</a:t>
            </a:r>
          </a:p>
          <a:p>
            <a:r>
              <a:rPr lang="en-US" dirty="0" smtClean="0"/>
              <a:t>Consequently exhaustive specification (complete specification over the requirements space) is unnecessary and most likely a waste.</a:t>
            </a:r>
          </a:p>
        </p:txBody>
      </p:sp>
    </p:spTree>
    <p:extLst>
      <p:ext uri="{BB962C8B-B14F-4D97-AF65-F5344CB8AC3E}">
        <p14:creationId xmlns:p14="http://schemas.microsoft.com/office/powerpoint/2010/main" val="37422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</a:t>
            </a:r>
            <a:r>
              <a:rPr lang="en-US" baseline="0" dirty="0" smtClean="0"/>
              <a:t> Any Wisdom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if we can identify the “important” requirements.</a:t>
            </a:r>
          </a:p>
          <a:p>
            <a:r>
              <a:rPr lang="en-US" dirty="0" smtClean="0"/>
              <a:t>The “Important</a:t>
            </a:r>
            <a:r>
              <a:rPr lang="en-US" baseline="0" dirty="0" smtClean="0"/>
              <a:t>” requirements are:</a:t>
            </a:r>
          </a:p>
          <a:p>
            <a:pPr lvl="1"/>
            <a:r>
              <a:rPr lang="en-US" dirty="0" smtClean="0"/>
              <a:t>Requirements that distinguish</a:t>
            </a:r>
            <a:r>
              <a:rPr lang="en-US" baseline="0" dirty="0" smtClean="0"/>
              <a:t> an acceptable system from one that is not.</a:t>
            </a:r>
          </a:p>
          <a:p>
            <a:pPr lvl="1"/>
            <a:r>
              <a:rPr lang="en-US" baseline="0" dirty="0" smtClean="0"/>
              <a:t>Requirements that distinguish an acceptable system from one that is not </a:t>
            </a:r>
            <a:r>
              <a:rPr lang="en-US" u="sng" baseline="0" dirty="0" smtClean="0"/>
              <a:t>if they are correct</a:t>
            </a:r>
            <a:r>
              <a:rPr lang="en-US" baseline="0" dirty="0" smtClean="0"/>
              <a:t>.</a:t>
            </a:r>
          </a:p>
          <a:p>
            <a:pPr lvl="0"/>
            <a:r>
              <a:rPr lang="en-US" dirty="0" smtClean="0"/>
              <a:t>How is it possible to acquire the important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1292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 531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instructor:  Joe Maybee</a:t>
            </a:r>
          </a:p>
          <a:p>
            <a:r>
              <a:rPr lang="en-US" dirty="0" smtClean="0"/>
              <a:t>E-mail:  jmaybee@pdx.edu</a:t>
            </a:r>
          </a:p>
          <a:p>
            <a:r>
              <a:rPr lang="en-US" dirty="0" smtClean="0"/>
              <a:t>Available most any time, or by schedule</a:t>
            </a:r>
          </a:p>
          <a:p>
            <a:r>
              <a:rPr lang="en-US" dirty="0" smtClean="0"/>
              <a:t>Class materials available via D2L</a:t>
            </a:r>
          </a:p>
          <a:p>
            <a:r>
              <a:rPr lang="en-US" dirty="0" smtClean="0"/>
              <a:t>Lectures available via D2L “Elluminate”</a:t>
            </a:r>
          </a:p>
        </p:txBody>
      </p:sp>
    </p:spTree>
    <p:extLst>
      <p:ext uri="{BB962C8B-B14F-4D97-AF65-F5344CB8AC3E}">
        <p14:creationId xmlns:p14="http://schemas.microsoft.com/office/powerpoint/2010/main" val="37797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Difficult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Misunderstanding</a:t>
            </a:r>
          </a:p>
          <a:p>
            <a:r>
              <a:rPr lang="en-US" dirty="0" smtClean="0"/>
              <a:t>Miscommunication</a:t>
            </a:r>
          </a:p>
          <a:p>
            <a:r>
              <a:rPr lang="en-US" dirty="0" smtClean="0"/>
              <a:t>Knowledge that isn’t knowledge.</a:t>
            </a:r>
          </a:p>
          <a:p>
            <a:r>
              <a:rPr lang="en-US" dirty="0" smtClean="0"/>
              <a:t>This isn’t new, it’s been known for some time:</a:t>
            </a:r>
          </a:p>
          <a:p>
            <a:pPr marL="0" indent="0" algn="ctr">
              <a:buNone/>
            </a:pPr>
            <a:endParaRPr lang="en-US" sz="1900" dirty="0" smtClean="0"/>
          </a:p>
          <a:p>
            <a:pPr marL="400050" lvl="1" indent="0">
              <a:buNone/>
            </a:pPr>
            <a:r>
              <a:rPr lang="en-US" sz="2600" i="1" dirty="0" smtClean="0"/>
              <a:t>“Two </a:t>
            </a:r>
            <a:r>
              <a:rPr lang="en-US" sz="2600" i="1" dirty="0"/>
              <a:t>important characteristics of maps should be noticed. </a:t>
            </a:r>
            <a:r>
              <a:rPr lang="en-US" sz="2600" i="1" dirty="0" smtClean="0">
                <a:solidFill>
                  <a:srgbClr val="FFFF00"/>
                </a:solidFill>
              </a:rPr>
              <a:t>A </a:t>
            </a:r>
            <a:r>
              <a:rPr lang="en-US" sz="2600" i="1" dirty="0">
                <a:solidFill>
                  <a:srgbClr val="FFFF00"/>
                </a:solidFill>
              </a:rPr>
              <a:t>map is not the territory it represents, but, if correct, it has a similar structure to the territory</a:t>
            </a:r>
            <a:r>
              <a:rPr lang="en-US" sz="2600" i="1" dirty="0"/>
              <a:t>, which accounts for its usefulness</a:t>
            </a:r>
            <a:r>
              <a:rPr lang="en-US" sz="2600" i="1" dirty="0" smtClean="0"/>
              <a:t>.” </a:t>
            </a:r>
            <a:endParaRPr lang="en-US" sz="2600" i="1" dirty="0"/>
          </a:p>
          <a:p>
            <a:pPr marL="0" indent="0" algn="ctr">
              <a:buNone/>
            </a:pPr>
            <a:endParaRPr lang="en-US" sz="900" dirty="0" smtClean="0"/>
          </a:p>
          <a:p>
            <a:pPr marL="3543300" lvl="8" indent="0">
              <a:buNone/>
            </a:pPr>
            <a:r>
              <a:rPr lang="en-US" sz="2600" dirty="0" smtClean="0"/>
              <a:t>--   Alfred </a:t>
            </a:r>
            <a:r>
              <a:rPr lang="en-US" sz="2600" dirty="0"/>
              <a:t>Korzybski </a:t>
            </a:r>
            <a:endParaRPr lang="en-US" sz="2600" dirty="0" smtClean="0"/>
          </a:p>
          <a:p>
            <a:pPr marL="400050" lvl="1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1321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Leveling</a:t>
            </a:r>
            <a:r>
              <a:rPr lang="en-US" baseline="0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ability of the mind to form abstract groups is one of it’s greatest strengths.</a:t>
            </a:r>
          </a:p>
          <a:p>
            <a:r>
              <a:rPr lang="en-US" baseline="0" dirty="0" smtClean="0"/>
              <a:t>Grouping and abstraction allows me to categorize “cups” as a group, so I don’t need a specific name for every cup in existence.</a:t>
            </a:r>
          </a:p>
          <a:p>
            <a:r>
              <a:rPr lang="en-US" dirty="0" smtClean="0"/>
              <a:t>Without this ability, the world would have overwhelming complexity.</a:t>
            </a:r>
            <a:endParaRPr lang="en-US" baseline="0" dirty="0" smtClean="0"/>
          </a:p>
          <a:p>
            <a:r>
              <a:rPr lang="en-US" baseline="0" dirty="0" smtClean="0"/>
              <a:t>Abstraction and grouping becomes a natural and reflexive thing for the mind to do.</a:t>
            </a:r>
          </a:p>
          <a:p>
            <a:r>
              <a:rPr lang="en-US" baseline="0" dirty="0" smtClean="0"/>
              <a:t>This “knee-jerk” response often causes problems.</a:t>
            </a:r>
          </a:p>
        </p:txBody>
      </p:sp>
    </p:spTree>
    <p:extLst>
      <p:ext uri="{BB962C8B-B14F-4D97-AF65-F5344CB8AC3E}">
        <p14:creationId xmlns:p14="http://schemas.microsoft.com/office/powerpoint/2010/main" val="3400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medium of interpersonal communication is natural language.</a:t>
            </a:r>
          </a:p>
          <a:p>
            <a:r>
              <a:rPr lang="en-US" dirty="0" smtClean="0"/>
              <a:t>The strength of natural</a:t>
            </a:r>
            <a:r>
              <a:rPr lang="en-US" baseline="0" dirty="0" smtClean="0"/>
              <a:t> language is it’s ability to accommodate ambiguity.</a:t>
            </a:r>
          </a:p>
          <a:p>
            <a:r>
              <a:rPr lang="en-US" baseline="0" dirty="0" smtClean="0"/>
              <a:t>The communications path become lengthy</a:t>
            </a:r>
          </a:p>
        </p:txBody>
      </p:sp>
    </p:spTree>
    <p:extLst>
      <p:ext uri="{BB962C8B-B14F-4D97-AF65-F5344CB8AC3E}">
        <p14:creationId xmlns:p14="http://schemas.microsoft.com/office/powerpoint/2010/main" val="18799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7" y="1066800"/>
            <a:ext cx="880872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997" y="274638"/>
            <a:ext cx="8808719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It’s Amazing We Can Communicate At All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19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we can agree on some basic ideas</a:t>
            </a:r>
            <a:r>
              <a:rPr lang="en-US" baseline="0" dirty="0" smtClean="0"/>
              <a:t> and assign them words, it gets better.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600" i="1" dirty="0" smtClean="0"/>
              <a:t>“Thus, we see that one of the obvious origins of human disagreement lies in the use of noises for words. “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  <a:p>
            <a:pPr marL="400050" lvl="1" indent="0">
              <a:buNone/>
            </a:pPr>
            <a:r>
              <a:rPr lang="en-US" dirty="0" smtClean="0"/>
              <a:t>				</a:t>
            </a:r>
            <a:r>
              <a:rPr lang="en-US" sz="2600" dirty="0" smtClean="0"/>
              <a:t>--   </a:t>
            </a:r>
            <a:r>
              <a:rPr lang="en-US" sz="2600" dirty="0"/>
              <a:t>Alfred Korzybski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find it interesting to note that Korzybski  started out as an Engineer.</a:t>
            </a:r>
          </a:p>
        </p:txBody>
      </p:sp>
    </p:spTree>
    <p:extLst>
      <p:ext uri="{BB962C8B-B14F-4D97-AF65-F5344CB8AC3E}">
        <p14:creationId xmlns:p14="http://schemas.microsoft.com/office/powerpoint/2010/main" val="1427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Spectrum, not just Black and White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continuum of formality from “none” to “complete”</a:t>
            </a:r>
          </a:p>
          <a:p>
            <a:r>
              <a:rPr lang="en-US" dirty="0" smtClean="0"/>
              <a:t>Adding formality decreases misunderstandings, but out of necessity restricts flexibility.</a:t>
            </a:r>
          </a:p>
          <a:p>
            <a:r>
              <a:rPr lang="en-US" dirty="0" smtClean="0"/>
              <a:t>Difficult to dictate practice to a team.</a:t>
            </a:r>
          </a:p>
          <a:p>
            <a:r>
              <a:rPr lang="en-US" dirty="0" smtClean="0"/>
              <a:t>Best level is the level that can be tolerated</a:t>
            </a:r>
          </a:p>
        </p:txBody>
      </p:sp>
    </p:spTree>
    <p:extLst>
      <p:ext uri="{BB962C8B-B14F-4D97-AF65-F5344CB8AC3E}">
        <p14:creationId xmlns:p14="http://schemas.microsoft.com/office/powerpoint/2010/main" val="9981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Experience:</a:t>
            </a:r>
            <a:r>
              <a:rPr lang="en-US" baseline="0" dirty="0" smtClean="0"/>
              <a:t>  34 years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Software / Firmware Engineer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Quality Assurance Engineer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Program Manager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Systems Engineer</a:t>
            </a:r>
          </a:p>
          <a:p>
            <a:r>
              <a:rPr lang="en-US" dirty="0" smtClean="0"/>
              <a:t>Instructor at PSU</a:t>
            </a:r>
          </a:p>
          <a:p>
            <a:pPr lvl="1"/>
            <a:r>
              <a:rPr lang="en-US" dirty="0" smtClean="0"/>
              <a:t>Software Engineering</a:t>
            </a:r>
          </a:p>
          <a:p>
            <a:pPr lvl="1"/>
            <a:r>
              <a:rPr lang="en-US" dirty="0" smtClean="0"/>
              <a:t>Real-Time Systems</a:t>
            </a:r>
          </a:p>
          <a:p>
            <a:pPr lvl="1"/>
            <a:r>
              <a:rPr lang="en-US" dirty="0" smtClean="0"/>
              <a:t>Software Quality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11902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752599"/>
            <a:ext cx="5181600" cy="349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 Engineering</a:t>
            </a:r>
          </a:p>
          <a:p>
            <a:pPr marL="0" indent="0">
              <a:buNone/>
            </a:pPr>
            <a:r>
              <a:rPr lang="en-US" sz="2000" b="1" dirty="0"/>
              <a:t>Fundamentals, Principles, and Techniques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400" b="1" dirty="0" smtClean="0"/>
              <a:t>Pohl</a:t>
            </a:r>
            <a:r>
              <a:rPr lang="en-US" sz="2400" b="1" dirty="0"/>
              <a:t>, Klaus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Springer</a:t>
            </a:r>
          </a:p>
          <a:p>
            <a:pPr marL="0" indent="0">
              <a:buNone/>
            </a:pPr>
            <a:r>
              <a:rPr lang="en-US" sz="2000" b="1" dirty="0" smtClean="0"/>
              <a:t>1st </a:t>
            </a:r>
            <a:r>
              <a:rPr lang="en-US" sz="2000" b="1" dirty="0"/>
              <a:t>Edition., 2010, XVII, 813 p. 314 illus.</a:t>
            </a:r>
          </a:p>
          <a:p>
            <a:pPr marL="0" indent="0">
              <a:buNone/>
            </a:pPr>
            <a:r>
              <a:rPr lang="en-US" sz="2000" b="1" dirty="0"/>
              <a:t>Hardcover, ISBN 978-3-642-12577-5</a:t>
            </a:r>
          </a:p>
          <a:p>
            <a:pPr marL="0" indent="0">
              <a:buNone/>
            </a:pPr>
            <a:endParaRPr lang="en-US" sz="20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5" y="1600199"/>
            <a:ext cx="3103435" cy="416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examinations:   Midterm and Final</a:t>
            </a:r>
          </a:p>
          <a:p>
            <a:r>
              <a:rPr lang="en-US" baseline="0" dirty="0" smtClean="0"/>
              <a:t>Weekly, except for exam weeks:</a:t>
            </a:r>
          </a:p>
          <a:p>
            <a:pPr lvl="1"/>
            <a:r>
              <a:rPr lang="en-US" dirty="0" smtClean="0"/>
              <a:t>Quiz on lecture</a:t>
            </a:r>
          </a:p>
          <a:p>
            <a:pPr lvl="1"/>
            <a:r>
              <a:rPr lang="en-US" baseline="0" dirty="0" smtClean="0"/>
              <a:t>Discussion</a:t>
            </a:r>
            <a:r>
              <a:rPr lang="en-US" dirty="0" smtClean="0"/>
              <a:t> groups (Only on paper).</a:t>
            </a:r>
          </a:p>
          <a:p>
            <a:pPr lvl="1"/>
            <a:r>
              <a:rPr lang="en-US" baseline="0" dirty="0" smtClean="0"/>
              <a:t>All quizzes and discussions close on </a:t>
            </a:r>
            <a:r>
              <a:rPr lang="en-US" dirty="0" smtClean="0"/>
              <a:t>Sunday Evenings at 10 PM</a:t>
            </a:r>
          </a:p>
          <a:p>
            <a:r>
              <a:rPr lang="en-US" baseline="0" dirty="0" smtClean="0"/>
              <a:t>Two Assignments:  Programming</a:t>
            </a:r>
          </a:p>
        </p:txBody>
      </p:sp>
    </p:spTree>
    <p:extLst>
      <p:ext uri="{BB962C8B-B14F-4D97-AF65-F5344CB8AC3E}">
        <p14:creationId xmlns:p14="http://schemas.microsoft.com/office/powerpoint/2010/main" val="20644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First:  A Knowledge</a:t>
            </a:r>
            <a:r>
              <a:rPr lang="en-US" baseline="0" dirty="0" smtClean="0"/>
              <a:t> Representation Paradigm.</a:t>
            </a:r>
          </a:p>
          <a:p>
            <a:pPr lvl="1"/>
            <a:r>
              <a:rPr lang="en-US" dirty="0" smtClean="0"/>
              <a:t>Natural</a:t>
            </a:r>
            <a:r>
              <a:rPr lang="en-US" baseline="0" dirty="0" smtClean="0"/>
              <a:t> Language Specification Generation.</a:t>
            </a:r>
          </a:p>
          <a:p>
            <a:pPr lvl="1"/>
            <a:r>
              <a:rPr lang="en-US" baseline="0" dirty="0" smtClean="0"/>
              <a:t>Relational Representation</a:t>
            </a:r>
          </a:p>
          <a:p>
            <a:r>
              <a:rPr lang="en-US" dirty="0" smtClean="0"/>
              <a:t>Second:  Checking</a:t>
            </a:r>
            <a:r>
              <a:rPr lang="en-US" baseline="0" dirty="0" smtClean="0"/>
              <a:t> Framework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Consistency Checking</a:t>
            </a:r>
          </a:p>
          <a:p>
            <a:pPr lvl="0"/>
            <a:r>
              <a:rPr lang="en-US" dirty="0" smtClean="0"/>
              <a:t>Prolog:  Logic Programming</a:t>
            </a:r>
            <a:r>
              <a:rPr lang="en-US" baseline="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613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Logic Programming</a:t>
            </a:r>
          </a:p>
          <a:p>
            <a:r>
              <a:rPr lang="en-US" dirty="0" smtClean="0">
                <a:effectLst/>
              </a:rPr>
              <a:t>Declarative Language</a:t>
            </a:r>
          </a:p>
          <a:p>
            <a:r>
              <a:rPr lang="en-US" dirty="0"/>
              <a:t>First-order Predicate Logic</a:t>
            </a:r>
          </a:p>
          <a:p>
            <a:r>
              <a:rPr lang="en-US" dirty="0" smtClean="0">
                <a:effectLst/>
              </a:rPr>
              <a:t>Dialects:</a:t>
            </a:r>
          </a:p>
          <a:p>
            <a:pPr lvl="1"/>
            <a:r>
              <a:rPr lang="en-US" dirty="0" smtClean="0"/>
              <a:t>ISO Prolog</a:t>
            </a:r>
          </a:p>
          <a:p>
            <a:pPr lvl="1"/>
            <a:r>
              <a:rPr lang="en-US" dirty="0" smtClean="0"/>
              <a:t>Edinburgh Prolog</a:t>
            </a:r>
          </a:p>
          <a:p>
            <a:r>
              <a:rPr lang="en-US" dirty="0" smtClean="0"/>
              <a:t>SWI-Prolog:  Open Source</a:t>
            </a:r>
          </a:p>
        </p:txBody>
      </p:sp>
    </p:spTree>
    <p:extLst>
      <p:ext uri="{BB962C8B-B14F-4D97-AF65-F5344CB8AC3E}">
        <p14:creationId xmlns:p14="http://schemas.microsoft.com/office/powerpoint/2010/main" val="30580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r>
              <a:rPr lang="en-US" baseline="0" dirty="0" smtClean="0"/>
              <a:t> Coverage of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r>
              <a:rPr lang="en-US" baseline="0" dirty="0" smtClean="0"/>
              <a:t> on Prolog at end of each class for first three classes.</a:t>
            </a:r>
          </a:p>
          <a:p>
            <a:r>
              <a:rPr lang="en-US" baseline="0" dirty="0" smtClean="0"/>
              <a:t>Using SWI prolog</a:t>
            </a:r>
            <a:r>
              <a:rPr lang="en-US" dirty="0" smtClean="0"/>
              <a:t> implementation.</a:t>
            </a:r>
            <a:endParaRPr lang="en-US" baseline="0" dirty="0" smtClean="0"/>
          </a:p>
          <a:p>
            <a:r>
              <a:rPr lang="en-US" baseline="0" dirty="0" smtClean="0"/>
              <a:t>SWI prolog available at: </a:t>
            </a:r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smtClean="0"/>
              <a:t>www.swi-prolog.org</a:t>
            </a:r>
          </a:p>
          <a:p>
            <a:r>
              <a:rPr lang="en-US" dirty="0" smtClean="0"/>
              <a:t>Live presentation</a:t>
            </a:r>
          </a:p>
          <a:p>
            <a:r>
              <a:rPr lang="en-US" dirty="0" smtClean="0"/>
              <a:t>Attendance not mandatory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8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Transformational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800" i="1" dirty="0" smtClean="0"/>
              <a:t>The Transformational Model</a:t>
            </a:r>
            <a:r>
              <a:rPr lang="en-US" sz="2800" i="1" baseline="0" dirty="0" smtClean="0"/>
              <a:t> of Software</a:t>
            </a:r>
            <a:endParaRPr lang="en-US" sz="2800" i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3429000"/>
            <a:ext cx="3505200" cy="2057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3000" dirty="0"/>
              <a:t>Transform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838200" y="4419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6172200" y="4419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37338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/>
              <a:t>Inputs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400800" y="37338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091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451</TotalTime>
  <Words>940</Words>
  <Application>Microsoft Office PowerPoint</Application>
  <PresentationFormat>On-screen Show (4:3)</PresentationFormat>
  <Paragraphs>192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TP030006567</vt:lpstr>
      <vt:lpstr>Introduction</vt:lpstr>
      <vt:lpstr>Welcome to CS 531</vt:lpstr>
      <vt:lpstr>Your Instructor</vt:lpstr>
      <vt:lpstr>Course Textbook</vt:lpstr>
      <vt:lpstr>The Course</vt:lpstr>
      <vt:lpstr>Programming Assignments</vt:lpstr>
      <vt:lpstr>Prolog</vt:lpstr>
      <vt:lpstr>Course Coverage of Prolog</vt:lpstr>
      <vt:lpstr>Transformational Model</vt:lpstr>
      <vt:lpstr>Three Machine Paradigm</vt:lpstr>
      <vt:lpstr>Requirements Engineering</vt:lpstr>
      <vt:lpstr>Issues and Concerns</vt:lpstr>
      <vt:lpstr>A Problem For Consideration</vt:lpstr>
      <vt:lpstr>Amplification of Effect</vt:lpstr>
      <vt:lpstr>A Double Edge</vt:lpstr>
      <vt:lpstr>Know What You Don’t Know</vt:lpstr>
      <vt:lpstr>Assessing Requirements</vt:lpstr>
      <vt:lpstr>Simple, Stupid, but … True</vt:lpstr>
      <vt:lpstr>Is There Any Wisdom There?</vt:lpstr>
      <vt:lpstr>Why so Difficult?</vt:lpstr>
      <vt:lpstr>Leveling Complexity</vt:lpstr>
      <vt:lpstr>Natural Language</vt:lpstr>
      <vt:lpstr>It’s Amazing We Can Communicate At All</vt:lpstr>
      <vt:lpstr>Formality</vt:lpstr>
      <vt:lpstr>A Spectrum, not just Black and White</vt:lpstr>
      <vt:lpstr>Questions?</vt:lpstr>
    </vt:vector>
  </TitlesOfParts>
  <Company>Xerox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Pilot Rock Software LLC</dc:creator>
  <cp:lastModifiedBy>Pilot Rock Software</cp:lastModifiedBy>
  <cp:revision>41</cp:revision>
  <dcterms:created xsi:type="dcterms:W3CDTF">2012-01-09T06:31:48Z</dcterms:created>
  <dcterms:modified xsi:type="dcterms:W3CDTF">2012-04-10T03:57:57Z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