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304" r:id="rId6"/>
    <p:sldId id="305" r:id="rId7"/>
    <p:sldId id="306" r:id="rId8"/>
    <p:sldId id="307" r:id="rId9"/>
    <p:sldId id="308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08" autoAdjust="0"/>
    <p:restoredTop sz="86379" autoAdjust="0"/>
  </p:normalViewPr>
  <p:slideViewPr>
    <p:cSldViewPr>
      <p:cViewPr varScale="1">
        <p:scale>
          <a:sx n="60" d="100"/>
          <a:sy n="60" d="100"/>
        </p:scale>
        <p:origin x="-2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8D04E5D-5EE3-42A5-9899-350B12572334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2FC5887-1BA9-405E-90C8-4F884140B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82CA9-01DD-49CB-9609-D39496E9C37D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B7075-6CDF-46D4-B78A-C6DCBA6B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29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26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25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13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77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57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25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41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70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83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35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90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920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50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89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532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213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73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987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7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98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45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71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5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80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18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15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Arial" pitchFamily="34" charset="0"/>
              <a:buChar char="•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63AD4-E3E0-4EB8-B9DC-D318BE0CFFF8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Fundamentals and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391400" cy="1752600"/>
          </a:xfrm>
        </p:spPr>
        <p:txBody>
          <a:bodyPr/>
          <a:lstStyle/>
          <a:p>
            <a:r>
              <a:rPr lang="en-US" dirty="0" smtClean="0"/>
              <a:t>OMSE 531:  Week 2</a:t>
            </a:r>
          </a:p>
          <a:p>
            <a:r>
              <a:rPr lang="en-US" dirty="0" smtClean="0"/>
              <a:t>Joe Maybee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“Framework”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Basic elements of the framework</a:t>
            </a:r>
          </a:p>
          <a:p>
            <a:pPr lvl="1" indent="-342900"/>
            <a:r>
              <a:rPr lang="en-US" sz="3600" dirty="0" smtClean="0"/>
              <a:t>The</a:t>
            </a:r>
            <a:r>
              <a:rPr lang="en-US" sz="3600" baseline="0" dirty="0" smtClean="0"/>
              <a:t> Context</a:t>
            </a:r>
          </a:p>
          <a:p>
            <a:pPr lvl="1" indent="-342900"/>
            <a:r>
              <a:rPr lang="en-US" sz="3600" baseline="0" dirty="0" smtClean="0"/>
              <a:t>The Activities</a:t>
            </a:r>
          </a:p>
          <a:p>
            <a:pPr lvl="1" indent="-342900"/>
            <a:r>
              <a:rPr lang="en-US" sz="3600" baseline="0" dirty="0" smtClean="0"/>
              <a:t>The Artifacts</a:t>
            </a:r>
          </a:p>
        </p:txBody>
      </p:sp>
    </p:spTree>
    <p:extLst>
      <p:ext uri="{BB962C8B-B14F-4D97-AF65-F5344CB8AC3E}">
        <p14:creationId xmlns:p14="http://schemas.microsoft.com/office/powerpoint/2010/main" val="213768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Facets</a:t>
            </a:r>
            <a:r>
              <a:rPr lang="en-US" baseline="0" dirty="0" smtClean="0"/>
              <a:t> of System Context</a:t>
            </a:r>
          </a:p>
          <a:p>
            <a:pPr lvl="1"/>
            <a:r>
              <a:rPr lang="en-US" dirty="0" smtClean="0"/>
              <a:t>Subject</a:t>
            </a:r>
          </a:p>
          <a:p>
            <a:pPr lvl="1"/>
            <a:r>
              <a:rPr lang="en-US" dirty="0" smtClean="0"/>
              <a:t>Usage</a:t>
            </a:r>
          </a:p>
          <a:p>
            <a:pPr lvl="1"/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78491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Activities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Elicitation</a:t>
            </a:r>
          </a:p>
          <a:p>
            <a:pPr lvl="1"/>
            <a:r>
              <a:rPr lang="en-US" dirty="0" smtClean="0"/>
              <a:t>Negotiation</a:t>
            </a:r>
          </a:p>
          <a:p>
            <a:r>
              <a:rPr lang="en-US" dirty="0" smtClean="0"/>
              <a:t>Cross-Sectional</a:t>
            </a:r>
          </a:p>
          <a:p>
            <a:pPr lvl="1"/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162956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r>
              <a:rPr lang="en-US" dirty="0" smtClean="0"/>
              <a:t>Scenarios</a:t>
            </a:r>
          </a:p>
          <a:p>
            <a:r>
              <a:rPr lang="en-US" dirty="0" smtClean="0"/>
              <a:t>Solution-oriented Requirements</a:t>
            </a:r>
          </a:p>
        </p:txBody>
      </p:sp>
    </p:spTree>
    <p:extLst>
      <p:ext uri="{BB962C8B-B14F-4D97-AF65-F5344CB8AC3E}">
        <p14:creationId xmlns:p14="http://schemas.microsoft.com/office/powerpoint/2010/main" val="142632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Subject:</a:t>
            </a:r>
            <a:r>
              <a:rPr lang="en-US" baseline="0" dirty="0" smtClean="0"/>
              <a:t>  What are we dealing with in the system?  Information, events, states, etc.</a:t>
            </a:r>
          </a:p>
          <a:p>
            <a:pPr lvl="0"/>
            <a:r>
              <a:rPr lang="en-US" baseline="0" dirty="0" smtClean="0"/>
              <a:t>Usage:  How does the system get used within the scope of the system environment.</a:t>
            </a:r>
          </a:p>
          <a:p>
            <a:pPr lvl="0"/>
            <a:r>
              <a:rPr lang="en-US" baseline="0" dirty="0" smtClean="0"/>
              <a:t>System:  Operational IT elements, such as data formats, protocols, etc.</a:t>
            </a:r>
          </a:p>
          <a:p>
            <a:pPr lvl="0"/>
            <a:r>
              <a:rPr lang="en-US" baseline="0" dirty="0" smtClean="0"/>
              <a:t>Development:  Aspects</a:t>
            </a:r>
            <a:r>
              <a:rPr lang="en-US" dirty="0" smtClean="0"/>
              <a:t> of the environment used to develop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323909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Dimensions have magnitude:</a:t>
            </a:r>
          </a:p>
          <a:p>
            <a:pPr lvl="1"/>
            <a:r>
              <a:rPr lang="en-US" sz="3200" dirty="0" smtClean="0"/>
              <a:t>Content:</a:t>
            </a:r>
            <a:r>
              <a:rPr lang="en-US" sz="3200" baseline="0" dirty="0" smtClean="0"/>
              <a:t>  The requirements</a:t>
            </a:r>
          </a:p>
          <a:p>
            <a:pPr lvl="1"/>
            <a:r>
              <a:rPr lang="en-US" sz="3200" baseline="0" dirty="0" smtClean="0"/>
              <a:t>Agreement:  Negotiation and clarification</a:t>
            </a:r>
          </a:p>
          <a:p>
            <a:pPr lvl="1"/>
            <a:r>
              <a:rPr lang="en-US" sz="3200" baseline="0" dirty="0" smtClean="0"/>
              <a:t>Documentation:  Codification of the knowledge regarding the requirements.</a:t>
            </a:r>
          </a:p>
          <a:p>
            <a:pPr marL="0" indent="0">
              <a:buNone/>
            </a:pPr>
            <a:r>
              <a:rPr lang="en-US" dirty="0" smtClean="0"/>
              <a:t>Activity to maximize the magnitude:  most content, highest agreement, most complete documentation</a:t>
            </a:r>
            <a:r>
              <a:rPr lang="en-US" dirty="0" smtClean="0"/>
              <a:t>. (Figure 4-3)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442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Cross-Sectional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Cover the other activities as part of the ongoing RE process: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Management:  Requirements, Effort, Resources.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Validation:  Checking and assessment.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Ongoing, as things develop and as things 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11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Pohl</a:t>
            </a:r>
            <a:r>
              <a:rPr lang="en-US" sz="3600" baseline="0" dirty="0" smtClean="0"/>
              <a:t> has Defined a System of Knowledge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524000"/>
            <a:ext cx="4724400" cy="4602163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 model for understanding the inhabited environment.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 model for exploration.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 model for predicting what might happen.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Unique in that he presents it clearly as part of the text.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524000"/>
            <a:ext cx="2895600" cy="4565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147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Inherent Danger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1834"/>
            <a:ext cx="8229600" cy="1834329"/>
          </a:xfrm>
        </p:spPr>
        <p:txBody>
          <a:bodyPr>
            <a:normAutofit fontScale="92500" lnSpcReduction="20000"/>
          </a:bodyPr>
          <a:lstStyle/>
          <a:p>
            <a:pPr marL="400050" lvl="1" indent="0">
              <a:buNone/>
            </a:pPr>
            <a:r>
              <a:rPr lang="en-US" sz="2600" i="1" dirty="0"/>
              <a:t>“Two important characteristics of maps should be noticed. </a:t>
            </a:r>
            <a:r>
              <a:rPr lang="en-US" sz="2600" i="1" dirty="0">
                <a:solidFill>
                  <a:srgbClr val="FFFF00"/>
                </a:solidFill>
              </a:rPr>
              <a:t>A map is not the territory it represents, but, if correct, it has a similar structure to the territory</a:t>
            </a:r>
            <a:r>
              <a:rPr lang="en-US" sz="2600" i="1" dirty="0"/>
              <a:t>, which accounts for its usefulness.” </a:t>
            </a:r>
          </a:p>
          <a:p>
            <a:pPr marL="0" indent="0" algn="ctr">
              <a:buNone/>
            </a:pPr>
            <a:endParaRPr lang="en-US" sz="900" dirty="0"/>
          </a:p>
          <a:p>
            <a:pPr marL="3543300" lvl="8" indent="0">
              <a:buNone/>
            </a:pPr>
            <a:r>
              <a:rPr lang="en-US" sz="2600" dirty="0"/>
              <a:t>--   Alfred Korzybski </a:t>
            </a:r>
            <a:endParaRPr lang="en-US" sz="2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19200"/>
            <a:ext cx="42291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776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a Powerful</a:t>
            </a:r>
            <a:r>
              <a:rPr lang="en-US" baseline="0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be aware of the shortcomings of models as we move along.</a:t>
            </a:r>
          </a:p>
          <a:p>
            <a:r>
              <a:rPr lang="en-US" dirty="0" smtClean="0"/>
              <a:t>However, this</a:t>
            </a:r>
            <a:r>
              <a:rPr lang="en-US" baseline="0" dirty="0" smtClean="0"/>
              <a:t> model provides a systematic evaluation of the approach.</a:t>
            </a:r>
          </a:p>
          <a:p>
            <a:r>
              <a:rPr lang="en-US" baseline="0" dirty="0" smtClean="0"/>
              <a:t>Model shortcoming probably merits some exploration, but is beyond what will be covered in class.</a:t>
            </a:r>
          </a:p>
          <a:p>
            <a:r>
              <a:rPr lang="en-US" baseline="0" dirty="0" smtClean="0"/>
              <a:t>Still, not dogmatic about models in general.</a:t>
            </a:r>
          </a:p>
        </p:txBody>
      </p:sp>
    </p:spTree>
    <p:extLst>
      <p:ext uri="{BB962C8B-B14F-4D97-AF65-F5344CB8AC3E}">
        <p14:creationId xmlns:p14="http://schemas.microsoft.com/office/powerpoint/2010/main" val="61094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Assignment 1 has been posted.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Please go ahead and download and install the SWI Prolog package appropriate for your system from:</a:t>
            </a:r>
          </a:p>
          <a:p>
            <a:pPr marL="800100" lvl="2" indent="0">
              <a:spcBef>
                <a:spcPts val="2400"/>
              </a:spcBef>
              <a:spcAft>
                <a:spcPts val="2400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http://</a:t>
            </a:r>
            <a:r>
              <a:rPr lang="en-US" sz="2800" dirty="0" smtClean="0">
                <a:solidFill>
                  <a:srgbClr val="FFFF00"/>
                </a:solidFill>
              </a:rPr>
              <a:t>www.swi-prolog.org/download/stable</a:t>
            </a:r>
          </a:p>
          <a:p>
            <a:pPr marL="457200" indent="-457200">
              <a:spcBef>
                <a:spcPts val="1200"/>
              </a:spcBef>
            </a:pPr>
            <a:r>
              <a:rPr lang="en-US" dirty="0" smtClean="0"/>
              <a:t>A </a:t>
            </a:r>
            <a:r>
              <a:rPr lang="en-US" dirty="0"/>
              <a:t>simple example file will be posted soon for both ‘ground.pl’ and ‘req.pl</a:t>
            </a:r>
            <a:r>
              <a:rPr lang="en-US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17456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Context is from Latin: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“</a:t>
            </a:r>
            <a:r>
              <a:rPr lang="en-US" i="1" dirty="0" smtClean="0"/>
              <a:t>Con</a:t>
            </a:r>
            <a:r>
              <a:rPr lang="en-US" dirty="0" smtClean="0"/>
              <a:t>”  - “</a:t>
            </a:r>
            <a:r>
              <a:rPr lang="en-US" i="1" dirty="0" smtClean="0"/>
              <a:t>Together</a:t>
            </a:r>
            <a:r>
              <a:rPr lang="en-US" dirty="0" smtClean="0"/>
              <a:t>”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“</a:t>
            </a:r>
            <a:r>
              <a:rPr lang="en-US" i="1" dirty="0" smtClean="0"/>
              <a:t>Texere</a:t>
            </a:r>
            <a:r>
              <a:rPr lang="en-US" dirty="0" smtClean="0"/>
              <a:t>”  -  “</a:t>
            </a:r>
            <a:r>
              <a:rPr lang="en-US" i="1" dirty="0" smtClean="0"/>
              <a:t>Weave</a:t>
            </a:r>
            <a:r>
              <a:rPr lang="en-US" dirty="0" smtClean="0"/>
              <a:t>”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Literally:  “</a:t>
            </a:r>
            <a:r>
              <a:rPr lang="en-US" i="1" dirty="0" smtClean="0"/>
              <a:t>To Weave Together”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interwoven aspects of the system.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But, what exactly?</a:t>
            </a:r>
          </a:p>
        </p:txBody>
      </p:sp>
    </p:spTree>
    <p:extLst>
      <p:ext uri="{BB962C8B-B14F-4D97-AF65-F5344CB8AC3E}">
        <p14:creationId xmlns:p14="http://schemas.microsoft.com/office/powerpoint/2010/main" val="747775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does the system begin and end?</a:t>
            </a:r>
          </a:p>
          <a:p>
            <a:r>
              <a:rPr lang="en-US" dirty="0" smtClean="0"/>
              <a:t>Where does the context begin and end?</a:t>
            </a:r>
          </a:p>
          <a:p>
            <a:r>
              <a:rPr lang="en-US" dirty="0" smtClean="0"/>
              <a:t>The system is part of the context,</a:t>
            </a:r>
            <a:r>
              <a:rPr lang="en-US" baseline="0" dirty="0" smtClean="0"/>
              <a:t> but isn’t the entire thing.</a:t>
            </a:r>
          </a:p>
          <a:p>
            <a:r>
              <a:rPr lang="en-US" baseline="0" dirty="0" smtClean="0"/>
              <a:t>It can depend upon viewpoint</a:t>
            </a:r>
          </a:p>
        </p:txBody>
      </p:sp>
    </p:spTree>
    <p:extLst>
      <p:ext uri="{BB962C8B-B14F-4D97-AF65-F5344CB8AC3E}">
        <p14:creationId xmlns:p14="http://schemas.microsoft.com/office/powerpoint/2010/main" val="3193985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System of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 Air Force “System”</a:t>
            </a:r>
          </a:p>
          <a:p>
            <a:pPr lvl="1"/>
            <a:r>
              <a:rPr lang="en-US" dirty="0" smtClean="0"/>
              <a:t>Pilot</a:t>
            </a:r>
          </a:p>
          <a:p>
            <a:pPr lvl="1"/>
            <a:r>
              <a:rPr lang="en-US" dirty="0" smtClean="0"/>
              <a:t>Plane</a:t>
            </a:r>
          </a:p>
          <a:p>
            <a:pPr lvl="1"/>
            <a:r>
              <a:rPr lang="en-US" dirty="0" smtClean="0"/>
              <a:t>Maintenance</a:t>
            </a:r>
            <a:r>
              <a:rPr lang="en-US" baseline="0" dirty="0" smtClean="0"/>
              <a:t> Crew</a:t>
            </a:r>
          </a:p>
          <a:p>
            <a:pPr lvl="0"/>
            <a:r>
              <a:rPr lang="en-US" dirty="0" smtClean="0"/>
              <a:t>Trained</a:t>
            </a:r>
            <a:r>
              <a:rPr lang="en-US" baseline="0" dirty="0" smtClean="0"/>
              <a:t> and benchmarked … together.</a:t>
            </a:r>
          </a:p>
          <a:p>
            <a:pPr lvl="0"/>
            <a:r>
              <a:rPr lang="en-US" baseline="0" dirty="0" smtClean="0"/>
              <a:t>Not separate as a “system”, but a complete combat unit</a:t>
            </a:r>
          </a:p>
          <a:p>
            <a:pPr lvl="0"/>
            <a:r>
              <a:rPr lang="en-US" baseline="0" dirty="0" smtClean="0"/>
              <a:t>Not that the USAF is unique here.</a:t>
            </a:r>
          </a:p>
        </p:txBody>
      </p:sp>
    </p:spTree>
    <p:extLst>
      <p:ext uri="{BB962C8B-B14F-4D97-AF65-F5344CB8AC3E}">
        <p14:creationId xmlns:p14="http://schemas.microsoft.com/office/powerpoint/2010/main" val="872959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Avionics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the RE effort engagement</a:t>
            </a:r>
            <a:r>
              <a:rPr lang="en-US" baseline="0" dirty="0" smtClean="0"/>
              <a:t> is for an Avionics system for an F-16</a:t>
            </a:r>
          </a:p>
          <a:p>
            <a:r>
              <a:rPr lang="en-US" baseline="0" dirty="0" smtClean="0"/>
              <a:t>The Avionics system boundary is not the same as the USAF system boundary.</a:t>
            </a:r>
          </a:p>
          <a:p>
            <a:r>
              <a:rPr lang="en-US" baseline="0" dirty="0" smtClean="0"/>
              <a:t>The context, however, extends to the USAF system boundary.</a:t>
            </a:r>
          </a:p>
          <a:p>
            <a:r>
              <a:rPr lang="en-US" baseline="0" dirty="0" smtClean="0"/>
              <a:t>It then becomes important to consider all aspects of the context.</a:t>
            </a:r>
          </a:p>
        </p:txBody>
      </p:sp>
    </p:spTree>
    <p:extLst>
      <p:ext uri="{BB962C8B-B14F-4D97-AF65-F5344CB8AC3E}">
        <p14:creationId xmlns:p14="http://schemas.microsoft.com/office/powerpoint/2010/main" val="1589179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The</a:t>
            </a:r>
            <a:r>
              <a:rPr lang="en-US" baseline="0" dirty="0" smtClean="0"/>
              <a:t>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Avionics: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Plane:</a:t>
            </a:r>
            <a:r>
              <a:rPr lang="en-US" baseline="0" dirty="0" smtClean="0"/>
              <a:t>  Sensor positioning,</a:t>
            </a:r>
            <a:r>
              <a:rPr lang="en-US" dirty="0" smtClean="0"/>
              <a:t> reading validations, error detection, polling frequency, etc.</a:t>
            </a:r>
            <a:endParaRPr lang="en-US" baseline="0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aseline="0" dirty="0" smtClean="0"/>
              <a:t>Pilot: user interface, information display,</a:t>
            </a:r>
            <a:r>
              <a:rPr lang="en-US" dirty="0" smtClean="0"/>
              <a:t> settings, etc.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Maintenance Crew:   Diagnostics, maintenance intervals, failure logs, etc.</a:t>
            </a:r>
          </a:p>
        </p:txBody>
      </p:sp>
    </p:spTree>
    <p:extLst>
      <p:ext uri="{BB962C8B-B14F-4D97-AF65-F5344CB8AC3E}">
        <p14:creationId xmlns:p14="http://schemas.microsoft.com/office/powerpoint/2010/main" val="355372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Four Facets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Subject:</a:t>
            </a:r>
            <a:r>
              <a:rPr lang="en-US" baseline="0" dirty="0" smtClean="0"/>
              <a:t> Objects and Events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baseline="0" dirty="0" smtClean="0"/>
              <a:t>Usage:  Subjects and Actors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baseline="0" dirty="0" smtClean="0"/>
              <a:t>IT System:  Technical and Operational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Development:  Technology, Law, Certification, etc.</a:t>
            </a:r>
          </a:p>
        </p:txBody>
      </p:sp>
    </p:spTree>
    <p:extLst>
      <p:ext uri="{BB962C8B-B14F-4D97-AF65-F5344CB8AC3E}">
        <p14:creationId xmlns:p14="http://schemas.microsoft.com/office/powerpoint/2010/main" val="1622277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Context objects can be applied to the facets to provide avenues of investigation for elicitation: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“Actors”, in general.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Authorities:  Legal, Certification, Etc.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Physical Objects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Non-physical Objects:  Natural Laws, etc.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/>
              <a:t>Pohl does a good job in outlining examples in 6.3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8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</a:t>
            </a:r>
            <a:r>
              <a:rPr lang="en-US" baseline="0" dirty="0" smtClean="0"/>
              <a:t> weeks paper discussed the importance of requirements engineering.</a:t>
            </a:r>
          </a:p>
          <a:p>
            <a:r>
              <a:rPr lang="en-US" baseline="0" dirty="0" smtClean="0"/>
              <a:t>The impact becomes clear with experience.</a:t>
            </a:r>
          </a:p>
          <a:p>
            <a:r>
              <a:rPr lang="en-US" baseline="0" dirty="0" smtClean="0"/>
              <a:t>Experience doesn’t come to everyone.</a:t>
            </a:r>
          </a:p>
          <a:p>
            <a:r>
              <a:rPr lang="en-US" baseline="0" dirty="0" smtClean="0"/>
              <a:t>So, how can</a:t>
            </a:r>
            <a:r>
              <a:rPr lang="en-US" dirty="0" smtClean="0"/>
              <a:t> the importance be communicated?</a:t>
            </a:r>
          </a:p>
        </p:txBody>
      </p:sp>
    </p:spTree>
    <p:extLst>
      <p:ext uri="{BB962C8B-B14F-4D97-AF65-F5344CB8AC3E}">
        <p14:creationId xmlns:p14="http://schemas.microsoft.com/office/powerpoint/2010/main" val="217125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 As A Communications Medium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becomes a matter of communication, but possibly, the matter of miscommunication matters more.</a:t>
            </a:r>
          </a:p>
          <a:p>
            <a:r>
              <a:rPr lang="en-US" dirty="0" smtClean="0"/>
              <a:t>Domain vs. Application:  how often is there an expert in both?</a:t>
            </a:r>
          </a:p>
          <a:p>
            <a:r>
              <a:rPr lang="en-US" dirty="0" smtClean="0"/>
              <a:t>Is it true that requirements are the ‘What’ but not the ‘How’? </a:t>
            </a:r>
          </a:p>
        </p:txBody>
      </p:sp>
    </p:spTree>
    <p:extLst>
      <p:ext uri="{BB962C8B-B14F-4D97-AF65-F5344CB8AC3E}">
        <p14:creationId xmlns:p14="http://schemas.microsoft.com/office/powerpoint/2010/main" val="423308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Exactly</a:t>
            </a:r>
            <a:r>
              <a:rPr lang="en-US" baseline="0" dirty="0" smtClean="0"/>
              <a:t> is a ‘Requirement?’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Are</a:t>
            </a:r>
            <a:r>
              <a:rPr lang="en-US" baseline="0" dirty="0" smtClean="0"/>
              <a:t> they strictly ‘must have’ features?</a:t>
            </a:r>
          </a:p>
          <a:p>
            <a:pPr lvl="0"/>
            <a:r>
              <a:rPr lang="en-US" baseline="0" dirty="0" smtClean="0"/>
              <a:t>If not, how can they be prioritized?</a:t>
            </a:r>
          </a:p>
          <a:p>
            <a:pPr lvl="0"/>
            <a:r>
              <a:rPr lang="en-US" baseline="0" dirty="0" smtClean="0"/>
              <a:t>Fulfilling a requirement is not always enough.</a:t>
            </a:r>
          </a:p>
          <a:p>
            <a:pPr lvl="0"/>
            <a:r>
              <a:rPr lang="en-US" baseline="0" dirty="0" smtClean="0"/>
              <a:t>So, it seems that:</a:t>
            </a:r>
          </a:p>
          <a:p>
            <a:pPr lvl="1"/>
            <a:r>
              <a:rPr lang="en-US" baseline="0" dirty="0" smtClean="0"/>
              <a:t>Requirements are strict until they’re flexible.</a:t>
            </a:r>
          </a:p>
          <a:p>
            <a:pPr lvl="1"/>
            <a:r>
              <a:rPr lang="en-US" baseline="0" dirty="0" smtClean="0"/>
              <a:t>Requirements are right until they aren’t.</a:t>
            </a:r>
          </a:p>
          <a:p>
            <a:pPr lvl="1"/>
            <a:r>
              <a:rPr lang="en-US" baseline="0" dirty="0" smtClean="0"/>
              <a:t>Requirements are absolutely necessary until they’re not .</a:t>
            </a:r>
          </a:p>
          <a:p>
            <a:pPr lvl="1"/>
            <a:r>
              <a:rPr lang="en-US" baseline="0" dirty="0" smtClean="0"/>
              <a:t>Requirements are all equally important, except they’re not.</a:t>
            </a:r>
          </a:p>
        </p:txBody>
      </p:sp>
    </p:spTree>
    <p:extLst>
      <p:ext uri="{BB962C8B-B14F-4D97-AF65-F5344CB8AC3E}">
        <p14:creationId xmlns:p14="http://schemas.microsoft.com/office/powerpoint/2010/main" val="302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the big deal?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r>
              <a:rPr lang="en-US" baseline="0" dirty="0" smtClean="0"/>
              <a:t> of modern systems.</a:t>
            </a:r>
          </a:p>
          <a:p>
            <a:r>
              <a:rPr lang="en-US" baseline="0" dirty="0" smtClean="0"/>
              <a:t>Overall costs.</a:t>
            </a:r>
          </a:p>
          <a:p>
            <a:r>
              <a:rPr lang="en-US" baseline="0" dirty="0" smtClean="0"/>
              <a:t>Schedules.</a:t>
            </a:r>
          </a:p>
          <a:p>
            <a:r>
              <a:rPr lang="en-US" baseline="0" dirty="0" smtClean="0"/>
              <a:t>Leading edge.</a:t>
            </a:r>
          </a:p>
          <a:p>
            <a:r>
              <a:rPr lang="en-US" baseline="0" dirty="0" smtClean="0"/>
              <a:t>Critical Systems.</a:t>
            </a:r>
          </a:p>
          <a:p>
            <a:r>
              <a:rPr lang="en-US" baseline="0" dirty="0" smtClean="0"/>
              <a:t>Cross-domain influences.</a:t>
            </a:r>
          </a:p>
        </p:txBody>
      </p:sp>
    </p:spTree>
    <p:extLst>
      <p:ext uri="{BB962C8B-B14F-4D97-AF65-F5344CB8AC3E}">
        <p14:creationId xmlns:p14="http://schemas.microsoft.com/office/powerpoint/2010/main" val="32373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</a:t>
            </a:r>
            <a:r>
              <a:rPr lang="en-US" baseline="0" dirty="0" smtClean="0"/>
              <a:t> and Non-functional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Functional:</a:t>
            </a:r>
            <a:r>
              <a:rPr lang="en-US" baseline="0" dirty="0" smtClean="0"/>
              <a:t>  What the system must do.</a:t>
            </a:r>
          </a:p>
          <a:p>
            <a:r>
              <a:rPr lang="en-US" dirty="0" smtClean="0"/>
              <a:t>Non-functional:  What the system must fit.</a:t>
            </a:r>
          </a:p>
          <a:p>
            <a:r>
              <a:rPr lang="en-US" dirty="0" smtClean="0"/>
              <a:t>Both are testable.</a:t>
            </a:r>
          </a:p>
          <a:p>
            <a:r>
              <a:rPr lang="en-US" dirty="0" smtClean="0"/>
              <a:t>Both must be feasible.</a:t>
            </a:r>
          </a:p>
          <a:p>
            <a:r>
              <a:rPr lang="en-US" dirty="0" smtClean="0"/>
              <a:t>Why are they separated?</a:t>
            </a:r>
          </a:p>
          <a:p>
            <a:r>
              <a:rPr lang="en-US" dirty="0" smtClean="0"/>
              <a:t>… and ‘Quality Requirements?’</a:t>
            </a:r>
          </a:p>
        </p:txBody>
      </p:sp>
    </p:spTree>
    <p:extLst>
      <p:ext uri="{BB962C8B-B14F-4D97-AF65-F5344CB8AC3E}">
        <p14:creationId xmlns:p14="http://schemas.microsoft.com/office/powerpoint/2010/main" val="121908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‘What’ vs. ‘How’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it’s not always</a:t>
            </a:r>
            <a:r>
              <a:rPr lang="en-US" baseline="0" dirty="0" smtClean="0"/>
              <a:t> true, requirements are typically a ‘what’ not a ‘how’.</a:t>
            </a:r>
          </a:p>
          <a:p>
            <a:r>
              <a:rPr lang="en-US" baseline="0" dirty="0" smtClean="0"/>
              <a:t>Where is there a case where the ‘How’ becomes important?</a:t>
            </a:r>
          </a:p>
          <a:p>
            <a:r>
              <a:rPr lang="en-US" baseline="0" dirty="0" smtClean="0"/>
              <a:t>A case where the final result is not always apparent might be an exception (‘learning system’).</a:t>
            </a:r>
          </a:p>
        </p:txBody>
      </p:sp>
    </p:spTree>
    <p:extLst>
      <p:ext uri="{BB962C8B-B14F-4D97-AF65-F5344CB8AC3E}">
        <p14:creationId xmlns:p14="http://schemas.microsoft.com/office/powerpoint/2010/main" val="385014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RE a Formal</a:t>
            </a:r>
            <a:r>
              <a:rPr lang="en-US" baseline="0" dirty="0" smtClean="0"/>
              <a:t> Process?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</a:t>
            </a:r>
            <a:r>
              <a:rPr lang="en-US" baseline="0" dirty="0" smtClean="0"/>
              <a:t> there a recipe?   </a:t>
            </a:r>
          </a:p>
          <a:p>
            <a:r>
              <a:rPr lang="en-US" baseline="0" dirty="0" smtClean="0"/>
              <a:t>Is there a recipe</a:t>
            </a:r>
            <a:r>
              <a:rPr lang="en-US" dirty="0" smtClean="0"/>
              <a:t> for finding the recipe?</a:t>
            </a:r>
          </a:p>
          <a:p>
            <a:r>
              <a:rPr lang="en-US" dirty="0" smtClean="0"/>
              <a:t>RE:  </a:t>
            </a:r>
          </a:p>
          <a:p>
            <a:pPr lvl="1"/>
            <a:r>
              <a:rPr lang="en-US" sz="3200" dirty="0" smtClean="0"/>
              <a:t>Requirements </a:t>
            </a:r>
            <a:r>
              <a:rPr lang="en-US" sz="3200" i="1" dirty="0" smtClean="0"/>
              <a:t>Elicitation</a:t>
            </a:r>
            <a:r>
              <a:rPr lang="en-US" sz="3200" dirty="0" smtClean="0"/>
              <a:t>.</a:t>
            </a:r>
          </a:p>
          <a:p>
            <a:pPr lvl="1"/>
            <a:r>
              <a:rPr lang="en-US" sz="3200" dirty="0" smtClean="0"/>
              <a:t>Requirements </a:t>
            </a:r>
            <a:r>
              <a:rPr lang="en-US" sz="3200" i="1" dirty="0" smtClean="0"/>
              <a:t>Exploration</a:t>
            </a:r>
            <a:r>
              <a:rPr lang="en-US" sz="3200" dirty="0" smtClean="0"/>
              <a:t>.</a:t>
            </a:r>
            <a:r>
              <a:rPr lang="en-US" sz="3200" dirty="0"/>
              <a:t> </a:t>
            </a:r>
            <a:endParaRPr lang="en-US" sz="3200" dirty="0" smtClean="0"/>
          </a:p>
          <a:p>
            <a:pPr lvl="1"/>
            <a:r>
              <a:rPr lang="en-US" sz="3200" dirty="0" smtClean="0"/>
              <a:t>Requirements </a:t>
            </a:r>
            <a:r>
              <a:rPr lang="en-US" sz="3200" i="1" dirty="0"/>
              <a:t>Engineering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344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P03000656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3" ma:contentTypeDescription="Create a new document." ma:contentTypeScope="" ma:versionID="37d3ec2b48d53e45b233ad8f52fe1b11"/>
</file>

<file path=customXml/itemProps1.xml><?xml version="1.0" encoding="utf-8"?>
<ds:datastoreItem xmlns:ds="http://schemas.openxmlformats.org/officeDocument/2006/customXml" ds:itemID="{07275519-840A-4201-9780-FF90F411D5B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F6FD89-31F2-406A-8D11-76B23B05EF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531DE0-1D3C-42B6-A037-B534CB69B141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TP030006567</Template>
  <TotalTime>732</TotalTime>
  <Words>1016</Words>
  <Application>Microsoft Office PowerPoint</Application>
  <PresentationFormat>On-screen Show (4:3)</PresentationFormat>
  <Paragraphs>172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TP030006567</vt:lpstr>
      <vt:lpstr>Fundamentals and Framework</vt:lpstr>
      <vt:lpstr>Assignment 1</vt:lpstr>
      <vt:lpstr>Requirements:  Why?</vt:lpstr>
      <vt:lpstr> As A Communications Medium</vt:lpstr>
      <vt:lpstr>What Exactly is a ‘Requirement?’</vt:lpstr>
      <vt:lpstr>So what’s the big deal?</vt:lpstr>
      <vt:lpstr>Functional and Non-functional</vt:lpstr>
      <vt:lpstr>‘What’ vs. ‘How’</vt:lpstr>
      <vt:lpstr>Is RE a Formal Process?</vt:lpstr>
      <vt:lpstr>The “Framework”</vt:lpstr>
      <vt:lpstr>Context</vt:lpstr>
      <vt:lpstr>Activities</vt:lpstr>
      <vt:lpstr>The Artifacts</vt:lpstr>
      <vt:lpstr>Context Elements</vt:lpstr>
      <vt:lpstr>Dimensions</vt:lpstr>
      <vt:lpstr>The Cross-Sectional Activities</vt:lpstr>
      <vt:lpstr>Pohl has Defined a System of Knowledge</vt:lpstr>
      <vt:lpstr>Inherent Danger</vt:lpstr>
      <vt:lpstr>Still a Powerful Model</vt:lpstr>
      <vt:lpstr>System Context</vt:lpstr>
      <vt:lpstr>Boundaries</vt:lpstr>
      <vt:lpstr>A System of Parts</vt:lpstr>
      <vt:lpstr>Avionics</vt:lpstr>
      <vt:lpstr>Consider The Context</vt:lpstr>
      <vt:lpstr>The Four Facets Approach</vt:lpstr>
      <vt:lpstr>Context Objects</vt:lpstr>
    </vt:vector>
  </TitlesOfParts>
  <Company>Xerox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Pilot Rock Software LLC</dc:creator>
  <cp:lastModifiedBy>Joe Maybee</cp:lastModifiedBy>
  <cp:revision>59</cp:revision>
  <dcterms:created xsi:type="dcterms:W3CDTF">2012-01-09T06:31:48Z</dcterms:created>
  <dcterms:modified xsi:type="dcterms:W3CDTF">2012-04-10T22:26:09Z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TC300065679990</vt:lpwstr>
  </property>
</Properties>
</file>