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56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20" r:id="rId21"/>
    <p:sldId id="321" r:id="rId22"/>
    <p:sldId id="322" r:id="rId23"/>
    <p:sldId id="319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9" autoAdjust="0"/>
    <p:restoredTop sz="86377" autoAdjust="0"/>
  </p:normalViewPr>
  <p:slideViewPr>
    <p:cSldViewPr>
      <p:cViewPr>
        <p:scale>
          <a:sx n="66" d="100"/>
          <a:sy n="66" d="100"/>
        </p:scale>
        <p:origin x="-7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8D04E5D-5EE3-42A5-9899-350B12572334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2FC5887-1BA9-405E-90C8-4F884140B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82CA9-01DD-49CB-9609-D39496E9C37D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B7075-6CDF-46D4-B78A-C6DCBA6B3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29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26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63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66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9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18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06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03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53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97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92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98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45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92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77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94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96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5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Font typeface="Arial" pitchFamily="34" charset="0"/>
              <a:buChar char="•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63AD4-E3E0-4EB8-B9DC-D318BE0CFFF8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Goals and Scenarios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7391400" cy="1752600"/>
          </a:xfrm>
        </p:spPr>
        <p:txBody>
          <a:bodyPr/>
          <a:lstStyle/>
          <a:p>
            <a:r>
              <a:rPr lang="en-US" dirty="0" smtClean="0"/>
              <a:t>OMSE 531:  Week 3</a:t>
            </a:r>
          </a:p>
          <a:p>
            <a:r>
              <a:rPr lang="en-US" dirty="0" smtClean="0"/>
              <a:t>Joe Maybee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Relationships</a:t>
            </a:r>
            <a:r>
              <a:rPr lang="en-US" baseline="0" dirty="0" smtClean="0"/>
              <a:t>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dirty="0" smtClean="0"/>
              <a:t>Conflict</a:t>
            </a:r>
          </a:p>
          <a:p>
            <a:pPr marL="1314450" lvl="3" indent="0">
              <a:lnSpc>
                <a:spcPct val="170000"/>
              </a:lnSpc>
              <a:buNone/>
            </a:pPr>
            <a:r>
              <a:rPr lang="en-US" sz="28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G1 goal nullifies satisfaction of G2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Goal equivalence</a:t>
            </a:r>
          </a:p>
          <a:p>
            <a:pPr marL="1314450" lvl="3" indent="0">
              <a:lnSpc>
                <a:spcPct val="170000"/>
              </a:lnSpc>
              <a:buNone/>
            </a:pPr>
            <a:r>
              <a:rPr lang="en-US" sz="28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Achieving</a:t>
            </a:r>
            <a:r>
              <a:rPr lang="en-US" sz="2800" i="1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G1 also achieves G2.</a:t>
            </a:r>
          </a:p>
        </p:txBody>
      </p:sp>
    </p:spTree>
    <p:extLst>
      <p:ext uri="{BB962C8B-B14F-4D97-AF65-F5344CB8AC3E}">
        <p14:creationId xmlns:p14="http://schemas.microsoft.com/office/powerpoint/2010/main" val="2849099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Natural</a:t>
            </a:r>
            <a:r>
              <a:rPr lang="en-US" baseline="0" dirty="0" smtClean="0"/>
              <a:t> Language – use of a template helps remember what to collect and document:</a:t>
            </a:r>
          </a:p>
          <a:p>
            <a:pPr marL="342900" indent="-342900"/>
            <a:r>
              <a:rPr lang="en-US" dirty="0"/>
              <a:t>D</a:t>
            </a:r>
            <a:r>
              <a:rPr lang="en-US" baseline="0" dirty="0" smtClean="0"/>
              <a:t>on’t try to capture all info right away</a:t>
            </a:r>
          </a:p>
          <a:p>
            <a:pPr marL="342900" indent="-342900"/>
            <a:r>
              <a:rPr lang="en-US" dirty="0"/>
              <a:t>V</a:t>
            </a:r>
            <a:r>
              <a:rPr lang="en-US" baseline="0" dirty="0" smtClean="0"/>
              <a:t>alidate as you go along, as best you can</a:t>
            </a:r>
          </a:p>
          <a:p>
            <a:pPr marL="342900" indent="-342900"/>
            <a:r>
              <a:rPr lang="en-US" dirty="0"/>
              <a:t>N</a:t>
            </a:r>
            <a:r>
              <a:rPr lang="en-US" baseline="0" dirty="0" smtClean="0"/>
              <a:t>ote additional goals found</a:t>
            </a:r>
          </a:p>
          <a:p>
            <a:pPr marL="342900" indent="-342900"/>
            <a:r>
              <a:rPr lang="en-US" dirty="0"/>
              <a:t>O</a:t>
            </a:r>
            <a:r>
              <a:rPr lang="en-US" baseline="0" dirty="0" smtClean="0"/>
              <a:t>utline or “sketch” scenarios</a:t>
            </a:r>
          </a:p>
          <a:p>
            <a:pPr marL="342900" indent="-342900"/>
            <a:r>
              <a:rPr lang="en-US" dirty="0"/>
              <a:t>F</a:t>
            </a:r>
            <a:r>
              <a:rPr lang="en-US" baseline="0" dirty="0" smtClean="0"/>
              <a:t>inally, add the missing info to the template</a:t>
            </a:r>
          </a:p>
        </p:txBody>
      </p:sp>
    </p:spTree>
    <p:extLst>
      <p:ext uri="{BB962C8B-B14F-4D97-AF65-F5344CB8AC3E}">
        <p14:creationId xmlns:p14="http://schemas.microsoft.com/office/powerpoint/2010/main" val="333284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concise:  Occam’s razor.</a:t>
            </a:r>
          </a:p>
          <a:p>
            <a:r>
              <a:rPr lang="en-US" dirty="0" smtClean="0"/>
              <a:t>Use active voice:</a:t>
            </a:r>
          </a:p>
          <a:p>
            <a:pPr lvl="1"/>
            <a:r>
              <a:rPr lang="en-US" dirty="0" smtClean="0"/>
              <a:t>Not:  Something happens to something</a:t>
            </a:r>
          </a:p>
          <a:p>
            <a:pPr lvl="1"/>
            <a:r>
              <a:rPr lang="en-US" dirty="0" smtClean="0"/>
              <a:t>Rather:</a:t>
            </a:r>
            <a:r>
              <a:rPr lang="en-US" baseline="0" dirty="0" smtClean="0"/>
              <a:t>  Something make something happen</a:t>
            </a:r>
          </a:p>
          <a:p>
            <a:r>
              <a:rPr lang="en-US" dirty="0" smtClean="0"/>
              <a:t>Intent should be clear</a:t>
            </a:r>
          </a:p>
          <a:p>
            <a:r>
              <a:rPr lang="en-US" dirty="0" smtClean="0"/>
              <a:t>Decompose broad goals into smaller ones.</a:t>
            </a:r>
          </a:p>
        </p:txBody>
      </p:sp>
    </p:spTree>
    <p:extLst>
      <p:ext uri="{BB962C8B-B14F-4D97-AF65-F5344CB8AC3E}">
        <p14:creationId xmlns:p14="http://schemas.microsoft.com/office/powerpoint/2010/main" val="373461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GRL – Goal-oriented Requirements Language</a:t>
            </a:r>
          </a:p>
          <a:p>
            <a:r>
              <a:rPr lang="en-US" dirty="0" smtClean="0"/>
              <a:t>KAOS – Method</a:t>
            </a:r>
            <a:r>
              <a:rPr lang="en-US" baseline="0" dirty="0" smtClean="0"/>
              <a:t> and Language outlined by van Lamsweerde and Letier</a:t>
            </a:r>
          </a:p>
          <a:p>
            <a:r>
              <a:rPr lang="en-US" dirty="0" smtClean="0"/>
              <a:t>Graphical modeling: </a:t>
            </a:r>
          </a:p>
          <a:p>
            <a:pPr lvl="1"/>
            <a:r>
              <a:rPr lang="en-US" baseline="0" dirty="0" smtClean="0"/>
              <a:t>AND</a:t>
            </a:r>
            <a:r>
              <a:rPr lang="en-US" dirty="0" smtClean="0"/>
              <a:t> tree</a:t>
            </a:r>
          </a:p>
          <a:p>
            <a:pPr lvl="1"/>
            <a:r>
              <a:rPr lang="en-US" baseline="0" dirty="0" smtClean="0"/>
              <a:t>OR</a:t>
            </a:r>
            <a:r>
              <a:rPr lang="en-US" dirty="0" smtClean="0"/>
              <a:t> tree</a:t>
            </a:r>
          </a:p>
          <a:p>
            <a:pPr lvl="1"/>
            <a:r>
              <a:rPr lang="en-US" dirty="0" smtClean="0"/>
              <a:t>Examples in book</a:t>
            </a:r>
          </a:p>
        </p:txBody>
      </p:sp>
    </p:spTree>
    <p:extLst>
      <p:ext uri="{BB962C8B-B14F-4D97-AF65-F5344CB8AC3E}">
        <p14:creationId xmlns:p14="http://schemas.microsoft.com/office/powerpoint/2010/main" val="2675499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Goals and Agents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Behavioral goals:  specific criterion for goal.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Softgoal</a:t>
            </a:r>
            <a:r>
              <a:rPr lang="en-US" dirty="0" smtClean="0"/>
              <a:t>:  no</a:t>
            </a:r>
            <a:r>
              <a:rPr lang="en-US" baseline="0" dirty="0" smtClean="0"/>
              <a:t> specific criterion.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“Agent”:  Active system component that has a role in satisfying a goal.</a:t>
            </a:r>
          </a:p>
        </p:txBody>
      </p:sp>
    </p:spTree>
    <p:extLst>
      <p:ext uri="{BB962C8B-B14F-4D97-AF65-F5344CB8AC3E}">
        <p14:creationId xmlns:p14="http://schemas.microsoft.com/office/powerpoint/2010/main" val="3540793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KAOS Goal</a:t>
            </a:r>
            <a:r>
              <a:rPr lang="en-US" baseline="0" dirty="0" smtClean="0"/>
              <a:t>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AND decomposition.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OR decomposition:</a:t>
            </a:r>
            <a:r>
              <a:rPr lang="en-US" baseline="0" dirty="0" smtClean="0"/>
              <a:t>  </a:t>
            </a:r>
            <a:r>
              <a:rPr lang="en-US" baseline="0" dirty="0" smtClean="0">
                <a:solidFill>
                  <a:srgbClr val="FFFF00"/>
                </a:solidFill>
              </a:rPr>
              <a:t>No!</a:t>
            </a:r>
          </a:p>
          <a:p>
            <a:pPr>
              <a:lnSpc>
                <a:spcPct val="150000"/>
              </a:lnSpc>
            </a:pPr>
            <a:r>
              <a:rPr lang="en-US" baseline="0" dirty="0" smtClean="0"/>
              <a:t>Potential conflicts documented.</a:t>
            </a:r>
          </a:p>
          <a:p>
            <a:pPr>
              <a:lnSpc>
                <a:spcPct val="150000"/>
              </a:lnSpc>
            </a:pPr>
            <a:r>
              <a:rPr lang="en-US" baseline="0" dirty="0" smtClean="0"/>
              <a:t>Responsibilities assigned.</a:t>
            </a:r>
          </a:p>
        </p:txBody>
      </p:sp>
    </p:spTree>
    <p:extLst>
      <p:ext uri="{BB962C8B-B14F-4D97-AF65-F5344CB8AC3E}">
        <p14:creationId xmlns:p14="http://schemas.microsoft.com/office/powerpoint/2010/main" val="2702805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 smtClean="0"/>
              <a:t>The Ladder of Abstraction: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Conceptual Models:  Most abstract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Scenarios:  Medium</a:t>
            </a:r>
            <a:r>
              <a:rPr lang="en-US" baseline="0" dirty="0" smtClean="0"/>
              <a:t> Abstraction</a:t>
            </a:r>
          </a:p>
          <a:p>
            <a:pPr lvl="1">
              <a:lnSpc>
                <a:spcPct val="150000"/>
              </a:lnSpc>
            </a:pPr>
            <a:r>
              <a:rPr lang="en-US" baseline="0" dirty="0" smtClean="0"/>
              <a:t>Reality:  Not abstract, but concrete.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Scenarios bridge the area between the “Real” and the “Conceptual</a:t>
            </a:r>
            <a:r>
              <a:rPr lang="en-US" sz="28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406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Requirements in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600200"/>
            <a:ext cx="7086600" cy="4525963"/>
          </a:xfrm>
        </p:spPr>
        <p:txBody>
          <a:bodyPr/>
          <a:lstStyle/>
          <a:p>
            <a:r>
              <a:rPr lang="en-US" dirty="0" smtClean="0"/>
              <a:t>Actors</a:t>
            </a:r>
          </a:p>
          <a:p>
            <a:r>
              <a:rPr lang="en-US" dirty="0" smtClean="0"/>
              <a:t>Roles</a:t>
            </a:r>
          </a:p>
          <a:p>
            <a:r>
              <a:rPr lang="en-US" dirty="0" smtClean="0"/>
              <a:t>Goals</a:t>
            </a:r>
          </a:p>
          <a:p>
            <a:r>
              <a:rPr lang="en-US" dirty="0" smtClean="0"/>
              <a:t>Pre-conditions</a:t>
            </a:r>
          </a:p>
          <a:p>
            <a:r>
              <a:rPr lang="en-US" dirty="0" smtClean="0"/>
              <a:t>Post-conditions</a:t>
            </a:r>
          </a:p>
          <a:p>
            <a:r>
              <a:rPr lang="en-US" dirty="0" smtClean="0"/>
              <a:t>Resources</a:t>
            </a:r>
          </a:p>
          <a:p>
            <a:r>
              <a:rPr lang="en-US" dirty="0" smtClean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93073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Facets and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6962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D72D"/>
                </a:solidFill>
              </a:rPr>
              <a:t>Subject</a:t>
            </a:r>
            <a:r>
              <a:rPr lang="en-US" dirty="0" smtClean="0"/>
              <a:t>:</a:t>
            </a:r>
            <a:r>
              <a:rPr lang="en-US" baseline="0" dirty="0" smtClean="0"/>
              <a:t>  Objects involved</a:t>
            </a:r>
          </a:p>
          <a:p>
            <a:pPr>
              <a:lnSpc>
                <a:spcPct val="150000"/>
              </a:lnSpc>
            </a:pPr>
            <a:r>
              <a:rPr lang="en-US" baseline="0" dirty="0" smtClean="0">
                <a:solidFill>
                  <a:srgbClr val="FFD72D"/>
                </a:solidFill>
              </a:rPr>
              <a:t>Usage</a:t>
            </a:r>
            <a:r>
              <a:rPr lang="en-US" baseline="0" dirty="0" smtClean="0"/>
              <a:t>:  Workflows</a:t>
            </a:r>
          </a:p>
          <a:p>
            <a:pPr>
              <a:lnSpc>
                <a:spcPct val="150000"/>
              </a:lnSpc>
            </a:pPr>
            <a:r>
              <a:rPr lang="en-US" baseline="0" dirty="0" smtClean="0">
                <a:solidFill>
                  <a:srgbClr val="FFD72D"/>
                </a:solidFill>
              </a:rPr>
              <a:t>IT Facet</a:t>
            </a:r>
            <a:r>
              <a:rPr lang="en-US" baseline="0" dirty="0" smtClean="0"/>
              <a:t>:  Information tech resources</a:t>
            </a:r>
          </a:p>
          <a:p>
            <a:pPr>
              <a:lnSpc>
                <a:spcPct val="150000"/>
              </a:lnSpc>
            </a:pPr>
            <a:r>
              <a:rPr lang="en-US" baseline="0" dirty="0" smtClean="0">
                <a:solidFill>
                  <a:srgbClr val="FFD72D"/>
                </a:solidFill>
              </a:rPr>
              <a:t>Development</a:t>
            </a:r>
            <a:r>
              <a:rPr lang="en-US" baseline="0" dirty="0" smtClean="0"/>
              <a:t>:  How built and tested</a:t>
            </a:r>
          </a:p>
        </p:txBody>
      </p:sp>
    </p:spTree>
    <p:extLst>
      <p:ext uri="{BB962C8B-B14F-4D97-AF65-F5344CB8AC3E}">
        <p14:creationId xmlns:p14="http://schemas.microsoft.com/office/powerpoint/2010/main" val="38762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7696200" cy="4754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State scenarios:</a:t>
            </a:r>
          </a:p>
          <a:p>
            <a:pPr lvl="1"/>
            <a:r>
              <a:rPr lang="en-US" dirty="0" smtClean="0"/>
              <a:t>Current State</a:t>
            </a:r>
          </a:p>
          <a:p>
            <a:pPr lvl="1"/>
            <a:r>
              <a:rPr lang="en-US" dirty="0" smtClean="0"/>
              <a:t>Desired</a:t>
            </a:r>
            <a:r>
              <a:rPr lang="en-US" baseline="0" dirty="0" smtClean="0"/>
              <a:t> State</a:t>
            </a:r>
          </a:p>
          <a:p>
            <a:pPr lvl="0"/>
            <a:r>
              <a:rPr lang="en-US" baseline="0" dirty="0" smtClean="0"/>
              <a:t>Result scenarios:</a:t>
            </a:r>
          </a:p>
          <a:p>
            <a:pPr lvl="1"/>
            <a:r>
              <a:rPr lang="en-US" baseline="0" dirty="0" smtClean="0"/>
              <a:t>Positive:  Goals achieved / useful outcome</a:t>
            </a:r>
          </a:p>
          <a:p>
            <a:pPr lvl="1"/>
            <a:r>
              <a:rPr lang="en-US" baseline="0" dirty="0" smtClean="0"/>
              <a:t>Negative:  Goals not achieved / failure / bad outcome.</a:t>
            </a:r>
          </a:p>
          <a:p>
            <a:pPr lvl="0"/>
            <a:r>
              <a:rPr lang="en-US" baseline="0" dirty="0" smtClean="0"/>
              <a:t>Misuse scenarios:</a:t>
            </a:r>
          </a:p>
          <a:p>
            <a:pPr lvl="1"/>
            <a:r>
              <a:rPr lang="en-US" baseline="0" dirty="0" smtClean="0"/>
              <a:t>Deliberate</a:t>
            </a:r>
          </a:p>
          <a:p>
            <a:pPr lvl="1"/>
            <a:r>
              <a:rPr lang="en-US" baseline="0" dirty="0" smtClean="0"/>
              <a:t>Unintentional</a:t>
            </a:r>
          </a:p>
        </p:txBody>
      </p:sp>
    </p:spTree>
    <p:extLst>
      <p:ext uri="{BB962C8B-B14F-4D97-AF65-F5344CB8AC3E}">
        <p14:creationId xmlns:p14="http://schemas.microsoft.com/office/powerpoint/2010/main" val="45372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Assignment</a:t>
            </a:r>
            <a:r>
              <a:rPr lang="en-US" baseline="0" dirty="0" smtClean="0"/>
              <a:t> 1 files have been organized into a subfolder in the Assignment topic area to ‘tidy’ things up a bit.</a:t>
            </a:r>
            <a:endParaRPr lang="en-US" dirty="0" smtClean="0"/>
          </a:p>
          <a:p>
            <a:r>
              <a:rPr lang="en-US" dirty="0" smtClean="0"/>
              <a:t>Example files for assignment</a:t>
            </a:r>
            <a:r>
              <a:rPr lang="en-US" baseline="0" dirty="0" smtClean="0"/>
              <a:t> 1 have been posed.</a:t>
            </a:r>
          </a:p>
          <a:p>
            <a:r>
              <a:rPr lang="en-US" baseline="0" dirty="0" smtClean="0"/>
              <a:t>Some illuminating questions submitted by a student have been answered and posted in the assignment course content area.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456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the</a:t>
            </a:r>
            <a:r>
              <a:rPr lang="en-US" baseline="0" dirty="0" smtClean="0"/>
              <a:t> state is now</a:t>
            </a:r>
          </a:p>
          <a:p>
            <a:r>
              <a:rPr lang="en-US" baseline="0" dirty="0" smtClean="0"/>
              <a:t>The desired state</a:t>
            </a:r>
          </a:p>
          <a:p>
            <a:r>
              <a:rPr lang="en-US" baseline="0" dirty="0" smtClean="0"/>
              <a:t>How to know</a:t>
            </a:r>
          </a:p>
          <a:p>
            <a:r>
              <a:rPr lang="en-US" baseline="0" dirty="0" smtClean="0"/>
              <a:t>Why change is desired</a:t>
            </a:r>
          </a:p>
          <a:p>
            <a:r>
              <a:rPr lang="en-US" baseline="0" dirty="0" smtClean="0"/>
              <a:t>Initiating change</a:t>
            </a:r>
          </a:p>
        </p:txBody>
      </p:sp>
    </p:spTree>
    <p:extLst>
      <p:ext uri="{BB962C8B-B14F-4D97-AF65-F5344CB8AC3E}">
        <p14:creationId xmlns:p14="http://schemas.microsoft.com/office/powerpoint/2010/main" val="153953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Where</a:t>
            </a:r>
            <a:r>
              <a:rPr lang="en-US" baseline="0" dirty="0" smtClean="0"/>
              <a:t> to go</a:t>
            </a:r>
          </a:p>
          <a:p>
            <a:pPr>
              <a:lnSpc>
                <a:spcPct val="150000"/>
              </a:lnSpc>
            </a:pPr>
            <a:r>
              <a:rPr lang="en-US" baseline="0" dirty="0" smtClean="0"/>
              <a:t>What to change</a:t>
            </a:r>
          </a:p>
          <a:p>
            <a:pPr>
              <a:lnSpc>
                <a:spcPct val="150000"/>
              </a:lnSpc>
            </a:pPr>
            <a:r>
              <a:rPr lang="en-US" baseline="0" dirty="0" smtClean="0"/>
              <a:t>How to know</a:t>
            </a:r>
          </a:p>
          <a:p>
            <a:pPr>
              <a:lnSpc>
                <a:spcPct val="150000"/>
              </a:lnSpc>
            </a:pPr>
            <a:r>
              <a:rPr lang="en-US" baseline="0" dirty="0" smtClean="0"/>
              <a:t>How to achieve the state desired</a:t>
            </a:r>
          </a:p>
        </p:txBody>
      </p:sp>
    </p:spTree>
    <p:extLst>
      <p:ext uri="{BB962C8B-B14F-4D97-AF65-F5344CB8AC3E}">
        <p14:creationId xmlns:p14="http://schemas.microsoft.com/office/powerpoint/2010/main" val="59203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/ Negative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Positive</a:t>
            </a:r>
            <a:r>
              <a:rPr lang="en-US" baseline="0" dirty="0" smtClean="0"/>
              <a:t> outcome:  This is the typical way requirements are defined.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100" baseline="0" dirty="0" smtClean="0"/>
          </a:p>
          <a:p>
            <a:pPr>
              <a:lnSpc>
                <a:spcPct val="110000"/>
              </a:lnSpc>
            </a:pPr>
            <a:r>
              <a:rPr lang="en-US" baseline="0" dirty="0" smtClean="0"/>
              <a:t>Negative outcomes:  What happens when things go wrong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Permitted negative</a:t>
            </a:r>
            <a:r>
              <a:rPr lang="en-US" sz="3000" baseline="0" dirty="0" smtClean="0"/>
              <a:t> outcomes</a:t>
            </a:r>
          </a:p>
          <a:p>
            <a:pPr lvl="1">
              <a:lnSpc>
                <a:spcPct val="150000"/>
              </a:lnSpc>
            </a:pPr>
            <a:r>
              <a:rPr lang="en-US" sz="3000" baseline="0" dirty="0" smtClean="0"/>
              <a:t>Forbidden negative outcomes (i.e. safety)</a:t>
            </a:r>
          </a:p>
        </p:txBody>
      </p:sp>
    </p:spTree>
    <p:extLst>
      <p:ext uri="{BB962C8B-B14F-4D97-AF65-F5344CB8AC3E}">
        <p14:creationId xmlns:p14="http://schemas.microsoft.com/office/powerpoint/2010/main" val="6502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Internal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What’s going</a:t>
            </a:r>
            <a:r>
              <a:rPr lang="en-US" baseline="0" dirty="0" smtClean="0"/>
              <a:t> on “inside” that is necessary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baseline="0" dirty="0" smtClean="0"/>
              <a:t>Can define internal responses and mechanisms.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baseline="0" dirty="0" smtClean="0"/>
              <a:t>Can define temporal relationships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baseline="0" dirty="0" smtClean="0"/>
              <a:t>State Variable / Alphabet definition or restriction.</a:t>
            </a:r>
          </a:p>
        </p:txBody>
      </p:sp>
    </p:spTree>
    <p:extLst>
      <p:ext uri="{BB962C8B-B14F-4D97-AF65-F5344CB8AC3E}">
        <p14:creationId xmlns:p14="http://schemas.microsoft.com/office/powerpoint/2010/main" val="696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User Interaction:  user interface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System Interaction:  communications protocols.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Actors / Agents:  other interface definitions.</a:t>
            </a:r>
          </a:p>
        </p:txBody>
      </p:sp>
    </p:spTree>
    <p:extLst>
      <p:ext uri="{BB962C8B-B14F-4D97-AF65-F5344CB8AC3E}">
        <p14:creationId xmlns:p14="http://schemas.microsoft.com/office/powerpoint/2010/main" val="83456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Interaction on context</a:t>
            </a:r>
          </a:p>
          <a:p>
            <a:pPr lvl="1"/>
            <a:r>
              <a:rPr lang="en-US" dirty="0" smtClean="0"/>
              <a:t>System behaviors change</a:t>
            </a:r>
          </a:p>
          <a:p>
            <a:pPr lvl="1"/>
            <a:r>
              <a:rPr lang="en-US" dirty="0" smtClean="0"/>
              <a:t>User goals change</a:t>
            </a:r>
          </a:p>
          <a:p>
            <a:pPr lvl="1"/>
            <a:endParaRPr lang="en-US" dirty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Emergency situations</a:t>
            </a:r>
          </a:p>
          <a:p>
            <a:pPr lvl="1"/>
            <a:r>
              <a:rPr lang="en-US" dirty="0" smtClean="0"/>
              <a:t>Alarms</a:t>
            </a:r>
          </a:p>
          <a:p>
            <a:pPr lvl="1"/>
            <a:r>
              <a:rPr lang="en-US" dirty="0" smtClean="0"/>
              <a:t>Return to normal</a:t>
            </a:r>
          </a:p>
        </p:txBody>
      </p:sp>
    </p:spTree>
    <p:extLst>
      <p:ext uri="{BB962C8B-B14F-4D97-AF65-F5344CB8AC3E}">
        <p14:creationId xmlns:p14="http://schemas.microsoft.com/office/powerpoint/2010/main" val="350683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Documenting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Narrative:</a:t>
            </a:r>
            <a:r>
              <a:rPr lang="en-US" baseline="0" dirty="0" smtClean="0"/>
              <a:t>  written language</a:t>
            </a:r>
          </a:p>
          <a:p>
            <a:r>
              <a:rPr lang="en-US" baseline="0" dirty="0" smtClean="0"/>
              <a:t>Structured:  natural language, restricted.</a:t>
            </a:r>
          </a:p>
          <a:p>
            <a:r>
              <a:rPr lang="en-US" baseline="0" dirty="0" smtClean="0"/>
              <a:t>Templates:</a:t>
            </a:r>
          </a:p>
          <a:p>
            <a:pPr lvl="1"/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Consistent</a:t>
            </a:r>
            <a:r>
              <a:rPr lang="en-US" baseline="0" dirty="0" smtClean="0"/>
              <a:t> information set</a:t>
            </a:r>
          </a:p>
          <a:p>
            <a:pPr lvl="1"/>
            <a:r>
              <a:rPr lang="en-US" baseline="0" dirty="0" smtClean="0"/>
              <a:t>Systematic evaluation</a:t>
            </a:r>
          </a:p>
          <a:p>
            <a:pPr lvl="1"/>
            <a:r>
              <a:rPr lang="en-US" baseline="0" dirty="0" smtClean="0"/>
              <a:t>Same advantages as goal templates</a:t>
            </a:r>
          </a:p>
        </p:txBody>
      </p:sp>
    </p:spTree>
    <p:extLst>
      <p:ext uri="{BB962C8B-B14F-4D97-AF65-F5344CB8AC3E}">
        <p14:creationId xmlns:p14="http://schemas.microsoft.com/office/powerpoint/2010/main" val="268001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Systematic Construction: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fill in everything</a:t>
            </a:r>
            <a:r>
              <a:rPr lang="en-US" baseline="0" dirty="0" smtClean="0"/>
              <a:t> right away</a:t>
            </a:r>
          </a:p>
          <a:p>
            <a:r>
              <a:rPr lang="en-US" baseline="0" dirty="0" smtClean="0"/>
              <a:t>Start with basic scenario</a:t>
            </a:r>
          </a:p>
          <a:p>
            <a:r>
              <a:rPr lang="en-US" baseline="0" dirty="0" smtClean="0"/>
              <a:t>Relate scenario to goals</a:t>
            </a:r>
          </a:p>
          <a:p>
            <a:r>
              <a:rPr lang="en-US" baseline="0" dirty="0" smtClean="0"/>
              <a:t>Validate (as you go)</a:t>
            </a:r>
          </a:p>
          <a:p>
            <a:r>
              <a:rPr lang="en-US" baseline="0" dirty="0" smtClean="0"/>
              <a:t>Document missing scenarios</a:t>
            </a:r>
          </a:p>
          <a:p>
            <a:r>
              <a:rPr lang="en-US" baseline="0" dirty="0" smtClean="0"/>
              <a:t>Complete the template last</a:t>
            </a:r>
          </a:p>
        </p:txBody>
      </p:sp>
    </p:spTree>
    <p:extLst>
      <p:ext uri="{BB962C8B-B14F-4D97-AF65-F5344CB8AC3E}">
        <p14:creationId xmlns:p14="http://schemas.microsoft.com/office/powerpoint/2010/main" val="266826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5400" i="1" dirty="0" smtClean="0">
                <a:solidFill>
                  <a:srgbClr val="FFD72D"/>
                </a:solidFill>
              </a:rPr>
              <a:t>A quick overview</a:t>
            </a:r>
            <a:r>
              <a:rPr lang="en-US" sz="5400" i="1" baseline="0" dirty="0" smtClean="0">
                <a:solidFill>
                  <a:srgbClr val="FFD72D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baseline="0" dirty="0" smtClean="0"/>
              <a:t>(page 175 in text)</a:t>
            </a:r>
          </a:p>
        </p:txBody>
      </p:sp>
    </p:spTree>
    <p:extLst>
      <p:ext uri="{BB962C8B-B14F-4D97-AF65-F5344CB8AC3E}">
        <p14:creationId xmlns:p14="http://schemas.microsoft.com/office/powerpoint/2010/main" val="184513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Documenting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71600"/>
            <a:ext cx="6629400" cy="47545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Grammar: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Use the present tense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Use</a:t>
            </a:r>
            <a:r>
              <a:rPr lang="en-US" baseline="0" dirty="0" smtClean="0"/>
              <a:t> the active voice</a:t>
            </a:r>
          </a:p>
          <a:p>
            <a:pPr marL="342900" indent="-342900">
              <a:lnSpc>
                <a:spcPct val="150000"/>
              </a:lnSpc>
            </a:pPr>
            <a:r>
              <a:rPr lang="en-US" baseline="0" dirty="0" smtClean="0"/>
              <a:t>Use Subject-predicate-object</a:t>
            </a:r>
          </a:p>
          <a:p>
            <a:pPr marL="342900" indent="-342900">
              <a:lnSpc>
                <a:spcPct val="150000"/>
              </a:lnSpc>
            </a:pPr>
            <a:r>
              <a:rPr lang="en-US" baseline="0" dirty="0" smtClean="0"/>
              <a:t>Avoid “modal” verbs (i.e. “should”)</a:t>
            </a:r>
          </a:p>
        </p:txBody>
      </p:sp>
    </p:spTree>
    <p:extLst>
      <p:ext uri="{BB962C8B-B14F-4D97-AF65-F5344CB8AC3E}">
        <p14:creationId xmlns:p14="http://schemas.microsoft.com/office/powerpoint/2010/main" val="61410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now</a:t>
            </a:r>
            <a:r>
              <a:rPr lang="en-US" baseline="0" dirty="0" smtClean="0"/>
              <a:t> you should have your SWI Prolog installed and running.</a:t>
            </a:r>
          </a:p>
          <a:p>
            <a:r>
              <a:rPr lang="en-US" baseline="0" dirty="0" smtClean="0"/>
              <a:t>You should be able to download the example files from D2L and ‘consult’ them.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125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Documenting Scenarios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Structure</a:t>
            </a:r>
          </a:p>
          <a:p>
            <a:pPr marL="0" indent="0">
              <a:buNone/>
            </a:pPr>
            <a:endParaRPr lang="en-US" sz="1400" dirty="0" smtClean="0"/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Single interaction per sentence:  Two objects, one action, one result.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Sequence the steps:  number them.</a:t>
            </a:r>
          </a:p>
        </p:txBody>
      </p:sp>
    </p:spTree>
    <p:extLst>
      <p:ext uri="{BB962C8B-B14F-4D97-AF65-F5344CB8AC3E}">
        <p14:creationId xmlns:p14="http://schemas.microsoft.com/office/powerpoint/2010/main" val="5134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Documenting Scenarios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Content: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Single</a:t>
            </a:r>
            <a:r>
              <a:rPr lang="en-US" baseline="0" dirty="0" smtClean="0"/>
              <a:t> interaction sequence per scenario</a:t>
            </a:r>
          </a:p>
          <a:p>
            <a:pPr>
              <a:lnSpc>
                <a:spcPct val="150000"/>
              </a:lnSpc>
            </a:pPr>
            <a:r>
              <a:rPr lang="en-US" baseline="0" dirty="0" smtClean="0"/>
              <a:t>Detached view (no involvement)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Name the actors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State the goal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Focus on showing how the goal is achieved</a:t>
            </a:r>
          </a:p>
        </p:txBody>
      </p:sp>
    </p:spTree>
    <p:extLst>
      <p:ext uri="{BB962C8B-B14F-4D97-AF65-F5344CB8AC3E}">
        <p14:creationId xmlns:p14="http://schemas.microsoft.com/office/powerpoint/2010/main" val="98493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r>
              <a:rPr lang="en-US" baseline="0" dirty="0" smtClean="0"/>
              <a:t> (Short sequence on UML)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0" indent="0" algn="ctr">
              <a:buNone/>
            </a:pPr>
            <a:r>
              <a:rPr lang="en-US" sz="4000" i="1" baseline="0" dirty="0" smtClean="0"/>
              <a:t>Questions?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79219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 This Week’s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preliminary posting is in the discussion area.</a:t>
            </a:r>
          </a:p>
          <a:p>
            <a:r>
              <a:rPr lang="en-US" baseline="0" dirty="0" smtClean="0"/>
              <a:t>Discussion area active as of 7:00 PM (class time).</a:t>
            </a:r>
          </a:p>
          <a:p>
            <a:r>
              <a:rPr lang="en-US" baseline="0" dirty="0" smtClean="0"/>
              <a:t>Tie-ins to the LAS tragedy and KAOS</a:t>
            </a:r>
          </a:p>
          <a:p>
            <a:r>
              <a:rPr lang="en-US" baseline="0" dirty="0" smtClean="0"/>
              <a:t>Our first exposure to formalism in this class.</a:t>
            </a:r>
          </a:p>
        </p:txBody>
      </p:sp>
    </p:spTree>
    <p:extLst>
      <p:ext uri="{BB962C8B-B14F-4D97-AF65-F5344CB8AC3E}">
        <p14:creationId xmlns:p14="http://schemas.microsoft.com/office/powerpoint/2010/main" val="423308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of the overall</a:t>
            </a:r>
            <a:r>
              <a:rPr lang="en-US" baseline="0" dirty="0" smtClean="0"/>
              <a:t> model used by Pohl.</a:t>
            </a:r>
          </a:p>
          <a:p>
            <a:r>
              <a:rPr lang="en-US" baseline="0" dirty="0" smtClean="0"/>
              <a:t>This week covers Goals and Scenarios only.</a:t>
            </a:r>
          </a:p>
          <a:p>
            <a:r>
              <a:rPr lang="en-US" baseline="0" dirty="0" smtClean="0"/>
              <a:t>Also solutions-oriented requirements, but that will be next week.</a:t>
            </a:r>
          </a:p>
          <a:p>
            <a:r>
              <a:rPr lang="en-US" baseline="0" dirty="0" smtClean="0"/>
              <a:t>So, what are Goals and Scenarios, really?</a:t>
            </a:r>
          </a:p>
        </p:txBody>
      </p:sp>
    </p:spTree>
    <p:extLst>
      <p:ext uri="{BB962C8B-B14F-4D97-AF65-F5344CB8AC3E}">
        <p14:creationId xmlns:p14="http://schemas.microsoft.com/office/powerpoint/2010/main" val="281019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Goals:  document</a:t>
            </a:r>
            <a:r>
              <a:rPr lang="en-US" baseline="0" dirty="0" smtClean="0"/>
              <a:t> the </a:t>
            </a:r>
            <a:r>
              <a:rPr lang="en-US" baseline="0" dirty="0" smtClean="0">
                <a:solidFill>
                  <a:srgbClr val="FFFF00"/>
                </a:solidFill>
              </a:rPr>
              <a:t>intentions </a:t>
            </a:r>
            <a:r>
              <a:rPr lang="en-US" baseline="0" dirty="0" smtClean="0"/>
              <a:t>of the stakeholders.</a:t>
            </a:r>
          </a:p>
          <a:p>
            <a:r>
              <a:rPr lang="en-US" baseline="0" dirty="0" smtClean="0"/>
              <a:t>Scenarios:  document </a:t>
            </a:r>
            <a:r>
              <a:rPr lang="en-US" baseline="0" dirty="0" smtClean="0">
                <a:solidFill>
                  <a:srgbClr val="FFFF00"/>
                </a:solidFill>
              </a:rPr>
              <a:t>concrete examples</a:t>
            </a:r>
            <a:r>
              <a:rPr lang="en-US" baseline="0" dirty="0" smtClean="0"/>
              <a:t> of system usage.</a:t>
            </a:r>
          </a:p>
          <a:p>
            <a:r>
              <a:rPr lang="en-US" baseline="0" dirty="0" smtClean="0"/>
              <a:t>Solution-oriented requirements: document the </a:t>
            </a:r>
            <a:r>
              <a:rPr lang="en-US" baseline="0" dirty="0" smtClean="0">
                <a:solidFill>
                  <a:srgbClr val="FFFF00"/>
                </a:solidFill>
              </a:rPr>
              <a:t>conceptual</a:t>
            </a:r>
            <a:r>
              <a:rPr lang="en-US" baseline="0" dirty="0" smtClean="0"/>
              <a:t> solutions.</a:t>
            </a:r>
          </a:p>
        </p:txBody>
      </p:sp>
    </p:spTree>
    <p:extLst>
      <p:ext uri="{BB962C8B-B14F-4D97-AF65-F5344CB8AC3E}">
        <p14:creationId xmlns:p14="http://schemas.microsoft.com/office/powerpoint/2010/main" val="197108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marL="1257300" lvl="3" indent="0">
              <a:buNone/>
            </a:pPr>
            <a:r>
              <a:rPr lang="en-US" sz="2800" dirty="0" smtClean="0"/>
              <a:t>Why define goals?</a:t>
            </a:r>
          </a:p>
          <a:p>
            <a:pPr lvl="4">
              <a:buFont typeface="Arial" pitchFamily="34" charset="0"/>
              <a:buChar char="•"/>
            </a:pPr>
            <a:r>
              <a:rPr lang="en-US" sz="2800" dirty="0" smtClean="0"/>
              <a:t>Understand</a:t>
            </a:r>
          </a:p>
          <a:p>
            <a:pPr lvl="4">
              <a:buFont typeface="Arial" pitchFamily="34" charset="0"/>
              <a:buChar char="•"/>
            </a:pPr>
            <a:r>
              <a:rPr lang="en-US" sz="2800" dirty="0" smtClean="0"/>
              <a:t>Elicit</a:t>
            </a:r>
          </a:p>
          <a:p>
            <a:pPr lvl="4">
              <a:buFont typeface="Arial" pitchFamily="34" charset="0"/>
              <a:buChar char="•"/>
            </a:pPr>
            <a:r>
              <a:rPr lang="en-US" sz="2800" dirty="0" smtClean="0"/>
              <a:t>Identify</a:t>
            </a:r>
            <a:r>
              <a:rPr lang="en-US" sz="2800" baseline="0" dirty="0" smtClean="0"/>
              <a:t> Alternatives</a:t>
            </a:r>
          </a:p>
          <a:p>
            <a:pPr lvl="4">
              <a:buFont typeface="Arial" pitchFamily="34" charset="0"/>
              <a:buChar char="•"/>
            </a:pPr>
            <a:r>
              <a:rPr lang="en-US" sz="2800" baseline="0" dirty="0" smtClean="0"/>
              <a:t>Identify Irrelevant Requirements</a:t>
            </a:r>
          </a:p>
          <a:p>
            <a:pPr lvl="4">
              <a:buFont typeface="Arial" pitchFamily="34" charset="0"/>
              <a:buChar char="•"/>
            </a:pPr>
            <a:r>
              <a:rPr lang="en-US" sz="2800" baseline="0" dirty="0" smtClean="0"/>
              <a:t>Justify</a:t>
            </a:r>
          </a:p>
          <a:p>
            <a:pPr lvl="4">
              <a:buFont typeface="Arial" pitchFamily="34" charset="0"/>
              <a:buChar char="•"/>
            </a:pPr>
            <a:r>
              <a:rPr lang="en-US" sz="2800" baseline="0" dirty="0" smtClean="0"/>
              <a:t>Completeness</a:t>
            </a:r>
          </a:p>
          <a:p>
            <a:pPr lvl="4">
              <a:buFont typeface="Arial" pitchFamily="34" charset="0"/>
              <a:buChar char="•"/>
            </a:pPr>
            <a:r>
              <a:rPr lang="en-US" sz="2800" baseline="0" dirty="0" smtClean="0"/>
              <a:t>Identify conflicts</a:t>
            </a:r>
          </a:p>
          <a:p>
            <a:pPr lvl="4">
              <a:buFont typeface="Arial" pitchFamily="34" charset="0"/>
              <a:buChar char="•"/>
            </a:pPr>
            <a:r>
              <a:rPr lang="en-US" sz="2800" baseline="0" dirty="0" smtClean="0"/>
              <a:t>Check stability of goals</a:t>
            </a:r>
          </a:p>
        </p:txBody>
      </p:sp>
    </p:spTree>
    <p:extLst>
      <p:ext uri="{BB962C8B-B14F-4D97-AF65-F5344CB8AC3E}">
        <p14:creationId xmlns:p14="http://schemas.microsoft.com/office/powerpoint/2010/main" val="1678854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Composite</a:t>
            </a:r>
            <a:r>
              <a:rPr lang="en-US" baseline="0" dirty="0" smtClean="0"/>
              <a:t> goals unified to single goal:</a:t>
            </a:r>
          </a:p>
          <a:p>
            <a:pPr lvl="1"/>
            <a:r>
              <a:rPr lang="en-US" dirty="0" smtClean="0"/>
              <a:t>AND/OR decomposition</a:t>
            </a:r>
          </a:p>
          <a:p>
            <a:pPr lvl="2"/>
            <a:r>
              <a:rPr lang="en-US" dirty="0" smtClean="0"/>
              <a:t>AND decomposition:  all goals must be satisfied.</a:t>
            </a:r>
          </a:p>
          <a:p>
            <a:pPr lvl="2"/>
            <a:r>
              <a:rPr lang="en-US" dirty="0" smtClean="0"/>
              <a:t>OR decomposition:</a:t>
            </a:r>
            <a:r>
              <a:rPr lang="en-US" baseline="0" dirty="0" smtClean="0"/>
              <a:t>  any goals may be satisfied.</a:t>
            </a:r>
          </a:p>
          <a:p>
            <a:pPr lvl="1"/>
            <a:r>
              <a:rPr lang="en-US" dirty="0" smtClean="0"/>
              <a:t>OR decomposition</a:t>
            </a:r>
          </a:p>
          <a:p>
            <a:pPr lvl="2"/>
            <a:r>
              <a:rPr lang="en-US" dirty="0" smtClean="0"/>
              <a:t>This can be a problem from a verification perspective.</a:t>
            </a:r>
          </a:p>
          <a:p>
            <a:pPr lvl="2"/>
            <a:r>
              <a:rPr lang="en-US" dirty="0" smtClean="0"/>
              <a:t>Can usually be converted to ‘AND’ of goals.</a:t>
            </a:r>
          </a:p>
          <a:p>
            <a:pPr lvl="2"/>
            <a:r>
              <a:rPr lang="en-US" dirty="0" smtClean="0"/>
              <a:t>Advice “Eschew the disjunctive”</a:t>
            </a:r>
          </a:p>
        </p:txBody>
      </p:sp>
    </p:spTree>
    <p:extLst>
      <p:ext uri="{BB962C8B-B14F-4D97-AF65-F5344CB8AC3E}">
        <p14:creationId xmlns:p14="http://schemas.microsoft.com/office/powerpoint/2010/main" val="291520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Inter requirement dependency</a:t>
            </a:r>
          </a:p>
          <a:p>
            <a:pPr marL="857250" lvl="2" indent="0">
              <a:lnSpc>
                <a:spcPct val="170000"/>
              </a:lnSpc>
              <a:buNone/>
            </a:pPr>
            <a:r>
              <a:rPr lang="en-US" sz="3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G1</a:t>
            </a:r>
            <a:r>
              <a:rPr lang="en-US" sz="3000" i="1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requires G2 to be satisfied first.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Support dependency</a:t>
            </a:r>
          </a:p>
          <a:p>
            <a:pPr marL="857250" lvl="2" indent="0">
              <a:lnSpc>
                <a:spcPct val="170000"/>
              </a:lnSpc>
              <a:buNone/>
            </a:pPr>
            <a:r>
              <a:rPr lang="en-US" sz="3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G1 is assisted by the achievement</a:t>
            </a:r>
            <a:r>
              <a:rPr lang="en-US" sz="3000" i="1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of G2.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Obstacle / inhibitor</a:t>
            </a:r>
          </a:p>
          <a:p>
            <a:pPr marL="857250" lvl="2" indent="0">
              <a:lnSpc>
                <a:spcPct val="170000"/>
              </a:lnSpc>
              <a:buNone/>
            </a:pPr>
            <a:r>
              <a:rPr lang="en-US" sz="3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G1 is impaired by G2, but both are goals.</a:t>
            </a:r>
          </a:p>
        </p:txBody>
      </p:sp>
    </p:spTree>
    <p:extLst>
      <p:ext uri="{BB962C8B-B14F-4D97-AF65-F5344CB8AC3E}">
        <p14:creationId xmlns:p14="http://schemas.microsoft.com/office/powerpoint/2010/main" val="2748083137"/>
      </p:ext>
    </p:extLst>
  </p:cSld>
  <p:clrMapOvr>
    <a:masterClrMapping/>
  </p:clrMapOvr>
</p:sld>
</file>

<file path=ppt/theme/theme1.xml><?xml version="1.0" encoding="utf-8"?>
<a:theme xmlns:a="http://schemas.openxmlformats.org/drawingml/2006/main" name="TP03000656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3" ma:contentTypeDescription="Create a new document." ma:contentTypeScope="" ma:versionID="37d3ec2b48d53e45b233ad8f52fe1b11"/>
</file>

<file path=customXml/itemProps1.xml><?xml version="1.0" encoding="utf-8"?>
<ds:datastoreItem xmlns:ds="http://schemas.openxmlformats.org/officeDocument/2006/customXml" ds:itemID="{07275519-840A-4201-9780-FF90F411D5B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BF6FD89-31F2-406A-8D11-76B23B05EF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531DE0-1D3C-42B6-A037-B534CB69B141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TP030006567</Template>
  <TotalTime>805</TotalTime>
  <Words>938</Words>
  <Application>Microsoft Office PowerPoint</Application>
  <PresentationFormat>On-screen Show (4:3)</PresentationFormat>
  <Paragraphs>210</Paragraphs>
  <Slides>32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TP030006567</vt:lpstr>
      <vt:lpstr>Goals and Scenarios</vt:lpstr>
      <vt:lpstr>Assignment 1</vt:lpstr>
      <vt:lpstr>Assignment 1 (cont’d)</vt:lpstr>
      <vt:lpstr> This Week’s Paper</vt:lpstr>
      <vt:lpstr>Requirements Artifacts</vt:lpstr>
      <vt:lpstr>Goals and Scenarios</vt:lpstr>
      <vt:lpstr>Goals</vt:lpstr>
      <vt:lpstr>Goal Decomposition</vt:lpstr>
      <vt:lpstr>Goal Relationships</vt:lpstr>
      <vt:lpstr>Goal Relationships (cont’d)</vt:lpstr>
      <vt:lpstr>Documenting Goals</vt:lpstr>
      <vt:lpstr>Documenting Goals</vt:lpstr>
      <vt:lpstr>Goal Modeling</vt:lpstr>
      <vt:lpstr>KAOS</vt:lpstr>
      <vt:lpstr>KAOS Goal Relationships</vt:lpstr>
      <vt:lpstr>Scenarios</vt:lpstr>
      <vt:lpstr>Putting Requirements in Context</vt:lpstr>
      <vt:lpstr>Context Facets and Scenarios</vt:lpstr>
      <vt:lpstr>Scenario Types</vt:lpstr>
      <vt:lpstr>Current State Model</vt:lpstr>
      <vt:lpstr>Desired State</vt:lpstr>
      <vt:lpstr>Positive / Negative</vt:lpstr>
      <vt:lpstr>System Internal Requirements</vt:lpstr>
      <vt:lpstr>Interaction</vt:lpstr>
      <vt:lpstr>Context Scenarios</vt:lpstr>
      <vt:lpstr>Documenting Scenarios</vt:lpstr>
      <vt:lpstr>Systematic Construction: Scenarios</vt:lpstr>
      <vt:lpstr>Use Case Templates</vt:lpstr>
      <vt:lpstr>Documenting Scenarios</vt:lpstr>
      <vt:lpstr>Documenting Scenarios (cont’d)</vt:lpstr>
      <vt:lpstr>Documenting Scenarios (cont’d)</vt:lpstr>
      <vt:lpstr>Next Week</vt:lpstr>
    </vt:vector>
  </TitlesOfParts>
  <Company>Xerox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Pilot Rock Software LLC</dc:creator>
  <cp:lastModifiedBy>Pilot Rock Software</cp:lastModifiedBy>
  <cp:revision>68</cp:revision>
  <dcterms:created xsi:type="dcterms:W3CDTF">2012-01-09T06:31:48Z</dcterms:created>
  <dcterms:modified xsi:type="dcterms:W3CDTF">2012-04-18T00:52:12Z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TC300065679990</vt:lpwstr>
  </property>
</Properties>
</file>