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341" r:id="rId6"/>
    <p:sldId id="342" r:id="rId7"/>
    <p:sldId id="347" r:id="rId8"/>
    <p:sldId id="348" r:id="rId9"/>
    <p:sldId id="349" r:id="rId10"/>
    <p:sldId id="350" r:id="rId11"/>
    <p:sldId id="351" r:id="rId12"/>
    <p:sldId id="346" r:id="rId13"/>
    <p:sldId id="343" r:id="rId14"/>
    <p:sldId id="344" r:id="rId15"/>
    <p:sldId id="352" r:id="rId16"/>
    <p:sldId id="353" r:id="rId17"/>
    <p:sldId id="354" r:id="rId18"/>
    <p:sldId id="355" r:id="rId19"/>
    <p:sldId id="356" r:id="rId20"/>
    <p:sldId id="357" r:id="rId21"/>
    <p:sldId id="358" r:id="rId22"/>
    <p:sldId id="345" r:id="rId23"/>
    <p:sldId id="335" r:id="rId24"/>
    <p:sldId id="336" r:id="rId25"/>
    <p:sldId id="337" r:id="rId26"/>
    <p:sldId id="338" r:id="rId27"/>
    <p:sldId id="339" r:id="rId28"/>
    <p:sldId id="340" r:id="rId29"/>
    <p:sldId id="359"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457" autoAdjust="0"/>
  </p:normalViewPr>
  <p:slideViewPr>
    <p:cSldViewPr>
      <p:cViewPr>
        <p:scale>
          <a:sx n="66" d="100"/>
          <a:sy n="66" d="100"/>
        </p:scale>
        <p:origin x="-1764" y="-876"/>
      </p:cViewPr>
      <p:guideLst>
        <p:guide orient="horz" pos="2160"/>
        <p:guide pos="2880"/>
      </p:guideLst>
    </p:cSldViewPr>
  </p:slideViewPr>
  <p:outlineViewPr>
    <p:cViewPr>
      <p:scale>
        <a:sx n="33" d="100"/>
        <a:sy n="33" d="100"/>
      </p:scale>
      <p:origin x="12" y="127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8D04E5D-5EE3-42A5-9899-350B12572334}" type="datetimeFigureOut">
              <a:rPr lang="en-US" smtClean="0"/>
              <a:t>4/24/2012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32FC5887-1BA9-405E-90C8-4F884140BC7B}" type="slidenum">
              <a:rPr lang="en-US" smtClean="0"/>
              <a:t>‹#›</a:t>
            </a:fld>
            <a:endParaRPr lang="en-US"/>
          </a:p>
        </p:txBody>
      </p:sp>
    </p:spTree>
    <p:extLst>
      <p:ext uri="{BB962C8B-B14F-4D97-AF65-F5344CB8AC3E}">
        <p14:creationId xmlns:p14="http://schemas.microsoft.com/office/powerpoint/2010/main" val="179591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69882CA9-01DD-49CB-9609-D39496E9C37D}" type="datetimeFigureOut">
              <a:rPr lang="en-US" smtClean="0"/>
              <a:t>4/24/2012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EBB7075-6CDF-46D4-B78A-C6DCBA6B3F18}" type="slidenum">
              <a:rPr lang="en-US" smtClean="0"/>
              <a:t>‹#›</a:t>
            </a:fld>
            <a:endParaRPr lang="en-US"/>
          </a:p>
        </p:txBody>
      </p:sp>
    </p:spTree>
    <p:extLst>
      <p:ext uri="{BB962C8B-B14F-4D97-AF65-F5344CB8AC3E}">
        <p14:creationId xmlns:p14="http://schemas.microsoft.com/office/powerpoint/2010/main" val="79122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a:t>
            </a:fld>
            <a:endParaRPr lang="en-US"/>
          </a:p>
        </p:txBody>
      </p:sp>
    </p:spTree>
    <p:extLst>
      <p:ext uri="{BB962C8B-B14F-4D97-AF65-F5344CB8AC3E}">
        <p14:creationId xmlns:p14="http://schemas.microsoft.com/office/powerpoint/2010/main" val="4151626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10</a:t>
            </a:fld>
            <a:endParaRPr lang="en-US"/>
          </a:p>
        </p:txBody>
      </p:sp>
    </p:spTree>
    <p:extLst>
      <p:ext uri="{BB962C8B-B14F-4D97-AF65-F5344CB8AC3E}">
        <p14:creationId xmlns:p14="http://schemas.microsoft.com/office/powerpoint/2010/main" val="1718185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11</a:t>
            </a:fld>
            <a:endParaRPr lang="en-US"/>
          </a:p>
        </p:txBody>
      </p:sp>
    </p:spTree>
    <p:extLst>
      <p:ext uri="{BB962C8B-B14F-4D97-AF65-F5344CB8AC3E}">
        <p14:creationId xmlns:p14="http://schemas.microsoft.com/office/powerpoint/2010/main" val="321655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12</a:t>
            </a:fld>
            <a:endParaRPr lang="en-US"/>
          </a:p>
        </p:txBody>
      </p:sp>
    </p:spTree>
    <p:extLst>
      <p:ext uri="{BB962C8B-B14F-4D97-AF65-F5344CB8AC3E}">
        <p14:creationId xmlns:p14="http://schemas.microsoft.com/office/powerpoint/2010/main" val="251913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13</a:t>
            </a:fld>
            <a:endParaRPr lang="en-US"/>
          </a:p>
        </p:txBody>
      </p:sp>
    </p:spTree>
    <p:extLst>
      <p:ext uri="{BB962C8B-B14F-4D97-AF65-F5344CB8AC3E}">
        <p14:creationId xmlns:p14="http://schemas.microsoft.com/office/powerpoint/2010/main" val="516456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14</a:t>
            </a:fld>
            <a:endParaRPr lang="en-US"/>
          </a:p>
        </p:txBody>
      </p:sp>
    </p:spTree>
    <p:extLst>
      <p:ext uri="{BB962C8B-B14F-4D97-AF65-F5344CB8AC3E}">
        <p14:creationId xmlns:p14="http://schemas.microsoft.com/office/powerpoint/2010/main" val="284995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15</a:t>
            </a:fld>
            <a:endParaRPr lang="en-US"/>
          </a:p>
        </p:txBody>
      </p:sp>
    </p:spTree>
    <p:extLst>
      <p:ext uri="{BB962C8B-B14F-4D97-AF65-F5344CB8AC3E}">
        <p14:creationId xmlns:p14="http://schemas.microsoft.com/office/powerpoint/2010/main" val="48604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16</a:t>
            </a:fld>
            <a:endParaRPr lang="en-US"/>
          </a:p>
        </p:txBody>
      </p:sp>
    </p:spTree>
    <p:extLst>
      <p:ext uri="{BB962C8B-B14F-4D97-AF65-F5344CB8AC3E}">
        <p14:creationId xmlns:p14="http://schemas.microsoft.com/office/powerpoint/2010/main" val="1990040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17</a:t>
            </a:fld>
            <a:endParaRPr lang="en-US"/>
          </a:p>
        </p:txBody>
      </p:sp>
    </p:spTree>
    <p:extLst>
      <p:ext uri="{BB962C8B-B14F-4D97-AF65-F5344CB8AC3E}">
        <p14:creationId xmlns:p14="http://schemas.microsoft.com/office/powerpoint/2010/main" val="206232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18</a:t>
            </a:fld>
            <a:endParaRPr lang="en-US"/>
          </a:p>
        </p:txBody>
      </p:sp>
    </p:spTree>
    <p:extLst>
      <p:ext uri="{BB962C8B-B14F-4D97-AF65-F5344CB8AC3E}">
        <p14:creationId xmlns:p14="http://schemas.microsoft.com/office/powerpoint/2010/main" val="2098304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19</a:t>
            </a:fld>
            <a:endParaRPr lang="en-US"/>
          </a:p>
        </p:txBody>
      </p:sp>
    </p:spTree>
    <p:extLst>
      <p:ext uri="{BB962C8B-B14F-4D97-AF65-F5344CB8AC3E}">
        <p14:creationId xmlns:p14="http://schemas.microsoft.com/office/powerpoint/2010/main" val="85368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2</a:t>
            </a:fld>
            <a:endParaRPr lang="en-US"/>
          </a:p>
        </p:txBody>
      </p:sp>
    </p:spTree>
    <p:extLst>
      <p:ext uri="{BB962C8B-B14F-4D97-AF65-F5344CB8AC3E}">
        <p14:creationId xmlns:p14="http://schemas.microsoft.com/office/powerpoint/2010/main" val="3608681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20</a:t>
            </a:fld>
            <a:endParaRPr lang="en-US"/>
          </a:p>
        </p:txBody>
      </p:sp>
    </p:spTree>
    <p:extLst>
      <p:ext uri="{BB962C8B-B14F-4D97-AF65-F5344CB8AC3E}">
        <p14:creationId xmlns:p14="http://schemas.microsoft.com/office/powerpoint/2010/main" val="44870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21</a:t>
            </a:fld>
            <a:endParaRPr lang="en-US"/>
          </a:p>
        </p:txBody>
      </p:sp>
    </p:spTree>
    <p:extLst>
      <p:ext uri="{BB962C8B-B14F-4D97-AF65-F5344CB8AC3E}">
        <p14:creationId xmlns:p14="http://schemas.microsoft.com/office/powerpoint/2010/main" val="1712033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22</a:t>
            </a:fld>
            <a:endParaRPr lang="en-US"/>
          </a:p>
        </p:txBody>
      </p:sp>
    </p:spTree>
    <p:extLst>
      <p:ext uri="{BB962C8B-B14F-4D97-AF65-F5344CB8AC3E}">
        <p14:creationId xmlns:p14="http://schemas.microsoft.com/office/powerpoint/2010/main" val="1815309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23</a:t>
            </a:fld>
            <a:endParaRPr lang="en-US"/>
          </a:p>
        </p:txBody>
      </p:sp>
    </p:spTree>
    <p:extLst>
      <p:ext uri="{BB962C8B-B14F-4D97-AF65-F5344CB8AC3E}">
        <p14:creationId xmlns:p14="http://schemas.microsoft.com/office/powerpoint/2010/main" val="275463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24</a:t>
            </a:fld>
            <a:endParaRPr lang="en-US"/>
          </a:p>
        </p:txBody>
      </p:sp>
    </p:spTree>
    <p:extLst>
      <p:ext uri="{BB962C8B-B14F-4D97-AF65-F5344CB8AC3E}">
        <p14:creationId xmlns:p14="http://schemas.microsoft.com/office/powerpoint/2010/main" val="70926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(C) 1998, Dick Hamlet and Joe Maybee</a:t>
            </a:r>
            <a:endParaRPr lang="en-US"/>
          </a:p>
        </p:txBody>
      </p:sp>
      <p:sp>
        <p:nvSpPr>
          <p:cNvPr id="5" name="Slide Number Placeholder 4"/>
          <p:cNvSpPr>
            <a:spLocks noGrp="1"/>
          </p:cNvSpPr>
          <p:nvPr>
            <p:ph type="sldNum" sz="quarter" idx="11"/>
          </p:nvPr>
        </p:nvSpPr>
        <p:spPr/>
        <p:txBody>
          <a:bodyPr/>
          <a:lstStyle/>
          <a:p>
            <a:fld id="{4932B3BC-AFE3-4607-828C-CCD909F73485}" type="slidenum">
              <a:rPr lang="en-US" smtClean="0"/>
              <a:pPr/>
              <a:t>25</a:t>
            </a:fld>
            <a:endParaRPr lang="en-US"/>
          </a:p>
        </p:txBody>
      </p:sp>
    </p:spTree>
    <p:extLst>
      <p:ext uri="{BB962C8B-B14F-4D97-AF65-F5344CB8AC3E}">
        <p14:creationId xmlns:p14="http://schemas.microsoft.com/office/powerpoint/2010/main" val="3496737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26</a:t>
            </a:fld>
            <a:endParaRPr lang="en-US"/>
          </a:p>
        </p:txBody>
      </p:sp>
    </p:spTree>
    <p:extLst>
      <p:ext uri="{BB962C8B-B14F-4D97-AF65-F5344CB8AC3E}">
        <p14:creationId xmlns:p14="http://schemas.microsoft.com/office/powerpoint/2010/main" val="94935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3</a:t>
            </a:fld>
            <a:endParaRPr lang="en-US"/>
          </a:p>
        </p:txBody>
      </p:sp>
    </p:spTree>
    <p:extLst>
      <p:ext uri="{BB962C8B-B14F-4D97-AF65-F5344CB8AC3E}">
        <p14:creationId xmlns:p14="http://schemas.microsoft.com/office/powerpoint/2010/main" val="1954699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4</a:t>
            </a:fld>
            <a:endParaRPr lang="en-US"/>
          </a:p>
        </p:txBody>
      </p:sp>
    </p:spTree>
    <p:extLst>
      <p:ext uri="{BB962C8B-B14F-4D97-AF65-F5344CB8AC3E}">
        <p14:creationId xmlns:p14="http://schemas.microsoft.com/office/powerpoint/2010/main" val="406527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5</a:t>
            </a:fld>
            <a:endParaRPr lang="en-US"/>
          </a:p>
        </p:txBody>
      </p:sp>
    </p:spTree>
    <p:extLst>
      <p:ext uri="{BB962C8B-B14F-4D97-AF65-F5344CB8AC3E}">
        <p14:creationId xmlns:p14="http://schemas.microsoft.com/office/powerpoint/2010/main" val="148714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6</a:t>
            </a:fld>
            <a:endParaRPr lang="en-US"/>
          </a:p>
        </p:txBody>
      </p:sp>
    </p:spTree>
    <p:extLst>
      <p:ext uri="{BB962C8B-B14F-4D97-AF65-F5344CB8AC3E}">
        <p14:creationId xmlns:p14="http://schemas.microsoft.com/office/powerpoint/2010/main" val="104145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7</a:t>
            </a:fld>
            <a:endParaRPr lang="en-US"/>
          </a:p>
        </p:txBody>
      </p:sp>
    </p:spTree>
    <p:extLst>
      <p:ext uri="{BB962C8B-B14F-4D97-AF65-F5344CB8AC3E}">
        <p14:creationId xmlns:p14="http://schemas.microsoft.com/office/powerpoint/2010/main" val="2469142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8</a:t>
            </a:fld>
            <a:endParaRPr lang="en-US"/>
          </a:p>
        </p:txBody>
      </p:sp>
    </p:spTree>
    <p:extLst>
      <p:ext uri="{BB962C8B-B14F-4D97-AF65-F5344CB8AC3E}">
        <p14:creationId xmlns:p14="http://schemas.microsoft.com/office/powerpoint/2010/main" val="129659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B7075-6CDF-46D4-B78A-C6DCBA6B3F18}" type="slidenum">
              <a:rPr lang="en-US" smtClean="0"/>
              <a:t>9</a:t>
            </a:fld>
            <a:endParaRPr lang="en-US"/>
          </a:p>
        </p:txBody>
      </p:sp>
    </p:spTree>
    <p:extLst>
      <p:ext uri="{BB962C8B-B14F-4D97-AF65-F5344CB8AC3E}">
        <p14:creationId xmlns:p14="http://schemas.microsoft.com/office/powerpoint/2010/main" val="362299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63AD4-E3E0-4EB8-B9DC-D318BE0CFFF8}"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600"/>
              </a:spcBef>
              <a:spcAft>
                <a:spcPts val="600"/>
              </a:spcAft>
              <a:defRPr/>
            </a:lvl1pPr>
            <a:lvl2pPr marL="742950" indent="-285750">
              <a:spcBef>
                <a:spcPts val="600"/>
              </a:spcBef>
              <a:spcAft>
                <a:spcPts val="600"/>
              </a:spcAft>
              <a:buFont typeface="Arial" pitchFamily="34" charset="0"/>
              <a:buChar char="•"/>
              <a:defRPr/>
            </a:lvl2pPr>
            <a:lvl3pPr>
              <a:spcBef>
                <a:spcPts val="600"/>
              </a:spcBef>
              <a:spcAft>
                <a:spcPts val="600"/>
              </a:spcAft>
              <a:defRPr/>
            </a:lvl3pPr>
            <a:lvl4pPr marL="1600200" indent="-228600">
              <a:spcBef>
                <a:spcPts val="600"/>
              </a:spcBef>
              <a:spcAft>
                <a:spcPts val="600"/>
              </a:spcAft>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B863AD4-E3E0-4EB8-B9DC-D318BE0CFFF8}"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3AD4-E3E0-4EB8-B9DC-D318BE0CFFF8}" type="datetimeFigureOut">
              <a:rPr lang="en-US" smtClean="0"/>
              <a:pPr/>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63AD4-E3E0-4EB8-B9DC-D318BE0CFFF8}"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63AD4-E3E0-4EB8-B9DC-D318BE0CFFF8}" type="datetimeFigureOut">
              <a:rPr lang="en-US" smtClean="0"/>
              <a:pPr/>
              <a:t>4/24/2012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63AD4-E3E0-4EB8-B9DC-D318BE0CFFF8}" type="datetimeFigureOut">
              <a:rPr lang="en-US" smtClean="0"/>
              <a:pPr/>
              <a:t>4/24/2012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63AD4-E3E0-4EB8-B9DC-D318BE0CFFF8}" type="datetimeFigureOut">
              <a:rPr lang="en-US" smtClean="0"/>
              <a:pPr/>
              <a:t>4/24/2012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3AD4-E3E0-4EB8-B9DC-D318BE0CFFF8}" type="datetimeFigureOut">
              <a:rPr lang="en-US" smtClean="0"/>
              <a:pPr/>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FE7D2-B5A6-415F-AB98-5C760E3C03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63AD4-E3E0-4EB8-B9DC-D318BE0CFFF8}" type="datetimeFigureOut">
              <a:rPr lang="en-US" smtClean="0"/>
              <a:pPr/>
              <a:t>4/24/2012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FE7D2-B5A6-415F-AB98-5C760E3C03B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Solution-Oriented Requirements</a:t>
            </a:r>
            <a:endParaRPr lang="en-US" dirty="0"/>
          </a:p>
        </p:txBody>
      </p:sp>
      <p:sp>
        <p:nvSpPr>
          <p:cNvPr id="3" name="Subtitle 2"/>
          <p:cNvSpPr>
            <a:spLocks noGrp="1"/>
          </p:cNvSpPr>
          <p:nvPr>
            <p:ph type="subTitle" idx="1"/>
          </p:nvPr>
        </p:nvSpPr>
        <p:spPr>
          <a:xfrm>
            <a:off x="838200" y="3886200"/>
            <a:ext cx="7391400" cy="1752600"/>
          </a:xfrm>
        </p:spPr>
        <p:txBody>
          <a:bodyPr/>
          <a:lstStyle/>
          <a:p>
            <a:r>
              <a:rPr lang="en-US" dirty="0" smtClean="0"/>
              <a:t>OMSE 531:  </a:t>
            </a:r>
            <a:r>
              <a:rPr lang="en-US" smtClean="0"/>
              <a:t>Week </a:t>
            </a:r>
            <a:r>
              <a:rPr lang="en-US" smtClean="0"/>
              <a:t>4</a:t>
            </a:r>
            <a:endParaRPr lang="en-US" dirty="0" smtClean="0"/>
          </a:p>
          <a:p>
            <a:r>
              <a:rPr lang="en-US" dirty="0" smtClean="0"/>
              <a:t>Joe Maybee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Models and Relationships</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pPr marL="0" indent="0">
              <a:buNone/>
            </a:pPr>
            <a:r>
              <a:rPr lang="en-US" dirty="0" smtClean="0"/>
              <a:t>Modeling</a:t>
            </a:r>
            <a:r>
              <a:rPr lang="en-US" baseline="0" dirty="0" smtClean="0"/>
              <a:t> perspectives helps form a conceptual notion that is useful.</a:t>
            </a:r>
            <a:r>
              <a:rPr lang="en-US" dirty="0" smtClean="0"/>
              <a:t>   Once again:</a:t>
            </a:r>
          </a:p>
          <a:p>
            <a:pPr marL="0" indent="0">
              <a:buNone/>
            </a:pPr>
            <a:endParaRPr lang="en-US" sz="1800" dirty="0"/>
          </a:p>
          <a:p>
            <a:pPr marL="400050" lvl="1" indent="0">
              <a:buNone/>
            </a:pPr>
            <a:r>
              <a:rPr lang="en-US" sz="2400" i="1" dirty="0"/>
              <a:t>“Two important characteristics of maps should be noticed. </a:t>
            </a:r>
            <a:r>
              <a:rPr lang="en-US" sz="2400" i="1" dirty="0" smtClean="0"/>
              <a:t> A </a:t>
            </a:r>
            <a:r>
              <a:rPr lang="en-US" sz="2400" i="1" dirty="0"/>
              <a:t>map is not the territory it represents, </a:t>
            </a:r>
            <a:r>
              <a:rPr lang="en-US" sz="2400" i="1" dirty="0">
                <a:solidFill>
                  <a:srgbClr val="FFFF00"/>
                </a:solidFill>
              </a:rPr>
              <a:t>but, if correct, it has a similar structure to the territory, which accounts for its usefulness</a:t>
            </a:r>
            <a:r>
              <a:rPr lang="en-US" sz="2400" i="1" dirty="0"/>
              <a:t>.” </a:t>
            </a:r>
            <a:endParaRPr lang="en-US" sz="2400" dirty="0"/>
          </a:p>
          <a:p>
            <a:pPr marL="3143250" lvl="7" indent="0">
              <a:buNone/>
            </a:pPr>
            <a:r>
              <a:rPr lang="en-US" sz="2400" dirty="0"/>
              <a:t>--   Alfred Korzybski </a:t>
            </a:r>
          </a:p>
          <a:p>
            <a:pPr marL="0" indent="0">
              <a:buNone/>
            </a:pPr>
            <a:endParaRPr lang="en-US" dirty="0"/>
          </a:p>
        </p:txBody>
      </p:sp>
    </p:spTree>
    <p:extLst>
      <p:ext uri="{BB962C8B-B14F-4D97-AF65-F5344CB8AC3E}">
        <p14:creationId xmlns:p14="http://schemas.microsoft.com/office/powerpoint/2010/main" val="69717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Models</a:t>
            </a:r>
            <a:endParaRPr lang="en-US" dirty="0"/>
          </a:p>
        </p:txBody>
      </p:sp>
      <p:sp>
        <p:nvSpPr>
          <p:cNvPr id="3" name="Content Placeholder 2"/>
          <p:cNvSpPr>
            <a:spLocks noGrp="1"/>
          </p:cNvSpPr>
          <p:nvPr>
            <p:ph idx="1"/>
          </p:nvPr>
        </p:nvSpPr>
        <p:spPr/>
        <p:txBody>
          <a:bodyPr>
            <a:normAutofit/>
          </a:bodyPr>
          <a:lstStyle/>
          <a:p>
            <a:r>
              <a:rPr lang="en-US" sz="3600" dirty="0" smtClean="0"/>
              <a:t>Models</a:t>
            </a:r>
            <a:r>
              <a:rPr lang="en-US" sz="3600" baseline="0" dirty="0" smtClean="0"/>
              <a:t> for the perspectives:</a:t>
            </a:r>
          </a:p>
          <a:p>
            <a:pPr lvl="1"/>
            <a:r>
              <a:rPr lang="en-US" sz="3200" dirty="0" smtClean="0"/>
              <a:t>Data modeling</a:t>
            </a:r>
          </a:p>
          <a:p>
            <a:pPr lvl="1"/>
            <a:r>
              <a:rPr lang="en-US" sz="3200" dirty="0" smtClean="0"/>
              <a:t>Functional modeling</a:t>
            </a:r>
          </a:p>
          <a:p>
            <a:pPr lvl="1"/>
            <a:r>
              <a:rPr lang="en-US" sz="3200" dirty="0" smtClean="0"/>
              <a:t>Behavioral</a:t>
            </a:r>
            <a:r>
              <a:rPr lang="en-US" sz="3200" baseline="0" dirty="0" smtClean="0"/>
              <a:t> modeling</a:t>
            </a:r>
          </a:p>
          <a:p>
            <a:pPr lvl="0"/>
            <a:r>
              <a:rPr lang="en-US" sz="3600" dirty="0" smtClean="0"/>
              <a:t>Using modeling languages for the specific model helps avoid</a:t>
            </a:r>
            <a:r>
              <a:rPr lang="en-US" sz="3600" baseline="0" dirty="0" smtClean="0"/>
              <a:t> model problems.</a:t>
            </a:r>
          </a:p>
        </p:txBody>
      </p:sp>
    </p:spTree>
    <p:extLst>
      <p:ext uri="{BB962C8B-B14F-4D97-AF65-F5344CB8AC3E}">
        <p14:creationId xmlns:p14="http://schemas.microsoft.com/office/powerpoint/2010/main" val="90349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Model</a:t>
            </a:r>
            <a:endParaRPr lang="en-US" dirty="0"/>
          </a:p>
        </p:txBody>
      </p:sp>
      <p:sp>
        <p:nvSpPr>
          <p:cNvPr id="3" name="Content Placeholder 2"/>
          <p:cNvSpPr>
            <a:spLocks noGrp="1"/>
          </p:cNvSpPr>
          <p:nvPr>
            <p:ph idx="1"/>
          </p:nvPr>
        </p:nvSpPr>
        <p:spPr/>
        <p:txBody>
          <a:bodyPr/>
          <a:lstStyle/>
          <a:p>
            <a:r>
              <a:rPr lang="en-US" dirty="0" smtClean="0"/>
              <a:t>Entity</a:t>
            </a:r>
            <a:r>
              <a:rPr lang="en-US" baseline="0" dirty="0" smtClean="0"/>
              <a:t> is a conceptual construct</a:t>
            </a:r>
          </a:p>
          <a:p>
            <a:r>
              <a:rPr lang="en-US" baseline="0" dirty="0" smtClean="0"/>
              <a:t>Relationships are also conceptual constructs</a:t>
            </a:r>
          </a:p>
          <a:p>
            <a:r>
              <a:rPr lang="en-US" baseline="0" dirty="0" smtClean="0"/>
              <a:t>Defining relationships:</a:t>
            </a:r>
          </a:p>
          <a:p>
            <a:pPr lvl="1"/>
            <a:r>
              <a:rPr lang="en-US" dirty="0" smtClean="0"/>
              <a:t>Relationship type</a:t>
            </a:r>
          </a:p>
          <a:p>
            <a:pPr lvl="1"/>
            <a:r>
              <a:rPr lang="en-US" dirty="0" smtClean="0"/>
              <a:t>Cardinalities</a:t>
            </a:r>
          </a:p>
          <a:p>
            <a:pPr lvl="1"/>
            <a:r>
              <a:rPr lang="en-US" dirty="0" smtClean="0"/>
              <a:t>Generalization</a:t>
            </a:r>
            <a:r>
              <a:rPr lang="en-US" baseline="0" dirty="0" smtClean="0"/>
              <a:t> or Specializations</a:t>
            </a:r>
          </a:p>
          <a:p>
            <a:pPr lvl="0"/>
            <a:r>
              <a:rPr lang="en-US" dirty="0" smtClean="0"/>
              <a:t>Entities</a:t>
            </a:r>
            <a:r>
              <a:rPr lang="en-US" baseline="0" dirty="0" smtClean="0"/>
              <a:t> and classes:  Grouping</a:t>
            </a:r>
          </a:p>
        </p:txBody>
      </p:sp>
    </p:spTree>
    <p:extLst>
      <p:ext uri="{BB962C8B-B14F-4D97-AF65-F5344CB8AC3E}">
        <p14:creationId xmlns:p14="http://schemas.microsoft.com/office/powerpoint/2010/main" val="243484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Generalizations</a:t>
            </a:r>
            <a:endParaRPr lang="en-US" dirty="0"/>
          </a:p>
        </p:txBody>
      </p:sp>
      <p:sp>
        <p:nvSpPr>
          <p:cNvPr id="3" name="Content Placeholder 2"/>
          <p:cNvSpPr>
            <a:spLocks noGrp="1"/>
          </p:cNvSpPr>
          <p:nvPr>
            <p:ph idx="1"/>
          </p:nvPr>
        </p:nvSpPr>
        <p:spPr/>
        <p:txBody>
          <a:bodyPr/>
          <a:lstStyle/>
          <a:p>
            <a:pPr marL="0" indent="0">
              <a:buNone/>
            </a:pPr>
            <a:r>
              <a:rPr lang="en-US" dirty="0" smtClean="0"/>
              <a:t>Super- and sub-classes:</a:t>
            </a:r>
          </a:p>
          <a:p>
            <a:pPr lvl="1"/>
            <a:r>
              <a:rPr lang="en-US" sz="3200" dirty="0" smtClean="0"/>
              <a:t>Sub-classes typically have a higher degree of specialization than super-classes</a:t>
            </a:r>
          </a:p>
          <a:p>
            <a:pPr lvl="1"/>
            <a:r>
              <a:rPr lang="en-US" sz="3200" dirty="0" smtClean="0"/>
              <a:t>Super-classes</a:t>
            </a:r>
            <a:r>
              <a:rPr lang="en-US" sz="3200" baseline="0" dirty="0" smtClean="0"/>
              <a:t> typically have a higher degree of generalization than sub-classes</a:t>
            </a:r>
          </a:p>
          <a:p>
            <a:pPr lvl="1"/>
            <a:r>
              <a:rPr lang="en-US" sz="3200" baseline="0" dirty="0" smtClean="0"/>
              <a:t>Usually, it is best to “promote to the highest reasonable level.”</a:t>
            </a:r>
          </a:p>
        </p:txBody>
      </p:sp>
    </p:spTree>
    <p:extLst>
      <p:ext uri="{BB962C8B-B14F-4D97-AF65-F5344CB8AC3E}">
        <p14:creationId xmlns:p14="http://schemas.microsoft.com/office/powerpoint/2010/main" val="295675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Relationships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class (super-</a:t>
            </a:r>
            <a:r>
              <a:rPr lang="en-US" baseline="0" dirty="0" smtClean="0"/>
              <a:t> or sub-) may consist of more than one entity.</a:t>
            </a:r>
            <a:endParaRPr lang="en-US" dirty="0" smtClean="0"/>
          </a:p>
          <a:p>
            <a:r>
              <a:rPr lang="en-US" dirty="0" smtClean="0"/>
              <a:t>Disjoint</a:t>
            </a:r>
            <a:r>
              <a:rPr lang="en-US" baseline="0" dirty="0" smtClean="0"/>
              <a:t> vs. overlapping</a:t>
            </a:r>
          </a:p>
          <a:p>
            <a:pPr lvl="1"/>
            <a:r>
              <a:rPr lang="en-US" baseline="0" dirty="0" smtClean="0"/>
              <a:t>Disjoint: super-class entities can only belong to one sub-class.</a:t>
            </a:r>
          </a:p>
          <a:p>
            <a:pPr lvl="1"/>
            <a:r>
              <a:rPr lang="en-US" baseline="0" dirty="0" smtClean="0"/>
              <a:t>Overlapping:  super-class entities may belong to more than one sub-class.</a:t>
            </a:r>
          </a:p>
          <a:p>
            <a:r>
              <a:rPr lang="en-US" baseline="0" dirty="0" smtClean="0"/>
              <a:t>Total vs. Partial</a:t>
            </a:r>
          </a:p>
          <a:p>
            <a:pPr lvl="1"/>
            <a:r>
              <a:rPr lang="en-US" dirty="0" smtClean="0"/>
              <a:t>Total: each super-class entity</a:t>
            </a:r>
            <a:r>
              <a:rPr lang="en-US" baseline="0" dirty="0" smtClean="0"/>
              <a:t> must belong to at least one subclass in total relationships</a:t>
            </a:r>
          </a:p>
          <a:p>
            <a:pPr lvl="1"/>
            <a:r>
              <a:rPr lang="en-US" baseline="0" dirty="0" smtClean="0"/>
              <a:t>Partial:  a super-class entity may belong to just the superclass.</a:t>
            </a:r>
          </a:p>
        </p:txBody>
      </p:sp>
    </p:spTree>
    <p:extLst>
      <p:ext uri="{BB962C8B-B14F-4D97-AF65-F5344CB8AC3E}">
        <p14:creationId xmlns:p14="http://schemas.microsoft.com/office/powerpoint/2010/main" val="261635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normAutofit lnSpcReduction="10000"/>
          </a:bodyPr>
          <a:lstStyle/>
          <a:p>
            <a:r>
              <a:rPr lang="en-US" baseline="0" dirty="0" smtClean="0"/>
              <a:t>Class concepts:</a:t>
            </a:r>
          </a:p>
          <a:p>
            <a:pPr lvl="1"/>
            <a:r>
              <a:rPr lang="en-US" dirty="0" smtClean="0"/>
              <a:t>Class name</a:t>
            </a:r>
          </a:p>
          <a:p>
            <a:pPr lvl="1"/>
            <a:r>
              <a:rPr lang="en-US" dirty="0" smtClean="0"/>
              <a:t>Class attributes</a:t>
            </a:r>
          </a:p>
          <a:p>
            <a:pPr lvl="1"/>
            <a:r>
              <a:rPr lang="en-US" dirty="0" smtClean="0"/>
              <a:t>Class operations </a:t>
            </a:r>
          </a:p>
          <a:p>
            <a:r>
              <a:rPr lang="en-US" dirty="0" smtClean="0"/>
              <a:t>Example OOP Language constructs:</a:t>
            </a:r>
          </a:p>
          <a:p>
            <a:pPr lvl="1"/>
            <a:r>
              <a:rPr lang="en-US" dirty="0" smtClean="0"/>
              <a:t>C++: member functions</a:t>
            </a:r>
          </a:p>
          <a:p>
            <a:pPr lvl="1"/>
            <a:r>
              <a:rPr lang="en-US" dirty="0" smtClean="0"/>
              <a:t>Smalltalk: methods</a:t>
            </a:r>
          </a:p>
          <a:p>
            <a:pPr lvl="1"/>
            <a:r>
              <a:rPr lang="en-US" dirty="0" smtClean="0"/>
              <a:t>C# attributes, etc.</a:t>
            </a:r>
          </a:p>
        </p:txBody>
      </p:sp>
    </p:spTree>
    <p:extLst>
      <p:ext uri="{BB962C8B-B14F-4D97-AF65-F5344CB8AC3E}">
        <p14:creationId xmlns:p14="http://schemas.microsoft.com/office/powerpoint/2010/main" val="341151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pPr marL="0" indent="0">
              <a:buNone/>
            </a:pPr>
            <a:r>
              <a:rPr lang="en-US" dirty="0" smtClean="0"/>
              <a:t>Attributes</a:t>
            </a:r>
            <a:r>
              <a:rPr lang="en-US" baseline="0" dirty="0" smtClean="0"/>
              <a:t> have:</a:t>
            </a:r>
          </a:p>
          <a:p>
            <a:pPr lvl="1"/>
            <a:r>
              <a:rPr lang="en-US" dirty="0" smtClean="0"/>
              <a:t>Type</a:t>
            </a:r>
          </a:p>
          <a:p>
            <a:pPr lvl="1"/>
            <a:r>
              <a:rPr lang="en-US" dirty="0" smtClean="0"/>
              <a:t>Multiplicity</a:t>
            </a:r>
          </a:p>
          <a:p>
            <a:pPr lvl="1"/>
            <a:r>
              <a:rPr lang="en-US" dirty="0" smtClean="0"/>
              <a:t>Properties</a:t>
            </a:r>
          </a:p>
        </p:txBody>
      </p:sp>
    </p:spTree>
    <p:extLst>
      <p:ext uri="{BB962C8B-B14F-4D97-AF65-F5344CB8AC3E}">
        <p14:creationId xmlns:p14="http://schemas.microsoft.com/office/powerpoint/2010/main" val="175819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Associations</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Class Association</a:t>
            </a:r>
            <a:r>
              <a:rPr lang="en-US" dirty="0"/>
              <a:t>s</a:t>
            </a:r>
            <a:r>
              <a:rPr lang="en-US" baseline="0" dirty="0" smtClean="0"/>
              <a:t>:</a:t>
            </a:r>
          </a:p>
          <a:p>
            <a:pPr lvl="1"/>
            <a:r>
              <a:rPr lang="en-US" dirty="0" smtClean="0"/>
              <a:t>Multiplicity</a:t>
            </a:r>
          </a:p>
          <a:p>
            <a:pPr lvl="1"/>
            <a:r>
              <a:rPr lang="en-US" dirty="0" smtClean="0"/>
              <a:t>Roles</a:t>
            </a:r>
          </a:p>
          <a:p>
            <a:pPr lvl="1"/>
            <a:r>
              <a:rPr lang="en-US" dirty="0" smtClean="0"/>
              <a:t>Association</a:t>
            </a:r>
            <a:r>
              <a:rPr lang="en-US" baseline="0" dirty="0" smtClean="0"/>
              <a:t> class</a:t>
            </a:r>
          </a:p>
          <a:p>
            <a:pPr lvl="0"/>
            <a:r>
              <a:rPr lang="en-US" dirty="0" smtClean="0"/>
              <a:t>An “association class” allows for relationships to be dependent</a:t>
            </a:r>
            <a:r>
              <a:rPr lang="en-US" baseline="0" dirty="0" smtClean="0"/>
              <a:t> on interclass types.</a:t>
            </a:r>
          </a:p>
        </p:txBody>
      </p:sp>
    </p:spTree>
    <p:extLst>
      <p:ext uri="{BB962C8B-B14F-4D97-AF65-F5344CB8AC3E}">
        <p14:creationId xmlns:p14="http://schemas.microsoft.com/office/powerpoint/2010/main" val="130467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and Composition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Difference between aggregation and composition can seem confusing, but:</a:t>
            </a:r>
          </a:p>
          <a:p>
            <a:pPr marL="0" indent="0">
              <a:buNone/>
            </a:pPr>
            <a:endParaRPr lang="en-US" sz="800" dirty="0" smtClean="0"/>
          </a:p>
          <a:p>
            <a:pPr lvl="1"/>
            <a:r>
              <a:rPr lang="en-US" dirty="0" smtClean="0"/>
              <a:t>Aggregation:  “composed of </a:t>
            </a:r>
            <a:r>
              <a:rPr lang="en-US" i="1" u="sng" dirty="0" smtClean="0">
                <a:solidFill>
                  <a:srgbClr val="FFFF00"/>
                </a:solidFill>
              </a:rPr>
              <a:t>some</a:t>
            </a:r>
            <a:r>
              <a:rPr lang="en-US" dirty="0" smtClean="0"/>
              <a:t> of these parts”</a:t>
            </a:r>
          </a:p>
          <a:p>
            <a:pPr lvl="1"/>
            <a:r>
              <a:rPr lang="en-US" dirty="0" smtClean="0"/>
              <a:t>Composition:</a:t>
            </a:r>
            <a:r>
              <a:rPr lang="en-US" baseline="0" dirty="0" smtClean="0"/>
              <a:t> “composed of </a:t>
            </a:r>
            <a:r>
              <a:rPr lang="en-US" i="1" u="sng" baseline="0" dirty="0" smtClean="0">
                <a:solidFill>
                  <a:srgbClr val="FFFF00"/>
                </a:solidFill>
              </a:rPr>
              <a:t>all</a:t>
            </a:r>
            <a:r>
              <a:rPr lang="en-US" baseline="0" dirty="0" smtClean="0">
                <a:solidFill>
                  <a:srgbClr val="FFFF00"/>
                </a:solidFill>
              </a:rPr>
              <a:t> </a:t>
            </a:r>
            <a:r>
              <a:rPr lang="en-US" baseline="0" dirty="0" smtClean="0"/>
              <a:t> of these parts.”</a:t>
            </a:r>
          </a:p>
          <a:p>
            <a:pPr marL="0" indent="0">
              <a:buNone/>
            </a:pPr>
            <a:endParaRPr lang="en-US" sz="800" dirty="0" smtClean="0"/>
          </a:p>
          <a:p>
            <a:pPr marL="0" indent="0">
              <a:buNone/>
            </a:pPr>
            <a:r>
              <a:rPr lang="en-US" dirty="0" smtClean="0"/>
              <a:t>Diamond notation is drawn where the parts “come together” to form the class</a:t>
            </a:r>
            <a:endParaRPr lang="en-US" dirty="0"/>
          </a:p>
        </p:txBody>
      </p:sp>
    </p:spTree>
    <p:extLst>
      <p:ext uri="{BB962C8B-B14F-4D97-AF65-F5344CB8AC3E}">
        <p14:creationId xmlns:p14="http://schemas.microsoft.com/office/powerpoint/2010/main" val="254535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r>
              <a:rPr lang="en-US" baseline="0" dirty="0" smtClean="0"/>
              <a:t> and Notations</a:t>
            </a:r>
            <a:endParaRPr lang="en-US" dirty="0"/>
          </a:p>
        </p:txBody>
      </p:sp>
      <p:sp>
        <p:nvSpPr>
          <p:cNvPr id="3" name="Content Placeholder 2"/>
          <p:cNvSpPr>
            <a:spLocks noGrp="1"/>
          </p:cNvSpPr>
          <p:nvPr>
            <p:ph idx="1"/>
          </p:nvPr>
        </p:nvSpPr>
        <p:spPr/>
        <p:txBody>
          <a:bodyPr/>
          <a:lstStyle/>
          <a:p>
            <a:r>
              <a:rPr lang="en-US" dirty="0" smtClean="0"/>
              <a:t>Generalization</a:t>
            </a:r>
          </a:p>
          <a:p>
            <a:r>
              <a:rPr lang="en-US" dirty="0" smtClean="0"/>
              <a:t>Class</a:t>
            </a:r>
            <a:r>
              <a:rPr lang="en-US" baseline="0" dirty="0" smtClean="0"/>
              <a:t> Instantiations</a:t>
            </a:r>
          </a:p>
          <a:p>
            <a:r>
              <a:rPr lang="en-US" baseline="0" dirty="0" smtClean="0"/>
              <a:t>Others of note</a:t>
            </a:r>
            <a:endParaRPr lang="en-US" dirty="0"/>
          </a:p>
        </p:txBody>
      </p:sp>
    </p:spTree>
    <p:extLst>
      <p:ext uri="{BB962C8B-B14F-4D97-AF65-F5344CB8AC3E}">
        <p14:creationId xmlns:p14="http://schemas.microsoft.com/office/powerpoint/2010/main" val="154051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Shorthand and </a:t>
            </a:r>
            <a:r>
              <a:rPr lang="en-US" dirty="0"/>
              <a:t>O</a:t>
            </a:r>
            <a:r>
              <a:rPr lang="en-US" dirty="0" smtClean="0"/>
              <a:t>ther Timesavers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“Solution-Oriented Requirements” is rather lengthy, so it will appear as SOR in the slides.</a:t>
            </a:r>
          </a:p>
          <a:p>
            <a:pPr marL="0" indent="0">
              <a:buNone/>
            </a:pPr>
            <a:endParaRPr lang="en-US" dirty="0"/>
          </a:p>
          <a:p>
            <a:pPr marL="0" indent="0">
              <a:buNone/>
            </a:pPr>
            <a:r>
              <a:rPr lang="en-US" dirty="0" smtClean="0"/>
              <a:t>Diagrams are tedious to draw, and I don’t have access to the source diagrams from the book, so we will be using live camera shots of some of the diagrams in this lecture.  </a:t>
            </a:r>
          </a:p>
          <a:p>
            <a:pPr marL="0" indent="0">
              <a:buNone/>
            </a:pPr>
            <a:endParaRPr lang="en-US" dirty="0"/>
          </a:p>
          <a:p>
            <a:pPr marL="0" indent="0">
              <a:buNone/>
            </a:pPr>
            <a:r>
              <a:rPr lang="en-US" dirty="0" smtClean="0"/>
              <a:t>You will have to keep your own notes on the discussion of the diagrams more closely than you keep your usual notes from the slides (there are no slides for you to annotate.)</a:t>
            </a:r>
            <a:endParaRPr lang="en-US" dirty="0"/>
          </a:p>
        </p:txBody>
      </p:sp>
    </p:spTree>
    <p:extLst>
      <p:ext uri="{BB962C8B-B14F-4D97-AF65-F5344CB8AC3E}">
        <p14:creationId xmlns:p14="http://schemas.microsoft.com/office/powerpoint/2010/main" val="134270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a:bodyPr>
          <a:lstStyle/>
          <a:p>
            <a:r>
              <a:rPr lang="en-US" dirty="0"/>
              <a:t>Data Flow </a:t>
            </a:r>
            <a:r>
              <a:rPr lang="en-US" dirty="0" smtClean="0"/>
              <a:t>Charts</a:t>
            </a:r>
            <a:endParaRPr lang="en-US" dirty="0"/>
          </a:p>
        </p:txBody>
      </p:sp>
      <p:pic>
        <p:nvPicPr>
          <p:cNvPr id="41881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86000" y="1828800"/>
            <a:ext cx="5029200" cy="4267200"/>
          </a:xfrm>
        </p:spPr>
      </p:pic>
    </p:spTree>
    <p:extLst>
      <p:ext uri="{BB962C8B-B14F-4D97-AF65-F5344CB8AC3E}">
        <p14:creationId xmlns:p14="http://schemas.microsoft.com/office/powerpoint/2010/main" val="121781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dirty="0"/>
              <a:t>The Level 0 DFD</a:t>
            </a:r>
          </a:p>
        </p:txBody>
      </p:sp>
      <p:pic>
        <p:nvPicPr>
          <p:cNvPr id="42086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143000" y="1828800"/>
            <a:ext cx="7239000" cy="4343400"/>
          </a:xfrm>
        </p:spPr>
      </p:pic>
    </p:spTree>
    <p:extLst>
      <p:ext uri="{BB962C8B-B14F-4D97-AF65-F5344CB8AC3E}">
        <p14:creationId xmlns:p14="http://schemas.microsoft.com/office/powerpoint/2010/main" val="374936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dirty="0"/>
              <a:t>Level 1 DFD</a:t>
            </a:r>
          </a:p>
        </p:txBody>
      </p:sp>
      <p:pic>
        <p:nvPicPr>
          <p:cNvPr id="41984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95400" y="1600200"/>
            <a:ext cx="6781800" cy="4648200"/>
          </a:xfrm>
        </p:spPr>
      </p:pic>
    </p:spTree>
    <p:extLst>
      <p:ext uri="{BB962C8B-B14F-4D97-AF65-F5344CB8AC3E}">
        <p14:creationId xmlns:p14="http://schemas.microsoft.com/office/powerpoint/2010/main" val="406351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dirty="0"/>
              <a:t>Level 2 DFD</a:t>
            </a:r>
          </a:p>
        </p:txBody>
      </p:sp>
      <p:pic>
        <p:nvPicPr>
          <p:cNvPr id="42189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447800" y="1828800"/>
            <a:ext cx="6705600" cy="4343400"/>
          </a:xfrm>
        </p:spPr>
      </p:pic>
    </p:spTree>
    <p:extLst>
      <p:ext uri="{BB962C8B-B14F-4D97-AF65-F5344CB8AC3E}">
        <p14:creationId xmlns:p14="http://schemas.microsoft.com/office/powerpoint/2010/main" val="846650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dirty="0"/>
              <a:t>Creating the Data Dictionary</a:t>
            </a:r>
          </a:p>
        </p:txBody>
      </p:sp>
      <p:sp>
        <p:nvSpPr>
          <p:cNvPr id="422915" name="Rectangle 3"/>
          <p:cNvSpPr>
            <a:spLocks noGrp="1" noChangeArrowheads="1"/>
          </p:cNvSpPr>
          <p:nvPr>
            <p:ph type="body" idx="1"/>
          </p:nvPr>
        </p:nvSpPr>
        <p:spPr/>
        <p:txBody>
          <a:bodyPr/>
          <a:lstStyle/>
          <a:p>
            <a:r>
              <a:rPr lang="en-US" dirty="0"/>
              <a:t>Begin with data flows.</a:t>
            </a:r>
          </a:p>
          <a:p>
            <a:r>
              <a:rPr lang="en-US" dirty="0"/>
              <a:t>Add descriptive information about content.</a:t>
            </a:r>
          </a:p>
          <a:p>
            <a:r>
              <a:rPr lang="en-US" dirty="0"/>
              <a:t>Add information about implementation.</a:t>
            </a:r>
          </a:p>
          <a:p>
            <a:r>
              <a:rPr lang="en-US" dirty="0"/>
              <a:t>Can use programming language notation, because customer is a software </a:t>
            </a:r>
            <a:r>
              <a:rPr lang="en-US" dirty="0" smtClean="0"/>
              <a:t>implementer.</a:t>
            </a:r>
            <a:endParaRPr lang="en-US" dirty="0"/>
          </a:p>
        </p:txBody>
      </p:sp>
    </p:spTree>
    <p:extLst>
      <p:ext uri="{BB962C8B-B14F-4D97-AF65-F5344CB8AC3E}">
        <p14:creationId xmlns:p14="http://schemas.microsoft.com/office/powerpoint/2010/main" val="2750298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normAutofit fontScale="90000"/>
          </a:bodyPr>
          <a:lstStyle/>
          <a:p>
            <a:r>
              <a:rPr lang="en-US" dirty="0"/>
              <a:t>“Discipline” information in the Data Dictionary</a:t>
            </a:r>
          </a:p>
        </p:txBody>
      </p:sp>
      <p:sp>
        <p:nvSpPr>
          <p:cNvPr id="425987" name="Rectangle 3"/>
          <p:cNvSpPr>
            <a:spLocks noGrp="1" noChangeArrowheads="1"/>
          </p:cNvSpPr>
          <p:nvPr>
            <p:ph type="body" idx="1"/>
          </p:nvPr>
        </p:nvSpPr>
        <p:spPr/>
        <p:txBody>
          <a:bodyPr/>
          <a:lstStyle/>
          <a:p>
            <a:r>
              <a:rPr lang="en-US" dirty="0"/>
              <a:t>Who “owns” the data.</a:t>
            </a:r>
          </a:p>
          <a:p>
            <a:r>
              <a:rPr lang="en-US" dirty="0"/>
              <a:t>Who can read the data.</a:t>
            </a:r>
          </a:p>
          <a:p>
            <a:r>
              <a:rPr lang="en-US" dirty="0"/>
              <a:t>Under what conditions is the data valid?</a:t>
            </a:r>
          </a:p>
          <a:p>
            <a:r>
              <a:rPr lang="en-US" dirty="0"/>
              <a:t>Dependencies on other data.</a:t>
            </a:r>
          </a:p>
          <a:p>
            <a:r>
              <a:rPr lang="en-US" dirty="0"/>
              <a:t>Who has the authority to “set” the data?</a:t>
            </a:r>
          </a:p>
          <a:p>
            <a:r>
              <a:rPr lang="en-US" dirty="0"/>
              <a:t>What conventions must be observed</a:t>
            </a:r>
            <a:r>
              <a:rPr lang="en-US" dirty="0" smtClean="0"/>
              <a:t>?</a:t>
            </a:r>
          </a:p>
          <a:p>
            <a:endParaRPr lang="en-US" dirty="0" smtClean="0"/>
          </a:p>
        </p:txBody>
      </p:sp>
    </p:spTree>
    <p:extLst>
      <p:ext uri="{BB962C8B-B14F-4D97-AF65-F5344CB8AC3E}">
        <p14:creationId xmlns:p14="http://schemas.microsoft.com/office/powerpoint/2010/main" val="115630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a:p>
          <a:p>
            <a:pPr marL="0" indent="0" algn="ctr">
              <a:buNone/>
            </a:pPr>
            <a:r>
              <a:rPr lang="en-US" smtClean="0"/>
              <a:t>Questions</a:t>
            </a:r>
            <a:r>
              <a:rPr lang="en-US" dirty="0" smtClean="0"/>
              <a:t>?</a:t>
            </a:r>
            <a:endParaRPr lang="en-US" dirty="0"/>
          </a:p>
        </p:txBody>
      </p:sp>
    </p:spTree>
    <p:extLst>
      <p:ext uri="{BB962C8B-B14F-4D97-AF65-F5344CB8AC3E}">
        <p14:creationId xmlns:p14="http://schemas.microsoft.com/office/powerpoint/2010/main" val="311895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SORs?</a:t>
            </a:r>
            <a:endParaRPr lang="en-US" dirty="0"/>
          </a:p>
        </p:txBody>
      </p:sp>
      <p:sp>
        <p:nvSpPr>
          <p:cNvPr id="3" name="Content Placeholder 2"/>
          <p:cNvSpPr>
            <a:spLocks noGrp="1"/>
          </p:cNvSpPr>
          <p:nvPr>
            <p:ph idx="1"/>
          </p:nvPr>
        </p:nvSpPr>
        <p:spPr/>
        <p:txBody>
          <a:bodyPr>
            <a:normAutofit lnSpcReduction="10000"/>
          </a:bodyPr>
          <a:lstStyle/>
          <a:p>
            <a:r>
              <a:rPr lang="en-US" dirty="0" smtClean="0"/>
              <a:t>There</a:t>
            </a:r>
            <a:r>
              <a:rPr lang="en-US" baseline="0" dirty="0" smtClean="0"/>
              <a:t> are Goals  …</a:t>
            </a:r>
          </a:p>
          <a:p>
            <a:r>
              <a:rPr lang="en-US" baseline="0" dirty="0" smtClean="0"/>
              <a:t>… and there are Scenarios …</a:t>
            </a:r>
          </a:p>
          <a:p>
            <a:r>
              <a:rPr lang="en-US" baseline="0" dirty="0" smtClean="0"/>
              <a:t>What are SORs and why do we need them?</a:t>
            </a:r>
          </a:p>
          <a:p>
            <a:pPr lvl="1"/>
            <a:r>
              <a:rPr lang="en-US" dirty="0" smtClean="0"/>
              <a:t>More ‘detail’ than Goals and Scenarios</a:t>
            </a:r>
          </a:p>
          <a:p>
            <a:pPr lvl="1"/>
            <a:r>
              <a:rPr lang="en-US" dirty="0" smtClean="0"/>
              <a:t>Less ambiguity than Goals and Scenarios</a:t>
            </a:r>
          </a:p>
          <a:p>
            <a:pPr lvl="1"/>
            <a:r>
              <a:rPr lang="en-US" dirty="0" smtClean="0"/>
              <a:t>Less tolerance</a:t>
            </a:r>
            <a:r>
              <a:rPr lang="en-US" baseline="0" dirty="0" smtClean="0"/>
              <a:t> for conflict in SOR definition</a:t>
            </a:r>
          </a:p>
          <a:p>
            <a:pPr lvl="0"/>
            <a:r>
              <a:rPr lang="en-US" baseline="0" dirty="0" smtClean="0"/>
              <a:t>Specifically, we are moving down the ladder of abstraction with SORs</a:t>
            </a:r>
          </a:p>
        </p:txBody>
      </p:sp>
    </p:spTree>
    <p:extLst>
      <p:ext uri="{BB962C8B-B14F-4D97-AF65-F5344CB8AC3E}">
        <p14:creationId xmlns:p14="http://schemas.microsoft.com/office/powerpoint/2010/main" val="96450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r>
              <a:rPr lang="en-US" baseline="0" dirty="0" smtClean="0"/>
              <a:t> Perspectives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Data: static aspects of data</a:t>
            </a:r>
          </a:p>
          <a:p>
            <a:r>
              <a:rPr lang="en-US" dirty="0" smtClean="0"/>
              <a:t>Functional:</a:t>
            </a:r>
            <a:r>
              <a:rPr lang="en-US" baseline="0" dirty="0" smtClean="0"/>
              <a:t> </a:t>
            </a:r>
          </a:p>
          <a:p>
            <a:pPr lvl="1"/>
            <a:r>
              <a:rPr lang="en-US" baseline="0" dirty="0" smtClean="0"/>
              <a:t>Manipulation of data</a:t>
            </a:r>
          </a:p>
          <a:p>
            <a:pPr lvl="1"/>
            <a:r>
              <a:rPr lang="en-US" dirty="0"/>
              <a:t>I</a:t>
            </a:r>
            <a:r>
              <a:rPr lang="en-US" baseline="0" dirty="0" smtClean="0"/>
              <a:t>nter-process relationships</a:t>
            </a:r>
          </a:p>
          <a:p>
            <a:r>
              <a:rPr lang="en-US" baseline="0" dirty="0" smtClean="0"/>
              <a:t>Behavioral:  </a:t>
            </a:r>
          </a:p>
          <a:p>
            <a:pPr lvl="1">
              <a:spcBef>
                <a:spcPts val="600"/>
              </a:spcBef>
              <a:spcAft>
                <a:spcPts val="600"/>
              </a:spcAft>
            </a:pPr>
            <a:r>
              <a:rPr lang="en-US" baseline="0" dirty="0" smtClean="0"/>
              <a:t>External stimuli</a:t>
            </a:r>
          </a:p>
          <a:p>
            <a:pPr lvl="1">
              <a:spcBef>
                <a:spcPts val="600"/>
              </a:spcBef>
              <a:spcAft>
                <a:spcPts val="600"/>
              </a:spcAft>
            </a:pPr>
            <a:r>
              <a:rPr lang="en-US" dirty="0"/>
              <a:t>S</a:t>
            </a:r>
            <a:r>
              <a:rPr lang="en-US" baseline="0" dirty="0" smtClean="0"/>
              <a:t>ystem responses</a:t>
            </a:r>
          </a:p>
          <a:p>
            <a:pPr lvl="1">
              <a:spcBef>
                <a:spcPts val="600"/>
              </a:spcBef>
              <a:spcAft>
                <a:spcPts val="600"/>
              </a:spcAft>
            </a:pPr>
            <a:r>
              <a:rPr lang="en-US" dirty="0" smtClean="0"/>
              <a:t>Often Automata is used</a:t>
            </a:r>
          </a:p>
        </p:txBody>
      </p:sp>
    </p:spTree>
    <p:extLst>
      <p:ext uri="{BB962C8B-B14F-4D97-AF65-F5344CB8AC3E}">
        <p14:creationId xmlns:p14="http://schemas.microsoft.com/office/powerpoint/2010/main" val="46315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 are Inter-related</a:t>
            </a:r>
            <a:endParaRPr lang="en-US" dirty="0"/>
          </a:p>
        </p:txBody>
      </p:sp>
      <p:sp>
        <p:nvSpPr>
          <p:cNvPr id="3" name="Content Placeholder 2"/>
          <p:cNvSpPr>
            <a:spLocks noGrp="1"/>
          </p:cNvSpPr>
          <p:nvPr>
            <p:ph idx="1"/>
          </p:nvPr>
        </p:nvSpPr>
        <p:spPr/>
        <p:txBody>
          <a:bodyPr/>
          <a:lstStyle/>
          <a:p>
            <a:r>
              <a:rPr lang="en-US" dirty="0" smtClean="0"/>
              <a:t>‘Data’ and ‘Functional</a:t>
            </a:r>
            <a:r>
              <a:rPr lang="en-US" baseline="0" dirty="0" smtClean="0"/>
              <a:t>’ perspectives are useful for deriving the system data, its structure and discipline.</a:t>
            </a:r>
          </a:p>
          <a:p>
            <a:r>
              <a:rPr lang="en-US" baseline="0" dirty="0" smtClean="0"/>
              <a:t>‘Functional’ and ‘Behavioral’ perspectives are useful for identifying the system functions.</a:t>
            </a:r>
          </a:p>
          <a:p>
            <a:r>
              <a:rPr lang="en-US" baseline="0" dirty="0" smtClean="0"/>
              <a:t>Perspectives are not exclusive and may contain other interesting clues, such as relationships found in ‘Data’ and ‘Behavioral’</a:t>
            </a:r>
          </a:p>
        </p:txBody>
      </p:sp>
    </p:spTree>
    <p:extLst>
      <p:ext uri="{BB962C8B-B14F-4D97-AF65-F5344CB8AC3E}">
        <p14:creationId xmlns:p14="http://schemas.microsoft.com/office/powerpoint/2010/main" val="395579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r>
              <a:rPr lang="en-US" baseline="0" dirty="0" smtClean="0"/>
              <a:t> Scenarios and SORs</a:t>
            </a:r>
            <a:endParaRPr lang="en-US" dirty="0"/>
          </a:p>
        </p:txBody>
      </p:sp>
      <p:sp>
        <p:nvSpPr>
          <p:cNvPr id="3" name="Content Placeholder 2"/>
          <p:cNvSpPr>
            <a:spLocks noGrp="1"/>
          </p:cNvSpPr>
          <p:nvPr>
            <p:ph idx="1"/>
          </p:nvPr>
        </p:nvSpPr>
        <p:spPr/>
        <p:txBody>
          <a:bodyPr/>
          <a:lstStyle/>
          <a:p>
            <a:r>
              <a:rPr lang="en-US" dirty="0" smtClean="0"/>
              <a:t>Differences</a:t>
            </a:r>
            <a:r>
              <a:rPr lang="en-US" baseline="0" dirty="0" smtClean="0"/>
              <a:t> in:</a:t>
            </a:r>
          </a:p>
          <a:p>
            <a:pPr lvl="1"/>
            <a:r>
              <a:rPr lang="en-US" baseline="0" dirty="0" smtClean="0"/>
              <a:t>Agreement</a:t>
            </a:r>
          </a:p>
          <a:p>
            <a:pPr lvl="1"/>
            <a:r>
              <a:rPr lang="en-US" baseline="0" dirty="0" smtClean="0"/>
              <a:t>Completeness</a:t>
            </a:r>
          </a:p>
          <a:p>
            <a:pPr lvl="1"/>
            <a:r>
              <a:rPr lang="en-US" baseline="0" dirty="0" smtClean="0"/>
              <a:t>Conflicts</a:t>
            </a:r>
          </a:p>
          <a:p>
            <a:pPr lvl="1"/>
            <a:r>
              <a:rPr lang="en-US" baseline="0" dirty="0" smtClean="0"/>
              <a:t>Level of detail</a:t>
            </a:r>
          </a:p>
          <a:p>
            <a:pPr lvl="1"/>
            <a:r>
              <a:rPr lang="en-US" baseline="0" dirty="0" smtClean="0"/>
              <a:t>Intended Solutions</a:t>
            </a:r>
          </a:p>
          <a:p>
            <a:pPr lvl="0"/>
            <a:r>
              <a:rPr lang="en-US" baseline="0" dirty="0" smtClean="0"/>
              <a:t>Abstraction decreases with time</a:t>
            </a:r>
          </a:p>
        </p:txBody>
      </p:sp>
    </p:spTree>
    <p:extLst>
      <p:ext uri="{BB962C8B-B14F-4D97-AF65-F5344CB8AC3E}">
        <p14:creationId xmlns:p14="http://schemas.microsoft.com/office/powerpoint/2010/main" val="22508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r>
              <a:rPr lang="en-US" baseline="0" dirty="0" smtClean="0"/>
              <a:t> Refinement</a:t>
            </a:r>
            <a:endParaRPr lang="en-US" dirty="0"/>
          </a:p>
        </p:txBody>
      </p:sp>
      <p:sp>
        <p:nvSpPr>
          <p:cNvPr id="3" name="Content Placeholder 2"/>
          <p:cNvSpPr>
            <a:spLocks noGrp="1"/>
          </p:cNvSpPr>
          <p:nvPr>
            <p:ph idx="1"/>
          </p:nvPr>
        </p:nvSpPr>
        <p:spPr/>
        <p:txBody>
          <a:bodyPr/>
          <a:lstStyle/>
          <a:p>
            <a:pPr marL="0" indent="0">
              <a:buNone/>
            </a:pPr>
            <a:r>
              <a:rPr lang="en-US" dirty="0" smtClean="0"/>
              <a:t>Progressing toward</a:t>
            </a:r>
            <a:r>
              <a:rPr lang="en-US" baseline="0" dirty="0" smtClean="0"/>
              <a:t> SORs is an iterative process.  Using the progression from goals to SORs aids in:</a:t>
            </a:r>
          </a:p>
          <a:p>
            <a:pPr marL="342900" indent="-342900"/>
            <a:r>
              <a:rPr lang="en-US" baseline="0" dirty="0" smtClean="0"/>
              <a:t>Elicitation of Requirements</a:t>
            </a:r>
          </a:p>
          <a:p>
            <a:pPr marL="342900" indent="-342900"/>
            <a:r>
              <a:rPr lang="en-US" baseline="0" dirty="0" smtClean="0"/>
              <a:t>Validation of Goals and Scenarios</a:t>
            </a:r>
          </a:p>
          <a:p>
            <a:pPr marL="342900" indent="-342900"/>
            <a:r>
              <a:rPr lang="en-US" baseline="0" dirty="0" smtClean="0"/>
              <a:t>Identification of new (or missing) goals and/or Scenarios</a:t>
            </a:r>
          </a:p>
        </p:txBody>
      </p:sp>
    </p:spTree>
    <p:extLst>
      <p:ext uri="{BB962C8B-B14F-4D97-AF65-F5344CB8AC3E}">
        <p14:creationId xmlns:p14="http://schemas.microsoft.com/office/powerpoint/2010/main" val="37826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SORs</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Basic approaches to documenting</a:t>
            </a:r>
            <a:r>
              <a:rPr lang="en-US" baseline="0" dirty="0" smtClean="0"/>
              <a:t> SORs are:</a:t>
            </a:r>
          </a:p>
          <a:p>
            <a:pPr lvl="1"/>
            <a:r>
              <a:rPr lang="en-US" dirty="0" smtClean="0"/>
              <a:t>Natural Language</a:t>
            </a:r>
          </a:p>
          <a:p>
            <a:pPr lvl="1"/>
            <a:r>
              <a:rPr lang="en-US" dirty="0" smtClean="0"/>
              <a:t>Models and Relationships</a:t>
            </a:r>
          </a:p>
          <a:p>
            <a:pPr lvl="1"/>
            <a:r>
              <a:rPr lang="en-US" dirty="0" smtClean="0"/>
              <a:t>Graphical</a:t>
            </a:r>
            <a:r>
              <a:rPr lang="en-US" baseline="0" dirty="0" smtClean="0"/>
              <a:t> Notations</a:t>
            </a:r>
          </a:p>
          <a:p>
            <a:pPr marL="342900" lvl="0" indent="-342900"/>
            <a:r>
              <a:rPr lang="en-US" dirty="0" smtClean="0"/>
              <a:t>There</a:t>
            </a:r>
            <a:r>
              <a:rPr lang="en-US" baseline="0" dirty="0" smtClean="0"/>
              <a:t> are several approaches to each of these methods</a:t>
            </a:r>
            <a:endParaRPr lang="en-US" dirty="0"/>
          </a:p>
        </p:txBody>
      </p:sp>
    </p:spTree>
    <p:extLst>
      <p:ext uri="{BB962C8B-B14F-4D97-AF65-F5344CB8AC3E}">
        <p14:creationId xmlns:p14="http://schemas.microsoft.com/office/powerpoint/2010/main" val="60640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a:t>
            </a:r>
            <a:endParaRPr lang="en-US" dirty="0"/>
          </a:p>
        </p:txBody>
      </p:sp>
      <p:sp>
        <p:nvSpPr>
          <p:cNvPr id="3" name="Content Placeholder 2"/>
          <p:cNvSpPr>
            <a:spLocks noGrp="1"/>
          </p:cNvSpPr>
          <p:nvPr>
            <p:ph idx="1"/>
          </p:nvPr>
        </p:nvSpPr>
        <p:spPr/>
        <p:txBody>
          <a:bodyPr/>
          <a:lstStyle/>
          <a:p>
            <a:r>
              <a:rPr lang="en-US" dirty="0" smtClean="0"/>
              <a:t>Natural</a:t>
            </a:r>
            <a:r>
              <a:rPr lang="en-US" baseline="0" dirty="0" smtClean="0"/>
              <a:t> Language is ambiguous, but still useful</a:t>
            </a:r>
          </a:p>
          <a:p>
            <a:pPr lvl="1"/>
            <a:r>
              <a:rPr lang="en-US" dirty="0" smtClean="0"/>
              <a:t>Define Terms</a:t>
            </a:r>
          </a:p>
          <a:p>
            <a:pPr lvl="1"/>
            <a:r>
              <a:rPr lang="en-US" dirty="0" smtClean="0"/>
              <a:t>Eschew</a:t>
            </a:r>
            <a:r>
              <a:rPr lang="en-US" baseline="0" dirty="0" smtClean="0"/>
              <a:t> disjunction (avoid ‘OR’s)</a:t>
            </a:r>
            <a:endParaRPr lang="en-US" dirty="0" smtClean="0"/>
          </a:p>
          <a:p>
            <a:r>
              <a:rPr lang="en-US" dirty="0" smtClean="0"/>
              <a:t>Structure</a:t>
            </a:r>
            <a:r>
              <a:rPr lang="en-US" baseline="0" dirty="0" smtClean="0"/>
              <a:t> as formality helps:</a:t>
            </a:r>
          </a:p>
          <a:p>
            <a:pPr marL="457200" lvl="1" indent="0">
              <a:buNone/>
            </a:pPr>
            <a:r>
              <a:rPr lang="en-US" dirty="0" smtClean="0"/>
              <a:t>if &lt;condition&gt; then the system shall:</a:t>
            </a:r>
          </a:p>
          <a:p>
            <a:pPr marL="914400" lvl="2" indent="0">
              <a:buNone/>
            </a:pPr>
            <a:r>
              <a:rPr lang="en-US" sz="2800" dirty="0" smtClean="0"/>
              <a:t>&lt;action</a:t>
            </a:r>
            <a:r>
              <a:rPr lang="en-US" sz="2800" baseline="0" dirty="0" smtClean="0"/>
              <a:t> 1&gt; </a:t>
            </a:r>
          </a:p>
          <a:p>
            <a:pPr marL="914400" lvl="2" indent="0">
              <a:buNone/>
            </a:pPr>
            <a:r>
              <a:rPr lang="en-US" sz="2800" baseline="0" dirty="0" smtClean="0"/>
              <a:t>and &lt;action 2&gt; …</a:t>
            </a:r>
            <a:endParaRPr lang="en-US" sz="2800" dirty="0"/>
          </a:p>
        </p:txBody>
      </p:sp>
    </p:spTree>
    <p:extLst>
      <p:ext uri="{BB962C8B-B14F-4D97-AF65-F5344CB8AC3E}">
        <p14:creationId xmlns:p14="http://schemas.microsoft.com/office/powerpoint/2010/main" val="3845779088"/>
      </p:ext>
    </p:extLst>
  </p:cSld>
  <p:clrMapOvr>
    <a:masterClrMapping/>
  </p:clrMapOvr>
</p:sld>
</file>

<file path=ppt/theme/theme1.xml><?xml version="1.0" encoding="utf-8"?>
<a:theme xmlns:a="http://schemas.openxmlformats.org/drawingml/2006/main" name="TP03000656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45531DE0-1D3C-42B6-A037-B534CB69B141}">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4BF6FD89-31F2-406A-8D11-76B23B05EF47}">
  <ds:schemaRefs>
    <ds:schemaRef ds:uri="http://schemas.microsoft.com/sharepoint/v3/contenttype/forms"/>
  </ds:schemaRefs>
</ds:datastoreItem>
</file>

<file path=customXml/itemProps3.xml><?xml version="1.0" encoding="utf-8"?>
<ds:datastoreItem xmlns:ds="http://schemas.openxmlformats.org/officeDocument/2006/customXml" ds:itemID="{07275519-840A-4201-9780-FF90F411D5B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TP030006567</Template>
  <TotalTime>890</TotalTime>
  <Words>910</Words>
  <Application>Microsoft Office PowerPoint</Application>
  <PresentationFormat>On-screen Show (4:3)</PresentationFormat>
  <Paragraphs>172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TP030006567</vt:lpstr>
      <vt:lpstr>Solution-Oriented Requirements</vt:lpstr>
      <vt:lpstr>Shorthand and Other Timesavers</vt:lpstr>
      <vt:lpstr>What are SORs?</vt:lpstr>
      <vt:lpstr>Three Perspectives</vt:lpstr>
      <vt:lpstr>Perspectives are Inter-related</vt:lpstr>
      <vt:lpstr>Goals, Scenarios and SORs</vt:lpstr>
      <vt:lpstr>Continued Refinement</vt:lpstr>
      <vt:lpstr>Documenting SORs</vt:lpstr>
      <vt:lpstr>Natural Language</vt:lpstr>
      <vt:lpstr>Using Models and Relationships</vt:lpstr>
      <vt:lpstr>Using Models</vt:lpstr>
      <vt:lpstr>Entity-Relationship Model</vt:lpstr>
      <vt:lpstr>Generalizations</vt:lpstr>
      <vt:lpstr>Generalization Relationships</vt:lpstr>
      <vt:lpstr>Class Diagrams</vt:lpstr>
      <vt:lpstr>Attributes</vt:lpstr>
      <vt:lpstr>Class Associations</vt:lpstr>
      <vt:lpstr>Aggregation and Composition</vt:lpstr>
      <vt:lpstr>Diagrams and Notations</vt:lpstr>
      <vt:lpstr>Data Flow Charts</vt:lpstr>
      <vt:lpstr>The Level 0 DFD</vt:lpstr>
      <vt:lpstr>Level 1 DFD</vt:lpstr>
      <vt:lpstr>Level 2 DFD</vt:lpstr>
      <vt:lpstr>Creating the Data Dictionary</vt:lpstr>
      <vt:lpstr>“Discipline” information in the Data Dictionary</vt:lpstr>
      <vt:lpstr>To be continued</vt:lpstr>
    </vt:vector>
  </TitlesOfParts>
  <Company>Xerox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Pilot Rock Software LLC</dc:creator>
  <cp:lastModifiedBy>Joe Maybee</cp:lastModifiedBy>
  <cp:revision>79</cp:revision>
  <dcterms:created xsi:type="dcterms:W3CDTF">2012-01-09T06:31:48Z</dcterms:created>
  <dcterms:modified xsi:type="dcterms:W3CDTF">2012-04-24T23:21:55Z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TC300065679990</vt:lpwstr>
  </property>
</Properties>
</file>