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handoutMasterIdLst>
    <p:handoutMasterId r:id="rId44"/>
  </p:handoutMasterIdLst>
  <p:sldIdLst>
    <p:sldId id="256" r:id="rId5"/>
    <p:sldId id="341" r:id="rId6"/>
    <p:sldId id="342" r:id="rId7"/>
    <p:sldId id="347" r:id="rId8"/>
    <p:sldId id="348" r:id="rId9"/>
    <p:sldId id="349" r:id="rId10"/>
    <p:sldId id="350" r:id="rId11"/>
    <p:sldId id="351" r:id="rId12"/>
    <p:sldId id="346" r:id="rId13"/>
    <p:sldId id="343" r:id="rId14"/>
    <p:sldId id="344" r:id="rId15"/>
    <p:sldId id="352" r:id="rId16"/>
    <p:sldId id="353" r:id="rId17"/>
    <p:sldId id="354" r:id="rId18"/>
    <p:sldId id="355" r:id="rId19"/>
    <p:sldId id="356" r:id="rId20"/>
    <p:sldId id="357" r:id="rId21"/>
    <p:sldId id="358" r:id="rId22"/>
    <p:sldId id="345" r:id="rId23"/>
    <p:sldId id="371" r:id="rId24"/>
    <p:sldId id="335" r:id="rId25"/>
    <p:sldId id="336" r:id="rId26"/>
    <p:sldId id="337" r:id="rId27"/>
    <p:sldId id="338" r:id="rId28"/>
    <p:sldId id="339" r:id="rId29"/>
    <p:sldId id="340" r:id="rId30"/>
    <p:sldId id="360" r:id="rId31"/>
    <p:sldId id="361" r:id="rId32"/>
    <p:sldId id="362" r:id="rId33"/>
    <p:sldId id="363" r:id="rId34"/>
    <p:sldId id="364" r:id="rId35"/>
    <p:sldId id="365" r:id="rId36"/>
    <p:sldId id="366" r:id="rId37"/>
    <p:sldId id="367" r:id="rId38"/>
    <p:sldId id="368" r:id="rId39"/>
    <p:sldId id="369" r:id="rId40"/>
    <p:sldId id="370" r:id="rId41"/>
    <p:sldId id="372"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4" autoAdjust="0"/>
    <p:restoredTop sz="86364" autoAdjust="0"/>
  </p:normalViewPr>
  <p:slideViewPr>
    <p:cSldViewPr>
      <p:cViewPr>
        <p:scale>
          <a:sx n="66" d="100"/>
          <a:sy n="66" d="100"/>
        </p:scale>
        <p:origin x="-60" y="42"/>
      </p:cViewPr>
      <p:guideLst>
        <p:guide orient="horz" pos="2160"/>
        <p:guide pos="2880"/>
      </p:guideLst>
    </p:cSldViewPr>
  </p:slideViewPr>
  <p:outlineViewPr>
    <p:cViewPr>
      <p:scale>
        <a:sx n="33" d="100"/>
        <a:sy n="33" d="100"/>
      </p:scale>
      <p:origin x="0" y="257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98D04E5D-5EE3-42A5-9899-350B12572334}" type="datetimeFigureOut">
              <a:rPr lang="en-US" smtClean="0"/>
              <a:t>5/1/2012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32FC5887-1BA9-405E-90C8-4F884140BC7B}" type="slidenum">
              <a:rPr lang="en-US" smtClean="0"/>
              <a:t>‹#›</a:t>
            </a:fld>
            <a:endParaRPr lang="en-US"/>
          </a:p>
        </p:txBody>
      </p:sp>
    </p:spTree>
    <p:extLst>
      <p:ext uri="{BB962C8B-B14F-4D97-AF65-F5344CB8AC3E}">
        <p14:creationId xmlns:p14="http://schemas.microsoft.com/office/powerpoint/2010/main" val="179591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69882CA9-01DD-49CB-9609-D39496E9C37D}" type="datetimeFigureOut">
              <a:rPr lang="en-US" smtClean="0"/>
              <a:t>5/1/2012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5EBB7075-6CDF-46D4-B78A-C6DCBA6B3F18}" type="slidenum">
              <a:rPr lang="en-US" smtClean="0"/>
              <a:t>‹#›</a:t>
            </a:fld>
            <a:endParaRPr lang="en-US"/>
          </a:p>
        </p:txBody>
      </p:sp>
    </p:spTree>
    <p:extLst>
      <p:ext uri="{BB962C8B-B14F-4D97-AF65-F5344CB8AC3E}">
        <p14:creationId xmlns:p14="http://schemas.microsoft.com/office/powerpoint/2010/main" val="79122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a:t>
            </a:fld>
            <a:endParaRPr lang="en-US"/>
          </a:p>
        </p:txBody>
      </p:sp>
    </p:spTree>
    <p:extLst>
      <p:ext uri="{BB962C8B-B14F-4D97-AF65-F5344CB8AC3E}">
        <p14:creationId xmlns:p14="http://schemas.microsoft.com/office/powerpoint/2010/main" val="4151626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10</a:t>
            </a:fld>
            <a:endParaRPr lang="en-US"/>
          </a:p>
        </p:txBody>
      </p:sp>
    </p:spTree>
    <p:extLst>
      <p:ext uri="{BB962C8B-B14F-4D97-AF65-F5344CB8AC3E}">
        <p14:creationId xmlns:p14="http://schemas.microsoft.com/office/powerpoint/2010/main" val="1718185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11</a:t>
            </a:fld>
            <a:endParaRPr lang="en-US"/>
          </a:p>
        </p:txBody>
      </p:sp>
    </p:spTree>
    <p:extLst>
      <p:ext uri="{BB962C8B-B14F-4D97-AF65-F5344CB8AC3E}">
        <p14:creationId xmlns:p14="http://schemas.microsoft.com/office/powerpoint/2010/main" val="3216554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12</a:t>
            </a:fld>
            <a:endParaRPr lang="en-US"/>
          </a:p>
        </p:txBody>
      </p:sp>
    </p:spTree>
    <p:extLst>
      <p:ext uri="{BB962C8B-B14F-4D97-AF65-F5344CB8AC3E}">
        <p14:creationId xmlns:p14="http://schemas.microsoft.com/office/powerpoint/2010/main" val="2519137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13</a:t>
            </a:fld>
            <a:endParaRPr lang="en-US"/>
          </a:p>
        </p:txBody>
      </p:sp>
    </p:spTree>
    <p:extLst>
      <p:ext uri="{BB962C8B-B14F-4D97-AF65-F5344CB8AC3E}">
        <p14:creationId xmlns:p14="http://schemas.microsoft.com/office/powerpoint/2010/main" val="516456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14</a:t>
            </a:fld>
            <a:endParaRPr lang="en-US"/>
          </a:p>
        </p:txBody>
      </p:sp>
    </p:spTree>
    <p:extLst>
      <p:ext uri="{BB962C8B-B14F-4D97-AF65-F5344CB8AC3E}">
        <p14:creationId xmlns:p14="http://schemas.microsoft.com/office/powerpoint/2010/main" val="2849955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15</a:t>
            </a:fld>
            <a:endParaRPr lang="en-US"/>
          </a:p>
        </p:txBody>
      </p:sp>
    </p:spTree>
    <p:extLst>
      <p:ext uri="{BB962C8B-B14F-4D97-AF65-F5344CB8AC3E}">
        <p14:creationId xmlns:p14="http://schemas.microsoft.com/office/powerpoint/2010/main" val="486041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16</a:t>
            </a:fld>
            <a:endParaRPr lang="en-US"/>
          </a:p>
        </p:txBody>
      </p:sp>
    </p:spTree>
    <p:extLst>
      <p:ext uri="{BB962C8B-B14F-4D97-AF65-F5344CB8AC3E}">
        <p14:creationId xmlns:p14="http://schemas.microsoft.com/office/powerpoint/2010/main" val="1990040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17</a:t>
            </a:fld>
            <a:endParaRPr lang="en-US"/>
          </a:p>
        </p:txBody>
      </p:sp>
    </p:spTree>
    <p:extLst>
      <p:ext uri="{BB962C8B-B14F-4D97-AF65-F5344CB8AC3E}">
        <p14:creationId xmlns:p14="http://schemas.microsoft.com/office/powerpoint/2010/main" val="2062327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18</a:t>
            </a:fld>
            <a:endParaRPr lang="en-US"/>
          </a:p>
        </p:txBody>
      </p:sp>
    </p:spTree>
    <p:extLst>
      <p:ext uri="{BB962C8B-B14F-4D97-AF65-F5344CB8AC3E}">
        <p14:creationId xmlns:p14="http://schemas.microsoft.com/office/powerpoint/2010/main" val="2098304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19</a:t>
            </a:fld>
            <a:endParaRPr lang="en-US"/>
          </a:p>
        </p:txBody>
      </p:sp>
    </p:spTree>
    <p:extLst>
      <p:ext uri="{BB962C8B-B14F-4D97-AF65-F5344CB8AC3E}">
        <p14:creationId xmlns:p14="http://schemas.microsoft.com/office/powerpoint/2010/main" val="85368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2</a:t>
            </a:fld>
            <a:endParaRPr lang="en-US"/>
          </a:p>
        </p:txBody>
      </p:sp>
    </p:spTree>
    <p:extLst>
      <p:ext uri="{BB962C8B-B14F-4D97-AF65-F5344CB8AC3E}">
        <p14:creationId xmlns:p14="http://schemas.microsoft.com/office/powerpoint/2010/main" val="3608681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21</a:t>
            </a:fld>
            <a:endParaRPr lang="en-US"/>
          </a:p>
        </p:txBody>
      </p:sp>
    </p:spTree>
    <p:extLst>
      <p:ext uri="{BB962C8B-B14F-4D97-AF65-F5344CB8AC3E}">
        <p14:creationId xmlns:p14="http://schemas.microsoft.com/office/powerpoint/2010/main" val="44870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22</a:t>
            </a:fld>
            <a:endParaRPr lang="en-US"/>
          </a:p>
        </p:txBody>
      </p:sp>
    </p:spTree>
    <p:extLst>
      <p:ext uri="{BB962C8B-B14F-4D97-AF65-F5344CB8AC3E}">
        <p14:creationId xmlns:p14="http://schemas.microsoft.com/office/powerpoint/2010/main" val="1712033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23</a:t>
            </a:fld>
            <a:endParaRPr lang="en-US"/>
          </a:p>
        </p:txBody>
      </p:sp>
    </p:spTree>
    <p:extLst>
      <p:ext uri="{BB962C8B-B14F-4D97-AF65-F5344CB8AC3E}">
        <p14:creationId xmlns:p14="http://schemas.microsoft.com/office/powerpoint/2010/main" val="1815309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24</a:t>
            </a:fld>
            <a:endParaRPr lang="en-US"/>
          </a:p>
        </p:txBody>
      </p:sp>
    </p:spTree>
    <p:extLst>
      <p:ext uri="{BB962C8B-B14F-4D97-AF65-F5344CB8AC3E}">
        <p14:creationId xmlns:p14="http://schemas.microsoft.com/office/powerpoint/2010/main" val="275463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25</a:t>
            </a:fld>
            <a:endParaRPr lang="en-US"/>
          </a:p>
        </p:txBody>
      </p:sp>
    </p:spTree>
    <p:extLst>
      <p:ext uri="{BB962C8B-B14F-4D97-AF65-F5344CB8AC3E}">
        <p14:creationId xmlns:p14="http://schemas.microsoft.com/office/powerpoint/2010/main" val="709263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26</a:t>
            </a:fld>
            <a:endParaRPr lang="en-US"/>
          </a:p>
        </p:txBody>
      </p:sp>
    </p:spTree>
    <p:extLst>
      <p:ext uri="{BB962C8B-B14F-4D97-AF65-F5344CB8AC3E}">
        <p14:creationId xmlns:p14="http://schemas.microsoft.com/office/powerpoint/2010/main" val="3496737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3</a:t>
            </a:fld>
            <a:endParaRPr lang="en-US"/>
          </a:p>
        </p:txBody>
      </p:sp>
    </p:spTree>
    <p:extLst>
      <p:ext uri="{BB962C8B-B14F-4D97-AF65-F5344CB8AC3E}">
        <p14:creationId xmlns:p14="http://schemas.microsoft.com/office/powerpoint/2010/main" val="1954699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4</a:t>
            </a:fld>
            <a:endParaRPr lang="en-US"/>
          </a:p>
        </p:txBody>
      </p:sp>
    </p:spTree>
    <p:extLst>
      <p:ext uri="{BB962C8B-B14F-4D97-AF65-F5344CB8AC3E}">
        <p14:creationId xmlns:p14="http://schemas.microsoft.com/office/powerpoint/2010/main" val="406527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5</a:t>
            </a:fld>
            <a:endParaRPr lang="en-US"/>
          </a:p>
        </p:txBody>
      </p:sp>
    </p:spTree>
    <p:extLst>
      <p:ext uri="{BB962C8B-B14F-4D97-AF65-F5344CB8AC3E}">
        <p14:creationId xmlns:p14="http://schemas.microsoft.com/office/powerpoint/2010/main" val="148714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6</a:t>
            </a:fld>
            <a:endParaRPr lang="en-US"/>
          </a:p>
        </p:txBody>
      </p:sp>
    </p:spTree>
    <p:extLst>
      <p:ext uri="{BB962C8B-B14F-4D97-AF65-F5344CB8AC3E}">
        <p14:creationId xmlns:p14="http://schemas.microsoft.com/office/powerpoint/2010/main" val="1041451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7</a:t>
            </a:fld>
            <a:endParaRPr lang="en-US"/>
          </a:p>
        </p:txBody>
      </p:sp>
    </p:spTree>
    <p:extLst>
      <p:ext uri="{BB962C8B-B14F-4D97-AF65-F5344CB8AC3E}">
        <p14:creationId xmlns:p14="http://schemas.microsoft.com/office/powerpoint/2010/main" val="2469142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8</a:t>
            </a:fld>
            <a:endParaRPr lang="en-US"/>
          </a:p>
        </p:txBody>
      </p:sp>
    </p:spTree>
    <p:extLst>
      <p:ext uri="{BB962C8B-B14F-4D97-AF65-F5344CB8AC3E}">
        <p14:creationId xmlns:p14="http://schemas.microsoft.com/office/powerpoint/2010/main" val="1296593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9</a:t>
            </a:fld>
            <a:endParaRPr lang="en-US"/>
          </a:p>
        </p:txBody>
      </p:sp>
    </p:spTree>
    <p:extLst>
      <p:ext uri="{BB962C8B-B14F-4D97-AF65-F5344CB8AC3E}">
        <p14:creationId xmlns:p14="http://schemas.microsoft.com/office/powerpoint/2010/main" val="362299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863AD4-E3E0-4EB8-B9DC-D318BE0CFFF8}"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63AD4-E3E0-4EB8-B9DC-D318BE0CFFF8}"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63AD4-E3E0-4EB8-B9DC-D318BE0CFFF8}"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600"/>
              </a:spcBef>
              <a:spcAft>
                <a:spcPts val="600"/>
              </a:spcAft>
              <a:defRPr/>
            </a:lvl1pPr>
            <a:lvl2pPr marL="742950" indent="-285750">
              <a:spcBef>
                <a:spcPts val="600"/>
              </a:spcBef>
              <a:spcAft>
                <a:spcPts val="600"/>
              </a:spcAft>
              <a:buFont typeface="Arial" pitchFamily="34" charset="0"/>
              <a:buChar char="•"/>
              <a:defRPr/>
            </a:lvl2pPr>
            <a:lvl3pPr>
              <a:spcBef>
                <a:spcPts val="600"/>
              </a:spcBef>
              <a:spcAft>
                <a:spcPts val="600"/>
              </a:spcAft>
              <a:defRPr/>
            </a:lvl3pPr>
            <a:lvl4pPr marL="1600200" indent="-228600">
              <a:spcBef>
                <a:spcPts val="600"/>
              </a:spcBef>
              <a:spcAft>
                <a:spcPts val="600"/>
              </a:spcAft>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B863AD4-E3E0-4EB8-B9DC-D318BE0CFFF8}"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63AD4-E3E0-4EB8-B9DC-D318BE0CFFF8}"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863AD4-E3E0-4EB8-B9DC-D318BE0CFFF8}"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863AD4-E3E0-4EB8-B9DC-D318BE0CFFF8}" type="datetimeFigureOut">
              <a:rPr lang="en-US" smtClean="0"/>
              <a:pPr/>
              <a:t>5/1/2012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863AD4-E3E0-4EB8-B9DC-D318BE0CFFF8}" type="datetimeFigureOut">
              <a:rPr lang="en-US" smtClean="0"/>
              <a:pPr/>
              <a:t>5/1/2012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63AD4-E3E0-4EB8-B9DC-D318BE0CFFF8}" type="datetimeFigureOut">
              <a:rPr lang="en-US" smtClean="0"/>
              <a:pPr/>
              <a:t>5/1/2012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63AD4-E3E0-4EB8-B9DC-D318BE0CFFF8}"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63AD4-E3E0-4EB8-B9DC-D318BE0CFFF8}"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63AD4-E3E0-4EB8-B9DC-D318BE0CFFF8}" type="datetimeFigureOut">
              <a:rPr lang="en-US" smtClean="0"/>
              <a:pPr/>
              <a:t>5/1/2012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FE7D2-B5A6-415F-AB98-5C760E3C03B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Solution-Oriented Requirements</a:t>
            </a:r>
            <a:endParaRPr lang="en-US" dirty="0"/>
          </a:p>
        </p:txBody>
      </p:sp>
      <p:sp>
        <p:nvSpPr>
          <p:cNvPr id="3" name="Subtitle 2"/>
          <p:cNvSpPr>
            <a:spLocks noGrp="1"/>
          </p:cNvSpPr>
          <p:nvPr>
            <p:ph type="subTitle" idx="1"/>
          </p:nvPr>
        </p:nvSpPr>
        <p:spPr>
          <a:xfrm>
            <a:off x="838200" y="3886200"/>
            <a:ext cx="7391400" cy="1752600"/>
          </a:xfrm>
        </p:spPr>
        <p:txBody>
          <a:bodyPr/>
          <a:lstStyle/>
          <a:p>
            <a:r>
              <a:rPr lang="en-US" dirty="0" smtClean="0"/>
              <a:t>OMSE 531:  </a:t>
            </a:r>
            <a:r>
              <a:rPr lang="en-US" smtClean="0"/>
              <a:t>Week 4</a:t>
            </a:r>
            <a:endParaRPr lang="en-US" dirty="0" smtClean="0"/>
          </a:p>
          <a:p>
            <a:r>
              <a:rPr lang="en-US" dirty="0" smtClean="0"/>
              <a:t>Joe Maybee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Models and Relationships</a:t>
            </a:r>
            <a:endParaRPr lang="en-US" dirty="0"/>
          </a:p>
        </p:txBody>
      </p:sp>
      <p:sp>
        <p:nvSpPr>
          <p:cNvPr id="3" name="Content Placeholder 2"/>
          <p:cNvSpPr>
            <a:spLocks noGrp="1"/>
          </p:cNvSpPr>
          <p:nvPr>
            <p:ph idx="1"/>
          </p:nvPr>
        </p:nvSpPr>
        <p:spPr>
          <a:xfrm>
            <a:off x="457200" y="1600200"/>
            <a:ext cx="8077200" cy="4525963"/>
          </a:xfrm>
        </p:spPr>
        <p:txBody>
          <a:bodyPr>
            <a:normAutofit/>
          </a:bodyPr>
          <a:lstStyle/>
          <a:p>
            <a:pPr marL="0" indent="0">
              <a:buNone/>
            </a:pPr>
            <a:r>
              <a:rPr lang="en-US" dirty="0" smtClean="0"/>
              <a:t>Modeling</a:t>
            </a:r>
            <a:r>
              <a:rPr lang="en-US" baseline="0" dirty="0" smtClean="0"/>
              <a:t> perspectives helps form a conceptual notion that is useful.</a:t>
            </a:r>
            <a:r>
              <a:rPr lang="en-US" dirty="0" smtClean="0"/>
              <a:t>   Once again:</a:t>
            </a:r>
          </a:p>
          <a:p>
            <a:pPr marL="0" indent="0">
              <a:buNone/>
            </a:pPr>
            <a:endParaRPr lang="en-US" sz="1800" dirty="0"/>
          </a:p>
          <a:p>
            <a:pPr marL="400050" lvl="1" indent="0">
              <a:buNone/>
            </a:pPr>
            <a:r>
              <a:rPr lang="en-US" sz="2400" i="1" dirty="0"/>
              <a:t>“Two important characteristics of maps should be noticed. </a:t>
            </a:r>
            <a:r>
              <a:rPr lang="en-US" sz="2400" i="1" dirty="0" smtClean="0"/>
              <a:t> A </a:t>
            </a:r>
            <a:r>
              <a:rPr lang="en-US" sz="2400" i="1" dirty="0"/>
              <a:t>map is not the territory it represents, </a:t>
            </a:r>
            <a:r>
              <a:rPr lang="en-US" sz="2400" i="1" dirty="0">
                <a:solidFill>
                  <a:srgbClr val="FFFF00"/>
                </a:solidFill>
              </a:rPr>
              <a:t>but, if correct, it has a similar structure to the territory, which accounts for its usefulness</a:t>
            </a:r>
            <a:r>
              <a:rPr lang="en-US" sz="2400" i="1" dirty="0"/>
              <a:t>.” </a:t>
            </a:r>
            <a:endParaRPr lang="en-US" sz="2400" dirty="0"/>
          </a:p>
          <a:p>
            <a:pPr marL="3143250" lvl="7" indent="0">
              <a:buNone/>
            </a:pPr>
            <a:r>
              <a:rPr lang="en-US" sz="2400" dirty="0"/>
              <a:t>--   Alfred Korzybski </a:t>
            </a:r>
          </a:p>
          <a:p>
            <a:pPr marL="0" indent="0">
              <a:buNone/>
            </a:pPr>
            <a:endParaRPr lang="en-US" dirty="0"/>
          </a:p>
        </p:txBody>
      </p:sp>
    </p:spTree>
    <p:extLst>
      <p:ext uri="{BB962C8B-B14F-4D97-AF65-F5344CB8AC3E}">
        <p14:creationId xmlns:p14="http://schemas.microsoft.com/office/powerpoint/2010/main" val="69717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Models</a:t>
            </a:r>
            <a:endParaRPr lang="en-US" dirty="0"/>
          </a:p>
        </p:txBody>
      </p:sp>
      <p:sp>
        <p:nvSpPr>
          <p:cNvPr id="3" name="Content Placeholder 2"/>
          <p:cNvSpPr>
            <a:spLocks noGrp="1"/>
          </p:cNvSpPr>
          <p:nvPr>
            <p:ph idx="1"/>
          </p:nvPr>
        </p:nvSpPr>
        <p:spPr/>
        <p:txBody>
          <a:bodyPr>
            <a:normAutofit/>
          </a:bodyPr>
          <a:lstStyle/>
          <a:p>
            <a:r>
              <a:rPr lang="en-US" sz="3600" dirty="0" smtClean="0"/>
              <a:t>Models</a:t>
            </a:r>
            <a:r>
              <a:rPr lang="en-US" sz="3600" baseline="0" dirty="0" smtClean="0"/>
              <a:t> for the perspectives:</a:t>
            </a:r>
          </a:p>
          <a:p>
            <a:pPr lvl="1"/>
            <a:r>
              <a:rPr lang="en-US" sz="3200" dirty="0" smtClean="0"/>
              <a:t>Data modeling</a:t>
            </a:r>
          </a:p>
          <a:p>
            <a:pPr lvl="1"/>
            <a:r>
              <a:rPr lang="en-US" sz="3200" dirty="0" smtClean="0"/>
              <a:t>Functional modeling</a:t>
            </a:r>
          </a:p>
          <a:p>
            <a:pPr lvl="1"/>
            <a:r>
              <a:rPr lang="en-US" sz="3200" dirty="0" smtClean="0"/>
              <a:t>Behavioral</a:t>
            </a:r>
            <a:r>
              <a:rPr lang="en-US" sz="3200" baseline="0" dirty="0" smtClean="0"/>
              <a:t> modeling</a:t>
            </a:r>
          </a:p>
          <a:p>
            <a:pPr lvl="0"/>
            <a:r>
              <a:rPr lang="en-US" sz="3600" dirty="0" smtClean="0"/>
              <a:t>Using modeling languages for the specific model helps avoid</a:t>
            </a:r>
            <a:r>
              <a:rPr lang="en-US" sz="3600" baseline="0" dirty="0" smtClean="0"/>
              <a:t> model problems.</a:t>
            </a:r>
          </a:p>
        </p:txBody>
      </p:sp>
    </p:spTree>
    <p:extLst>
      <p:ext uri="{BB962C8B-B14F-4D97-AF65-F5344CB8AC3E}">
        <p14:creationId xmlns:p14="http://schemas.microsoft.com/office/powerpoint/2010/main" val="90349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Entity-Relationship Model</a:t>
            </a:r>
            <a:endParaRPr lang="en-US" dirty="0"/>
          </a:p>
        </p:txBody>
      </p:sp>
      <p:sp>
        <p:nvSpPr>
          <p:cNvPr id="3" name="Content Placeholder 2"/>
          <p:cNvSpPr>
            <a:spLocks noGrp="1"/>
          </p:cNvSpPr>
          <p:nvPr>
            <p:ph idx="1"/>
          </p:nvPr>
        </p:nvSpPr>
        <p:spPr/>
        <p:txBody>
          <a:bodyPr/>
          <a:lstStyle/>
          <a:p>
            <a:r>
              <a:rPr lang="en-US" dirty="0" smtClean="0"/>
              <a:t>Entity</a:t>
            </a:r>
            <a:r>
              <a:rPr lang="en-US" baseline="0" dirty="0" smtClean="0"/>
              <a:t> is a conceptual construct</a:t>
            </a:r>
          </a:p>
          <a:p>
            <a:r>
              <a:rPr lang="en-US" baseline="0" dirty="0" smtClean="0"/>
              <a:t>Relationships are also conceptual constructs</a:t>
            </a:r>
          </a:p>
          <a:p>
            <a:r>
              <a:rPr lang="en-US" baseline="0" dirty="0" smtClean="0"/>
              <a:t>Defining relationships:</a:t>
            </a:r>
          </a:p>
          <a:p>
            <a:pPr lvl="1"/>
            <a:r>
              <a:rPr lang="en-US" dirty="0" smtClean="0"/>
              <a:t>Relationship type</a:t>
            </a:r>
          </a:p>
          <a:p>
            <a:pPr lvl="1"/>
            <a:r>
              <a:rPr lang="en-US" dirty="0" smtClean="0"/>
              <a:t>Cardinalities</a:t>
            </a:r>
          </a:p>
          <a:p>
            <a:pPr lvl="1"/>
            <a:r>
              <a:rPr lang="en-US" dirty="0" smtClean="0"/>
              <a:t>Generalization</a:t>
            </a:r>
            <a:r>
              <a:rPr lang="en-US" baseline="0" dirty="0" smtClean="0"/>
              <a:t> or Specializations</a:t>
            </a:r>
          </a:p>
          <a:p>
            <a:pPr lvl="0"/>
            <a:r>
              <a:rPr lang="en-US" dirty="0" smtClean="0"/>
              <a:t>Entities</a:t>
            </a:r>
            <a:r>
              <a:rPr lang="en-US" baseline="0" dirty="0" smtClean="0"/>
              <a:t> and classes:  Grouping</a:t>
            </a:r>
          </a:p>
        </p:txBody>
      </p:sp>
    </p:spTree>
    <p:extLst>
      <p:ext uri="{BB962C8B-B14F-4D97-AF65-F5344CB8AC3E}">
        <p14:creationId xmlns:p14="http://schemas.microsoft.com/office/powerpoint/2010/main" val="2434840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Generalizations</a:t>
            </a:r>
            <a:endParaRPr lang="en-US" dirty="0"/>
          </a:p>
        </p:txBody>
      </p:sp>
      <p:sp>
        <p:nvSpPr>
          <p:cNvPr id="3" name="Content Placeholder 2"/>
          <p:cNvSpPr>
            <a:spLocks noGrp="1"/>
          </p:cNvSpPr>
          <p:nvPr>
            <p:ph idx="1"/>
          </p:nvPr>
        </p:nvSpPr>
        <p:spPr/>
        <p:txBody>
          <a:bodyPr/>
          <a:lstStyle/>
          <a:p>
            <a:pPr marL="0" indent="0">
              <a:buNone/>
            </a:pPr>
            <a:r>
              <a:rPr lang="en-US" dirty="0" smtClean="0"/>
              <a:t>Super- and sub-classes:</a:t>
            </a:r>
          </a:p>
          <a:p>
            <a:pPr lvl="1"/>
            <a:r>
              <a:rPr lang="en-US" sz="3200" dirty="0" smtClean="0"/>
              <a:t>Sub-classes typically have a higher degree of specialization than super-classes</a:t>
            </a:r>
          </a:p>
          <a:p>
            <a:pPr lvl="1"/>
            <a:r>
              <a:rPr lang="en-US" sz="3200" dirty="0" smtClean="0"/>
              <a:t>Super-classes</a:t>
            </a:r>
            <a:r>
              <a:rPr lang="en-US" sz="3200" baseline="0" dirty="0" smtClean="0"/>
              <a:t> typically have a higher degree of generalization than sub-classes</a:t>
            </a:r>
          </a:p>
          <a:p>
            <a:pPr lvl="1"/>
            <a:r>
              <a:rPr lang="en-US" sz="3200" baseline="0" dirty="0" smtClean="0"/>
              <a:t>Usually, it is best to “promote to the highest reasonable level.”</a:t>
            </a:r>
          </a:p>
        </p:txBody>
      </p:sp>
    </p:spTree>
    <p:extLst>
      <p:ext uri="{BB962C8B-B14F-4D97-AF65-F5344CB8AC3E}">
        <p14:creationId xmlns:p14="http://schemas.microsoft.com/office/powerpoint/2010/main" val="295675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Relationships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class (super-</a:t>
            </a:r>
            <a:r>
              <a:rPr lang="en-US" baseline="0" dirty="0" smtClean="0"/>
              <a:t> or sub-) may consist of more than one entity.</a:t>
            </a:r>
            <a:endParaRPr lang="en-US" dirty="0" smtClean="0"/>
          </a:p>
          <a:p>
            <a:r>
              <a:rPr lang="en-US" dirty="0" smtClean="0"/>
              <a:t>Disjoint</a:t>
            </a:r>
            <a:r>
              <a:rPr lang="en-US" baseline="0" dirty="0" smtClean="0"/>
              <a:t> vs. overlapping</a:t>
            </a:r>
          </a:p>
          <a:p>
            <a:pPr lvl="1"/>
            <a:r>
              <a:rPr lang="en-US" baseline="0" dirty="0" smtClean="0"/>
              <a:t>Disjoint: super-class entities can only belong to one sub-class.</a:t>
            </a:r>
          </a:p>
          <a:p>
            <a:pPr lvl="1"/>
            <a:r>
              <a:rPr lang="en-US" baseline="0" dirty="0" smtClean="0"/>
              <a:t>Overlapping:  super-class entities may belong to more than one sub-class.</a:t>
            </a:r>
          </a:p>
          <a:p>
            <a:r>
              <a:rPr lang="en-US" baseline="0" dirty="0" smtClean="0"/>
              <a:t>Total vs. Partial</a:t>
            </a:r>
          </a:p>
          <a:p>
            <a:pPr lvl="1"/>
            <a:r>
              <a:rPr lang="en-US" dirty="0" smtClean="0"/>
              <a:t>Total: each super-class entity</a:t>
            </a:r>
            <a:r>
              <a:rPr lang="en-US" baseline="0" dirty="0" smtClean="0"/>
              <a:t> must belong to at least one subclass in total relationships</a:t>
            </a:r>
          </a:p>
          <a:p>
            <a:pPr lvl="1"/>
            <a:r>
              <a:rPr lang="en-US" baseline="0" dirty="0" smtClean="0"/>
              <a:t>Partial:  a super-class entity may belong to just the superclass.</a:t>
            </a:r>
          </a:p>
        </p:txBody>
      </p:sp>
    </p:spTree>
    <p:extLst>
      <p:ext uri="{BB962C8B-B14F-4D97-AF65-F5344CB8AC3E}">
        <p14:creationId xmlns:p14="http://schemas.microsoft.com/office/powerpoint/2010/main" val="261635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normAutofit lnSpcReduction="10000"/>
          </a:bodyPr>
          <a:lstStyle/>
          <a:p>
            <a:r>
              <a:rPr lang="en-US" baseline="0" dirty="0" smtClean="0"/>
              <a:t>Class concepts:</a:t>
            </a:r>
          </a:p>
          <a:p>
            <a:pPr lvl="1"/>
            <a:r>
              <a:rPr lang="en-US" dirty="0" smtClean="0"/>
              <a:t>Class name</a:t>
            </a:r>
          </a:p>
          <a:p>
            <a:pPr lvl="1"/>
            <a:r>
              <a:rPr lang="en-US" dirty="0" smtClean="0"/>
              <a:t>Class attributes</a:t>
            </a:r>
          </a:p>
          <a:p>
            <a:pPr lvl="1"/>
            <a:r>
              <a:rPr lang="en-US" dirty="0" smtClean="0"/>
              <a:t>Class operations </a:t>
            </a:r>
          </a:p>
          <a:p>
            <a:r>
              <a:rPr lang="en-US" dirty="0" smtClean="0"/>
              <a:t>Example OOP Language constructs:</a:t>
            </a:r>
          </a:p>
          <a:p>
            <a:pPr lvl="1"/>
            <a:r>
              <a:rPr lang="en-US" dirty="0" smtClean="0"/>
              <a:t>C++: member functions</a:t>
            </a:r>
          </a:p>
          <a:p>
            <a:pPr lvl="1"/>
            <a:r>
              <a:rPr lang="en-US" dirty="0" smtClean="0"/>
              <a:t>Smalltalk: methods</a:t>
            </a:r>
          </a:p>
          <a:p>
            <a:pPr lvl="1"/>
            <a:r>
              <a:rPr lang="en-US" dirty="0" smtClean="0"/>
              <a:t>C# attributes, etc.</a:t>
            </a:r>
          </a:p>
        </p:txBody>
      </p:sp>
    </p:spTree>
    <p:extLst>
      <p:ext uri="{BB962C8B-B14F-4D97-AF65-F5344CB8AC3E}">
        <p14:creationId xmlns:p14="http://schemas.microsoft.com/office/powerpoint/2010/main" val="341151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lstStyle/>
          <a:p>
            <a:pPr marL="0" indent="0">
              <a:buNone/>
            </a:pPr>
            <a:r>
              <a:rPr lang="en-US" dirty="0" smtClean="0"/>
              <a:t>Attributes</a:t>
            </a:r>
            <a:r>
              <a:rPr lang="en-US" baseline="0" dirty="0" smtClean="0"/>
              <a:t> have:</a:t>
            </a:r>
          </a:p>
          <a:p>
            <a:pPr lvl="1"/>
            <a:r>
              <a:rPr lang="en-US" dirty="0" smtClean="0"/>
              <a:t>Type</a:t>
            </a:r>
          </a:p>
          <a:p>
            <a:pPr lvl="1"/>
            <a:r>
              <a:rPr lang="en-US" dirty="0" smtClean="0"/>
              <a:t>Multiplicity</a:t>
            </a:r>
          </a:p>
          <a:p>
            <a:pPr lvl="1"/>
            <a:r>
              <a:rPr lang="en-US" dirty="0" smtClean="0"/>
              <a:t>Properties</a:t>
            </a:r>
          </a:p>
        </p:txBody>
      </p:sp>
    </p:spTree>
    <p:extLst>
      <p:ext uri="{BB962C8B-B14F-4D97-AF65-F5344CB8AC3E}">
        <p14:creationId xmlns:p14="http://schemas.microsoft.com/office/powerpoint/2010/main" val="175819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Associations</a:t>
            </a:r>
            <a:endParaRPr lang="en-US" dirty="0"/>
          </a:p>
        </p:txBody>
      </p:sp>
      <p:sp>
        <p:nvSpPr>
          <p:cNvPr id="3" name="Content Placeholder 2"/>
          <p:cNvSpPr>
            <a:spLocks noGrp="1"/>
          </p:cNvSpPr>
          <p:nvPr>
            <p:ph idx="1"/>
          </p:nvPr>
        </p:nvSpPr>
        <p:spPr>
          <a:xfrm>
            <a:off x="457200" y="1905000"/>
            <a:ext cx="8229600" cy="4221163"/>
          </a:xfrm>
        </p:spPr>
        <p:txBody>
          <a:bodyPr/>
          <a:lstStyle/>
          <a:p>
            <a:r>
              <a:rPr lang="en-US" dirty="0" smtClean="0"/>
              <a:t>Class Association</a:t>
            </a:r>
            <a:r>
              <a:rPr lang="en-US" dirty="0"/>
              <a:t>s</a:t>
            </a:r>
            <a:r>
              <a:rPr lang="en-US" baseline="0" dirty="0" smtClean="0"/>
              <a:t>:</a:t>
            </a:r>
          </a:p>
          <a:p>
            <a:pPr lvl="1"/>
            <a:r>
              <a:rPr lang="en-US" dirty="0" smtClean="0"/>
              <a:t>Multiplicity</a:t>
            </a:r>
          </a:p>
          <a:p>
            <a:pPr lvl="1"/>
            <a:r>
              <a:rPr lang="en-US" dirty="0" smtClean="0"/>
              <a:t>Roles</a:t>
            </a:r>
          </a:p>
          <a:p>
            <a:pPr lvl="1"/>
            <a:r>
              <a:rPr lang="en-US" dirty="0" smtClean="0"/>
              <a:t>Association</a:t>
            </a:r>
            <a:r>
              <a:rPr lang="en-US" baseline="0" dirty="0" smtClean="0"/>
              <a:t> class</a:t>
            </a:r>
          </a:p>
          <a:p>
            <a:pPr lvl="0"/>
            <a:r>
              <a:rPr lang="en-US" dirty="0" smtClean="0"/>
              <a:t>An “association class” allows for relationships to be dependent</a:t>
            </a:r>
            <a:r>
              <a:rPr lang="en-US" baseline="0" dirty="0" smtClean="0"/>
              <a:t> on interclass types.</a:t>
            </a:r>
          </a:p>
        </p:txBody>
      </p:sp>
    </p:spTree>
    <p:extLst>
      <p:ext uri="{BB962C8B-B14F-4D97-AF65-F5344CB8AC3E}">
        <p14:creationId xmlns:p14="http://schemas.microsoft.com/office/powerpoint/2010/main" val="1304679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and Composition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Difference between aggregation and composition can seem confusing, but:</a:t>
            </a:r>
          </a:p>
          <a:p>
            <a:pPr marL="0" indent="0">
              <a:buNone/>
            </a:pPr>
            <a:endParaRPr lang="en-US" sz="800" dirty="0" smtClean="0"/>
          </a:p>
          <a:p>
            <a:pPr lvl="1"/>
            <a:r>
              <a:rPr lang="en-US" dirty="0" smtClean="0"/>
              <a:t>Aggregation:  “composed of </a:t>
            </a:r>
            <a:r>
              <a:rPr lang="en-US" i="1" u="sng" dirty="0" smtClean="0">
                <a:solidFill>
                  <a:srgbClr val="FFFF00"/>
                </a:solidFill>
              </a:rPr>
              <a:t>some</a:t>
            </a:r>
            <a:r>
              <a:rPr lang="en-US" dirty="0" smtClean="0"/>
              <a:t> of these parts”</a:t>
            </a:r>
          </a:p>
          <a:p>
            <a:pPr lvl="1"/>
            <a:r>
              <a:rPr lang="en-US" dirty="0" smtClean="0"/>
              <a:t>Composition:</a:t>
            </a:r>
            <a:r>
              <a:rPr lang="en-US" baseline="0" dirty="0" smtClean="0"/>
              <a:t> “composed of </a:t>
            </a:r>
            <a:r>
              <a:rPr lang="en-US" i="1" u="sng" baseline="0" dirty="0" smtClean="0">
                <a:solidFill>
                  <a:srgbClr val="FFFF00"/>
                </a:solidFill>
              </a:rPr>
              <a:t>all</a:t>
            </a:r>
            <a:r>
              <a:rPr lang="en-US" baseline="0" dirty="0" smtClean="0">
                <a:solidFill>
                  <a:srgbClr val="FFFF00"/>
                </a:solidFill>
              </a:rPr>
              <a:t> </a:t>
            </a:r>
            <a:r>
              <a:rPr lang="en-US" baseline="0" dirty="0" smtClean="0"/>
              <a:t> of these parts.”</a:t>
            </a:r>
          </a:p>
          <a:p>
            <a:pPr marL="0" indent="0">
              <a:buNone/>
            </a:pPr>
            <a:endParaRPr lang="en-US" sz="800" dirty="0" smtClean="0"/>
          </a:p>
          <a:p>
            <a:pPr marL="0" indent="0">
              <a:buNone/>
            </a:pPr>
            <a:r>
              <a:rPr lang="en-US" dirty="0" smtClean="0"/>
              <a:t>Diamond notation is drawn where the parts “come together” to form the class</a:t>
            </a:r>
            <a:endParaRPr lang="en-US" dirty="0"/>
          </a:p>
        </p:txBody>
      </p:sp>
    </p:spTree>
    <p:extLst>
      <p:ext uri="{BB962C8B-B14F-4D97-AF65-F5344CB8AC3E}">
        <p14:creationId xmlns:p14="http://schemas.microsoft.com/office/powerpoint/2010/main" val="2545351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r>
              <a:rPr lang="en-US" baseline="0" dirty="0" smtClean="0"/>
              <a:t> and Notations</a:t>
            </a:r>
            <a:endParaRPr lang="en-US" dirty="0"/>
          </a:p>
        </p:txBody>
      </p:sp>
      <p:sp>
        <p:nvSpPr>
          <p:cNvPr id="3" name="Content Placeholder 2"/>
          <p:cNvSpPr>
            <a:spLocks noGrp="1"/>
          </p:cNvSpPr>
          <p:nvPr>
            <p:ph idx="1"/>
          </p:nvPr>
        </p:nvSpPr>
        <p:spPr/>
        <p:txBody>
          <a:bodyPr/>
          <a:lstStyle/>
          <a:p>
            <a:r>
              <a:rPr lang="en-US" dirty="0" smtClean="0"/>
              <a:t>Generalization</a:t>
            </a:r>
          </a:p>
          <a:p>
            <a:r>
              <a:rPr lang="en-US" dirty="0" smtClean="0"/>
              <a:t>Class</a:t>
            </a:r>
            <a:r>
              <a:rPr lang="en-US" baseline="0" dirty="0" smtClean="0"/>
              <a:t> Instantiations</a:t>
            </a:r>
          </a:p>
          <a:p>
            <a:r>
              <a:rPr lang="en-US" baseline="0" dirty="0" smtClean="0"/>
              <a:t>Others of note</a:t>
            </a:r>
            <a:endParaRPr lang="en-US" dirty="0"/>
          </a:p>
        </p:txBody>
      </p:sp>
    </p:spTree>
    <p:extLst>
      <p:ext uri="{BB962C8B-B14F-4D97-AF65-F5344CB8AC3E}">
        <p14:creationId xmlns:p14="http://schemas.microsoft.com/office/powerpoint/2010/main" val="1540518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Shorthand and </a:t>
            </a:r>
            <a:r>
              <a:rPr lang="en-US" dirty="0"/>
              <a:t>O</a:t>
            </a:r>
            <a:r>
              <a:rPr lang="en-US" dirty="0" smtClean="0"/>
              <a:t>ther Timesavers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“Solution-Oriented Requirements” is rather lengthy, so it will appear as SOR in the slides.</a:t>
            </a:r>
          </a:p>
          <a:p>
            <a:pPr marL="0" indent="0">
              <a:buNone/>
            </a:pPr>
            <a:endParaRPr lang="en-US" dirty="0"/>
          </a:p>
          <a:p>
            <a:pPr marL="0" indent="0">
              <a:buNone/>
            </a:pPr>
            <a:r>
              <a:rPr lang="en-US" dirty="0" smtClean="0"/>
              <a:t>Diagrams are tedious to draw, and I don’t have access to the source diagrams from the book, so we will be using live camera shots of some of the diagrams in this lecture.  </a:t>
            </a:r>
          </a:p>
          <a:p>
            <a:pPr marL="0" indent="0">
              <a:buNone/>
            </a:pPr>
            <a:endParaRPr lang="en-US" dirty="0"/>
          </a:p>
          <a:p>
            <a:pPr marL="0" indent="0">
              <a:buNone/>
            </a:pPr>
            <a:r>
              <a:rPr lang="en-US" dirty="0" smtClean="0"/>
              <a:t>You will have to keep your own notes on the discussion of the diagrams more closely than you keep your usual notes from the slides (there are no slides for you to annotate.)</a:t>
            </a:r>
            <a:endParaRPr lang="en-US" dirty="0"/>
          </a:p>
        </p:txBody>
      </p:sp>
    </p:spTree>
    <p:extLst>
      <p:ext uri="{BB962C8B-B14F-4D97-AF65-F5344CB8AC3E}">
        <p14:creationId xmlns:p14="http://schemas.microsoft.com/office/powerpoint/2010/main" val="1342707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Perspectives and Specification</a:t>
            </a:r>
            <a:endParaRPr lang="en-US" dirty="0"/>
          </a:p>
        </p:txBody>
      </p:sp>
      <p:sp>
        <p:nvSpPr>
          <p:cNvPr id="3" name="Content Placeholder 2"/>
          <p:cNvSpPr>
            <a:spLocks noGrp="1"/>
          </p:cNvSpPr>
          <p:nvPr>
            <p:ph idx="1"/>
          </p:nvPr>
        </p:nvSpPr>
        <p:spPr/>
        <p:txBody>
          <a:bodyPr/>
          <a:lstStyle/>
          <a:p>
            <a:pPr marL="0" indent="0">
              <a:buNone/>
            </a:pPr>
            <a:r>
              <a:rPr lang="en-US" dirty="0" smtClean="0"/>
              <a:t>Examples of perspective and specification methods:</a:t>
            </a:r>
          </a:p>
          <a:p>
            <a:pPr lvl="1"/>
            <a:r>
              <a:rPr lang="en-US" dirty="0" smtClean="0"/>
              <a:t>Functional Specification:  Structured Analysis</a:t>
            </a:r>
          </a:p>
          <a:p>
            <a:pPr lvl="1"/>
            <a:r>
              <a:rPr lang="en-US" dirty="0" smtClean="0"/>
              <a:t>Behavior Specification:  Finite State Automata</a:t>
            </a:r>
          </a:p>
          <a:p>
            <a:pPr marL="0" indent="0">
              <a:buNone/>
            </a:pPr>
            <a:r>
              <a:rPr lang="en-US" dirty="0" smtClean="0"/>
              <a:t>Both can be done with other notations.</a:t>
            </a:r>
          </a:p>
        </p:txBody>
      </p:sp>
    </p:spTree>
    <p:extLst>
      <p:ext uri="{BB962C8B-B14F-4D97-AF65-F5344CB8AC3E}">
        <p14:creationId xmlns:p14="http://schemas.microsoft.com/office/powerpoint/2010/main" val="2750283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normAutofit/>
          </a:bodyPr>
          <a:lstStyle/>
          <a:p>
            <a:r>
              <a:rPr lang="en-US" dirty="0"/>
              <a:t>Data Flow </a:t>
            </a:r>
            <a:r>
              <a:rPr lang="en-US" dirty="0" smtClean="0"/>
              <a:t>Charts</a:t>
            </a:r>
            <a:endParaRPr lang="en-US" dirty="0"/>
          </a:p>
        </p:txBody>
      </p:sp>
      <p:pic>
        <p:nvPicPr>
          <p:cNvPr id="41881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286000" y="1828800"/>
            <a:ext cx="5029200" cy="4267200"/>
          </a:xfrm>
        </p:spPr>
      </p:pic>
    </p:spTree>
    <p:extLst>
      <p:ext uri="{BB962C8B-B14F-4D97-AF65-F5344CB8AC3E}">
        <p14:creationId xmlns:p14="http://schemas.microsoft.com/office/powerpoint/2010/main" val="1217812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dirty="0"/>
              <a:t>The Level 0 DFD</a:t>
            </a:r>
          </a:p>
        </p:txBody>
      </p:sp>
      <p:pic>
        <p:nvPicPr>
          <p:cNvPr id="42086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143000" y="1828800"/>
            <a:ext cx="7239000" cy="4343400"/>
          </a:xfrm>
        </p:spPr>
      </p:pic>
    </p:spTree>
    <p:extLst>
      <p:ext uri="{BB962C8B-B14F-4D97-AF65-F5344CB8AC3E}">
        <p14:creationId xmlns:p14="http://schemas.microsoft.com/office/powerpoint/2010/main" val="3749362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dirty="0"/>
              <a:t>Level 1 DFD</a:t>
            </a:r>
          </a:p>
        </p:txBody>
      </p:sp>
      <p:pic>
        <p:nvPicPr>
          <p:cNvPr id="419843"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95400" y="1600200"/>
            <a:ext cx="6781800" cy="4648200"/>
          </a:xfrm>
        </p:spPr>
      </p:pic>
    </p:spTree>
    <p:extLst>
      <p:ext uri="{BB962C8B-B14F-4D97-AF65-F5344CB8AC3E}">
        <p14:creationId xmlns:p14="http://schemas.microsoft.com/office/powerpoint/2010/main" val="4063510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dirty="0"/>
              <a:t>Level 2 DFD</a:t>
            </a:r>
          </a:p>
        </p:txBody>
      </p:sp>
      <p:pic>
        <p:nvPicPr>
          <p:cNvPr id="421891"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447800" y="1828800"/>
            <a:ext cx="6705600" cy="4343400"/>
          </a:xfrm>
        </p:spPr>
      </p:pic>
    </p:spTree>
    <p:extLst>
      <p:ext uri="{BB962C8B-B14F-4D97-AF65-F5344CB8AC3E}">
        <p14:creationId xmlns:p14="http://schemas.microsoft.com/office/powerpoint/2010/main" val="846650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dirty="0"/>
              <a:t>Creating the Data Dictionary</a:t>
            </a:r>
          </a:p>
        </p:txBody>
      </p:sp>
      <p:sp>
        <p:nvSpPr>
          <p:cNvPr id="422915" name="Rectangle 3"/>
          <p:cNvSpPr>
            <a:spLocks noGrp="1" noChangeArrowheads="1"/>
          </p:cNvSpPr>
          <p:nvPr>
            <p:ph type="body" idx="1"/>
          </p:nvPr>
        </p:nvSpPr>
        <p:spPr/>
        <p:txBody>
          <a:bodyPr/>
          <a:lstStyle/>
          <a:p>
            <a:r>
              <a:rPr lang="en-US" dirty="0"/>
              <a:t>Begin with data flows.</a:t>
            </a:r>
          </a:p>
          <a:p>
            <a:r>
              <a:rPr lang="en-US" dirty="0"/>
              <a:t>Add descriptive information about content.</a:t>
            </a:r>
          </a:p>
          <a:p>
            <a:r>
              <a:rPr lang="en-US" dirty="0"/>
              <a:t>Add information about implementation.</a:t>
            </a:r>
          </a:p>
          <a:p>
            <a:r>
              <a:rPr lang="en-US" dirty="0"/>
              <a:t>Can use programming language notation, because customer is a software </a:t>
            </a:r>
            <a:r>
              <a:rPr lang="en-US" dirty="0" smtClean="0"/>
              <a:t>implementer.</a:t>
            </a:r>
            <a:endParaRPr lang="en-US" dirty="0"/>
          </a:p>
        </p:txBody>
      </p:sp>
    </p:spTree>
    <p:extLst>
      <p:ext uri="{BB962C8B-B14F-4D97-AF65-F5344CB8AC3E}">
        <p14:creationId xmlns:p14="http://schemas.microsoft.com/office/powerpoint/2010/main" val="275029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normAutofit fontScale="90000"/>
          </a:bodyPr>
          <a:lstStyle/>
          <a:p>
            <a:r>
              <a:rPr lang="en-US" dirty="0"/>
              <a:t>“Discipline” information in the Data Dictionary</a:t>
            </a:r>
          </a:p>
        </p:txBody>
      </p:sp>
      <p:sp>
        <p:nvSpPr>
          <p:cNvPr id="425987" name="Rectangle 3"/>
          <p:cNvSpPr>
            <a:spLocks noGrp="1" noChangeArrowheads="1"/>
          </p:cNvSpPr>
          <p:nvPr>
            <p:ph type="body" idx="1"/>
          </p:nvPr>
        </p:nvSpPr>
        <p:spPr/>
        <p:txBody>
          <a:bodyPr/>
          <a:lstStyle/>
          <a:p>
            <a:r>
              <a:rPr lang="en-US" dirty="0"/>
              <a:t>Who “owns” the data.</a:t>
            </a:r>
          </a:p>
          <a:p>
            <a:r>
              <a:rPr lang="en-US" dirty="0"/>
              <a:t>Who can read the data.</a:t>
            </a:r>
          </a:p>
          <a:p>
            <a:r>
              <a:rPr lang="en-US" dirty="0"/>
              <a:t>Under what conditions is the data valid?</a:t>
            </a:r>
          </a:p>
          <a:p>
            <a:r>
              <a:rPr lang="en-US" dirty="0"/>
              <a:t>Dependencies on other data.</a:t>
            </a:r>
          </a:p>
          <a:p>
            <a:r>
              <a:rPr lang="en-US" dirty="0"/>
              <a:t>Who has the authority to “set” the data?</a:t>
            </a:r>
          </a:p>
          <a:p>
            <a:r>
              <a:rPr lang="en-US" dirty="0"/>
              <a:t>What conventions must be observed</a:t>
            </a:r>
            <a:r>
              <a:rPr lang="en-US" dirty="0" smtClean="0"/>
              <a:t>?</a:t>
            </a:r>
          </a:p>
          <a:p>
            <a:endParaRPr lang="en-US" dirty="0" smtClean="0"/>
          </a:p>
        </p:txBody>
      </p:sp>
    </p:spTree>
    <p:extLst>
      <p:ext uri="{BB962C8B-B14F-4D97-AF65-F5344CB8AC3E}">
        <p14:creationId xmlns:p14="http://schemas.microsoft.com/office/powerpoint/2010/main" val="1156309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effectLst/>
              </a:rPr>
              <a:t>Finite State </a:t>
            </a:r>
            <a:r>
              <a:rPr lang="en-US" dirty="0" smtClean="0"/>
              <a:t>Machines</a:t>
            </a:r>
            <a:endParaRPr lang="en-US" dirty="0">
              <a:effectLst/>
            </a:endParaRPr>
          </a:p>
        </p:txBody>
      </p:sp>
      <p:sp>
        <p:nvSpPr>
          <p:cNvPr id="444419" name="Rectangle 3"/>
          <p:cNvSpPr>
            <a:spLocks noGrp="1" noChangeArrowheads="1"/>
          </p:cNvSpPr>
          <p:nvPr>
            <p:ph type="body" idx="1"/>
          </p:nvPr>
        </p:nvSpPr>
        <p:spPr/>
        <p:txBody>
          <a:bodyPr/>
          <a:lstStyle/>
          <a:p>
            <a:r>
              <a:rPr lang="en-US" dirty="0">
                <a:effectLst/>
              </a:rPr>
              <a:t>Derived from Finite State Automata</a:t>
            </a:r>
          </a:p>
          <a:p>
            <a:r>
              <a:rPr lang="en-US" dirty="0">
                <a:effectLst/>
              </a:rPr>
              <a:t>Focus is flow of control and system responses.</a:t>
            </a:r>
          </a:p>
          <a:p>
            <a:r>
              <a:rPr lang="en-US" dirty="0">
                <a:effectLst/>
              </a:rPr>
              <a:t>Describes inputs to the system as </a:t>
            </a:r>
            <a:r>
              <a:rPr lang="en-US" i="1" u="sng" dirty="0">
                <a:effectLst/>
              </a:rPr>
              <a:t>events,</a:t>
            </a:r>
            <a:r>
              <a:rPr lang="en-US" dirty="0">
                <a:effectLst/>
              </a:rPr>
              <a:t> rather than a set of separate inputs</a:t>
            </a:r>
          </a:p>
          <a:p>
            <a:r>
              <a:rPr lang="en-US" dirty="0">
                <a:effectLst/>
              </a:rPr>
              <a:t>Mathematical techniques, such as state reduction, can be applied.</a:t>
            </a:r>
          </a:p>
        </p:txBody>
      </p:sp>
    </p:spTree>
    <p:extLst>
      <p:ext uri="{BB962C8B-B14F-4D97-AF65-F5344CB8AC3E}">
        <p14:creationId xmlns:p14="http://schemas.microsoft.com/office/powerpoint/2010/main" val="646010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dirty="0">
                <a:effectLst/>
              </a:rPr>
              <a:t>Finite State Automata </a:t>
            </a:r>
            <a:r>
              <a:rPr lang="en-US" dirty="0" smtClean="0">
                <a:effectLst/>
              </a:rPr>
              <a:t>Notation</a:t>
            </a:r>
            <a:endParaRPr lang="en-US" dirty="0">
              <a:effectLst/>
            </a:endParaRPr>
          </a:p>
        </p:txBody>
      </p:sp>
      <p:sp>
        <p:nvSpPr>
          <p:cNvPr id="452611" name="Rectangle 3"/>
          <p:cNvSpPr>
            <a:spLocks noGrp="1" noChangeArrowheads="1"/>
          </p:cNvSpPr>
          <p:nvPr>
            <p:ph type="body" idx="1"/>
          </p:nvPr>
        </p:nvSpPr>
        <p:spPr/>
        <p:txBody>
          <a:bodyPr/>
          <a:lstStyle/>
          <a:p>
            <a:pPr>
              <a:buFontTx/>
              <a:buNone/>
            </a:pPr>
            <a:r>
              <a:rPr lang="en-US" dirty="0"/>
              <a:t> </a:t>
            </a:r>
          </a:p>
        </p:txBody>
      </p:sp>
      <p:sp>
        <p:nvSpPr>
          <p:cNvPr id="452612" name="Oval 4"/>
          <p:cNvSpPr>
            <a:spLocks noChangeArrowheads="1"/>
          </p:cNvSpPr>
          <p:nvPr/>
        </p:nvSpPr>
        <p:spPr bwMode="auto">
          <a:xfrm>
            <a:off x="2667000" y="3429000"/>
            <a:ext cx="1143000" cy="1066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buFontTx/>
              <a:buNone/>
            </a:pPr>
            <a:r>
              <a:rPr kumimoji="0" lang="en-US" sz="1200"/>
              <a:t>State A</a:t>
            </a:r>
          </a:p>
        </p:txBody>
      </p:sp>
      <p:sp>
        <p:nvSpPr>
          <p:cNvPr id="452614" name="Oval 6"/>
          <p:cNvSpPr>
            <a:spLocks noChangeArrowheads="1"/>
          </p:cNvSpPr>
          <p:nvPr/>
        </p:nvSpPr>
        <p:spPr bwMode="auto">
          <a:xfrm>
            <a:off x="5791200" y="3505200"/>
            <a:ext cx="1143000" cy="1066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buFontTx/>
              <a:buNone/>
            </a:pPr>
            <a:r>
              <a:rPr kumimoji="0" lang="en-US" sz="1200"/>
              <a:t>State B</a:t>
            </a:r>
          </a:p>
        </p:txBody>
      </p:sp>
      <p:sp>
        <p:nvSpPr>
          <p:cNvPr id="452623" name="Arc 15"/>
          <p:cNvSpPr>
            <a:spLocks/>
          </p:cNvSpPr>
          <p:nvPr/>
        </p:nvSpPr>
        <p:spPr bwMode="auto">
          <a:xfrm rot="2954261" flipH="1">
            <a:off x="3962400" y="2438400"/>
            <a:ext cx="1752600" cy="205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2624" name="Arc 16"/>
          <p:cNvSpPr>
            <a:spLocks/>
          </p:cNvSpPr>
          <p:nvPr/>
        </p:nvSpPr>
        <p:spPr bwMode="auto">
          <a:xfrm rot="2954261" flipV="1">
            <a:off x="3886200" y="3505200"/>
            <a:ext cx="1752600" cy="205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2625" name="Text Box 17"/>
          <p:cNvSpPr txBox="1">
            <a:spLocks noChangeArrowheads="1"/>
          </p:cNvSpPr>
          <p:nvPr/>
        </p:nvSpPr>
        <p:spPr bwMode="auto">
          <a:xfrm>
            <a:off x="3962400" y="2438400"/>
            <a:ext cx="1620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buFontTx/>
              <a:buNone/>
            </a:pPr>
            <a:r>
              <a:rPr kumimoji="0" lang="en-US" sz="1600"/>
              <a:t>Event/Response</a:t>
            </a:r>
          </a:p>
        </p:txBody>
      </p:sp>
      <p:sp>
        <p:nvSpPr>
          <p:cNvPr id="452626" name="Text Box 18"/>
          <p:cNvSpPr txBox="1">
            <a:spLocks noChangeArrowheads="1"/>
          </p:cNvSpPr>
          <p:nvPr/>
        </p:nvSpPr>
        <p:spPr bwMode="auto">
          <a:xfrm>
            <a:off x="3886200" y="5181600"/>
            <a:ext cx="1620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buFontTx/>
              <a:buNone/>
            </a:pPr>
            <a:r>
              <a:rPr kumimoji="0" lang="en-US" sz="1600"/>
              <a:t>Event/Response</a:t>
            </a:r>
          </a:p>
        </p:txBody>
      </p:sp>
    </p:spTree>
    <p:extLst>
      <p:ext uri="{BB962C8B-B14F-4D97-AF65-F5344CB8AC3E}">
        <p14:creationId xmlns:p14="http://schemas.microsoft.com/office/powerpoint/2010/main" val="3763397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dirty="0">
                <a:effectLst/>
              </a:rPr>
              <a:t>The notion of state persistence</a:t>
            </a:r>
          </a:p>
        </p:txBody>
      </p:sp>
      <p:sp>
        <p:nvSpPr>
          <p:cNvPr id="453635" name="Rectangle 3"/>
          <p:cNvSpPr>
            <a:spLocks noGrp="1" noChangeArrowheads="1"/>
          </p:cNvSpPr>
          <p:nvPr>
            <p:ph type="body" idx="1"/>
          </p:nvPr>
        </p:nvSpPr>
        <p:spPr/>
        <p:txBody>
          <a:bodyPr/>
          <a:lstStyle/>
          <a:p>
            <a:r>
              <a:rPr lang="en-US" dirty="0">
                <a:effectLst/>
              </a:rPr>
              <a:t>Internal state information is preserved in </a:t>
            </a:r>
            <a:r>
              <a:rPr lang="en-US" i="1" u="sng" dirty="0">
                <a:effectLst/>
              </a:rPr>
              <a:t>state variables</a:t>
            </a:r>
          </a:p>
          <a:p>
            <a:r>
              <a:rPr lang="en-US" dirty="0">
                <a:effectLst/>
              </a:rPr>
              <a:t>State Variables determine state, but in reality, are probably used for information within the program itself.</a:t>
            </a:r>
          </a:p>
          <a:p>
            <a:r>
              <a:rPr lang="en-US" dirty="0">
                <a:effectLst/>
              </a:rPr>
              <a:t>Object oriented programming is often oriented toward state information.</a:t>
            </a:r>
          </a:p>
        </p:txBody>
      </p:sp>
    </p:spTree>
    <p:extLst>
      <p:ext uri="{BB962C8B-B14F-4D97-AF65-F5344CB8AC3E}">
        <p14:creationId xmlns:p14="http://schemas.microsoft.com/office/powerpoint/2010/main" val="908949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SORs?</a:t>
            </a:r>
            <a:endParaRPr lang="en-US" dirty="0"/>
          </a:p>
        </p:txBody>
      </p:sp>
      <p:sp>
        <p:nvSpPr>
          <p:cNvPr id="3" name="Content Placeholder 2"/>
          <p:cNvSpPr>
            <a:spLocks noGrp="1"/>
          </p:cNvSpPr>
          <p:nvPr>
            <p:ph idx="1"/>
          </p:nvPr>
        </p:nvSpPr>
        <p:spPr/>
        <p:txBody>
          <a:bodyPr>
            <a:normAutofit lnSpcReduction="10000"/>
          </a:bodyPr>
          <a:lstStyle/>
          <a:p>
            <a:r>
              <a:rPr lang="en-US" dirty="0" smtClean="0"/>
              <a:t>There</a:t>
            </a:r>
            <a:r>
              <a:rPr lang="en-US" baseline="0" dirty="0" smtClean="0"/>
              <a:t> are Goals  …</a:t>
            </a:r>
          </a:p>
          <a:p>
            <a:r>
              <a:rPr lang="en-US" baseline="0" dirty="0" smtClean="0"/>
              <a:t>… and there are Scenarios …</a:t>
            </a:r>
          </a:p>
          <a:p>
            <a:r>
              <a:rPr lang="en-US" baseline="0" dirty="0" smtClean="0"/>
              <a:t>What are SORs and why do we need them?</a:t>
            </a:r>
          </a:p>
          <a:p>
            <a:pPr lvl="1"/>
            <a:r>
              <a:rPr lang="en-US" dirty="0" smtClean="0"/>
              <a:t>More ‘detail’ than Goals and Scenarios</a:t>
            </a:r>
          </a:p>
          <a:p>
            <a:pPr lvl="1"/>
            <a:r>
              <a:rPr lang="en-US" dirty="0" smtClean="0"/>
              <a:t>Less ambiguity than Goals and Scenarios</a:t>
            </a:r>
          </a:p>
          <a:p>
            <a:pPr lvl="1"/>
            <a:r>
              <a:rPr lang="en-US" dirty="0" smtClean="0"/>
              <a:t>Less tolerance</a:t>
            </a:r>
            <a:r>
              <a:rPr lang="en-US" baseline="0" dirty="0" smtClean="0"/>
              <a:t> for conflict in SOR definition</a:t>
            </a:r>
          </a:p>
          <a:p>
            <a:pPr lvl="0"/>
            <a:r>
              <a:rPr lang="en-US" baseline="0" dirty="0" smtClean="0"/>
              <a:t>Specifically, we are moving down the ladder of abstraction with SORs</a:t>
            </a:r>
          </a:p>
        </p:txBody>
      </p:sp>
    </p:spTree>
    <p:extLst>
      <p:ext uri="{BB962C8B-B14F-4D97-AF65-F5344CB8AC3E}">
        <p14:creationId xmlns:p14="http://schemas.microsoft.com/office/powerpoint/2010/main" val="964507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normAutofit fontScale="90000"/>
          </a:bodyPr>
          <a:lstStyle/>
          <a:p>
            <a:r>
              <a:rPr lang="en-US" dirty="0">
                <a:effectLst/>
              </a:rPr>
              <a:t>The idea of deterministic state machines</a:t>
            </a:r>
          </a:p>
        </p:txBody>
      </p:sp>
      <p:sp>
        <p:nvSpPr>
          <p:cNvPr id="454659" name="Rectangle 3"/>
          <p:cNvSpPr>
            <a:spLocks noGrp="1" noChangeArrowheads="1"/>
          </p:cNvSpPr>
          <p:nvPr>
            <p:ph type="body" idx="1"/>
          </p:nvPr>
        </p:nvSpPr>
        <p:spPr/>
        <p:txBody>
          <a:bodyPr/>
          <a:lstStyle/>
          <a:p>
            <a:r>
              <a:rPr lang="en-US" dirty="0">
                <a:effectLst/>
              </a:rPr>
              <a:t>Given a set of outputs, and inputs, the current state, response, and next state can be determined.</a:t>
            </a:r>
          </a:p>
          <a:p>
            <a:r>
              <a:rPr lang="en-US" dirty="0">
                <a:effectLst/>
              </a:rPr>
              <a:t>Implications are that for any particular event, there is one and only one response the system can make!</a:t>
            </a:r>
          </a:p>
        </p:txBody>
      </p:sp>
    </p:spTree>
    <p:extLst>
      <p:ext uri="{BB962C8B-B14F-4D97-AF65-F5344CB8AC3E}">
        <p14:creationId xmlns:p14="http://schemas.microsoft.com/office/powerpoint/2010/main" val="788795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normAutofit fontScale="90000"/>
          </a:bodyPr>
          <a:lstStyle/>
          <a:p>
            <a:r>
              <a:rPr lang="en-US" dirty="0">
                <a:effectLst/>
              </a:rPr>
              <a:t>State machines and Reactive Systems</a:t>
            </a:r>
          </a:p>
        </p:txBody>
      </p:sp>
      <p:sp>
        <p:nvSpPr>
          <p:cNvPr id="457731" name="Rectangle 3"/>
          <p:cNvSpPr>
            <a:spLocks noGrp="1" noChangeArrowheads="1"/>
          </p:cNvSpPr>
          <p:nvPr>
            <p:ph type="body" idx="1"/>
          </p:nvPr>
        </p:nvSpPr>
        <p:spPr/>
        <p:txBody>
          <a:bodyPr/>
          <a:lstStyle/>
          <a:p>
            <a:r>
              <a:rPr lang="en-US" dirty="0">
                <a:effectLst/>
              </a:rPr>
              <a:t>System that can respond to any set of pre-determined events.</a:t>
            </a:r>
          </a:p>
          <a:p>
            <a:r>
              <a:rPr lang="en-US" dirty="0">
                <a:effectLst/>
              </a:rPr>
              <a:t>There are other advanced notions of finite state automata, dealing with expert systems.  However, the most common use is for Reactive systems.</a:t>
            </a:r>
          </a:p>
        </p:txBody>
      </p:sp>
    </p:spTree>
    <p:extLst>
      <p:ext uri="{BB962C8B-B14F-4D97-AF65-F5344CB8AC3E}">
        <p14:creationId xmlns:p14="http://schemas.microsoft.com/office/powerpoint/2010/main" val="1741362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dirty="0">
                <a:effectLst/>
              </a:rPr>
              <a:t>Reactive Systems</a:t>
            </a:r>
          </a:p>
        </p:txBody>
      </p:sp>
      <p:sp>
        <p:nvSpPr>
          <p:cNvPr id="459779" name="Rectangle 3"/>
          <p:cNvSpPr>
            <a:spLocks noGrp="1" noChangeArrowheads="1"/>
          </p:cNvSpPr>
          <p:nvPr>
            <p:ph type="body" idx="1"/>
          </p:nvPr>
        </p:nvSpPr>
        <p:spPr/>
        <p:txBody>
          <a:bodyPr/>
          <a:lstStyle/>
          <a:p>
            <a:r>
              <a:rPr lang="en-US" dirty="0">
                <a:effectLst/>
              </a:rPr>
              <a:t>Contemporary examples of these include:</a:t>
            </a:r>
          </a:p>
          <a:p>
            <a:pPr lvl="1"/>
            <a:r>
              <a:rPr lang="en-US" dirty="0">
                <a:effectLst/>
              </a:rPr>
              <a:t>Windows programs</a:t>
            </a:r>
          </a:p>
          <a:p>
            <a:pPr lvl="1"/>
            <a:r>
              <a:rPr lang="en-US" dirty="0">
                <a:effectLst/>
              </a:rPr>
              <a:t>Macintosh programs</a:t>
            </a:r>
          </a:p>
          <a:p>
            <a:pPr lvl="1"/>
            <a:r>
              <a:rPr lang="en-US" dirty="0">
                <a:effectLst/>
              </a:rPr>
              <a:t>X Windowing System programs</a:t>
            </a:r>
          </a:p>
          <a:p>
            <a:pPr lvl="1"/>
            <a:r>
              <a:rPr lang="en-US" dirty="0">
                <a:effectLst/>
              </a:rPr>
              <a:t>Microwave ovens</a:t>
            </a:r>
          </a:p>
          <a:p>
            <a:pPr lvl="1"/>
            <a:r>
              <a:rPr lang="en-US" dirty="0">
                <a:effectLst/>
              </a:rPr>
              <a:t>Video Recorders</a:t>
            </a:r>
          </a:p>
        </p:txBody>
      </p:sp>
    </p:spTree>
    <p:extLst>
      <p:ext uri="{BB962C8B-B14F-4D97-AF65-F5344CB8AC3E}">
        <p14:creationId xmlns:p14="http://schemas.microsoft.com/office/powerpoint/2010/main" val="3579769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normAutofit/>
          </a:bodyPr>
          <a:lstStyle/>
          <a:p>
            <a:r>
              <a:rPr lang="en-US" dirty="0">
                <a:effectLst/>
              </a:rPr>
              <a:t>Specification of Reactive Systems</a:t>
            </a:r>
          </a:p>
        </p:txBody>
      </p:sp>
      <p:sp>
        <p:nvSpPr>
          <p:cNvPr id="461827" name="Rectangle 3"/>
          <p:cNvSpPr>
            <a:spLocks noGrp="1" noChangeArrowheads="1"/>
          </p:cNvSpPr>
          <p:nvPr>
            <p:ph type="body" idx="1"/>
          </p:nvPr>
        </p:nvSpPr>
        <p:spPr/>
        <p:txBody>
          <a:bodyPr/>
          <a:lstStyle/>
          <a:p>
            <a:r>
              <a:rPr lang="en-US" dirty="0">
                <a:effectLst/>
              </a:rPr>
              <a:t>There are similar ramifications as specifications of batch systems.</a:t>
            </a:r>
          </a:p>
          <a:p>
            <a:r>
              <a:rPr lang="en-US" dirty="0">
                <a:effectLst/>
              </a:rPr>
              <a:t>You must be able to determine how the system will respond (outputs).</a:t>
            </a:r>
          </a:p>
          <a:p>
            <a:r>
              <a:rPr lang="en-US" dirty="0">
                <a:effectLst/>
              </a:rPr>
              <a:t>Provable completeness of requirements specifications is less of a problem, due to the definition of events. (Input reduction)</a:t>
            </a:r>
          </a:p>
        </p:txBody>
      </p:sp>
    </p:spTree>
    <p:extLst>
      <p:ext uri="{BB962C8B-B14F-4D97-AF65-F5344CB8AC3E}">
        <p14:creationId xmlns:p14="http://schemas.microsoft.com/office/powerpoint/2010/main" val="8514530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normAutofit fontScale="90000"/>
          </a:bodyPr>
          <a:lstStyle/>
          <a:p>
            <a:r>
              <a:rPr lang="en-US" dirty="0">
                <a:effectLst/>
              </a:rPr>
              <a:t>Specification of Reactive Systems (continued)</a:t>
            </a:r>
          </a:p>
        </p:txBody>
      </p:sp>
      <p:sp>
        <p:nvSpPr>
          <p:cNvPr id="463875" name="Rectangle 3"/>
          <p:cNvSpPr>
            <a:spLocks noGrp="1" noChangeArrowheads="1"/>
          </p:cNvSpPr>
          <p:nvPr>
            <p:ph type="body" idx="1"/>
          </p:nvPr>
        </p:nvSpPr>
        <p:spPr/>
        <p:txBody>
          <a:bodyPr/>
          <a:lstStyle/>
          <a:p>
            <a:r>
              <a:rPr lang="en-US" dirty="0">
                <a:effectLst/>
              </a:rPr>
              <a:t>Provable incompleteness comes from the idea that system response for a given event in a particular state is unspecified.</a:t>
            </a:r>
          </a:p>
          <a:p>
            <a:r>
              <a:rPr lang="en-US" dirty="0">
                <a:effectLst/>
              </a:rPr>
              <a:t>Important work has been done in this area, ask for references if you are interested.</a:t>
            </a:r>
          </a:p>
        </p:txBody>
      </p:sp>
    </p:spTree>
    <p:extLst>
      <p:ext uri="{BB962C8B-B14F-4D97-AF65-F5344CB8AC3E}">
        <p14:creationId xmlns:p14="http://schemas.microsoft.com/office/powerpoint/2010/main" val="1934615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effectLst/>
              </a:rPr>
              <a:t>Event-loop Programming</a:t>
            </a:r>
          </a:p>
        </p:txBody>
      </p:sp>
      <p:sp>
        <p:nvSpPr>
          <p:cNvPr id="465923" name="Rectangle 3"/>
          <p:cNvSpPr>
            <a:spLocks noGrp="1" noChangeArrowheads="1"/>
          </p:cNvSpPr>
          <p:nvPr>
            <p:ph type="body" idx="1"/>
          </p:nvPr>
        </p:nvSpPr>
        <p:spPr/>
        <p:txBody>
          <a:bodyPr/>
          <a:lstStyle/>
          <a:p>
            <a:r>
              <a:rPr lang="en-US" dirty="0">
                <a:effectLst/>
              </a:rPr>
              <a:t>Typically, programs written for reactive environments use “event-loop” programming.</a:t>
            </a:r>
          </a:p>
          <a:p>
            <a:r>
              <a:rPr lang="en-US" dirty="0">
                <a:effectLst/>
              </a:rPr>
              <a:t>An “event recognizer” interprets input changes and organizes them into a set of events.</a:t>
            </a:r>
          </a:p>
          <a:p>
            <a:r>
              <a:rPr lang="en-US" dirty="0">
                <a:effectLst/>
              </a:rPr>
              <a:t>Events are dispatched to relevant processes.</a:t>
            </a:r>
          </a:p>
        </p:txBody>
      </p:sp>
    </p:spTree>
    <p:extLst>
      <p:ext uri="{BB962C8B-B14F-4D97-AF65-F5344CB8AC3E}">
        <p14:creationId xmlns:p14="http://schemas.microsoft.com/office/powerpoint/2010/main" val="1914048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normAutofit fontScale="90000"/>
          </a:bodyPr>
          <a:lstStyle/>
          <a:p>
            <a:r>
              <a:rPr lang="en-US" dirty="0">
                <a:effectLst/>
              </a:rPr>
              <a:t>Event-loop Programming (continued)</a:t>
            </a:r>
          </a:p>
        </p:txBody>
      </p:sp>
      <p:sp>
        <p:nvSpPr>
          <p:cNvPr id="467971" name="Rectangle 3"/>
          <p:cNvSpPr>
            <a:spLocks noGrp="1" noChangeArrowheads="1"/>
          </p:cNvSpPr>
          <p:nvPr>
            <p:ph type="body" idx="1"/>
          </p:nvPr>
        </p:nvSpPr>
        <p:spPr/>
        <p:txBody>
          <a:bodyPr/>
          <a:lstStyle/>
          <a:p>
            <a:r>
              <a:rPr lang="en-US" dirty="0">
                <a:effectLst/>
              </a:rPr>
              <a:t>Processes are responsible for maintaining internal state information and responding to the event.</a:t>
            </a:r>
          </a:p>
          <a:p>
            <a:r>
              <a:rPr lang="en-US" dirty="0">
                <a:effectLst/>
              </a:rPr>
              <a:t>Processes typically can also synthesize and dispatch their own events.</a:t>
            </a:r>
          </a:p>
        </p:txBody>
      </p:sp>
    </p:spTree>
    <p:extLst>
      <p:ext uri="{BB962C8B-B14F-4D97-AF65-F5344CB8AC3E}">
        <p14:creationId xmlns:p14="http://schemas.microsoft.com/office/powerpoint/2010/main" val="67701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normAutofit fontScale="90000"/>
          </a:bodyPr>
          <a:lstStyle/>
          <a:p>
            <a:r>
              <a:rPr lang="en-US" dirty="0">
                <a:effectLst/>
              </a:rPr>
              <a:t>Event-loop Programming (continued)</a:t>
            </a:r>
          </a:p>
        </p:txBody>
      </p:sp>
      <p:sp>
        <p:nvSpPr>
          <p:cNvPr id="470019" name="Rectangle 3"/>
          <p:cNvSpPr>
            <a:spLocks noGrp="1" noChangeArrowheads="1"/>
          </p:cNvSpPr>
          <p:nvPr>
            <p:ph type="body" idx="1"/>
          </p:nvPr>
        </p:nvSpPr>
        <p:spPr/>
        <p:txBody>
          <a:bodyPr/>
          <a:lstStyle/>
          <a:p>
            <a:pPr lvl="2">
              <a:buFontTx/>
              <a:buNone/>
            </a:pPr>
            <a:r>
              <a:rPr lang="en-US" sz="2000" b="1" dirty="0">
                <a:effectLst/>
                <a:latin typeface="Courier New" pitchFamily="49" charset="0"/>
                <a:cs typeface="Courier New" pitchFamily="49" charset="0"/>
              </a:rPr>
              <a:t>done = FALSE;</a:t>
            </a:r>
          </a:p>
          <a:p>
            <a:pPr lvl="2">
              <a:buFontTx/>
              <a:buNone/>
            </a:pPr>
            <a:r>
              <a:rPr lang="en-US" sz="2000" b="1" dirty="0">
                <a:effectLst/>
                <a:latin typeface="Courier New" pitchFamily="49" charset="0"/>
                <a:cs typeface="Courier New" pitchFamily="49" charset="0"/>
              </a:rPr>
              <a:t>while (!done) do</a:t>
            </a:r>
          </a:p>
          <a:p>
            <a:pPr lvl="3">
              <a:buFontTx/>
              <a:buNone/>
            </a:pPr>
            <a:r>
              <a:rPr lang="en-US" b="1" dirty="0">
                <a:effectLst/>
                <a:latin typeface="Courier New" pitchFamily="49" charset="0"/>
                <a:cs typeface="Courier New" pitchFamily="49" charset="0"/>
              </a:rPr>
              <a:t>Event = </a:t>
            </a:r>
            <a:r>
              <a:rPr lang="en-US" b="1" dirty="0" err="1">
                <a:effectLst/>
                <a:latin typeface="Courier New" pitchFamily="49" charset="0"/>
                <a:cs typeface="Courier New" pitchFamily="49" charset="0"/>
              </a:rPr>
              <a:t>GetNextEvent</a:t>
            </a:r>
            <a:r>
              <a:rPr lang="en-US" b="1" dirty="0">
                <a:effectLst/>
                <a:latin typeface="Courier New" pitchFamily="49" charset="0"/>
                <a:cs typeface="Courier New" pitchFamily="49" charset="0"/>
              </a:rPr>
              <a:t>();</a:t>
            </a:r>
          </a:p>
          <a:p>
            <a:pPr lvl="3">
              <a:buFontTx/>
              <a:buNone/>
            </a:pPr>
            <a:r>
              <a:rPr lang="en-US" b="1" dirty="0">
                <a:effectLst/>
                <a:latin typeface="Courier New" pitchFamily="49" charset="0"/>
                <a:cs typeface="Courier New" pitchFamily="49" charset="0"/>
              </a:rPr>
              <a:t>switch (Event) {</a:t>
            </a:r>
          </a:p>
          <a:p>
            <a:pPr lvl="4">
              <a:buFontTx/>
              <a:buNone/>
            </a:pPr>
            <a:r>
              <a:rPr lang="en-US" b="1" dirty="0">
                <a:effectLst/>
                <a:latin typeface="Courier New" pitchFamily="49" charset="0"/>
                <a:cs typeface="Courier New" pitchFamily="49" charset="0"/>
              </a:rPr>
              <a:t>case BEEP:  </a:t>
            </a:r>
            <a:r>
              <a:rPr lang="en-US" b="1" dirty="0" err="1">
                <a:effectLst/>
                <a:latin typeface="Courier New" pitchFamily="49" charset="0"/>
                <a:cs typeface="Courier New" pitchFamily="49" charset="0"/>
              </a:rPr>
              <a:t>ring_bell</a:t>
            </a:r>
            <a:r>
              <a:rPr lang="en-US" b="1" dirty="0">
                <a:effectLst/>
                <a:latin typeface="Courier New" pitchFamily="49" charset="0"/>
                <a:cs typeface="Courier New" pitchFamily="49" charset="0"/>
              </a:rPr>
              <a:t>();</a:t>
            </a:r>
          </a:p>
          <a:p>
            <a:pPr lvl="4">
              <a:buFontTx/>
              <a:buNone/>
            </a:pPr>
            <a:r>
              <a:rPr lang="en-US" b="1" dirty="0">
                <a:effectLst/>
                <a:latin typeface="Courier New" pitchFamily="49" charset="0"/>
                <a:cs typeface="Courier New" pitchFamily="49" charset="0"/>
              </a:rPr>
              <a:t>                  break;</a:t>
            </a:r>
          </a:p>
          <a:p>
            <a:pPr lvl="4">
              <a:buFontTx/>
              <a:buNone/>
            </a:pPr>
            <a:r>
              <a:rPr lang="en-US" b="1" dirty="0">
                <a:effectLst/>
                <a:latin typeface="Courier New" pitchFamily="49" charset="0"/>
                <a:cs typeface="Courier New" pitchFamily="49" charset="0"/>
              </a:rPr>
              <a:t>case QUIT:  done = TRUE;</a:t>
            </a:r>
          </a:p>
          <a:p>
            <a:pPr lvl="3">
              <a:buFontTx/>
              <a:buNone/>
            </a:pPr>
            <a:r>
              <a:rPr lang="en-US" b="1" dirty="0" smtClean="0">
                <a:effectLst/>
                <a:latin typeface="Courier New" pitchFamily="49" charset="0"/>
                <a:cs typeface="Courier New" pitchFamily="49" charset="0"/>
              </a:rPr>
              <a:t>}</a:t>
            </a:r>
          </a:p>
        </p:txBody>
      </p:sp>
    </p:spTree>
    <p:extLst>
      <p:ext uri="{BB962C8B-B14F-4D97-AF65-F5344CB8AC3E}">
        <p14:creationId xmlns:p14="http://schemas.microsoft.com/office/powerpoint/2010/main" val="970422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buFontTx/>
              <a:buNone/>
            </a:pPr>
            <a:r>
              <a:rPr lang="en-US" b="0" dirty="0" err="1" smtClean="0">
                <a:effectLst/>
                <a:latin typeface="+mn-lt"/>
                <a:cs typeface="+mn-cs"/>
              </a:rPr>
              <a:t>Statecharts</a:t>
            </a:r>
            <a:endParaRPr lang="en-US" dirty="0"/>
          </a:p>
        </p:txBody>
      </p:sp>
      <p:sp>
        <p:nvSpPr>
          <p:cNvPr id="3" name="Content Placeholder 2"/>
          <p:cNvSpPr>
            <a:spLocks noGrp="1"/>
          </p:cNvSpPr>
          <p:nvPr>
            <p:ph idx="1"/>
          </p:nvPr>
        </p:nvSpPr>
        <p:spPr/>
        <p:txBody>
          <a:bodyPr/>
          <a:lstStyle/>
          <a:p>
            <a:r>
              <a:rPr lang="en-US" dirty="0" smtClean="0"/>
              <a:t>Also ‘Machine charts’ a slightly different approach.</a:t>
            </a:r>
          </a:p>
          <a:p>
            <a:r>
              <a:rPr lang="en-US" dirty="0" smtClean="0"/>
              <a:t>Combining approaches.</a:t>
            </a:r>
          </a:p>
          <a:p>
            <a:r>
              <a:rPr lang="en-US" smtClean="0"/>
              <a:t>Example</a:t>
            </a:r>
            <a:endParaRPr lang="en-US" dirty="0"/>
          </a:p>
        </p:txBody>
      </p:sp>
    </p:spTree>
    <p:extLst>
      <p:ext uri="{BB962C8B-B14F-4D97-AF65-F5344CB8AC3E}">
        <p14:creationId xmlns:p14="http://schemas.microsoft.com/office/powerpoint/2010/main" val="2197948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a:t>
            </a:r>
            <a:r>
              <a:rPr lang="en-US" baseline="0" dirty="0" smtClean="0"/>
              <a:t> Perspectives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Data: static aspects of data</a:t>
            </a:r>
          </a:p>
          <a:p>
            <a:r>
              <a:rPr lang="en-US" dirty="0" smtClean="0"/>
              <a:t>Functional:</a:t>
            </a:r>
            <a:r>
              <a:rPr lang="en-US" baseline="0" dirty="0" smtClean="0"/>
              <a:t> </a:t>
            </a:r>
          </a:p>
          <a:p>
            <a:pPr lvl="1"/>
            <a:r>
              <a:rPr lang="en-US" baseline="0" dirty="0" smtClean="0"/>
              <a:t>Manipulation of data</a:t>
            </a:r>
          </a:p>
          <a:p>
            <a:pPr lvl="1"/>
            <a:r>
              <a:rPr lang="en-US" dirty="0"/>
              <a:t>I</a:t>
            </a:r>
            <a:r>
              <a:rPr lang="en-US" baseline="0" dirty="0" smtClean="0"/>
              <a:t>nter-process relationships</a:t>
            </a:r>
          </a:p>
          <a:p>
            <a:r>
              <a:rPr lang="en-US" baseline="0" dirty="0" smtClean="0"/>
              <a:t>Behavioral:  </a:t>
            </a:r>
          </a:p>
          <a:p>
            <a:pPr lvl="1">
              <a:spcBef>
                <a:spcPts val="600"/>
              </a:spcBef>
              <a:spcAft>
                <a:spcPts val="600"/>
              </a:spcAft>
            </a:pPr>
            <a:r>
              <a:rPr lang="en-US" baseline="0" dirty="0" smtClean="0"/>
              <a:t>External stimuli</a:t>
            </a:r>
          </a:p>
          <a:p>
            <a:pPr lvl="1">
              <a:spcBef>
                <a:spcPts val="600"/>
              </a:spcBef>
              <a:spcAft>
                <a:spcPts val="600"/>
              </a:spcAft>
            </a:pPr>
            <a:r>
              <a:rPr lang="en-US" dirty="0"/>
              <a:t>S</a:t>
            </a:r>
            <a:r>
              <a:rPr lang="en-US" baseline="0" dirty="0" smtClean="0"/>
              <a:t>ystem responses</a:t>
            </a:r>
          </a:p>
          <a:p>
            <a:pPr lvl="1">
              <a:spcBef>
                <a:spcPts val="600"/>
              </a:spcBef>
              <a:spcAft>
                <a:spcPts val="600"/>
              </a:spcAft>
            </a:pPr>
            <a:r>
              <a:rPr lang="en-US" dirty="0" smtClean="0"/>
              <a:t>Often Automata is used</a:t>
            </a:r>
          </a:p>
        </p:txBody>
      </p:sp>
    </p:spTree>
    <p:extLst>
      <p:ext uri="{BB962C8B-B14F-4D97-AF65-F5344CB8AC3E}">
        <p14:creationId xmlns:p14="http://schemas.microsoft.com/office/powerpoint/2010/main" val="46315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Perspectives are Inter-related</a:t>
            </a:r>
            <a:endParaRPr lang="en-US" dirty="0"/>
          </a:p>
        </p:txBody>
      </p:sp>
      <p:sp>
        <p:nvSpPr>
          <p:cNvPr id="3" name="Content Placeholder 2"/>
          <p:cNvSpPr>
            <a:spLocks noGrp="1"/>
          </p:cNvSpPr>
          <p:nvPr>
            <p:ph idx="1"/>
          </p:nvPr>
        </p:nvSpPr>
        <p:spPr/>
        <p:txBody>
          <a:bodyPr/>
          <a:lstStyle/>
          <a:p>
            <a:r>
              <a:rPr lang="en-US" dirty="0" smtClean="0"/>
              <a:t>‘Data’ and ‘Functional</a:t>
            </a:r>
            <a:r>
              <a:rPr lang="en-US" baseline="0" dirty="0" smtClean="0"/>
              <a:t>’ perspectives are useful for deriving the system data, its structure and discipline.</a:t>
            </a:r>
          </a:p>
          <a:p>
            <a:r>
              <a:rPr lang="en-US" baseline="0" dirty="0" smtClean="0"/>
              <a:t>‘Functional’ and ‘Behavioral’ perspectives are useful for identifying the system functions.</a:t>
            </a:r>
          </a:p>
          <a:p>
            <a:r>
              <a:rPr lang="en-US" baseline="0" dirty="0" smtClean="0"/>
              <a:t>Perspectives are not exclusive and may contain other interesting clues, such as relationships found in ‘Data’ and ‘Behavioral’</a:t>
            </a:r>
          </a:p>
        </p:txBody>
      </p:sp>
    </p:spTree>
    <p:extLst>
      <p:ext uri="{BB962C8B-B14F-4D97-AF65-F5344CB8AC3E}">
        <p14:creationId xmlns:p14="http://schemas.microsoft.com/office/powerpoint/2010/main" val="395579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r>
              <a:rPr lang="en-US" baseline="0" dirty="0" smtClean="0"/>
              <a:t> Scenarios and SORs</a:t>
            </a:r>
            <a:endParaRPr lang="en-US" dirty="0"/>
          </a:p>
        </p:txBody>
      </p:sp>
      <p:sp>
        <p:nvSpPr>
          <p:cNvPr id="3" name="Content Placeholder 2"/>
          <p:cNvSpPr>
            <a:spLocks noGrp="1"/>
          </p:cNvSpPr>
          <p:nvPr>
            <p:ph idx="1"/>
          </p:nvPr>
        </p:nvSpPr>
        <p:spPr/>
        <p:txBody>
          <a:bodyPr/>
          <a:lstStyle/>
          <a:p>
            <a:r>
              <a:rPr lang="en-US" dirty="0" smtClean="0"/>
              <a:t>Differences</a:t>
            </a:r>
            <a:r>
              <a:rPr lang="en-US" baseline="0" dirty="0" smtClean="0"/>
              <a:t> in:</a:t>
            </a:r>
          </a:p>
          <a:p>
            <a:pPr lvl="1"/>
            <a:r>
              <a:rPr lang="en-US" baseline="0" dirty="0" smtClean="0"/>
              <a:t>Agreement</a:t>
            </a:r>
          </a:p>
          <a:p>
            <a:pPr lvl="1"/>
            <a:r>
              <a:rPr lang="en-US" baseline="0" dirty="0" smtClean="0"/>
              <a:t>Completeness</a:t>
            </a:r>
          </a:p>
          <a:p>
            <a:pPr lvl="1"/>
            <a:r>
              <a:rPr lang="en-US" baseline="0" dirty="0" smtClean="0"/>
              <a:t>Conflicts</a:t>
            </a:r>
          </a:p>
          <a:p>
            <a:pPr lvl="1"/>
            <a:r>
              <a:rPr lang="en-US" baseline="0" dirty="0" smtClean="0"/>
              <a:t>Level of detail</a:t>
            </a:r>
          </a:p>
          <a:p>
            <a:pPr lvl="1"/>
            <a:r>
              <a:rPr lang="en-US" baseline="0" dirty="0" smtClean="0"/>
              <a:t>Intended Solutions</a:t>
            </a:r>
          </a:p>
          <a:p>
            <a:pPr lvl="0"/>
            <a:r>
              <a:rPr lang="en-US" baseline="0" dirty="0" smtClean="0"/>
              <a:t>Abstraction decreases with time</a:t>
            </a:r>
          </a:p>
        </p:txBody>
      </p:sp>
    </p:spTree>
    <p:extLst>
      <p:ext uri="{BB962C8B-B14F-4D97-AF65-F5344CB8AC3E}">
        <p14:creationId xmlns:p14="http://schemas.microsoft.com/office/powerpoint/2010/main" val="22508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r>
              <a:rPr lang="en-US" baseline="0" dirty="0" smtClean="0"/>
              <a:t> Refinement</a:t>
            </a:r>
            <a:endParaRPr lang="en-US" dirty="0"/>
          </a:p>
        </p:txBody>
      </p:sp>
      <p:sp>
        <p:nvSpPr>
          <p:cNvPr id="3" name="Content Placeholder 2"/>
          <p:cNvSpPr>
            <a:spLocks noGrp="1"/>
          </p:cNvSpPr>
          <p:nvPr>
            <p:ph idx="1"/>
          </p:nvPr>
        </p:nvSpPr>
        <p:spPr/>
        <p:txBody>
          <a:bodyPr/>
          <a:lstStyle/>
          <a:p>
            <a:pPr marL="0" indent="0">
              <a:buNone/>
            </a:pPr>
            <a:r>
              <a:rPr lang="en-US" dirty="0" smtClean="0"/>
              <a:t>Progressing toward</a:t>
            </a:r>
            <a:r>
              <a:rPr lang="en-US" baseline="0" dirty="0" smtClean="0"/>
              <a:t> SORs is an iterative process.  Using the progression from goals to SORs aids in:</a:t>
            </a:r>
          </a:p>
          <a:p>
            <a:pPr marL="342900" indent="-342900"/>
            <a:r>
              <a:rPr lang="en-US" baseline="0" dirty="0" smtClean="0"/>
              <a:t>Elicitation of Requirements</a:t>
            </a:r>
          </a:p>
          <a:p>
            <a:pPr marL="342900" indent="-342900"/>
            <a:r>
              <a:rPr lang="en-US" baseline="0" dirty="0" smtClean="0"/>
              <a:t>Validation of Goals and Scenarios</a:t>
            </a:r>
          </a:p>
          <a:p>
            <a:pPr marL="342900" indent="-342900"/>
            <a:r>
              <a:rPr lang="en-US" baseline="0" dirty="0" smtClean="0"/>
              <a:t>Identification of new (or missing) goals and/or Scenarios</a:t>
            </a:r>
          </a:p>
        </p:txBody>
      </p:sp>
    </p:spTree>
    <p:extLst>
      <p:ext uri="{BB962C8B-B14F-4D97-AF65-F5344CB8AC3E}">
        <p14:creationId xmlns:p14="http://schemas.microsoft.com/office/powerpoint/2010/main" val="378269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SORs</a:t>
            </a:r>
            <a:endParaRPr lang="en-US" dirty="0"/>
          </a:p>
        </p:txBody>
      </p:sp>
      <p:sp>
        <p:nvSpPr>
          <p:cNvPr id="3" name="Content Placeholder 2"/>
          <p:cNvSpPr>
            <a:spLocks noGrp="1"/>
          </p:cNvSpPr>
          <p:nvPr>
            <p:ph idx="1"/>
          </p:nvPr>
        </p:nvSpPr>
        <p:spPr>
          <a:xfrm>
            <a:off x="457200" y="1905000"/>
            <a:ext cx="8229600" cy="4221163"/>
          </a:xfrm>
        </p:spPr>
        <p:txBody>
          <a:bodyPr/>
          <a:lstStyle/>
          <a:p>
            <a:r>
              <a:rPr lang="en-US" dirty="0" smtClean="0"/>
              <a:t>Basic approaches to documenting</a:t>
            </a:r>
            <a:r>
              <a:rPr lang="en-US" baseline="0" dirty="0" smtClean="0"/>
              <a:t> SORs are:</a:t>
            </a:r>
          </a:p>
          <a:p>
            <a:pPr lvl="1"/>
            <a:r>
              <a:rPr lang="en-US" dirty="0" smtClean="0"/>
              <a:t>Natural Language</a:t>
            </a:r>
          </a:p>
          <a:p>
            <a:pPr lvl="1"/>
            <a:r>
              <a:rPr lang="en-US" dirty="0" smtClean="0"/>
              <a:t>Models and Relationships</a:t>
            </a:r>
          </a:p>
          <a:p>
            <a:pPr lvl="1"/>
            <a:r>
              <a:rPr lang="en-US" dirty="0" smtClean="0"/>
              <a:t>Graphical</a:t>
            </a:r>
            <a:r>
              <a:rPr lang="en-US" baseline="0" dirty="0" smtClean="0"/>
              <a:t> Notations</a:t>
            </a:r>
          </a:p>
          <a:p>
            <a:pPr marL="342900" lvl="0" indent="-342900"/>
            <a:r>
              <a:rPr lang="en-US" dirty="0" smtClean="0"/>
              <a:t>There</a:t>
            </a:r>
            <a:r>
              <a:rPr lang="en-US" baseline="0" dirty="0" smtClean="0"/>
              <a:t> are several approaches to each of these methods</a:t>
            </a:r>
            <a:endParaRPr lang="en-US" dirty="0"/>
          </a:p>
        </p:txBody>
      </p:sp>
    </p:spTree>
    <p:extLst>
      <p:ext uri="{BB962C8B-B14F-4D97-AF65-F5344CB8AC3E}">
        <p14:creationId xmlns:p14="http://schemas.microsoft.com/office/powerpoint/2010/main" val="60640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a:t>
            </a:r>
            <a:endParaRPr lang="en-US" dirty="0"/>
          </a:p>
        </p:txBody>
      </p:sp>
      <p:sp>
        <p:nvSpPr>
          <p:cNvPr id="3" name="Content Placeholder 2"/>
          <p:cNvSpPr>
            <a:spLocks noGrp="1"/>
          </p:cNvSpPr>
          <p:nvPr>
            <p:ph idx="1"/>
          </p:nvPr>
        </p:nvSpPr>
        <p:spPr/>
        <p:txBody>
          <a:bodyPr/>
          <a:lstStyle/>
          <a:p>
            <a:r>
              <a:rPr lang="en-US" dirty="0" smtClean="0"/>
              <a:t>Natural</a:t>
            </a:r>
            <a:r>
              <a:rPr lang="en-US" baseline="0" dirty="0" smtClean="0"/>
              <a:t> Language is ambiguous, but still useful</a:t>
            </a:r>
          </a:p>
          <a:p>
            <a:pPr lvl="1"/>
            <a:r>
              <a:rPr lang="en-US" dirty="0" smtClean="0"/>
              <a:t>Define Terms</a:t>
            </a:r>
          </a:p>
          <a:p>
            <a:pPr lvl="1"/>
            <a:r>
              <a:rPr lang="en-US" dirty="0" smtClean="0"/>
              <a:t>Eschew</a:t>
            </a:r>
            <a:r>
              <a:rPr lang="en-US" baseline="0" dirty="0" smtClean="0"/>
              <a:t> disjunction (avoid ‘OR’s)</a:t>
            </a:r>
            <a:endParaRPr lang="en-US" dirty="0" smtClean="0"/>
          </a:p>
          <a:p>
            <a:r>
              <a:rPr lang="en-US" dirty="0" smtClean="0"/>
              <a:t>Structure</a:t>
            </a:r>
            <a:r>
              <a:rPr lang="en-US" baseline="0" dirty="0" smtClean="0"/>
              <a:t> as formality helps:</a:t>
            </a:r>
          </a:p>
          <a:p>
            <a:pPr marL="457200" lvl="1" indent="0">
              <a:buNone/>
            </a:pPr>
            <a:r>
              <a:rPr lang="en-US" dirty="0" smtClean="0"/>
              <a:t>if &lt;condition&gt; then the system shall:</a:t>
            </a:r>
          </a:p>
          <a:p>
            <a:pPr marL="914400" lvl="2" indent="0">
              <a:buNone/>
            </a:pPr>
            <a:r>
              <a:rPr lang="en-US" sz="2800" dirty="0" smtClean="0"/>
              <a:t>&lt;action</a:t>
            </a:r>
            <a:r>
              <a:rPr lang="en-US" sz="2800" baseline="0" dirty="0" smtClean="0"/>
              <a:t> 1&gt; </a:t>
            </a:r>
          </a:p>
          <a:p>
            <a:pPr marL="914400" lvl="2" indent="0">
              <a:buNone/>
            </a:pPr>
            <a:r>
              <a:rPr lang="en-US" sz="2800" baseline="0" dirty="0" smtClean="0"/>
              <a:t>and &lt;action 2&gt; …</a:t>
            </a:r>
            <a:endParaRPr lang="en-US" sz="2800" dirty="0"/>
          </a:p>
        </p:txBody>
      </p:sp>
    </p:spTree>
    <p:extLst>
      <p:ext uri="{BB962C8B-B14F-4D97-AF65-F5344CB8AC3E}">
        <p14:creationId xmlns:p14="http://schemas.microsoft.com/office/powerpoint/2010/main" val="3845779088"/>
      </p:ext>
    </p:extLst>
  </p:cSld>
  <p:clrMapOvr>
    <a:masterClrMapping/>
  </p:clrMapOvr>
</p:sld>
</file>

<file path=ppt/theme/theme1.xml><?xml version="1.0" encoding="utf-8"?>
<a:theme xmlns:a="http://schemas.openxmlformats.org/drawingml/2006/main" name="TP03000656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Props1.xml><?xml version="1.0" encoding="utf-8"?>
<ds:datastoreItem xmlns:ds="http://schemas.openxmlformats.org/officeDocument/2006/customXml" ds:itemID="{07275519-840A-4201-9780-FF90F411D5B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BF6FD89-31F2-406A-8D11-76B23B05EF47}">
  <ds:schemaRefs>
    <ds:schemaRef ds:uri="http://schemas.microsoft.com/sharepoint/v3/contenttype/forms"/>
  </ds:schemaRefs>
</ds:datastoreItem>
</file>

<file path=customXml/itemProps3.xml><?xml version="1.0" encoding="utf-8"?>
<ds:datastoreItem xmlns:ds="http://schemas.openxmlformats.org/officeDocument/2006/customXml" ds:itemID="{45531DE0-1D3C-42B6-A037-B534CB69B141}">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TP030006567</Template>
  <TotalTime>905</TotalTime>
  <Words>1357</Words>
  <Application>Microsoft Office PowerPoint</Application>
  <PresentationFormat>On-screen Show (4:3)</PresentationFormat>
  <Paragraphs>227</Paragraphs>
  <Slides>38</Slides>
  <Notes>25</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TP030006567</vt:lpstr>
      <vt:lpstr>Solution-Oriented Requirements</vt:lpstr>
      <vt:lpstr>Shorthand and Other Timesavers</vt:lpstr>
      <vt:lpstr>What are SORs?</vt:lpstr>
      <vt:lpstr>Three Perspectives</vt:lpstr>
      <vt:lpstr>Perspectives are Inter-related</vt:lpstr>
      <vt:lpstr>Goals, Scenarios and SORs</vt:lpstr>
      <vt:lpstr>Continued Refinement</vt:lpstr>
      <vt:lpstr>Documenting SORs</vt:lpstr>
      <vt:lpstr>Natural Language</vt:lpstr>
      <vt:lpstr>Using Models and Relationships</vt:lpstr>
      <vt:lpstr>Using Models</vt:lpstr>
      <vt:lpstr>Entity-Relationship Model</vt:lpstr>
      <vt:lpstr>Generalizations</vt:lpstr>
      <vt:lpstr>Generalization Relationships</vt:lpstr>
      <vt:lpstr>Class Diagrams</vt:lpstr>
      <vt:lpstr>Attributes</vt:lpstr>
      <vt:lpstr>Class Associations</vt:lpstr>
      <vt:lpstr>Aggregation and Composition</vt:lpstr>
      <vt:lpstr>Diagrams and Notations</vt:lpstr>
      <vt:lpstr>Perspectives and Specification</vt:lpstr>
      <vt:lpstr>Data Flow Charts</vt:lpstr>
      <vt:lpstr>The Level 0 DFD</vt:lpstr>
      <vt:lpstr>Level 1 DFD</vt:lpstr>
      <vt:lpstr>Level 2 DFD</vt:lpstr>
      <vt:lpstr>Creating the Data Dictionary</vt:lpstr>
      <vt:lpstr>“Discipline” information in the Data Dictionary</vt:lpstr>
      <vt:lpstr>Finite State Machines</vt:lpstr>
      <vt:lpstr>Finite State Automata Notation</vt:lpstr>
      <vt:lpstr>The notion of state persistence</vt:lpstr>
      <vt:lpstr>The idea of deterministic state machines</vt:lpstr>
      <vt:lpstr>State machines and Reactive Systems</vt:lpstr>
      <vt:lpstr>Reactive Systems</vt:lpstr>
      <vt:lpstr>Specification of Reactive Systems</vt:lpstr>
      <vt:lpstr>Specification of Reactive Systems (continued)</vt:lpstr>
      <vt:lpstr>Event-loop Programming</vt:lpstr>
      <vt:lpstr>Event-loop Programming (continued)</vt:lpstr>
      <vt:lpstr>Event-loop Programming (continued)</vt:lpstr>
      <vt:lpstr>Statecharts</vt:lpstr>
    </vt:vector>
  </TitlesOfParts>
  <Company>Xerox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Pilot Rock Software LLC</dc:creator>
  <cp:lastModifiedBy>Pilot Rock Software</cp:lastModifiedBy>
  <cp:revision>80</cp:revision>
  <dcterms:created xsi:type="dcterms:W3CDTF">2012-01-09T06:31:48Z</dcterms:created>
  <dcterms:modified xsi:type="dcterms:W3CDTF">2012-05-02T01:08:50Z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TC300065679990</vt:lpwstr>
  </property>
</Properties>
</file>