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1f2b090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1f2b090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01f2b090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01f2b090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01f2b090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01f2b090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01f2b090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01f2b090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01f2b090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01f2b090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01f2b090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01f2b090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01f2b090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01f2b090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01f2b090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01f2b090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01f2b090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01f2b090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01f2b090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01f2b090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1f2b090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1f2b090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01f2b090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01f2b090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01f2b090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01f2b090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1f2b090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1f2b090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01f2b090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01f2b090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1f2b090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1f2b090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1f2b090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1f2b090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01f2b090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01f2b090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Predicting Genre using NLP</a:t>
            </a:r>
            <a:endParaRPr sz="4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Manda Bucklin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0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recap: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8" y="2515805"/>
            <a:ext cx="8839201" cy="63984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/>
          <p:nvPr/>
        </p:nvSpPr>
        <p:spPr>
          <a:xfrm>
            <a:off x="76188" y="2508513"/>
            <a:ext cx="5775900" cy="4296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3938175" y="3051175"/>
            <a:ext cx="214800" cy="349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3500325" y="753175"/>
            <a:ext cx="1209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Original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390150" y="2177625"/>
            <a:ext cx="1209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Tokenization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3277725" y="3455913"/>
            <a:ext cx="1535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Lemmatization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3887700" y="1866025"/>
            <a:ext cx="214800" cy="349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30555"/>
            <a:ext cx="8839201" cy="42302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/>
          <p:nvPr/>
        </p:nvSpPr>
        <p:spPr>
          <a:xfrm>
            <a:off x="76200" y="1080200"/>
            <a:ext cx="5775900" cy="4296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92" y="4017875"/>
            <a:ext cx="9109810" cy="3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/>
          <p:nvPr/>
        </p:nvSpPr>
        <p:spPr>
          <a:xfrm>
            <a:off x="89975" y="3848525"/>
            <a:ext cx="5775900" cy="4296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 and Implement TFIDF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TFIDF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term-frequency x inverse document-frequency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Measuring “originality” of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TFIDF takes an occurence of a token (i.e. a lemmatized word) in the data and scales down the impact of these tokens that occur very frequently in our data. In our example, this means a lemmatized word would be "less informative" if it </a:t>
            </a:r>
            <a:r>
              <a:rPr lang="en"/>
              <a:t>occurs</a:t>
            </a:r>
            <a:r>
              <a:rPr lang="en"/>
              <a:t> more frequently across all genres.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it do?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.fit() - fits the vocabulary and term frequencies of word-vector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.transform() - using "fit()" calculation parameters, apply the transformation to a dataset.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38" y="3745500"/>
            <a:ext cx="8036725" cy="12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180450" y="46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TDIF in Action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375" y="586875"/>
            <a:ext cx="6384626" cy="938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0" name="Google Shape;160;p24"/>
          <p:cNvSpPr txBox="1"/>
          <p:nvPr/>
        </p:nvSpPr>
        <p:spPr>
          <a:xfrm>
            <a:off x="3582550" y="2038275"/>
            <a:ext cx="5249700" cy="27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Column1:  Document index (song lyrics)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Column2: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Specific word-vectors (lemmatized word in lyrics)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Column3: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TFIDF score ("originality score") for word in lyrics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184926" cy="3858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2" name="Google Shape;162;p24"/>
          <p:cNvSpPr/>
          <p:nvPr/>
        </p:nvSpPr>
        <p:spPr>
          <a:xfrm>
            <a:off x="548950" y="1503675"/>
            <a:ext cx="250500" cy="3507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3615975" y="2088425"/>
            <a:ext cx="823500" cy="31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859250" y="1527525"/>
            <a:ext cx="334200" cy="350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3582550" y="2705575"/>
            <a:ext cx="856800" cy="31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3599325" y="3322725"/>
            <a:ext cx="856800" cy="31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1551400" y="1559075"/>
            <a:ext cx="1730400" cy="3416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 rot="10649099">
            <a:off x="959251" y="1159936"/>
            <a:ext cx="2023649" cy="275062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Genre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Naive Bayes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A1A1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A1A1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A1A1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A1A1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spcBef>
                <a:spcPts val="1600"/>
              </a:spcBef>
              <a:spcAft>
                <a:spcPts val="0"/>
              </a:spcAft>
              <a:buClr>
                <a:srgbClr val="1A1A1B"/>
              </a:buClr>
              <a:buSzPts val="1050"/>
              <a:buFont typeface="Arial"/>
              <a:buChar char="-"/>
            </a:pPr>
            <a:r>
              <a:rPr lang="en" sz="1050">
                <a:solidFill>
                  <a:srgbClr val="1A1A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use sum of TF-IDF-values for a genre.</a:t>
            </a:r>
            <a:endParaRPr sz="1050">
              <a:solidFill>
                <a:srgbClr val="1A1A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A1A1B"/>
              </a:buClr>
              <a:buSzPts val="1050"/>
              <a:buFont typeface="Arial"/>
              <a:buChar char="-"/>
            </a:pPr>
            <a:r>
              <a:rPr lang="en" sz="1050">
                <a:solidFill>
                  <a:srgbClr val="1A1A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TF-IDF (since it is a term-weighted method) gives Naive Bayes better information about the importance of the feature.</a:t>
            </a:r>
            <a:endParaRPr sz="1050">
              <a:solidFill>
                <a:srgbClr val="1A1A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A1A1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228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A1A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950" y="1603325"/>
            <a:ext cx="5554102" cy="9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950" y="2636055"/>
            <a:ext cx="5554102" cy="998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only 53% Accuracy?	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152475"/>
            <a:ext cx="397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 Folk and Jazz songs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Because songs were categorized by artists’ genre as opposed to song genre, perhaps some Rock songs are more like Country, Metal or Pop.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Overlap of Genres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Differences between Rock and Pop/Country/Metal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275" y="310275"/>
            <a:ext cx="4671025" cy="46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 of Genres: Country vs Rock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4986900" cy="21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Country </a:t>
            </a:r>
            <a:r>
              <a:rPr lang="en"/>
              <a:t>vs Rock Confusion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wanted to know why almost all Country songs were misclassified as Rock songs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filtered the misclassified data to only view Country songs which were predicted Rock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some songs seemed indistinguishable from Rock or Country, some songs were obvious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800" y="635075"/>
            <a:ext cx="2890775" cy="28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09375"/>
            <a:ext cx="8839201" cy="120092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152400" y="3281875"/>
            <a:ext cx="68739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Country Song Misclassified as Rock Song: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03875" y="17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 of Genres: Country vs Rock (cont’d)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74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could have caused such bad misclassification?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more Country songs in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 with lemmatization of words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Lemmatization doesn’t take phrases into account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“Country road” vs. “country” &amp; “road”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“Chillin on a dirt road” vs “chill” “dirt” &amp; “road”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Phrase context vs individual words and their parts of speech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Ourselves: are these lyrics Country or Rock?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00" y="4600803"/>
            <a:ext cx="8341776" cy="3861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8000"/>
              </a:srgbClr>
            </a:outerShdw>
          </a:effectLst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00" y="3011275"/>
            <a:ext cx="8341772" cy="650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85000"/>
              </a:srgbClr>
            </a:outerShdw>
          </a:effectLst>
        </p:spPr>
      </p:pic>
      <p:pic>
        <p:nvPicPr>
          <p:cNvPr id="201" name="Google Shape;20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700" y="3820992"/>
            <a:ext cx="8341776" cy="6966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84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Country vs. Rock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152475"/>
            <a:ext cx="498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weight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more weight to words that were clearly more Country: (i.e. rodeo, honky tonk, cotton, truck, cotton, etc).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these words are more Country than Rock. To prove there was a difference in usage of certain nouns, I looped through the Country and Rock TFDIF_Vecotizer.vocabulary to view which words were used in the dictionary I created.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tried to add weight to particular words, but unfortunately did not have time to successfully implement it.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897" y="1017723"/>
            <a:ext cx="1021525" cy="8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897" y="1067750"/>
            <a:ext cx="1658000" cy="36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5441850" y="632525"/>
            <a:ext cx="3043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Proxima Nova"/>
                <a:ea typeface="Proxima Nova"/>
                <a:cs typeface="Proxima Nova"/>
                <a:sym typeface="Proxima Nova"/>
              </a:rPr>
              <a:t>In Country lyrics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	        </a:t>
            </a:r>
            <a:r>
              <a:rPr b="1" lang="en" u="sng">
                <a:latin typeface="Proxima Nova"/>
                <a:ea typeface="Proxima Nova"/>
                <a:cs typeface="Proxima Nova"/>
                <a:sym typeface="Proxima Nova"/>
              </a:rPr>
              <a:t>In Rock Lyrics</a:t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Pop vs Rock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 vs Rock Confusion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wanted to know why certain Pop songs were misclassified as Rock songs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filtered the misclassified data to only view Pop vs Rock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much confusion, and after reading the internet for a few hours, I realized that Rock music is a broad genre of Pop music. The “Pop vs Rock music” argument has more to do with the instruments used and melodic style created.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Nevertheless, if I had more time I would try to utilize the year the song was created and create more genre specific word banks for Rock and Pop.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1757750"/>
            <a:ext cx="8520600" cy="1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Questions?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74050"/>
            <a:ext cx="7910700" cy="3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380,000+ lyrics from the website MetroLyrics.com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 of Song, Year, Artist, Genre, and Full Lyrics of Song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 different Genres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○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Pop, Rock, Hip-Hop, Metal, Country, Electronic, Jazz, R&amp;B, Indie, &amp; Folk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○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removed “Other” genre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Year range: 1960-2016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32700" y="8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Exploring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00" y="954706"/>
            <a:ext cx="4589749" cy="2898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450" y="954700"/>
            <a:ext cx="4275425" cy="31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80425" y="169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Exploring (cont’d)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500" y="49675"/>
            <a:ext cx="5000275" cy="49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639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Lyrical Lemonade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300" y="2710850"/>
            <a:ext cx="4050000" cy="20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92825"/>
            <a:ext cx="3167100" cy="16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75" y="3199675"/>
            <a:ext cx="3167148" cy="16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7050" y="510625"/>
            <a:ext cx="3474601" cy="17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11725" y="2937125"/>
            <a:ext cx="1038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Hip-Hop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>
            <a:off x="453475" y="3615975"/>
            <a:ext cx="2243700" cy="120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/>
          <p:nvPr/>
        </p:nvCxnSpPr>
        <p:spPr>
          <a:xfrm>
            <a:off x="453475" y="4450650"/>
            <a:ext cx="859200" cy="126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>
            <a:stCxn id="87" idx="1"/>
          </p:cNvCxnSpPr>
          <p:nvPr/>
        </p:nvCxnSpPr>
        <p:spPr>
          <a:xfrm flipH="1" rot="10800000">
            <a:off x="311675" y="4008050"/>
            <a:ext cx="822000" cy="75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>
            <a:off x="1262750" y="3331025"/>
            <a:ext cx="288600" cy="3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4907025" y="116713"/>
            <a:ext cx="1038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Country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63925" y="1017713"/>
            <a:ext cx="1038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Pop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845600" y="2406438"/>
            <a:ext cx="1038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Rock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480" y="-68250"/>
            <a:ext cx="767794" cy="1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must ask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genres share many similar words, how can we predict the correct one?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break-down the lyrics to the most suitable form?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Issues with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Songs are categorized by artist’s genre not song’s genre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Dealing with multiple languages in one song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Skewed data because of number of songs in each genre and the amount of songs from a particular year.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00" y="3269875"/>
            <a:ext cx="8289225" cy="13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First: Clean up lyrics Column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all lyrics lowercase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Stop-Words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Nltk English, Spanish, Portuguese, and German Stopwords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custom words (by 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Tokenize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</a:t>
            </a:r>
            <a:r>
              <a:rPr lang="en"/>
              <a:t>ord tokenization splits the text into individual words.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 "oh love, how you doing?" into a list with the tokens ['oh',love’, ",",'how','you','doing','?'].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25" y="3419950"/>
            <a:ext cx="8693948" cy="6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 in Action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7200"/>
            <a:ext cx="8839201" cy="637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42"/>
            <a:ext cx="8839201" cy="63984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152400" y="2503350"/>
            <a:ext cx="5775900" cy="4296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214800" y="1145650"/>
            <a:ext cx="5775900" cy="4296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Lemmatization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Lemmatization?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onverts a word to its base form.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involves grouping together different inflected forms of a word, while still keeping the context of the word (i.e. is it a noun, verb, adjective).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Lemmatization?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us to group together the inflected forms of a word so we can analyze them as a single item.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Words with multiple variations, but with similar meanings, can be analysed as a single item. An example of this is "better" to "good", "saying" to "say", and "heard" to "hear".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425" y="2488600"/>
            <a:ext cx="292517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