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7" r:id="rId1"/>
  </p:sldMasterIdLst>
  <p:sldIdLst>
    <p:sldId id="256" r:id="rId2"/>
    <p:sldId id="257" r:id="rId3"/>
    <p:sldId id="258" r:id="rId4"/>
    <p:sldId id="265" r:id="rId5"/>
    <p:sldId id="259" r:id="rId6"/>
    <p:sldId id="260" r:id="rId7"/>
    <p:sldId id="261" r:id="rId8"/>
    <p:sldId id="264" r:id="rId9"/>
    <p:sldId id="262" r:id="rId10"/>
    <p:sldId id="263"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204" autoAdjust="0"/>
    <p:restoredTop sz="94660"/>
  </p:normalViewPr>
  <p:slideViewPr>
    <p:cSldViewPr snapToGrid="0">
      <p:cViewPr varScale="1">
        <p:scale>
          <a:sx n="82" d="100"/>
          <a:sy n="82" d="100"/>
        </p:scale>
        <p:origin x="71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11/20/2023</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82315919"/>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93770719"/>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58769294"/>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89490529"/>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7402075"/>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9007994"/>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83884532"/>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17552670"/>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25848196"/>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96814211"/>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11/20/2023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70645357"/>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11/20/2023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2463704"/>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11/20/2023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80043400"/>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11/20/2023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65540714"/>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11/20/2023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80437410"/>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20323003"/>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96434818"/>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smtClean="0"/>
              <a:pPr/>
              <a:t>11/20/2023</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23182691"/>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 id="2147483709" r:id="rId12"/>
    <p:sldLayoutId id="2147483710" r:id="rId13"/>
    <p:sldLayoutId id="2147483711" r:id="rId14"/>
    <p:sldLayoutId id="2147483712" r:id="rId15"/>
    <p:sldLayoutId id="2147483713" r:id="rId16"/>
    <p:sldLayoutId id="2147483714" r:id="rId17"/>
  </p:sldLayoutIdLst>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mailto:nikitamandale368@gmail.com"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F5AD5-D468-DB30-2C6D-9A01ACAB36D4}"/>
              </a:ext>
            </a:extLst>
          </p:cNvPr>
          <p:cNvSpPr>
            <a:spLocks noGrp="1"/>
          </p:cNvSpPr>
          <p:nvPr>
            <p:ph type="ctrTitle"/>
          </p:nvPr>
        </p:nvSpPr>
        <p:spPr>
          <a:xfrm>
            <a:off x="642401" y="106518"/>
            <a:ext cx="9254634" cy="690282"/>
          </a:xfrm>
        </p:spPr>
        <p:txBody>
          <a:bodyPr>
            <a:normAutofit fontScale="90000"/>
          </a:bodyPr>
          <a:lstStyle/>
          <a:p>
            <a:br>
              <a:rPr lang="en-IN" sz="4000" b="1" dirty="0">
                <a:latin typeface="Times New Roman" panose="02020603050405020304" pitchFamily="18" charset="0"/>
                <a:cs typeface="Times New Roman" panose="02020603050405020304" pitchFamily="18" charset="0"/>
              </a:rPr>
            </a:br>
            <a:br>
              <a:rPr lang="en-IN" sz="4000" b="1" dirty="0">
                <a:latin typeface="Times New Roman" panose="02020603050405020304" pitchFamily="18" charset="0"/>
                <a:cs typeface="Times New Roman" panose="02020603050405020304" pitchFamily="18" charset="0"/>
              </a:rPr>
            </a:br>
            <a:br>
              <a:rPr lang="en-IN" sz="4000" b="1" dirty="0">
                <a:latin typeface="Times New Roman" panose="02020603050405020304" pitchFamily="18" charset="0"/>
                <a:cs typeface="Times New Roman" panose="02020603050405020304" pitchFamily="18" charset="0"/>
              </a:rPr>
            </a:br>
            <a:r>
              <a:rPr lang="en-IN" sz="4000" b="1" dirty="0">
                <a:latin typeface="Times New Roman" panose="02020603050405020304" pitchFamily="18" charset="0"/>
                <a:cs typeface="Times New Roman" panose="02020603050405020304" pitchFamily="18" charset="0"/>
              </a:rPr>
              <a:t>Government Polytechnic Nanded</a:t>
            </a:r>
          </a:p>
        </p:txBody>
      </p:sp>
      <p:sp>
        <p:nvSpPr>
          <p:cNvPr id="3" name="Subtitle 2">
            <a:extLst>
              <a:ext uri="{FF2B5EF4-FFF2-40B4-BE49-F238E27FC236}">
                <a16:creationId xmlns:a16="http://schemas.microsoft.com/office/drawing/2014/main" id="{34AB76A6-A818-6AE8-DE3F-6BFCF8976940}"/>
              </a:ext>
            </a:extLst>
          </p:cNvPr>
          <p:cNvSpPr>
            <a:spLocks noGrp="1"/>
          </p:cNvSpPr>
          <p:nvPr>
            <p:ph type="subTitle" idx="1"/>
          </p:nvPr>
        </p:nvSpPr>
        <p:spPr>
          <a:xfrm>
            <a:off x="3320546" y="959226"/>
            <a:ext cx="9254634" cy="5657786"/>
          </a:xfrm>
        </p:spPr>
        <p:txBody>
          <a:bodyPr>
            <a:noAutofit/>
          </a:bodyPr>
          <a:lstStyle/>
          <a:p>
            <a:pPr algn="just"/>
            <a:r>
              <a:rPr lang="en-IN" sz="2400" b="1" dirty="0">
                <a:latin typeface="Times New Roman" panose="02020603050405020304" pitchFamily="18" charset="0"/>
                <a:cs typeface="Times New Roman" panose="02020603050405020304" pitchFamily="18" charset="0"/>
              </a:rPr>
              <a:t>Capstan Project Planning(22058)           </a:t>
            </a:r>
          </a:p>
          <a:p>
            <a:pPr algn="l"/>
            <a:r>
              <a:rPr lang="en-IN" sz="2400" b="1" dirty="0">
                <a:latin typeface="Times New Roman" panose="02020603050405020304" pitchFamily="18" charset="0"/>
                <a:cs typeface="Times New Roman" panose="02020603050405020304" pitchFamily="18" charset="0"/>
              </a:rPr>
              <a:t>Academic Year:2023-2024</a:t>
            </a:r>
          </a:p>
          <a:p>
            <a:pPr algn="l"/>
            <a:r>
              <a:rPr lang="en-IN" sz="2400" b="1" dirty="0">
                <a:latin typeface="Times New Roman" panose="02020603050405020304" pitchFamily="18" charset="0"/>
                <a:cs typeface="Times New Roman" panose="02020603050405020304" pitchFamily="18" charset="0"/>
              </a:rPr>
              <a:t>Title : Online </a:t>
            </a:r>
            <a:r>
              <a:rPr lang="en-IN" sz="2400" b="1" dirty="0" err="1">
                <a:latin typeface="Times New Roman" panose="02020603050405020304" pitchFamily="18" charset="0"/>
                <a:cs typeface="Times New Roman" panose="02020603050405020304" pitchFamily="18" charset="0"/>
              </a:rPr>
              <a:t>Bonafide</a:t>
            </a:r>
            <a:r>
              <a:rPr lang="en-IN" sz="2400" b="1" dirty="0">
                <a:latin typeface="Times New Roman" panose="02020603050405020304" pitchFamily="18" charset="0"/>
                <a:cs typeface="Times New Roman" panose="02020603050405020304" pitchFamily="18" charset="0"/>
              </a:rPr>
              <a:t> and TC Certificate automation   </a:t>
            </a:r>
          </a:p>
          <a:p>
            <a:pPr algn="l"/>
            <a:r>
              <a:rPr lang="en-IN" sz="2400" b="1" dirty="0">
                <a:latin typeface="Times New Roman" panose="02020603050405020304" pitchFamily="18" charset="0"/>
                <a:cs typeface="Times New Roman" panose="02020603050405020304" pitchFamily="18" charset="0"/>
              </a:rPr>
              <a:t>Program : Information Technology </a:t>
            </a:r>
          </a:p>
          <a:p>
            <a:pPr algn="l"/>
            <a:endParaRPr lang="en-IN" sz="2400" dirty="0">
              <a:latin typeface="Times New Roman" panose="02020603050405020304" pitchFamily="18" charset="0"/>
              <a:cs typeface="Times New Roman" panose="02020603050405020304" pitchFamily="18" charset="0"/>
            </a:endParaRPr>
          </a:p>
          <a:p>
            <a:pPr algn="l"/>
            <a:r>
              <a:rPr lang="en-IN" sz="2000" dirty="0">
                <a:latin typeface="Times New Roman" panose="02020603050405020304" pitchFamily="18" charset="0"/>
                <a:cs typeface="Times New Roman" panose="02020603050405020304" pitchFamily="18" charset="0"/>
              </a:rPr>
              <a:t>Mentor : </a:t>
            </a:r>
            <a:r>
              <a:rPr lang="en-IN" sz="2000" dirty="0" err="1">
                <a:latin typeface="Times New Roman" panose="02020603050405020304" pitchFamily="18" charset="0"/>
                <a:cs typeface="Times New Roman" panose="02020603050405020304" pitchFamily="18" charset="0"/>
              </a:rPr>
              <a:t>A.T.Adhave</a:t>
            </a:r>
            <a:r>
              <a:rPr lang="en-IN" sz="2000" dirty="0">
                <a:latin typeface="Times New Roman" panose="02020603050405020304" pitchFamily="18" charset="0"/>
                <a:cs typeface="Times New Roman" panose="02020603050405020304" pitchFamily="18" charset="0"/>
              </a:rPr>
              <a:t>                                               </a:t>
            </a:r>
          </a:p>
          <a:p>
            <a:pPr algn="l"/>
            <a:r>
              <a:rPr lang="en-IN" sz="2000" dirty="0">
                <a:latin typeface="Times New Roman" panose="02020603050405020304" pitchFamily="18" charset="0"/>
                <a:cs typeface="Times New Roman" panose="02020603050405020304" pitchFamily="18" charset="0"/>
              </a:rPr>
              <a:t>Prepared By:      </a:t>
            </a:r>
          </a:p>
          <a:p>
            <a:pPr algn="l"/>
            <a:r>
              <a:rPr lang="en-IN" sz="2000" dirty="0">
                <a:latin typeface="Times New Roman" panose="02020603050405020304" pitchFamily="18" charset="0"/>
                <a:cs typeface="Times New Roman" panose="02020603050405020304" pitchFamily="18" charset="0"/>
              </a:rPr>
              <a:t>                     1)Nikita </a:t>
            </a:r>
            <a:r>
              <a:rPr lang="en-IN" sz="2000" dirty="0" err="1">
                <a:latin typeface="Times New Roman" panose="02020603050405020304" pitchFamily="18" charset="0"/>
                <a:cs typeface="Times New Roman" panose="02020603050405020304" pitchFamily="18" charset="0"/>
              </a:rPr>
              <a:t>Mandale</a:t>
            </a:r>
            <a:endParaRPr lang="en-IN" sz="2000" dirty="0">
              <a:latin typeface="Times New Roman" panose="02020603050405020304" pitchFamily="18" charset="0"/>
              <a:cs typeface="Times New Roman" panose="02020603050405020304" pitchFamily="18" charset="0"/>
            </a:endParaRPr>
          </a:p>
          <a:p>
            <a:pPr algn="l"/>
            <a:r>
              <a:rPr lang="en-IN" sz="2000" dirty="0">
                <a:latin typeface="Times New Roman" panose="02020603050405020304" pitchFamily="18" charset="0"/>
                <a:cs typeface="Times New Roman" panose="02020603050405020304" pitchFamily="18" charset="0"/>
              </a:rPr>
              <a:t>                     2)Vaishnavi Jadhav </a:t>
            </a:r>
          </a:p>
          <a:p>
            <a:pPr algn="l"/>
            <a:r>
              <a:rPr lang="en-IN" sz="2000" dirty="0">
                <a:latin typeface="Times New Roman" panose="02020603050405020304" pitchFamily="18" charset="0"/>
                <a:cs typeface="Times New Roman" panose="02020603050405020304" pitchFamily="18" charset="0"/>
              </a:rPr>
              <a:t>                     3)Tejasvi Raut</a:t>
            </a:r>
          </a:p>
          <a:p>
            <a:pPr algn="l"/>
            <a:endParaRPr lang="en-IN" sz="2400" b="1" dirty="0"/>
          </a:p>
          <a:p>
            <a:pPr lvl="8" algn="l"/>
            <a:endParaRPr lang="en-IN" sz="1700" b="1" dirty="0"/>
          </a:p>
          <a:p>
            <a:pPr algn="l"/>
            <a:r>
              <a:rPr lang="en-IN" sz="2400" b="1" dirty="0"/>
              <a:t>                         </a:t>
            </a:r>
          </a:p>
          <a:p>
            <a:pPr algn="l"/>
            <a:r>
              <a:rPr lang="en-IN" sz="2400" b="1" dirty="0"/>
              <a:t>    </a:t>
            </a:r>
          </a:p>
          <a:p>
            <a:pPr algn="l"/>
            <a:r>
              <a:rPr lang="en-IN" sz="2400" b="1" dirty="0"/>
              <a:t>          </a:t>
            </a:r>
          </a:p>
          <a:p>
            <a:pPr algn="l"/>
            <a:endParaRPr lang="en-IN" sz="2400" b="1" dirty="0"/>
          </a:p>
        </p:txBody>
      </p:sp>
      <p:pic>
        <p:nvPicPr>
          <p:cNvPr id="1026" name="Picture 2" descr="Government Polytechnic, Nanded">
            <a:extLst>
              <a:ext uri="{FF2B5EF4-FFF2-40B4-BE49-F238E27FC236}">
                <a16:creationId xmlns:a16="http://schemas.microsoft.com/office/drawing/2014/main" id="{C1A35935-21FE-CC73-EB65-CA772EAAB2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2245" y="106518"/>
            <a:ext cx="914401" cy="8527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396770"/>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37E0571-A27A-9831-12F9-4BE8B3CFF1C0}"/>
              </a:ext>
            </a:extLst>
          </p:cNvPr>
          <p:cNvSpPr txBox="1"/>
          <p:nvPr/>
        </p:nvSpPr>
        <p:spPr>
          <a:xfrm>
            <a:off x="1705169" y="160281"/>
            <a:ext cx="6097554" cy="3785652"/>
          </a:xfrm>
          <a:prstGeom prst="rect">
            <a:avLst/>
          </a:prstGeom>
          <a:noFill/>
        </p:spPr>
        <p:txBody>
          <a:bodyPr wrap="square">
            <a:spAutoFit/>
          </a:bodyPr>
          <a:lstStyle/>
          <a:p>
            <a:r>
              <a:rPr lang="en-IN" sz="3200" b="1" dirty="0">
                <a:latin typeface="Times New Roman" panose="02020603050405020304" pitchFamily="18" charset="0"/>
                <a:cs typeface="Times New Roman" panose="02020603050405020304" pitchFamily="18" charset="0"/>
              </a:rPr>
              <a:t>Thank you!</a:t>
            </a:r>
          </a:p>
          <a:p>
            <a:endParaRPr lang="en-IN" dirty="0">
              <a:latin typeface="Times New Roman" panose="02020603050405020304" pitchFamily="18" charset="0"/>
              <a:cs typeface="Times New Roman" panose="02020603050405020304" pitchFamily="18" charset="0"/>
            </a:endParaRPr>
          </a:p>
          <a:p>
            <a:pPr lvl="1"/>
            <a:r>
              <a:rPr lang="en-IN" dirty="0">
                <a:latin typeface="Times New Roman" panose="02020603050405020304" pitchFamily="18" charset="0"/>
                <a:cs typeface="Times New Roman" panose="02020603050405020304" pitchFamily="18" charset="0"/>
              </a:rPr>
              <a:t>A heartfelt thank you for being part of this presentation. Your time and attention are greatly appreciated. We believe in the positive change this project can bring, and we're excited about the journey ahead.</a:t>
            </a:r>
          </a:p>
          <a:p>
            <a:endParaRPr lang="en-IN" dirty="0">
              <a:latin typeface="Times New Roman" panose="02020603050405020304" pitchFamily="18" charset="0"/>
              <a:cs typeface="Times New Roman" panose="02020603050405020304" pitchFamily="18" charset="0"/>
            </a:endParaRPr>
          </a:p>
          <a:p>
            <a:r>
              <a:rPr lang="en-IN" sz="3200" b="1" dirty="0">
                <a:latin typeface="Times New Roman" panose="02020603050405020304" pitchFamily="18" charset="0"/>
                <a:cs typeface="Times New Roman" panose="02020603050405020304" pitchFamily="18" charset="0"/>
              </a:rPr>
              <a:t>Contact</a:t>
            </a:r>
          </a:p>
          <a:p>
            <a:r>
              <a:rPr lang="en-IN" sz="3200" b="1"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Email: </a:t>
            </a:r>
            <a:r>
              <a:rPr lang="en-IN" dirty="0">
                <a:latin typeface="Times New Roman" panose="02020603050405020304" pitchFamily="18" charset="0"/>
                <a:cs typeface="Times New Roman" panose="02020603050405020304" pitchFamily="18" charset="0"/>
                <a:hlinkClick r:id="rId2"/>
              </a:rPr>
              <a:t>nikitamandale368@gmail.com</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Phone:9604022646</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69840589"/>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DFF33-E919-E7F2-42CB-8AFEAE8E8FF6}"/>
              </a:ext>
            </a:extLst>
          </p:cNvPr>
          <p:cNvSpPr>
            <a:spLocks noGrp="1"/>
          </p:cNvSpPr>
          <p:nvPr>
            <p:ph type="title"/>
          </p:nvPr>
        </p:nvSpPr>
        <p:spPr>
          <a:xfrm>
            <a:off x="330012" y="111868"/>
            <a:ext cx="5460812" cy="618565"/>
          </a:xfrm>
        </p:spPr>
        <p:txBody>
          <a:bodyPr>
            <a:normAutofit fontScale="90000"/>
          </a:bodyPr>
          <a:lstStyle/>
          <a:p>
            <a:r>
              <a:rPr lang="en-IN" b="1"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DF29E5B6-C1C3-CFB9-CBBC-7337343F6205}"/>
              </a:ext>
            </a:extLst>
          </p:cNvPr>
          <p:cNvSpPr>
            <a:spLocks noGrp="1"/>
          </p:cNvSpPr>
          <p:nvPr>
            <p:ph idx="1"/>
          </p:nvPr>
        </p:nvSpPr>
        <p:spPr>
          <a:xfrm>
            <a:off x="1520169" y="918881"/>
            <a:ext cx="10232560" cy="5320554"/>
          </a:xfrm>
        </p:spPr>
        <p:txBody>
          <a:bodyPr/>
          <a:lstStyle/>
          <a:p>
            <a:endParaRPr lang="en-IN" dirty="0"/>
          </a:p>
          <a:p>
            <a:endParaRPr lang="en-IN" dirty="0"/>
          </a:p>
        </p:txBody>
      </p:sp>
      <p:pic>
        <p:nvPicPr>
          <p:cNvPr id="5" name="Picture 2" descr="Best Software Powerpoint Background For Presentation - Slidesdocs.com">
            <a:extLst>
              <a:ext uri="{FF2B5EF4-FFF2-40B4-BE49-F238E27FC236}">
                <a16:creationId xmlns:a16="http://schemas.microsoft.com/office/drawing/2014/main" id="{A15014E0-47EB-57B5-B985-8A39C1B454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06152" y="1342552"/>
            <a:ext cx="4132730" cy="327211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DFECE85A-E841-BCF0-F0D2-CAD088B2D6BA}"/>
              </a:ext>
            </a:extLst>
          </p:cNvPr>
          <p:cNvSpPr txBox="1"/>
          <p:nvPr/>
        </p:nvSpPr>
        <p:spPr>
          <a:xfrm>
            <a:off x="1535575" y="636495"/>
            <a:ext cx="5870577" cy="5078313"/>
          </a:xfrm>
          <a:prstGeom prst="rect">
            <a:avLst/>
          </a:prstGeom>
          <a:noFill/>
        </p:spPr>
        <p:txBody>
          <a:bodyPr wrap="square" rtlCol="0">
            <a:spAutoFit/>
          </a:bodyPr>
          <a:lstStyle/>
          <a:p>
            <a:endParaRPr lang="en-IN" dirty="0">
              <a:latin typeface="Times New Roman" panose="02020603050405020304" pitchFamily="18" charset="0"/>
              <a:cs typeface="Times New Roman" panose="02020603050405020304" pitchFamily="18" charset="0"/>
            </a:endParaRPr>
          </a:p>
          <a:p>
            <a:r>
              <a:rPr lang="en-IN" b="1" u="sng" dirty="0">
                <a:latin typeface="Times New Roman" panose="02020603050405020304" pitchFamily="18" charset="0"/>
                <a:cs typeface="Times New Roman" panose="02020603050405020304" pitchFamily="18" charset="0"/>
              </a:rPr>
              <a:t>The Problem: </a:t>
            </a:r>
          </a:p>
          <a:p>
            <a:r>
              <a:rPr lang="en-IN" dirty="0">
                <a:latin typeface="Times New Roman" panose="02020603050405020304" pitchFamily="18" charset="0"/>
                <a:cs typeface="Times New Roman" panose="02020603050405020304" pitchFamily="18" charset="0"/>
              </a:rPr>
              <a:t>Manual processes for </a:t>
            </a:r>
            <a:r>
              <a:rPr lang="en-IN" dirty="0" err="1">
                <a:latin typeface="Times New Roman" panose="02020603050405020304" pitchFamily="18" charset="0"/>
                <a:cs typeface="Times New Roman" panose="02020603050405020304" pitchFamily="18" charset="0"/>
              </a:rPr>
              <a:t>Bonafide</a:t>
            </a:r>
            <a:r>
              <a:rPr lang="en-IN" dirty="0">
                <a:latin typeface="Times New Roman" panose="02020603050405020304" pitchFamily="18" charset="0"/>
                <a:cs typeface="Times New Roman" panose="02020603050405020304" pitchFamily="18" charset="0"/>
              </a:rPr>
              <a:t> and TC certificates lead to delays and inconvenience for students.</a:t>
            </a:r>
          </a:p>
          <a:p>
            <a:endParaRPr lang="en-IN" dirty="0">
              <a:latin typeface="Times New Roman" panose="02020603050405020304" pitchFamily="18" charset="0"/>
              <a:cs typeface="Times New Roman" panose="02020603050405020304" pitchFamily="18" charset="0"/>
            </a:endParaRPr>
          </a:p>
          <a:p>
            <a:r>
              <a:rPr lang="en-IN" b="1" u="sng" dirty="0">
                <a:latin typeface="Times New Roman" panose="02020603050405020304" pitchFamily="18" charset="0"/>
                <a:cs typeface="Times New Roman" panose="02020603050405020304" pitchFamily="18" charset="0"/>
              </a:rPr>
              <a:t>Key Objectives</a:t>
            </a:r>
            <a:r>
              <a:rPr lang="en-IN" u="sng" dirty="0">
                <a:latin typeface="Times New Roman" panose="02020603050405020304" pitchFamily="18" charset="0"/>
                <a:cs typeface="Times New Roman" panose="02020603050405020304" pitchFamily="18" charset="0"/>
              </a:rPr>
              <a:t>:</a:t>
            </a:r>
          </a:p>
          <a:p>
            <a:r>
              <a:rPr lang="en-IN" dirty="0">
                <a:latin typeface="Times New Roman" panose="02020603050405020304" pitchFamily="18" charset="0"/>
                <a:cs typeface="Times New Roman" panose="02020603050405020304" pitchFamily="18" charset="0"/>
              </a:rPr>
              <a:t>Efficiency: Streamline the application process.</a:t>
            </a:r>
          </a:p>
          <a:p>
            <a:r>
              <a:rPr lang="en-IN" dirty="0">
                <a:latin typeface="Times New Roman" panose="02020603050405020304" pitchFamily="18" charset="0"/>
                <a:cs typeface="Times New Roman" panose="02020603050405020304" pitchFamily="18" charset="0"/>
              </a:rPr>
              <a:t>Accessibility: Provide a user-friendly platform.</a:t>
            </a:r>
          </a:p>
          <a:p>
            <a:r>
              <a:rPr lang="en-IN" dirty="0">
                <a:latin typeface="Times New Roman" panose="02020603050405020304" pitchFamily="18" charset="0"/>
                <a:cs typeface="Times New Roman" panose="02020603050405020304" pitchFamily="18" charset="0"/>
              </a:rPr>
              <a:t>Automation: Expedite certificate generation.</a:t>
            </a:r>
          </a:p>
          <a:p>
            <a:endParaRPr lang="en-IN" dirty="0">
              <a:latin typeface="Times New Roman" panose="02020603050405020304" pitchFamily="18" charset="0"/>
              <a:cs typeface="Times New Roman" panose="02020603050405020304" pitchFamily="18" charset="0"/>
            </a:endParaRPr>
          </a:p>
          <a:p>
            <a:r>
              <a:rPr lang="en-US" b="1" u="sng" dirty="0">
                <a:latin typeface="Times New Roman" panose="02020603050405020304" pitchFamily="18" charset="0"/>
                <a:cs typeface="Times New Roman" panose="02020603050405020304" pitchFamily="18" charset="0"/>
              </a:rPr>
              <a:t>Our Vision:</a:t>
            </a:r>
          </a:p>
          <a:p>
            <a:r>
              <a:rPr lang="en-US" dirty="0">
                <a:latin typeface="Times New Roman" panose="02020603050405020304" pitchFamily="18" charset="0"/>
                <a:cs typeface="Times New Roman" panose="02020603050405020304" pitchFamily="18" charset="0"/>
              </a:rPr>
              <a:t>Our vision is to transform this cumbersome process into a seamless and user-friendly experience through the implementation of "Online </a:t>
            </a:r>
            <a:r>
              <a:rPr lang="en-US" dirty="0" err="1">
                <a:latin typeface="Times New Roman" panose="02020603050405020304" pitchFamily="18" charset="0"/>
                <a:cs typeface="Times New Roman" panose="02020603050405020304" pitchFamily="18" charset="0"/>
              </a:rPr>
              <a:t>Bonafide</a:t>
            </a:r>
            <a:r>
              <a:rPr lang="en-US" dirty="0">
                <a:latin typeface="Times New Roman" panose="02020603050405020304" pitchFamily="18" charset="0"/>
                <a:cs typeface="Times New Roman" panose="02020603050405020304" pitchFamily="18" charset="0"/>
              </a:rPr>
              <a:t> and TC Certificate Automation."</a:t>
            </a: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Experience a New Era in Certificate Issuance with Our Brief Demo!</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66179909"/>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xagon 1">
            <a:extLst>
              <a:ext uri="{FF2B5EF4-FFF2-40B4-BE49-F238E27FC236}">
                <a16:creationId xmlns:a16="http://schemas.microsoft.com/office/drawing/2014/main" id="{B99845EB-60E3-0D68-504E-5C9828F7FA6A}"/>
              </a:ext>
            </a:extLst>
          </p:cNvPr>
          <p:cNvSpPr/>
          <p:nvPr/>
        </p:nvSpPr>
        <p:spPr>
          <a:xfrm>
            <a:off x="4861132" y="2658243"/>
            <a:ext cx="2238307" cy="1929651"/>
          </a:xfrm>
          <a:prstGeom prst="hexag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b="1" u="sng" dirty="0">
                <a:solidFill>
                  <a:schemeClr val="tx1">
                    <a:lumMod val="95000"/>
                    <a:lumOff val="5000"/>
                  </a:schemeClr>
                </a:solidFill>
                <a:latin typeface="Times New Roman" panose="02020603050405020304" pitchFamily="18" charset="0"/>
                <a:cs typeface="Times New Roman" panose="02020603050405020304" pitchFamily="18" charset="0"/>
              </a:rPr>
              <a:t>Significance of Project</a:t>
            </a:r>
          </a:p>
        </p:txBody>
      </p:sp>
      <p:sp>
        <p:nvSpPr>
          <p:cNvPr id="3" name="Hexagon 2">
            <a:extLst>
              <a:ext uri="{FF2B5EF4-FFF2-40B4-BE49-F238E27FC236}">
                <a16:creationId xmlns:a16="http://schemas.microsoft.com/office/drawing/2014/main" id="{BE37EEFF-9361-9D1F-AFDF-D46EA860032F}"/>
              </a:ext>
            </a:extLst>
          </p:cNvPr>
          <p:cNvSpPr/>
          <p:nvPr/>
        </p:nvSpPr>
        <p:spPr>
          <a:xfrm>
            <a:off x="4870812" y="959262"/>
            <a:ext cx="2193126" cy="1767169"/>
          </a:xfrm>
          <a:prstGeom prst="hexag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lumMod val="95000"/>
                    <a:lumOff val="5000"/>
                  </a:schemeClr>
                </a:solidFill>
                <a:latin typeface="Times New Roman" panose="02020603050405020304" pitchFamily="18" charset="0"/>
                <a:cs typeface="Times New Roman" panose="02020603050405020304" pitchFamily="18" charset="0"/>
              </a:rPr>
              <a:t>Enhancing student experience</a:t>
            </a:r>
          </a:p>
        </p:txBody>
      </p:sp>
      <p:sp>
        <p:nvSpPr>
          <p:cNvPr id="4" name="Hexagon 3">
            <a:extLst>
              <a:ext uri="{FF2B5EF4-FFF2-40B4-BE49-F238E27FC236}">
                <a16:creationId xmlns:a16="http://schemas.microsoft.com/office/drawing/2014/main" id="{903579F7-A9AD-6FB4-F94B-7B8F8457F38D}"/>
              </a:ext>
            </a:extLst>
          </p:cNvPr>
          <p:cNvSpPr/>
          <p:nvPr/>
        </p:nvSpPr>
        <p:spPr>
          <a:xfrm>
            <a:off x="6615523" y="1858089"/>
            <a:ext cx="2132525" cy="1758871"/>
          </a:xfrm>
          <a:prstGeom prst="hexag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lumMod val="95000"/>
                    <a:lumOff val="5000"/>
                  </a:schemeClr>
                </a:solidFill>
                <a:latin typeface="Times New Roman" panose="02020603050405020304" pitchFamily="18" charset="0"/>
                <a:cs typeface="Times New Roman" panose="02020603050405020304" pitchFamily="18" charset="0"/>
              </a:rPr>
              <a:t>Measurable Impact</a:t>
            </a:r>
          </a:p>
        </p:txBody>
      </p:sp>
      <p:sp>
        <p:nvSpPr>
          <p:cNvPr id="5" name="Hexagon 4">
            <a:extLst>
              <a:ext uri="{FF2B5EF4-FFF2-40B4-BE49-F238E27FC236}">
                <a16:creationId xmlns:a16="http://schemas.microsoft.com/office/drawing/2014/main" id="{4DA765B6-6991-E834-786C-C704109F688B}"/>
              </a:ext>
            </a:extLst>
          </p:cNvPr>
          <p:cNvSpPr/>
          <p:nvPr/>
        </p:nvSpPr>
        <p:spPr>
          <a:xfrm>
            <a:off x="4887757" y="4592275"/>
            <a:ext cx="2185059" cy="1929651"/>
          </a:xfrm>
          <a:prstGeom prst="hexag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lumMod val="95000"/>
                    <a:lumOff val="5000"/>
                  </a:schemeClr>
                </a:solidFill>
                <a:latin typeface="Times New Roman" panose="02020603050405020304" pitchFamily="18" charset="0"/>
                <a:cs typeface="Times New Roman" panose="02020603050405020304" pitchFamily="18" charset="0"/>
              </a:rPr>
              <a:t>Audit trail and security </a:t>
            </a:r>
          </a:p>
        </p:txBody>
      </p:sp>
      <p:sp>
        <p:nvSpPr>
          <p:cNvPr id="6" name="Hexagon 5">
            <a:extLst>
              <a:ext uri="{FF2B5EF4-FFF2-40B4-BE49-F238E27FC236}">
                <a16:creationId xmlns:a16="http://schemas.microsoft.com/office/drawing/2014/main" id="{2B5920AA-9D80-7983-A4E9-1AA878D8964A}"/>
              </a:ext>
            </a:extLst>
          </p:cNvPr>
          <p:cNvSpPr/>
          <p:nvPr/>
        </p:nvSpPr>
        <p:spPr>
          <a:xfrm>
            <a:off x="3142239" y="3617086"/>
            <a:ext cx="2220558" cy="1937825"/>
          </a:xfrm>
          <a:prstGeom prst="hexag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lumMod val="95000"/>
                    <a:lumOff val="5000"/>
                  </a:schemeClr>
                </a:solidFill>
                <a:latin typeface="Times New Roman" panose="02020603050405020304" pitchFamily="18" charset="0"/>
                <a:cs typeface="Times New Roman" panose="02020603050405020304" pitchFamily="18" charset="0"/>
              </a:rPr>
              <a:t>Administrative efficiency</a:t>
            </a:r>
          </a:p>
        </p:txBody>
      </p:sp>
      <p:sp>
        <p:nvSpPr>
          <p:cNvPr id="7" name="Hexagon 6">
            <a:extLst>
              <a:ext uri="{FF2B5EF4-FFF2-40B4-BE49-F238E27FC236}">
                <a16:creationId xmlns:a16="http://schemas.microsoft.com/office/drawing/2014/main" id="{139C25B2-9627-3B76-E9CC-6FD9503BEECD}"/>
              </a:ext>
            </a:extLst>
          </p:cNvPr>
          <p:cNvSpPr/>
          <p:nvPr/>
        </p:nvSpPr>
        <p:spPr>
          <a:xfrm>
            <a:off x="6580025" y="3625259"/>
            <a:ext cx="2238307" cy="1929652"/>
          </a:xfrm>
          <a:prstGeom prst="hexag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lumMod val="95000"/>
                    <a:lumOff val="5000"/>
                  </a:schemeClr>
                </a:solidFill>
                <a:latin typeface="Times New Roman" panose="02020603050405020304" pitchFamily="18" charset="0"/>
                <a:cs typeface="Times New Roman" panose="02020603050405020304" pitchFamily="18" charset="0"/>
              </a:rPr>
              <a:t>Emergency Situations</a:t>
            </a:r>
          </a:p>
        </p:txBody>
      </p:sp>
      <p:sp>
        <p:nvSpPr>
          <p:cNvPr id="8" name="Hexagon 7">
            <a:extLst>
              <a:ext uri="{FF2B5EF4-FFF2-40B4-BE49-F238E27FC236}">
                <a16:creationId xmlns:a16="http://schemas.microsoft.com/office/drawing/2014/main" id="{0071A6DC-0C3C-5346-0054-88CB9795A73B}"/>
              </a:ext>
            </a:extLst>
          </p:cNvPr>
          <p:cNvSpPr/>
          <p:nvPr/>
        </p:nvSpPr>
        <p:spPr>
          <a:xfrm>
            <a:off x="3212523" y="1849790"/>
            <a:ext cx="2097739" cy="1767170"/>
          </a:xfrm>
          <a:prstGeom prst="hexag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lumMod val="95000"/>
                    <a:lumOff val="5000"/>
                  </a:schemeClr>
                </a:solidFill>
                <a:latin typeface="Times New Roman" panose="02020603050405020304" pitchFamily="18" charset="0"/>
                <a:cs typeface="Times New Roman" panose="02020603050405020304" pitchFamily="18" charset="0"/>
              </a:rPr>
              <a:t>User friendly Interface</a:t>
            </a:r>
          </a:p>
        </p:txBody>
      </p:sp>
      <p:sp>
        <p:nvSpPr>
          <p:cNvPr id="13" name="TextBox 12">
            <a:extLst>
              <a:ext uri="{FF2B5EF4-FFF2-40B4-BE49-F238E27FC236}">
                <a16:creationId xmlns:a16="http://schemas.microsoft.com/office/drawing/2014/main" id="{46A7EF0B-FAFB-678B-E17D-45EC57DDD504}"/>
              </a:ext>
            </a:extLst>
          </p:cNvPr>
          <p:cNvSpPr txBox="1"/>
          <p:nvPr/>
        </p:nvSpPr>
        <p:spPr>
          <a:xfrm>
            <a:off x="1530205" y="65751"/>
            <a:ext cx="4450080" cy="584775"/>
          </a:xfrm>
          <a:prstGeom prst="rect">
            <a:avLst/>
          </a:prstGeom>
          <a:noFill/>
        </p:spPr>
        <p:txBody>
          <a:bodyPr wrap="square" rtlCol="0">
            <a:spAutoFit/>
          </a:bodyPr>
          <a:lstStyle/>
          <a:p>
            <a:r>
              <a:rPr lang="en-IN" sz="3200" b="1" u="sng" dirty="0">
                <a:solidFill>
                  <a:schemeClr val="tx1">
                    <a:lumMod val="95000"/>
                    <a:lumOff val="5000"/>
                  </a:schemeClr>
                </a:solidFill>
                <a:latin typeface="Times New Roman" panose="02020603050405020304" pitchFamily="18" charset="0"/>
                <a:cs typeface="Times New Roman" panose="02020603050405020304" pitchFamily="18" charset="0"/>
              </a:rPr>
              <a:t>Significance of Project</a:t>
            </a:r>
          </a:p>
        </p:txBody>
      </p:sp>
    </p:spTree>
    <p:extLst>
      <p:ext uri="{BB962C8B-B14F-4D97-AF65-F5344CB8AC3E}">
        <p14:creationId xmlns:p14="http://schemas.microsoft.com/office/powerpoint/2010/main" val="1961943734"/>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E87DE47-AB81-D6FC-0D52-D7CB35913E73}"/>
              </a:ext>
            </a:extLst>
          </p:cNvPr>
          <p:cNvSpPr txBox="1"/>
          <p:nvPr/>
        </p:nvSpPr>
        <p:spPr>
          <a:xfrm>
            <a:off x="1698171" y="123245"/>
            <a:ext cx="4198776" cy="584775"/>
          </a:xfrm>
          <a:prstGeom prst="rect">
            <a:avLst/>
          </a:prstGeom>
          <a:noFill/>
        </p:spPr>
        <p:txBody>
          <a:bodyPr wrap="square" rtlCol="0">
            <a:spAutoFit/>
          </a:bodyPr>
          <a:lstStyle/>
          <a:p>
            <a:r>
              <a:rPr lang="en-IN" sz="3200" b="1" u="sng" dirty="0">
                <a:latin typeface="Times New Roman" panose="02020603050405020304" pitchFamily="18" charset="0"/>
                <a:cs typeface="Times New Roman" panose="02020603050405020304" pitchFamily="18" charset="0"/>
              </a:rPr>
              <a:t>Project inspiration:</a:t>
            </a:r>
          </a:p>
        </p:txBody>
      </p:sp>
      <p:sp>
        <p:nvSpPr>
          <p:cNvPr id="4" name="TextBox 3">
            <a:extLst>
              <a:ext uri="{FF2B5EF4-FFF2-40B4-BE49-F238E27FC236}">
                <a16:creationId xmlns:a16="http://schemas.microsoft.com/office/drawing/2014/main" id="{21A8C24A-76C8-E8A1-6358-C1480F3BDF71}"/>
              </a:ext>
            </a:extLst>
          </p:cNvPr>
          <p:cNvSpPr txBox="1"/>
          <p:nvPr/>
        </p:nvSpPr>
        <p:spPr>
          <a:xfrm>
            <a:off x="1698171" y="1110343"/>
            <a:ext cx="7025951" cy="3139321"/>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Recognizing Challenges: </a:t>
            </a:r>
            <a:r>
              <a:rPr lang="en-US" dirty="0">
                <a:latin typeface="Times New Roman" panose="02020603050405020304" pitchFamily="18" charset="0"/>
                <a:cs typeface="Times New Roman" panose="02020603050405020304" pitchFamily="18" charset="0"/>
              </a:rPr>
              <a:t>Identifying inefficiencies in the traditional certificate issuance process.</a:t>
            </a:r>
          </a:p>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Personal Connection: </a:t>
            </a:r>
            <a:r>
              <a:rPr lang="en-US" dirty="0">
                <a:latin typeface="Times New Roman" panose="02020603050405020304" pitchFamily="18" charset="0"/>
                <a:cs typeface="Times New Roman" panose="02020603050405020304" pitchFamily="18" charset="0"/>
              </a:rPr>
              <a:t>Personal experiences with delays in obtaining certificates.</a:t>
            </a:r>
          </a:p>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Aspiring for Solutions: </a:t>
            </a:r>
            <a:r>
              <a:rPr lang="en-US" dirty="0">
                <a:latin typeface="Times New Roman" panose="02020603050405020304" pitchFamily="18" charset="0"/>
                <a:cs typeface="Times New Roman" panose="02020603050405020304" pitchFamily="18" charset="0"/>
              </a:rPr>
              <a:t>Motivated as IT students to contribute solutions for improvement.</a:t>
            </a:r>
          </a:p>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Positive Impact Vision: </a:t>
            </a:r>
            <a:r>
              <a:rPr lang="en-US" dirty="0">
                <a:latin typeface="Times New Roman" panose="02020603050405020304" pitchFamily="18" charset="0"/>
                <a:cs typeface="Times New Roman" panose="02020603050405020304" pitchFamily="18" charset="0"/>
              </a:rPr>
              <a:t>Envisioning a positive impact on peers facing similar challenges.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68061120"/>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F61FF4F-5F68-CBC3-9369-757BAAB72CC1}"/>
              </a:ext>
            </a:extLst>
          </p:cNvPr>
          <p:cNvSpPr txBox="1"/>
          <p:nvPr/>
        </p:nvSpPr>
        <p:spPr>
          <a:xfrm>
            <a:off x="1614195" y="-7466"/>
            <a:ext cx="7408507" cy="584775"/>
          </a:xfrm>
          <a:prstGeom prst="rect">
            <a:avLst/>
          </a:prstGeom>
          <a:noFill/>
        </p:spPr>
        <p:txBody>
          <a:bodyPr wrap="square" rtlCol="0">
            <a:spAutoFit/>
          </a:bodyPr>
          <a:lstStyle/>
          <a:p>
            <a:r>
              <a:rPr lang="en-IN" sz="3200" b="1" u="sng" dirty="0">
                <a:latin typeface="Times New Roman" panose="02020603050405020304" pitchFamily="18" charset="0"/>
                <a:cs typeface="Times New Roman" panose="02020603050405020304" pitchFamily="18" charset="0"/>
              </a:rPr>
              <a:t>Key Features:</a:t>
            </a:r>
          </a:p>
        </p:txBody>
      </p:sp>
      <p:pic>
        <p:nvPicPr>
          <p:cNvPr id="1026" name="Picture 2" descr="Seamless Integration Icons - Free SVG &amp; PNG Seamless Integration Images -  Noun Project">
            <a:extLst>
              <a:ext uri="{FF2B5EF4-FFF2-40B4-BE49-F238E27FC236}">
                <a16:creationId xmlns:a16="http://schemas.microsoft.com/office/drawing/2014/main" id="{387F9488-1BC9-9C4C-C26A-824767D77D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02521" y="860578"/>
            <a:ext cx="1154662" cy="109885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Automated process - Free education icons">
            <a:extLst>
              <a:ext uri="{FF2B5EF4-FFF2-40B4-BE49-F238E27FC236}">
                <a16:creationId xmlns:a16="http://schemas.microsoft.com/office/drawing/2014/main" id="{3AB261C0-5FBE-0CDA-B31A-F5F096A91CF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2521" y="2596942"/>
            <a:ext cx="1154662" cy="109885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User friendly - Free interface icons">
            <a:extLst>
              <a:ext uri="{FF2B5EF4-FFF2-40B4-BE49-F238E27FC236}">
                <a16:creationId xmlns:a16="http://schemas.microsoft.com/office/drawing/2014/main" id="{A9EF3AC4-7799-3617-85EF-062B53D70C1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02521" y="4261058"/>
            <a:ext cx="1154662" cy="109885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7EEA2913-9D7E-F94B-7058-4F3333A5B04D}"/>
              </a:ext>
            </a:extLst>
          </p:cNvPr>
          <p:cNvSpPr txBox="1"/>
          <p:nvPr/>
        </p:nvSpPr>
        <p:spPr>
          <a:xfrm>
            <a:off x="1614195" y="859942"/>
            <a:ext cx="5980924" cy="923330"/>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1)Seamless application process: </a:t>
            </a:r>
          </a:p>
          <a:p>
            <a:r>
              <a:rPr lang="en-IN" dirty="0">
                <a:latin typeface="Times New Roman" panose="02020603050405020304" pitchFamily="18" charset="0"/>
                <a:cs typeface="Times New Roman" panose="02020603050405020304" pitchFamily="18" charset="0"/>
              </a:rPr>
              <a:t>	 Effortless and continuous application process .</a:t>
            </a:r>
          </a:p>
          <a:p>
            <a:r>
              <a:rPr lang="en-IN" dirty="0">
                <a:latin typeface="Times New Roman" panose="02020603050405020304" pitchFamily="18" charset="0"/>
                <a:cs typeface="Times New Roman" panose="02020603050405020304" pitchFamily="18" charset="0"/>
              </a:rPr>
              <a:t>         Reduces complexity making it easy for students to apply</a:t>
            </a:r>
            <a:r>
              <a:rPr lang="en-IN" dirty="0"/>
              <a:t>.</a:t>
            </a:r>
          </a:p>
        </p:txBody>
      </p:sp>
      <p:sp>
        <p:nvSpPr>
          <p:cNvPr id="6" name="TextBox 5">
            <a:extLst>
              <a:ext uri="{FF2B5EF4-FFF2-40B4-BE49-F238E27FC236}">
                <a16:creationId xmlns:a16="http://schemas.microsoft.com/office/drawing/2014/main" id="{9FA3CC97-B2E8-C38C-D4FB-6D27185058AA}"/>
              </a:ext>
            </a:extLst>
          </p:cNvPr>
          <p:cNvSpPr txBox="1"/>
          <p:nvPr/>
        </p:nvSpPr>
        <p:spPr>
          <a:xfrm>
            <a:off x="1688841" y="2505670"/>
            <a:ext cx="5906278" cy="923330"/>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2)Automated certificate generation</a:t>
            </a:r>
            <a:r>
              <a:rPr lang="en-IN" dirty="0">
                <a:latin typeface="Times New Roman" panose="02020603050405020304" pitchFamily="18" charset="0"/>
                <a:cs typeface="Times New Roman" panose="02020603050405020304" pitchFamily="18" charset="0"/>
              </a:rPr>
              <a:t>:</a:t>
            </a:r>
          </a:p>
          <a:p>
            <a:r>
              <a:rPr lang="en-IN" dirty="0">
                <a:latin typeface="Times New Roman" panose="02020603050405020304" pitchFamily="18" charset="0"/>
                <a:cs typeface="Times New Roman" panose="02020603050405020304" pitchFamily="18" charset="0"/>
              </a:rPr>
              <a:t>	Certificates are generated automatically by the system.</a:t>
            </a:r>
          </a:p>
          <a:p>
            <a:r>
              <a:rPr lang="en-IN" dirty="0">
                <a:latin typeface="Times New Roman" panose="02020603050405020304" pitchFamily="18" charset="0"/>
                <a:cs typeface="Times New Roman" panose="02020603050405020304" pitchFamily="18" charset="0"/>
              </a:rPr>
              <a:t>	Speeds up the </a:t>
            </a:r>
            <a:r>
              <a:rPr lang="en-IN" dirty="0" err="1">
                <a:latin typeface="Times New Roman" panose="02020603050405020304" pitchFamily="18" charset="0"/>
                <a:cs typeface="Times New Roman" panose="02020603050405020304" pitchFamily="18" charset="0"/>
              </a:rPr>
              <a:t>process,reduces</a:t>
            </a:r>
            <a:r>
              <a:rPr lang="en-IN" dirty="0">
                <a:latin typeface="Times New Roman" panose="02020603050405020304" pitchFamily="18" charset="0"/>
                <a:cs typeface="Times New Roman" panose="02020603050405020304" pitchFamily="18" charset="0"/>
              </a:rPr>
              <a:t> manual work.</a:t>
            </a:r>
          </a:p>
        </p:txBody>
      </p:sp>
      <p:sp>
        <p:nvSpPr>
          <p:cNvPr id="7" name="TextBox 6">
            <a:extLst>
              <a:ext uri="{FF2B5EF4-FFF2-40B4-BE49-F238E27FC236}">
                <a16:creationId xmlns:a16="http://schemas.microsoft.com/office/drawing/2014/main" id="{88D2B21E-589B-C252-DB8E-D76EBCB66DD4}"/>
              </a:ext>
            </a:extLst>
          </p:cNvPr>
          <p:cNvSpPr txBox="1"/>
          <p:nvPr/>
        </p:nvSpPr>
        <p:spPr>
          <a:xfrm>
            <a:off x="1782147" y="4151398"/>
            <a:ext cx="5812972" cy="923330"/>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3)Provides an easy to navigate:</a:t>
            </a:r>
          </a:p>
          <a:p>
            <a:r>
              <a:rPr lang="en-IN" dirty="0">
                <a:latin typeface="Times New Roman" panose="02020603050405020304" pitchFamily="18" charset="0"/>
                <a:cs typeface="Times New Roman" panose="02020603050405020304" pitchFamily="18" charset="0"/>
              </a:rPr>
              <a:t>	User friendly Interface interface for students. </a:t>
            </a:r>
          </a:p>
          <a:p>
            <a:r>
              <a:rPr lang="en-IN" dirty="0">
                <a:latin typeface="Times New Roman" panose="02020603050405020304" pitchFamily="18" charset="0"/>
                <a:cs typeface="Times New Roman" panose="02020603050405020304" pitchFamily="18" charset="0"/>
              </a:rPr>
              <a:t>	Ensures accessibility for all students.</a:t>
            </a:r>
          </a:p>
        </p:txBody>
      </p:sp>
    </p:spTree>
    <p:extLst>
      <p:ext uri="{BB962C8B-B14F-4D97-AF65-F5344CB8AC3E}">
        <p14:creationId xmlns:p14="http://schemas.microsoft.com/office/powerpoint/2010/main" val="3400567609"/>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C612DEE-E53E-088F-77B2-FAAA6C5E7985}"/>
              </a:ext>
            </a:extLst>
          </p:cNvPr>
          <p:cNvSpPr txBox="1"/>
          <p:nvPr/>
        </p:nvSpPr>
        <p:spPr>
          <a:xfrm>
            <a:off x="1679510" y="0"/>
            <a:ext cx="3303037" cy="584775"/>
          </a:xfrm>
          <a:prstGeom prst="rect">
            <a:avLst/>
          </a:prstGeom>
          <a:noFill/>
        </p:spPr>
        <p:txBody>
          <a:bodyPr wrap="square" rtlCol="0">
            <a:spAutoFit/>
          </a:bodyPr>
          <a:lstStyle/>
          <a:p>
            <a:r>
              <a:rPr lang="en-IN" sz="3200" b="1" u="sng" dirty="0">
                <a:latin typeface="Times New Roman" panose="02020603050405020304" pitchFamily="18" charset="0"/>
                <a:cs typeface="Times New Roman" panose="02020603050405020304" pitchFamily="18" charset="0"/>
              </a:rPr>
              <a:t>Demo:</a:t>
            </a:r>
          </a:p>
        </p:txBody>
      </p:sp>
      <p:pic>
        <p:nvPicPr>
          <p:cNvPr id="8" name="Picture 7">
            <a:extLst>
              <a:ext uri="{FF2B5EF4-FFF2-40B4-BE49-F238E27FC236}">
                <a16:creationId xmlns:a16="http://schemas.microsoft.com/office/drawing/2014/main" id="{8D2AE7A9-C2D9-29A7-08EE-91ED2560A04B}"/>
              </a:ext>
            </a:extLst>
          </p:cNvPr>
          <p:cNvPicPr>
            <a:picLocks noChangeAspect="1"/>
          </p:cNvPicPr>
          <p:nvPr/>
        </p:nvPicPr>
        <p:blipFill>
          <a:blip r:embed="rId2"/>
          <a:stretch>
            <a:fillRect/>
          </a:stretch>
        </p:blipFill>
        <p:spPr>
          <a:xfrm>
            <a:off x="8577944" y="3671549"/>
            <a:ext cx="2572138" cy="2421340"/>
          </a:xfrm>
          <a:prstGeom prst="rect">
            <a:avLst/>
          </a:prstGeom>
        </p:spPr>
      </p:pic>
      <p:pic>
        <p:nvPicPr>
          <p:cNvPr id="9" name="Picture 8">
            <a:extLst>
              <a:ext uri="{FF2B5EF4-FFF2-40B4-BE49-F238E27FC236}">
                <a16:creationId xmlns:a16="http://schemas.microsoft.com/office/drawing/2014/main" id="{0D088383-1140-EECD-E607-8829737DE1DA}"/>
              </a:ext>
            </a:extLst>
          </p:cNvPr>
          <p:cNvPicPr>
            <a:picLocks noChangeAspect="1"/>
          </p:cNvPicPr>
          <p:nvPr/>
        </p:nvPicPr>
        <p:blipFill>
          <a:blip r:embed="rId3"/>
          <a:stretch>
            <a:fillRect/>
          </a:stretch>
        </p:blipFill>
        <p:spPr>
          <a:xfrm>
            <a:off x="1822584" y="917982"/>
            <a:ext cx="2796069" cy="2268469"/>
          </a:xfrm>
          <a:prstGeom prst="rect">
            <a:avLst/>
          </a:prstGeom>
        </p:spPr>
      </p:pic>
      <p:pic>
        <p:nvPicPr>
          <p:cNvPr id="10" name="Picture 9">
            <a:extLst>
              <a:ext uri="{FF2B5EF4-FFF2-40B4-BE49-F238E27FC236}">
                <a16:creationId xmlns:a16="http://schemas.microsoft.com/office/drawing/2014/main" id="{2A75DF28-B8B0-BB25-4FBB-4DEE6DECE179}"/>
              </a:ext>
            </a:extLst>
          </p:cNvPr>
          <p:cNvPicPr>
            <a:picLocks noChangeAspect="1"/>
          </p:cNvPicPr>
          <p:nvPr/>
        </p:nvPicPr>
        <p:blipFill>
          <a:blip r:embed="rId4"/>
          <a:stretch>
            <a:fillRect/>
          </a:stretch>
        </p:blipFill>
        <p:spPr>
          <a:xfrm>
            <a:off x="5337109" y="917982"/>
            <a:ext cx="2444621" cy="2268467"/>
          </a:xfrm>
          <a:prstGeom prst="rect">
            <a:avLst/>
          </a:prstGeom>
        </p:spPr>
      </p:pic>
      <p:pic>
        <p:nvPicPr>
          <p:cNvPr id="11" name="Picture 10">
            <a:extLst>
              <a:ext uri="{FF2B5EF4-FFF2-40B4-BE49-F238E27FC236}">
                <a16:creationId xmlns:a16="http://schemas.microsoft.com/office/drawing/2014/main" id="{E4502209-DFD4-D6C9-21C8-1CAB51C117E4}"/>
              </a:ext>
            </a:extLst>
          </p:cNvPr>
          <p:cNvPicPr>
            <a:picLocks noChangeAspect="1"/>
          </p:cNvPicPr>
          <p:nvPr/>
        </p:nvPicPr>
        <p:blipFill>
          <a:blip r:embed="rId5"/>
          <a:stretch>
            <a:fillRect/>
          </a:stretch>
        </p:blipFill>
        <p:spPr>
          <a:xfrm>
            <a:off x="8577944" y="917983"/>
            <a:ext cx="2572138" cy="2268466"/>
          </a:xfrm>
          <a:prstGeom prst="rect">
            <a:avLst/>
          </a:prstGeom>
        </p:spPr>
      </p:pic>
      <p:pic>
        <p:nvPicPr>
          <p:cNvPr id="13" name="Picture 12">
            <a:extLst>
              <a:ext uri="{FF2B5EF4-FFF2-40B4-BE49-F238E27FC236}">
                <a16:creationId xmlns:a16="http://schemas.microsoft.com/office/drawing/2014/main" id="{C7C959C7-B65E-81FF-0052-43A44468EB05}"/>
              </a:ext>
            </a:extLst>
          </p:cNvPr>
          <p:cNvPicPr>
            <a:picLocks noChangeAspect="1"/>
          </p:cNvPicPr>
          <p:nvPr/>
        </p:nvPicPr>
        <p:blipFill>
          <a:blip r:embed="rId6"/>
          <a:stretch>
            <a:fillRect/>
          </a:stretch>
        </p:blipFill>
        <p:spPr>
          <a:xfrm>
            <a:off x="5337109" y="3671550"/>
            <a:ext cx="2444621" cy="2421340"/>
          </a:xfrm>
          <a:prstGeom prst="rect">
            <a:avLst/>
          </a:prstGeom>
        </p:spPr>
      </p:pic>
      <p:pic>
        <p:nvPicPr>
          <p:cNvPr id="18" name="Picture 17">
            <a:extLst>
              <a:ext uri="{FF2B5EF4-FFF2-40B4-BE49-F238E27FC236}">
                <a16:creationId xmlns:a16="http://schemas.microsoft.com/office/drawing/2014/main" id="{380BC75F-FAD7-05A8-D2EF-5116D19AA900}"/>
              </a:ext>
            </a:extLst>
          </p:cNvPr>
          <p:cNvPicPr>
            <a:picLocks noChangeAspect="1"/>
          </p:cNvPicPr>
          <p:nvPr/>
        </p:nvPicPr>
        <p:blipFill>
          <a:blip r:embed="rId7"/>
          <a:stretch>
            <a:fillRect/>
          </a:stretch>
        </p:blipFill>
        <p:spPr>
          <a:xfrm>
            <a:off x="1822585" y="3671549"/>
            <a:ext cx="2796068" cy="2421341"/>
          </a:xfrm>
          <a:prstGeom prst="rect">
            <a:avLst/>
          </a:prstGeom>
        </p:spPr>
      </p:pic>
    </p:spTree>
    <p:extLst>
      <p:ext uri="{BB962C8B-B14F-4D97-AF65-F5344CB8AC3E}">
        <p14:creationId xmlns:p14="http://schemas.microsoft.com/office/powerpoint/2010/main" val="226894747"/>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fade">
                                      <p:cBhvr>
                                        <p:cTn id="19" dur="500"/>
                                        <p:tgtEl>
                                          <p:spTgt spid="18"/>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500"/>
                                        <p:tgtEl>
                                          <p:spTgt spid="13"/>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F0A07D8-29E7-5746-ACA5-C15FC04EC587}"/>
              </a:ext>
            </a:extLst>
          </p:cNvPr>
          <p:cNvSpPr txBox="1"/>
          <p:nvPr/>
        </p:nvSpPr>
        <p:spPr>
          <a:xfrm>
            <a:off x="1381126" y="75482"/>
            <a:ext cx="3526972" cy="584775"/>
          </a:xfrm>
          <a:prstGeom prst="rect">
            <a:avLst/>
          </a:prstGeom>
          <a:noFill/>
        </p:spPr>
        <p:txBody>
          <a:bodyPr wrap="square" rtlCol="0">
            <a:spAutoFit/>
          </a:bodyPr>
          <a:lstStyle/>
          <a:p>
            <a:r>
              <a:rPr lang="en-IN" sz="3200" b="1" u="sng" dirty="0">
                <a:latin typeface="Times New Roman" panose="02020603050405020304" pitchFamily="18" charset="0"/>
                <a:cs typeface="Times New Roman" panose="02020603050405020304" pitchFamily="18" charset="0"/>
              </a:rPr>
              <a:t>Target audience:</a:t>
            </a:r>
          </a:p>
        </p:txBody>
      </p:sp>
      <p:sp>
        <p:nvSpPr>
          <p:cNvPr id="3" name="TextBox 2">
            <a:extLst>
              <a:ext uri="{FF2B5EF4-FFF2-40B4-BE49-F238E27FC236}">
                <a16:creationId xmlns:a16="http://schemas.microsoft.com/office/drawing/2014/main" id="{A1314940-BBF3-ACE6-D68B-0D32B5F40F25}"/>
              </a:ext>
            </a:extLst>
          </p:cNvPr>
          <p:cNvSpPr txBox="1"/>
          <p:nvPr/>
        </p:nvSpPr>
        <p:spPr>
          <a:xfrm>
            <a:off x="1483762" y="750560"/>
            <a:ext cx="7128393" cy="3693319"/>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1.Students:</a:t>
            </a:r>
            <a:r>
              <a:rPr lang="en-US" dirty="0">
                <a:latin typeface="Times New Roman" panose="02020603050405020304" pitchFamily="18" charset="0"/>
                <a:cs typeface="Times New Roman" panose="02020603050405020304" pitchFamily="18" charset="0"/>
              </a:rPr>
              <a:t> </a:t>
            </a:r>
          </a:p>
          <a:p>
            <a:pPr lvl="1"/>
            <a:r>
              <a:rPr lang="en-US" dirty="0">
                <a:latin typeface="Times New Roman" panose="02020603050405020304" pitchFamily="18" charset="0"/>
                <a:cs typeface="Times New Roman" panose="02020603050405020304" pitchFamily="18" charset="0"/>
              </a:rPr>
              <a:t>The primary users of the platform seeking </a:t>
            </a:r>
            <a:r>
              <a:rPr lang="en-US" dirty="0" err="1">
                <a:latin typeface="Times New Roman" panose="02020603050405020304" pitchFamily="18" charset="0"/>
                <a:cs typeface="Times New Roman" panose="02020603050405020304" pitchFamily="18" charset="0"/>
              </a:rPr>
              <a:t>Bonafide</a:t>
            </a:r>
            <a:r>
              <a:rPr lang="en-US" dirty="0">
                <a:latin typeface="Times New Roman" panose="02020603050405020304" pitchFamily="18" charset="0"/>
                <a:cs typeface="Times New Roman" panose="02020603050405020304" pitchFamily="18" charset="0"/>
              </a:rPr>
              <a:t> and TC certificates.</a:t>
            </a:r>
          </a:p>
          <a:p>
            <a:pPr lvl="1"/>
            <a:r>
              <a:rPr lang="en-US" dirty="0">
                <a:latin typeface="Times New Roman" panose="02020603050405020304" pitchFamily="18" charset="0"/>
                <a:cs typeface="Times New Roman" panose="02020603050405020304" pitchFamily="18" charset="0"/>
              </a:rPr>
              <a:t>Benefits: Quick and convenient access to essential certificates.</a:t>
            </a:r>
          </a:p>
          <a:p>
            <a:pPr lvl="1"/>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2. Administrative Staff:</a:t>
            </a:r>
          </a:p>
          <a:p>
            <a:r>
              <a:rPr lang="en-US" dirty="0">
                <a:latin typeface="Times New Roman" panose="02020603050405020304" pitchFamily="18" charset="0"/>
                <a:cs typeface="Times New Roman" panose="02020603050405020304" pitchFamily="18" charset="0"/>
              </a:rPr>
              <a:t> 	Those responsible for managing and approving certificate requests.</a:t>
            </a:r>
          </a:p>
          <a:p>
            <a:pPr lvl="1"/>
            <a:r>
              <a:rPr lang="en-US" dirty="0">
                <a:latin typeface="Times New Roman" panose="02020603050405020304" pitchFamily="18" charset="0"/>
                <a:cs typeface="Times New Roman" panose="02020603050405020304" pitchFamily="18" charset="0"/>
              </a:rPr>
              <a:t>Benefits: Streamlined processes, reduced administrative workload.</a:t>
            </a:r>
          </a:p>
          <a:p>
            <a:pPr lvl="1"/>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3. Institute Authorities:</a:t>
            </a:r>
          </a:p>
          <a:p>
            <a:pPr lvl="1"/>
            <a:r>
              <a:rPr lang="en-US" dirty="0">
                <a:latin typeface="Times New Roman" panose="02020603050405020304" pitchFamily="18" charset="0"/>
                <a:cs typeface="Times New Roman" panose="02020603050405020304" pitchFamily="18" charset="0"/>
              </a:rPr>
              <a:t>Decision-makers overseeing the certificate issuance system.</a:t>
            </a:r>
          </a:p>
          <a:p>
            <a:pPr lvl="1"/>
            <a:r>
              <a:rPr lang="en-US" dirty="0">
                <a:latin typeface="Times New Roman" panose="02020603050405020304" pitchFamily="18" charset="0"/>
                <a:cs typeface="Times New Roman" panose="02020603050405020304" pitchFamily="18" charset="0"/>
              </a:rPr>
              <a:t>Benefits: Enhanced efficiency, better data management.</a:t>
            </a:r>
          </a:p>
          <a:p>
            <a:pPr lvl="1"/>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EAC824A7-F7B8-1E28-5E77-A749524B3DAF}"/>
              </a:ext>
            </a:extLst>
          </p:cNvPr>
          <p:cNvSpPr txBox="1"/>
          <p:nvPr/>
        </p:nvSpPr>
        <p:spPr>
          <a:xfrm>
            <a:off x="1576873" y="4968314"/>
            <a:ext cx="5738327" cy="1200329"/>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Broad Impact:</a:t>
            </a:r>
          </a:p>
          <a:p>
            <a:pPr lvl="1"/>
            <a:r>
              <a:rPr lang="en-US" dirty="0">
                <a:latin typeface="Times New Roman" panose="02020603050405020304" pitchFamily="18" charset="0"/>
                <a:cs typeface="Times New Roman" panose="02020603050405020304" pitchFamily="18" charset="0"/>
              </a:rPr>
              <a:t>The platform caters to a diverse audience within the academic institution, ensuring a positive impact on the overall administrative and student experience</a:t>
            </a:r>
            <a:r>
              <a:rPr lang="en-US" dirty="0"/>
              <a:t>.</a:t>
            </a:r>
            <a:endParaRPr lang="en-IN" dirty="0"/>
          </a:p>
        </p:txBody>
      </p:sp>
      <p:pic>
        <p:nvPicPr>
          <p:cNvPr id="6" name="Picture 5">
            <a:extLst>
              <a:ext uri="{FF2B5EF4-FFF2-40B4-BE49-F238E27FC236}">
                <a16:creationId xmlns:a16="http://schemas.microsoft.com/office/drawing/2014/main" id="{23CC3A7B-4DE2-A7ED-F952-6E96FF165325}"/>
              </a:ext>
            </a:extLst>
          </p:cNvPr>
          <p:cNvPicPr>
            <a:picLocks noChangeAspect="1"/>
          </p:cNvPicPr>
          <p:nvPr/>
        </p:nvPicPr>
        <p:blipFill>
          <a:blip r:embed="rId2"/>
          <a:stretch>
            <a:fillRect/>
          </a:stretch>
        </p:blipFill>
        <p:spPr>
          <a:xfrm>
            <a:off x="8389387" y="1425251"/>
            <a:ext cx="3228976" cy="3162300"/>
          </a:xfrm>
          <a:prstGeom prst="rect">
            <a:avLst/>
          </a:prstGeom>
        </p:spPr>
      </p:pic>
    </p:spTree>
    <p:extLst>
      <p:ext uri="{BB962C8B-B14F-4D97-AF65-F5344CB8AC3E}">
        <p14:creationId xmlns:p14="http://schemas.microsoft.com/office/powerpoint/2010/main" val="2950396056"/>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C0873FC-0D95-2FBD-76D4-F786E8EA7B3A}"/>
              </a:ext>
            </a:extLst>
          </p:cNvPr>
          <p:cNvSpPr txBox="1"/>
          <p:nvPr/>
        </p:nvSpPr>
        <p:spPr>
          <a:xfrm>
            <a:off x="1530221" y="0"/>
            <a:ext cx="2705878" cy="584775"/>
          </a:xfrm>
          <a:prstGeom prst="rect">
            <a:avLst/>
          </a:prstGeom>
          <a:noFill/>
        </p:spPr>
        <p:txBody>
          <a:bodyPr wrap="square" rtlCol="0">
            <a:spAutoFit/>
          </a:bodyPr>
          <a:lstStyle/>
          <a:p>
            <a:r>
              <a:rPr lang="en-IN" sz="3200" b="1" u="sng" dirty="0">
                <a:latin typeface="Times New Roman" panose="02020603050405020304" pitchFamily="18" charset="0"/>
                <a:cs typeface="Times New Roman" panose="02020603050405020304" pitchFamily="18" charset="0"/>
              </a:rPr>
              <a:t>Future Scope:</a:t>
            </a:r>
            <a:endParaRPr lang="en-IN" u="sng" dirty="0"/>
          </a:p>
        </p:txBody>
      </p:sp>
      <p:sp>
        <p:nvSpPr>
          <p:cNvPr id="4" name="TextBox 3">
            <a:extLst>
              <a:ext uri="{FF2B5EF4-FFF2-40B4-BE49-F238E27FC236}">
                <a16:creationId xmlns:a16="http://schemas.microsoft.com/office/drawing/2014/main" id="{64FF1625-1985-38A2-2ED2-E28F2A4ACCD2}"/>
              </a:ext>
            </a:extLst>
          </p:cNvPr>
          <p:cNvSpPr txBox="1"/>
          <p:nvPr/>
        </p:nvSpPr>
        <p:spPr>
          <a:xfrm>
            <a:off x="1530221" y="1082351"/>
            <a:ext cx="8938726" cy="3693319"/>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Extended Certificate Types: </a:t>
            </a:r>
            <a:r>
              <a:rPr lang="en-US" dirty="0">
                <a:latin typeface="Times New Roman" panose="02020603050405020304" pitchFamily="18" charset="0"/>
                <a:cs typeface="Times New Roman" panose="02020603050405020304" pitchFamily="18" charset="0"/>
              </a:rPr>
              <a:t>Explore the inclusion of additional certificate types beyond </a:t>
            </a:r>
            <a:r>
              <a:rPr lang="en-US" dirty="0" err="1">
                <a:latin typeface="Times New Roman" panose="02020603050405020304" pitchFamily="18" charset="0"/>
                <a:cs typeface="Times New Roman" panose="02020603050405020304" pitchFamily="18" charset="0"/>
              </a:rPr>
              <a:t>bonafide</a:t>
            </a:r>
            <a:r>
              <a:rPr lang="en-US" dirty="0">
                <a:latin typeface="Times New Roman" panose="02020603050405020304" pitchFamily="18" charset="0"/>
                <a:cs typeface="Times New Roman" panose="02020603050405020304" pitchFamily="18" charset="0"/>
              </a:rPr>
              <a:t> and TC certificate Enhanced. </a:t>
            </a:r>
          </a:p>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User Interface: </a:t>
            </a:r>
            <a:r>
              <a:rPr lang="en-US" dirty="0">
                <a:latin typeface="Times New Roman" panose="02020603050405020304" pitchFamily="18" charset="0"/>
                <a:cs typeface="Times New Roman" panose="02020603050405020304" pitchFamily="18" charset="0"/>
              </a:rPr>
              <a:t>Focus on improving the user interface for a more intuitive experience.</a:t>
            </a:r>
          </a:p>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Integration with Academic Systems: </a:t>
            </a:r>
            <a:r>
              <a:rPr lang="en-US" dirty="0">
                <a:latin typeface="Times New Roman" panose="02020603050405020304" pitchFamily="18" charset="0"/>
                <a:cs typeface="Times New Roman" panose="02020603050405020304" pitchFamily="18" charset="0"/>
              </a:rPr>
              <a:t>Explore opportunities for integration with other academic systems for seamless data flow.</a:t>
            </a:r>
          </a:p>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Mobile Application Development: </a:t>
            </a:r>
            <a:r>
              <a:rPr lang="en-US" dirty="0">
                <a:latin typeface="Times New Roman" panose="02020603050405020304" pitchFamily="18" charset="0"/>
                <a:cs typeface="Times New Roman" panose="02020603050405020304" pitchFamily="18" charset="0"/>
              </a:rPr>
              <a:t>Consider developing a mobile application for on-the-go certificate requests.</a:t>
            </a:r>
          </a:p>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User Feedback Mechanism: </a:t>
            </a:r>
            <a:r>
              <a:rPr lang="en-US" dirty="0">
                <a:latin typeface="Times New Roman" panose="02020603050405020304" pitchFamily="18" charset="0"/>
                <a:cs typeface="Times New Roman" panose="02020603050405020304" pitchFamily="18" charset="0"/>
              </a:rPr>
              <a:t>Implement a system for collecting and incorporating user feedback for continuous improvement.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64358433"/>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A4F4E18-BE64-24F6-5FBE-E18146F2EDDC}"/>
              </a:ext>
            </a:extLst>
          </p:cNvPr>
          <p:cNvSpPr txBox="1"/>
          <p:nvPr/>
        </p:nvSpPr>
        <p:spPr>
          <a:xfrm>
            <a:off x="1567542" y="74644"/>
            <a:ext cx="9573208" cy="3570208"/>
          </a:xfrm>
          <a:prstGeom prst="rect">
            <a:avLst/>
          </a:prstGeom>
          <a:noFill/>
        </p:spPr>
        <p:txBody>
          <a:bodyPr wrap="square" rtlCol="0">
            <a:spAutoFit/>
          </a:bodyPr>
          <a:lstStyle/>
          <a:p>
            <a:r>
              <a:rPr lang="en-US" sz="3200" b="1" u="sng" dirty="0">
                <a:latin typeface="Times New Roman" panose="02020603050405020304" pitchFamily="18" charset="0"/>
                <a:cs typeface="Times New Roman" panose="02020603050405020304" pitchFamily="18" charset="0"/>
              </a:rPr>
              <a:t>Conclusion:</a:t>
            </a:r>
          </a:p>
          <a:p>
            <a:endParaRPr lang="en-US" sz="3200"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1.Recap of Key Achievements:</a:t>
            </a:r>
          </a:p>
          <a:p>
            <a:pPr lvl="1"/>
            <a:r>
              <a:rPr lang="en-US" dirty="0">
                <a:latin typeface="Times New Roman" panose="02020603050405020304" pitchFamily="18" charset="0"/>
                <a:cs typeface="Times New Roman" panose="02020603050405020304" pitchFamily="18" charset="0"/>
              </a:rPr>
              <a:t>Our journey through the "Online </a:t>
            </a:r>
            <a:r>
              <a:rPr lang="en-US" dirty="0" err="1">
                <a:latin typeface="Times New Roman" panose="02020603050405020304" pitchFamily="18" charset="0"/>
                <a:cs typeface="Times New Roman" panose="02020603050405020304" pitchFamily="18" charset="0"/>
              </a:rPr>
              <a:t>Bonafide</a:t>
            </a:r>
            <a:r>
              <a:rPr lang="en-US" dirty="0">
                <a:latin typeface="Times New Roman" panose="02020603050405020304" pitchFamily="18" charset="0"/>
                <a:cs typeface="Times New Roman" panose="02020603050405020304" pitchFamily="18" charset="0"/>
              </a:rPr>
              <a:t> and TC Certificate Automation" project showcased a significant leap in streamlining the certificate issuance process.</a:t>
            </a:r>
          </a:p>
          <a:p>
            <a:pPr lvl="1"/>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2. Impact on Students and Administration:</a:t>
            </a:r>
          </a:p>
          <a:p>
            <a:pPr lvl="1"/>
            <a:r>
              <a:rPr lang="en-US" dirty="0">
                <a:latin typeface="Times New Roman" panose="02020603050405020304" pitchFamily="18" charset="0"/>
                <a:cs typeface="Times New Roman" panose="02020603050405020304" pitchFamily="18" charset="0"/>
              </a:rPr>
              <a:t>Witnessing the impact on both students and administration, we've witnessed a transformative shift towards efficiency and convenience. Students now experience a simplified application process, while administrators benefit from reduced workload and improved data management.</a:t>
            </a:r>
          </a:p>
          <a:p>
            <a:pPr lvl="1"/>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054879"/>
      </p:ext>
    </p:extLst>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472</TotalTime>
  <Words>614</Words>
  <Application>Microsoft Office PowerPoint</Application>
  <PresentationFormat>Widescreen</PresentationFormat>
  <Paragraphs>95</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Corbel</vt:lpstr>
      <vt:lpstr>Times New Roman</vt:lpstr>
      <vt:lpstr>Parallax</vt:lpstr>
      <vt:lpstr>   Government Polytechnic Nanded</vt:lpstr>
      <vt:lpstr>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Government Polytechnic Nanded</dc:title>
  <dc:creator>nikitha mandle</dc:creator>
  <cp:lastModifiedBy>Nikita Mandale</cp:lastModifiedBy>
  <cp:revision>14</cp:revision>
  <dcterms:created xsi:type="dcterms:W3CDTF">2023-11-12T07:41:55Z</dcterms:created>
  <dcterms:modified xsi:type="dcterms:W3CDTF">2023-11-20T15:42:52Z</dcterms:modified>
</cp:coreProperties>
</file>