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http://customooxmlschemas.google.com/">
      <go:slidesCustomData xmlns:go="http://customooxmlschemas.google.com/" r:id="rId28" roundtripDataSignature="AMtx7mjxlpwFI9mKvHysAaTdcKhcvigk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ab28924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3ab28924c3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ab28924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3ab28924c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ab28924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3ab28924c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ab28924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3ab28924c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b28924c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3ab28924c3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ab28924c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3ab28924c3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8782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Case Study</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Exploratory Data Analysis on Cab Company Investment</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20-Apr-2023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a:off x="-6531"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300">
                <a:solidFill>
                  <a:schemeClr val="accent2"/>
                </a:solidFill>
                <a:latin typeface="Calibri"/>
                <a:ea typeface="Calibri"/>
                <a:cs typeface="Calibri"/>
                <a:sym typeface="Calibri"/>
              </a:rPr>
              <a:t>       Age GroupWise Profit And Customer Base Analysis</a:t>
            </a:r>
            <a:endParaRPr sz="4300">
              <a:solidFill>
                <a:schemeClr val="accent2"/>
              </a:solidFill>
              <a:latin typeface="Calibri"/>
              <a:ea typeface="Calibri"/>
              <a:cs typeface="Calibri"/>
              <a:sym typeface="Calibri"/>
            </a:endParaRPr>
          </a:p>
        </p:txBody>
      </p:sp>
      <p:pic>
        <p:nvPicPr>
          <p:cNvPr id="155" name="Google Shape;155;p8"/>
          <p:cNvPicPr preferRelativeResize="0"/>
          <p:nvPr/>
        </p:nvPicPr>
        <p:blipFill>
          <a:blip r:embed="rId3">
            <a:alphaModFix/>
          </a:blip>
          <a:stretch>
            <a:fillRect/>
          </a:stretch>
        </p:blipFill>
        <p:spPr>
          <a:xfrm>
            <a:off x="710112" y="2138425"/>
            <a:ext cx="10758725" cy="4842550"/>
          </a:xfrm>
          <a:prstGeom prst="rect">
            <a:avLst/>
          </a:prstGeom>
          <a:noFill/>
          <a:ln>
            <a:noFill/>
          </a:ln>
        </p:spPr>
      </p:pic>
      <p:sp>
        <p:nvSpPr>
          <p:cNvPr id="156" name="Google Shape;156;p8"/>
          <p:cNvSpPr txBox="1"/>
          <p:nvPr/>
        </p:nvSpPr>
        <p:spPr>
          <a:xfrm>
            <a:off x="907150" y="1299025"/>
            <a:ext cx="10849500" cy="8394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Hypothesis 4: The cab demand and profits vary across age groups.</a:t>
            </a:r>
            <a:endParaRPr b="1" sz="1800">
              <a:solidFill>
                <a:schemeClr val="dk1"/>
              </a:solidFill>
              <a:latin typeface="Calibri"/>
              <a:ea typeface="Calibri"/>
              <a:cs typeface="Calibri"/>
              <a:sym typeface="Calibri"/>
            </a:endParaRPr>
          </a:p>
          <a:p>
            <a:pPr indent="-342900" lvl="1" marL="914400" rtl="0" algn="l">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Customers across all age groups tend to prefer Yellow Cab over Pink Cab. </a:t>
            </a:r>
            <a:endParaRPr b="1"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762014" y="1463050"/>
            <a:ext cx="11020800" cy="12006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Hypothesis 5: Customers in different cities have different preference of cab companies.</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In nearly all the cities featured in the dataset, Yellow Cab emerged as the preferred choice, with the exception of San Diego, Nashville, Sacramento, and Pittsburgh.</a:t>
            </a:r>
            <a:endParaRPr sz="1800">
              <a:solidFill>
                <a:schemeClr val="dk1"/>
              </a:solidFill>
              <a:latin typeface="Calibri"/>
              <a:ea typeface="Calibri"/>
              <a:cs typeface="Calibri"/>
              <a:sym typeface="Calibri"/>
            </a:endParaRPr>
          </a:p>
        </p:txBody>
      </p:sp>
      <p:sp>
        <p:nvSpPr>
          <p:cNvPr id="162" name="Google Shape;162;p11"/>
          <p:cNvSpPr/>
          <p:nvPr/>
        </p:nvSpPr>
        <p:spPr>
          <a:xfrm>
            <a:off x="0" y="-10498"/>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300">
                <a:solidFill>
                  <a:schemeClr val="accent2"/>
                </a:solidFill>
                <a:latin typeface="Calibri"/>
                <a:ea typeface="Calibri"/>
                <a:cs typeface="Calibri"/>
                <a:sym typeface="Calibri"/>
              </a:rPr>
              <a:t>      Customer Presence of Yellow and Pink cab city wise</a:t>
            </a:r>
            <a:endParaRPr sz="4300">
              <a:solidFill>
                <a:schemeClr val="accent2"/>
              </a:solidFill>
              <a:latin typeface="Calibri"/>
              <a:ea typeface="Calibri"/>
              <a:cs typeface="Calibri"/>
              <a:sym typeface="Calibri"/>
            </a:endParaRPr>
          </a:p>
        </p:txBody>
      </p:sp>
      <p:pic>
        <p:nvPicPr>
          <p:cNvPr id="163" name="Google Shape;163;p11"/>
          <p:cNvPicPr preferRelativeResize="0"/>
          <p:nvPr/>
        </p:nvPicPr>
        <p:blipFill>
          <a:blip r:embed="rId3">
            <a:alphaModFix/>
          </a:blip>
          <a:stretch>
            <a:fillRect/>
          </a:stretch>
        </p:blipFill>
        <p:spPr>
          <a:xfrm>
            <a:off x="0" y="3048000"/>
            <a:ext cx="12192001"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nvSpPr>
        <p:spPr>
          <a:xfrm>
            <a:off x="8216525" y="1723552"/>
            <a:ext cx="3879600" cy="3140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Hypothesis 6: The cab demand and usage patterns for both companies vary across different months</a:t>
            </a:r>
            <a:endParaRPr b="1"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seasonal component influences profits, with lower earnings observed from January to April and from July to August. Despite these fluctuations, Yellow Cab consistently maintains a higher overall profit compared to Pink Cab.</a:t>
            </a:r>
            <a:endParaRPr sz="1800">
              <a:solidFill>
                <a:schemeClr val="dk1"/>
              </a:solidFill>
              <a:latin typeface="Calibri"/>
              <a:ea typeface="Calibri"/>
              <a:cs typeface="Calibri"/>
              <a:sym typeface="Calibri"/>
            </a:endParaRPr>
          </a:p>
        </p:txBody>
      </p:sp>
      <p:sp>
        <p:nvSpPr>
          <p:cNvPr id="169" name="Google Shape;169;p13"/>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Seasonality in the demand</a:t>
            </a:r>
            <a:endParaRPr/>
          </a:p>
        </p:txBody>
      </p:sp>
      <p:pic>
        <p:nvPicPr>
          <p:cNvPr id="170" name="Google Shape;170;p13"/>
          <p:cNvPicPr preferRelativeResize="0"/>
          <p:nvPr/>
        </p:nvPicPr>
        <p:blipFill>
          <a:blip r:embed="rId3">
            <a:alphaModFix/>
          </a:blip>
          <a:stretch>
            <a:fillRect/>
          </a:stretch>
        </p:blipFill>
        <p:spPr>
          <a:xfrm>
            <a:off x="134250" y="1723550"/>
            <a:ext cx="8193576" cy="424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3ab28924c3_0_63"/>
          <p:cNvSpPr txBox="1"/>
          <p:nvPr/>
        </p:nvSpPr>
        <p:spPr>
          <a:xfrm>
            <a:off x="10526125" y="1723550"/>
            <a:ext cx="1569900" cy="2031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a polynomial prediction of the profit for the next 12 months.</a:t>
            </a:r>
            <a:endParaRPr sz="1800">
              <a:solidFill>
                <a:schemeClr val="dk1"/>
              </a:solidFill>
              <a:latin typeface="Calibri"/>
              <a:ea typeface="Calibri"/>
              <a:cs typeface="Calibri"/>
              <a:sym typeface="Calibri"/>
            </a:endParaRPr>
          </a:p>
        </p:txBody>
      </p:sp>
      <p:sp>
        <p:nvSpPr>
          <p:cNvPr id="176" name="Google Shape;176;g23ab28924c3_0_63"/>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Seasonality in the demand</a:t>
            </a:r>
            <a:endParaRPr/>
          </a:p>
        </p:txBody>
      </p:sp>
      <p:pic>
        <p:nvPicPr>
          <p:cNvPr id="177" name="Google Shape;177;g23ab28924c3_0_63"/>
          <p:cNvPicPr preferRelativeResize="0"/>
          <p:nvPr/>
        </p:nvPicPr>
        <p:blipFill>
          <a:blip r:embed="rId3">
            <a:alphaModFix/>
          </a:blip>
          <a:stretch>
            <a:fillRect/>
          </a:stretch>
        </p:blipFill>
        <p:spPr>
          <a:xfrm>
            <a:off x="0" y="1723550"/>
            <a:ext cx="10559899" cy="464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Customer And Ride Analysis Day Wise</a:t>
            </a:r>
            <a:endParaRPr sz="4400">
              <a:solidFill>
                <a:schemeClr val="accent2"/>
              </a:solidFill>
              <a:latin typeface="Calibri"/>
              <a:ea typeface="Calibri"/>
              <a:cs typeface="Calibri"/>
              <a:sym typeface="Calibri"/>
            </a:endParaRPr>
          </a:p>
        </p:txBody>
      </p:sp>
      <p:pic>
        <p:nvPicPr>
          <p:cNvPr id="183" name="Google Shape;183;p15"/>
          <p:cNvPicPr preferRelativeResize="0"/>
          <p:nvPr/>
        </p:nvPicPr>
        <p:blipFill>
          <a:blip r:embed="rId3">
            <a:alphaModFix/>
          </a:blip>
          <a:stretch>
            <a:fillRect/>
          </a:stretch>
        </p:blipFill>
        <p:spPr>
          <a:xfrm>
            <a:off x="0" y="1536300"/>
            <a:ext cx="5950851" cy="3630174"/>
          </a:xfrm>
          <a:prstGeom prst="rect">
            <a:avLst/>
          </a:prstGeom>
          <a:noFill/>
          <a:ln>
            <a:noFill/>
          </a:ln>
        </p:spPr>
      </p:pic>
      <p:pic>
        <p:nvPicPr>
          <p:cNvPr id="184" name="Google Shape;184;p15"/>
          <p:cNvPicPr preferRelativeResize="0"/>
          <p:nvPr/>
        </p:nvPicPr>
        <p:blipFill>
          <a:blip r:embed="rId4">
            <a:alphaModFix/>
          </a:blip>
          <a:stretch>
            <a:fillRect/>
          </a:stretch>
        </p:blipFill>
        <p:spPr>
          <a:xfrm>
            <a:off x="5950850" y="1782975"/>
            <a:ext cx="6299201" cy="3292051"/>
          </a:xfrm>
          <a:prstGeom prst="rect">
            <a:avLst/>
          </a:prstGeom>
          <a:noFill/>
          <a:ln>
            <a:noFill/>
          </a:ln>
        </p:spPr>
      </p:pic>
      <p:sp>
        <p:nvSpPr>
          <p:cNvPr id="185" name="Google Shape;185;p15"/>
          <p:cNvSpPr txBox="1"/>
          <p:nvPr/>
        </p:nvSpPr>
        <p:spPr>
          <a:xfrm>
            <a:off x="834575" y="5642425"/>
            <a:ext cx="10287000" cy="12774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Hypothesis 7: The cab demand and usage patterns for both companies vary across different days of the week</a:t>
            </a:r>
            <a:endParaRPr sz="1700">
              <a:latin typeface="Calibri"/>
              <a:ea typeface="Calibri"/>
              <a:cs typeface="Calibri"/>
              <a:sym typeface="Calibri"/>
            </a:endParaRPr>
          </a:p>
          <a:p>
            <a:pPr indent="-342900" lvl="1" marL="914400" rtl="0" algn="l">
              <a:spcBef>
                <a:spcPts val="0"/>
              </a:spcBef>
              <a:spcAft>
                <a:spcPts val="0"/>
              </a:spcAft>
              <a:buClr>
                <a:schemeClr val="dk1"/>
              </a:buClr>
              <a:buSzPts val="1800"/>
              <a:buChar char="○"/>
            </a:pPr>
            <a:r>
              <a:rPr lang="en-US" sz="1700">
                <a:latin typeface="Calibri"/>
                <a:ea typeface="Calibri"/>
                <a:cs typeface="Calibri"/>
                <a:sym typeface="Calibri"/>
              </a:rPr>
              <a:t>During both weekdays and weekends, Yellow Cab consistently generates higher profits and attracts a larger customer base compared to Pink Cab.</a:t>
            </a:r>
            <a:endParaRPr sz="17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3ab28924c3_0_14"/>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Yearly Profit Analysis</a:t>
            </a:r>
            <a:endParaRPr/>
          </a:p>
        </p:txBody>
      </p:sp>
      <p:pic>
        <p:nvPicPr>
          <p:cNvPr id="191" name="Google Shape;191;g23ab28924c3_0_14"/>
          <p:cNvPicPr preferRelativeResize="0"/>
          <p:nvPr/>
        </p:nvPicPr>
        <p:blipFill>
          <a:blip r:embed="rId3">
            <a:alphaModFix/>
          </a:blip>
          <a:stretch>
            <a:fillRect/>
          </a:stretch>
        </p:blipFill>
        <p:spPr>
          <a:xfrm>
            <a:off x="1150275" y="1482901"/>
            <a:ext cx="9533224" cy="484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3ab28924c3_0_19"/>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Yearly Profit Prediction</a:t>
            </a:r>
            <a:endParaRPr/>
          </a:p>
        </p:txBody>
      </p:sp>
      <p:pic>
        <p:nvPicPr>
          <p:cNvPr id="197" name="Google Shape;197;g23ab28924c3_0_19"/>
          <p:cNvPicPr preferRelativeResize="0"/>
          <p:nvPr/>
        </p:nvPicPr>
        <p:blipFill>
          <a:blip r:embed="rId3">
            <a:alphaModFix/>
          </a:blip>
          <a:stretch>
            <a:fillRect/>
          </a:stretch>
        </p:blipFill>
        <p:spPr>
          <a:xfrm>
            <a:off x="1440550" y="1371588"/>
            <a:ext cx="9698914" cy="51816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nvSpPr>
        <p:spPr>
          <a:xfrm>
            <a:off x="762000" y="1595025"/>
            <a:ext cx="11430000" cy="427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We recommend Yellow Can for investment based on following reasons:</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Char char="•"/>
            </a:pPr>
            <a:r>
              <a:rPr b="1" lang="en-US" sz="1600">
                <a:solidFill>
                  <a:schemeClr val="dk1"/>
                </a:solidFill>
                <a:latin typeface="Calibri"/>
                <a:ea typeface="Calibri"/>
                <a:cs typeface="Calibri"/>
                <a:sym typeface="Calibri"/>
              </a:rPr>
              <a:t>Customer Presence:</a:t>
            </a:r>
            <a:r>
              <a:rPr lang="en-US" sz="1600">
                <a:solidFill>
                  <a:schemeClr val="dk1"/>
                </a:solidFill>
                <a:latin typeface="Calibri"/>
                <a:ea typeface="Calibri"/>
                <a:cs typeface="Calibri"/>
                <a:sym typeface="Calibri"/>
              </a:rPr>
              <a:t> Yellow Cab is the preferred choice in a majority of cities in our dataset compared to Pink Cab, ensuring a more promising customer base.</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Age wise Reach :</a:t>
            </a:r>
            <a:r>
              <a:rPr lang="en-US" sz="1600">
                <a:solidFill>
                  <a:schemeClr val="dk1"/>
                </a:solidFill>
                <a:latin typeface="Calibri"/>
                <a:ea typeface="Calibri"/>
                <a:cs typeface="Calibri"/>
                <a:sym typeface="Calibri"/>
              </a:rPr>
              <a:t> Yellow Cab has a considerably larger customer base across all age groups compared to Pink Cab.</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Average Profit per KM</a:t>
            </a:r>
            <a:r>
              <a:rPr lang="en-US" sz="1600">
                <a:solidFill>
                  <a:schemeClr val="dk1"/>
                </a:solidFill>
                <a:latin typeface="Calibri"/>
                <a:ea typeface="Calibri"/>
                <a:cs typeface="Calibri"/>
                <a:sym typeface="Calibri"/>
              </a:rPr>
              <a:t>:Yellow Cab generates significantly higher profit per KM.</a:t>
            </a:r>
            <a:endParaRPr sz="1600">
              <a:solidFill>
                <a:schemeClr val="dk1"/>
              </a:solidFill>
              <a:latin typeface="Calibri"/>
              <a:ea typeface="Calibri"/>
              <a:cs typeface="Calibri"/>
              <a:sym typeface="Calibri"/>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Income wise Reach :</a:t>
            </a:r>
            <a:r>
              <a:rPr lang="en-US" sz="1600">
                <a:solidFill>
                  <a:schemeClr val="dk1"/>
                </a:solidFill>
                <a:latin typeface="Calibri"/>
                <a:ea typeface="Calibri"/>
                <a:cs typeface="Calibri"/>
                <a:sym typeface="Calibri"/>
              </a:rPr>
              <a:t> Yellow Cab is more popular among all income classes and is particularly profitable within the high-income segment.</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Ride count and Profit Forecasting :</a:t>
            </a:r>
            <a:r>
              <a:rPr lang="en-US" sz="1600">
                <a:solidFill>
                  <a:schemeClr val="dk1"/>
                </a:solidFill>
                <a:latin typeface="Calibri"/>
                <a:ea typeface="Calibri"/>
                <a:cs typeface="Calibri"/>
                <a:sym typeface="Calibri"/>
              </a:rPr>
              <a:t> As predicted by our linear regression model, the profit growth for Yellow Cab in the next year is estimated to be 5.5%, while Pink Cab is projected to grow at 3.6%.</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Based on these factors, we recommend investing in Yellow Cab.</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03" name="Google Shape;203;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pic>
        <p:nvPicPr>
          <p:cNvPr id="204" name="Google Shape;204;p20"/>
          <p:cNvPicPr preferRelativeResize="0"/>
          <p:nvPr/>
        </p:nvPicPr>
        <p:blipFill>
          <a:blip r:embed="rId3">
            <a:alphaModFix/>
          </a:blip>
          <a:stretch>
            <a:fillRect/>
          </a:stretch>
        </p:blipFill>
        <p:spPr>
          <a:xfrm>
            <a:off x="7745200" y="3353725"/>
            <a:ext cx="3886200" cy="87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210" name="Google Shape;210;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1" name="Google Shape;211;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None/>
            </a:pPr>
            <a:r>
              <a:rPr lang="en-US" sz="2200"/>
              <a:t>XYZ is a private firm in the US that plans to invest in the cab industry. They want to understand the market before making a final decision. As a data analyst, we conducted an exploratory data analysis using provided datasets to identify the right company for investment.</a:t>
            </a:r>
            <a:endParaRPr sz="2200"/>
          </a:p>
          <a:p>
            <a:pPr indent="0" lvl="0" marL="0" marR="0" rtl="0" algn="l">
              <a:lnSpc>
                <a:spcPct val="90000"/>
              </a:lnSpc>
              <a:spcBef>
                <a:spcPts val="1000"/>
              </a:spcBef>
              <a:spcAft>
                <a:spcPts val="0"/>
              </a:spcAft>
              <a:buNone/>
            </a:pPr>
            <a:r>
              <a:rPr lang="en-US" sz="2200"/>
              <a:t>The analysis is structured into four objectives:</a:t>
            </a:r>
            <a:endParaRPr sz="2200"/>
          </a:p>
          <a:p>
            <a:pPr indent="-368300" lvl="0" marL="457200" marR="0" rtl="0" algn="l">
              <a:lnSpc>
                <a:spcPct val="90000"/>
              </a:lnSpc>
              <a:spcBef>
                <a:spcPts val="1000"/>
              </a:spcBef>
              <a:spcAft>
                <a:spcPts val="0"/>
              </a:spcAft>
              <a:buSzPts val="2200"/>
              <a:buAutoNum type="arabicPeriod"/>
            </a:pPr>
            <a:r>
              <a:rPr lang="en-US" sz="2200"/>
              <a:t>Data Comprehension and Explanation</a:t>
            </a:r>
            <a:endParaRPr sz="2200"/>
          </a:p>
          <a:p>
            <a:pPr indent="-368300" lvl="0" marL="457200" marR="0" rtl="0" algn="l">
              <a:lnSpc>
                <a:spcPct val="90000"/>
              </a:lnSpc>
              <a:spcBef>
                <a:spcPts val="0"/>
              </a:spcBef>
              <a:spcAft>
                <a:spcPts val="0"/>
              </a:spcAft>
              <a:buSzPts val="2200"/>
              <a:buAutoNum type="arabicPeriod"/>
            </a:pPr>
            <a:r>
              <a:rPr lang="en-US" sz="2200"/>
              <a:t>Forecasting Profits and Ride Volume for Each Cab Company</a:t>
            </a:r>
            <a:endParaRPr sz="2200"/>
          </a:p>
          <a:p>
            <a:pPr indent="-368300" lvl="0" marL="457200" marR="0" rtl="0" algn="l">
              <a:lnSpc>
                <a:spcPct val="90000"/>
              </a:lnSpc>
              <a:spcBef>
                <a:spcPts val="0"/>
              </a:spcBef>
              <a:spcAft>
                <a:spcPts val="0"/>
              </a:spcAft>
              <a:buSzPts val="2200"/>
              <a:buAutoNum type="arabicPeriod"/>
            </a:pPr>
            <a:r>
              <a:rPr lang="en-US" sz="2200"/>
              <a:t>Identifying the Most Profitable Cab Company</a:t>
            </a:r>
            <a:endParaRPr sz="2200"/>
          </a:p>
          <a:p>
            <a:pPr indent="-368300" lvl="0" marL="457200" marR="0" rtl="0" algn="l">
              <a:lnSpc>
                <a:spcPct val="90000"/>
              </a:lnSpc>
              <a:spcBef>
                <a:spcPts val="0"/>
              </a:spcBef>
              <a:spcAft>
                <a:spcPts val="0"/>
              </a:spcAft>
              <a:buSzPts val="2200"/>
              <a:buAutoNum type="arabicPeriod"/>
            </a:pPr>
            <a:r>
              <a:rPr lang="en-US" sz="2200"/>
              <a:t>Summary and Recommending Investment Selections</a:t>
            </a:r>
            <a:endParaRPr sz="2200"/>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78500" y="1179275"/>
            <a:ext cx="6017700" cy="47922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We were provided with four datasets, containing transaction details, customer demographics, transaction to customer mapping and payment mode, and city population data. The time period of the data is from January 31, 2016, to December 31, 2018.</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We combined four separate datasets, namely Cab_Data.csv, City.csv, Customer_ID.csv, and Transaction_ID.csv, to create the final dataset. This consolidated dataset consists of 20 features and a total of 359,391 records.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Assumptions:</a:t>
            </a:r>
            <a:endParaRPr/>
          </a:p>
          <a:p>
            <a:pPr indent="-3429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Price_Charged and Cost_of_Trip features used to calculate profit (margin).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Profit is directly correlated to number of customers. </a:t>
            </a:r>
            <a:endParaRPr/>
          </a:p>
          <a:p>
            <a:pPr indent="-317500" lvl="0" marL="457200" marR="0" rtl="0" algn="l">
              <a:spcBef>
                <a:spcPts val="0"/>
              </a:spcBef>
              <a:spcAft>
                <a:spcPts val="0"/>
              </a:spcAft>
              <a:buSzPts val="1400"/>
              <a:buAutoNum type="arabicPeriod"/>
            </a:pPr>
            <a:r>
              <a:rPr lang="en-US" sz="1800">
                <a:solidFill>
                  <a:schemeClr val="dk1"/>
                </a:solidFill>
                <a:latin typeface="Calibri"/>
                <a:ea typeface="Calibri"/>
                <a:cs typeface="Calibri"/>
                <a:sym typeface="Calibri"/>
              </a:rPr>
              <a:t>Though Customer_ID and Transcation_ID displayed in the Correlation Matrix, they were not treated as numeric features</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pic>
        <p:nvPicPr>
          <p:cNvPr id="100" name="Google Shape;100;p3"/>
          <p:cNvPicPr preferRelativeResize="0"/>
          <p:nvPr/>
        </p:nvPicPr>
        <p:blipFill>
          <a:blip r:embed="rId3">
            <a:alphaModFix/>
          </a:blip>
          <a:stretch>
            <a:fillRect/>
          </a:stretch>
        </p:blipFill>
        <p:spPr>
          <a:xfrm>
            <a:off x="6174265" y="0"/>
            <a:ext cx="6017734" cy="674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3ab28924c3_0_47"/>
          <p:cNvSpPr txBox="1"/>
          <p:nvPr>
            <p:ph type="title"/>
          </p:nvPr>
        </p:nvSpPr>
        <p:spPr>
          <a:xfrm>
            <a:off x="762000" y="7107"/>
            <a:ext cx="10498800" cy="135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06" name="Google Shape;106;g23ab28924c3_0_47"/>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to Customer Analysis</a:t>
            </a:r>
            <a:endParaRPr b="1" sz="4400">
              <a:solidFill>
                <a:srgbClr val="3A3838"/>
              </a:solidFill>
              <a:latin typeface="Calibri"/>
              <a:ea typeface="Calibri"/>
              <a:cs typeface="Calibri"/>
              <a:sym typeface="Calibri"/>
            </a:endParaRPr>
          </a:p>
        </p:txBody>
      </p:sp>
      <p:pic>
        <p:nvPicPr>
          <p:cNvPr id="107" name="Google Shape;107;g23ab28924c3_0_47"/>
          <p:cNvPicPr preferRelativeResize="0"/>
          <p:nvPr/>
        </p:nvPicPr>
        <p:blipFill>
          <a:blip r:embed="rId3">
            <a:alphaModFix/>
          </a:blip>
          <a:stretch>
            <a:fillRect/>
          </a:stretch>
        </p:blipFill>
        <p:spPr>
          <a:xfrm>
            <a:off x="2685150" y="1475125"/>
            <a:ext cx="9506849" cy="5215975"/>
          </a:xfrm>
          <a:prstGeom prst="rect">
            <a:avLst/>
          </a:prstGeom>
          <a:noFill/>
          <a:ln>
            <a:noFill/>
          </a:ln>
        </p:spPr>
      </p:pic>
      <p:sp>
        <p:nvSpPr>
          <p:cNvPr id="108" name="Google Shape;108;g23ab28924c3_0_47"/>
          <p:cNvSpPr txBox="1"/>
          <p:nvPr/>
        </p:nvSpPr>
        <p:spPr>
          <a:xfrm>
            <a:off x="453575" y="2050150"/>
            <a:ext cx="1759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The profit of each company show strong correlation with customer number.</a:t>
            </a:r>
            <a:endParaRPr sz="2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14" name="Google Shape;114;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Analysis</a:t>
            </a:r>
            <a:endParaRPr b="1" sz="4400">
              <a:solidFill>
                <a:srgbClr val="3A3838"/>
              </a:solidFill>
              <a:latin typeface="Calibri"/>
              <a:ea typeface="Calibri"/>
              <a:cs typeface="Calibri"/>
              <a:sym typeface="Calibri"/>
            </a:endParaRPr>
          </a:p>
        </p:txBody>
      </p:sp>
      <p:pic>
        <p:nvPicPr>
          <p:cNvPr id="115" name="Google Shape;115;p4"/>
          <p:cNvPicPr preferRelativeResize="0"/>
          <p:nvPr/>
        </p:nvPicPr>
        <p:blipFill>
          <a:blip r:embed="rId3">
            <a:alphaModFix/>
          </a:blip>
          <a:stretch>
            <a:fillRect/>
          </a:stretch>
        </p:blipFill>
        <p:spPr>
          <a:xfrm>
            <a:off x="0" y="1587664"/>
            <a:ext cx="2989800" cy="4015535"/>
          </a:xfrm>
          <a:prstGeom prst="rect">
            <a:avLst/>
          </a:prstGeom>
          <a:noFill/>
          <a:ln>
            <a:noFill/>
          </a:ln>
        </p:spPr>
      </p:pic>
      <p:pic>
        <p:nvPicPr>
          <p:cNvPr id="116" name="Google Shape;116;p4"/>
          <p:cNvPicPr preferRelativeResize="0"/>
          <p:nvPr/>
        </p:nvPicPr>
        <p:blipFill>
          <a:blip r:embed="rId4">
            <a:alphaModFix/>
          </a:blip>
          <a:stretch>
            <a:fillRect/>
          </a:stretch>
        </p:blipFill>
        <p:spPr>
          <a:xfrm>
            <a:off x="6092225" y="1536300"/>
            <a:ext cx="5947376" cy="4427909"/>
          </a:xfrm>
          <a:prstGeom prst="rect">
            <a:avLst/>
          </a:prstGeom>
          <a:noFill/>
          <a:ln>
            <a:noFill/>
          </a:ln>
        </p:spPr>
      </p:pic>
      <p:pic>
        <p:nvPicPr>
          <p:cNvPr id="117" name="Google Shape;117;p4"/>
          <p:cNvPicPr preferRelativeResize="0"/>
          <p:nvPr/>
        </p:nvPicPr>
        <p:blipFill>
          <a:blip r:embed="rId5">
            <a:alphaModFix/>
          </a:blip>
          <a:stretch>
            <a:fillRect/>
          </a:stretch>
        </p:blipFill>
        <p:spPr>
          <a:xfrm>
            <a:off x="3102425" y="1536300"/>
            <a:ext cx="2989800" cy="4066899"/>
          </a:xfrm>
          <a:prstGeom prst="rect">
            <a:avLst/>
          </a:prstGeom>
          <a:noFill/>
          <a:ln>
            <a:noFill/>
          </a:ln>
        </p:spPr>
      </p:pic>
      <p:sp>
        <p:nvSpPr>
          <p:cNvPr id="118" name="Google Shape;118;p4"/>
          <p:cNvSpPr txBox="1"/>
          <p:nvPr/>
        </p:nvSpPr>
        <p:spPr>
          <a:xfrm>
            <a:off x="-399150" y="5603200"/>
            <a:ext cx="8146200" cy="1071300"/>
          </a:xfrm>
          <a:prstGeom prst="rect">
            <a:avLst/>
          </a:prstGeom>
          <a:noFill/>
          <a:ln>
            <a:noFill/>
          </a:ln>
        </p:spPr>
        <p:txBody>
          <a:bodyPr anchorCtr="0" anchor="t" bIns="91425" lIns="91425" spcFirstLastPara="1" rIns="91425" wrap="square" tIns="91425">
            <a:spAutoFit/>
          </a:bodyPr>
          <a:lstStyle/>
          <a:p>
            <a:pPr indent="0" lvl="0" marL="457200" marR="0" rtl="0" algn="l">
              <a:lnSpc>
                <a:spcPct val="90000"/>
              </a:lnSpc>
              <a:spcBef>
                <a:spcPts val="1000"/>
              </a:spcBef>
              <a:spcAft>
                <a:spcPts val="0"/>
              </a:spcAft>
              <a:buNone/>
            </a:pPr>
            <a:r>
              <a:rPr lang="en-US" sz="1600">
                <a:solidFill>
                  <a:schemeClr val="dk1"/>
                </a:solidFill>
                <a:latin typeface="Calibri"/>
                <a:ea typeface="Calibri"/>
                <a:cs typeface="Calibri"/>
                <a:sym typeface="Calibri"/>
              </a:rPr>
              <a:t>We analyzed the yearly average profit and profit per ride for both Yellow Cab and Pink Cab. Our findings show that Yellow Cab consistently generates higher yearly average profits and profits per ride compared to Pink Cab. Furthermore, in terms of city-wise customer presence, Yellow Cab emerges as the more popular choice among riders.</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3ab28924c3_0_95"/>
          <p:cNvSpPr txBox="1"/>
          <p:nvPr>
            <p:ph type="title"/>
          </p:nvPr>
        </p:nvSpPr>
        <p:spPr>
          <a:xfrm>
            <a:off x="762000" y="7107"/>
            <a:ext cx="10498800" cy="135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24" name="Google Shape;124;g23ab28924c3_0_95"/>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Analysis</a:t>
            </a:r>
            <a:endParaRPr b="1" sz="4400">
              <a:solidFill>
                <a:srgbClr val="3A3838"/>
              </a:solidFill>
              <a:latin typeface="Calibri"/>
              <a:ea typeface="Calibri"/>
              <a:cs typeface="Calibri"/>
              <a:sym typeface="Calibri"/>
            </a:endParaRPr>
          </a:p>
        </p:txBody>
      </p:sp>
      <p:pic>
        <p:nvPicPr>
          <p:cNvPr id="125" name="Google Shape;125;g23ab28924c3_0_95"/>
          <p:cNvPicPr preferRelativeResize="0"/>
          <p:nvPr/>
        </p:nvPicPr>
        <p:blipFill>
          <a:blip r:embed="rId3">
            <a:alphaModFix/>
          </a:blip>
          <a:stretch>
            <a:fillRect/>
          </a:stretch>
        </p:blipFill>
        <p:spPr>
          <a:xfrm>
            <a:off x="36300" y="1671150"/>
            <a:ext cx="5925450" cy="4013451"/>
          </a:xfrm>
          <a:prstGeom prst="rect">
            <a:avLst/>
          </a:prstGeom>
          <a:noFill/>
          <a:ln>
            <a:noFill/>
          </a:ln>
        </p:spPr>
      </p:pic>
      <p:pic>
        <p:nvPicPr>
          <p:cNvPr id="126" name="Google Shape;126;g23ab28924c3_0_95"/>
          <p:cNvPicPr preferRelativeResize="0"/>
          <p:nvPr/>
        </p:nvPicPr>
        <p:blipFill>
          <a:blip r:embed="rId4">
            <a:alphaModFix/>
          </a:blip>
          <a:stretch>
            <a:fillRect/>
          </a:stretch>
        </p:blipFill>
        <p:spPr>
          <a:xfrm>
            <a:off x="6114150" y="1536300"/>
            <a:ext cx="5925450" cy="414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nvSpPr>
        <p:spPr>
          <a:xfrm>
            <a:off x="9735075" y="2510100"/>
            <a:ext cx="2249700" cy="33513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Hypothesis 1: The cab demand and profits vary across gender groups.</a:t>
            </a:r>
            <a:endParaRPr sz="1800">
              <a:solidFill>
                <a:schemeClr val="dk1"/>
              </a:solidFill>
              <a:latin typeface="Calibri"/>
              <a:ea typeface="Calibri"/>
              <a:cs typeface="Calibri"/>
              <a:sym typeface="Calibri"/>
            </a:endParaRPr>
          </a:p>
          <a:p>
            <a:pPr indent="-342900" lvl="0" marL="457200" marR="0" rtl="0" algn="l">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Our findings reveal that both female and male customers show a preference for Yellow Cab over its competitor.</a:t>
            </a:r>
            <a:endParaRPr sz="1800">
              <a:solidFill>
                <a:schemeClr val="dk1"/>
              </a:solidFill>
              <a:latin typeface="Calibri"/>
              <a:ea typeface="Calibri"/>
              <a:cs typeface="Calibri"/>
              <a:sym typeface="Calibri"/>
            </a:endParaRPr>
          </a:p>
        </p:txBody>
      </p:sp>
      <p:sp>
        <p:nvSpPr>
          <p:cNvPr id="132" name="Google Shape;132;p6"/>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and customer base Analysis Gender wise       </a:t>
            </a:r>
            <a:endParaRPr sz="4400">
              <a:solidFill>
                <a:schemeClr val="accent2"/>
              </a:solidFill>
              <a:latin typeface="Calibri"/>
              <a:ea typeface="Calibri"/>
              <a:cs typeface="Calibri"/>
              <a:sym typeface="Calibri"/>
            </a:endParaRPr>
          </a:p>
        </p:txBody>
      </p:sp>
      <p:pic>
        <p:nvPicPr>
          <p:cNvPr id="133" name="Google Shape;133;p6"/>
          <p:cNvPicPr preferRelativeResize="0"/>
          <p:nvPr/>
        </p:nvPicPr>
        <p:blipFill>
          <a:blip r:embed="rId3">
            <a:alphaModFix/>
          </a:blip>
          <a:stretch>
            <a:fillRect/>
          </a:stretch>
        </p:blipFill>
        <p:spPr>
          <a:xfrm>
            <a:off x="152400" y="1536312"/>
            <a:ext cx="5137080" cy="5169288"/>
          </a:xfrm>
          <a:prstGeom prst="rect">
            <a:avLst/>
          </a:prstGeom>
          <a:noFill/>
          <a:ln>
            <a:noFill/>
          </a:ln>
        </p:spPr>
      </p:pic>
      <p:pic>
        <p:nvPicPr>
          <p:cNvPr id="134" name="Google Shape;134;p6"/>
          <p:cNvPicPr preferRelativeResize="0"/>
          <p:nvPr/>
        </p:nvPicPr>
        <p:blipFill>
          <a:blip r:embed="rId4">
            <a:alphaModFix/>
          </a:blip>
          <a:stretch>
            <a:fillRect/>
          </a:stretch>
        </p:blipFill>
        <p:spPr>
          <a:xfrm>
            <a:off x="5115275" y="1536300"/>
            <a:ext cx="4619799" cy="4757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3ab28924c3_0_81"/>
          <p:cNvSpPr txBox="1"/>
          <p:nvPr/>
        </p:nvSpPr>
        <p:spPr>
          <a:xfrm>
            <a:off x="9735075" y="2086425"/>
            <a:ext cx="2249700" cy="37290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Hypothesis 2: The distance of ride will change the demand of Cab companies.</a:t>
            </a:r>
            <a:endParaRPr sz="1800">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We found that customers prefer Pink Cab for short distance ride, Yellow Cab for long distance ride.</a:t>
            </a:r>
            <a:endParaRPr sz="1800">
              <a:solidFill>
                <a:schemeClr val="dk1"/>
              </a:solidFill>
              <a:latin typeface="Calibri"/>
              <a:ea typeface="Calibri"/>
              <a:cs typeface="Calibri"/>
              <a:sym typeface="Calibri"/>
            </a:endParaRPr>
          </a:p>
        </p:txBody>
      </p:sp>
      <p:sp>
        <p:nvSpPr>
          <p:cNvPr id="140" name="Google Shape;140;g23ab28924c3_0_81"/>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Customer base Analysis Distance wise       </a:t>
            </a:r>
            <a:endParaRPr sz="4400">
              <a:solidFill>
                <a:schemeClr val="accent2"/>
              </a:solidFill>
              <a:latin typeface="Calibri"/>
              <a:ea typeface="Calibri"/>
              <a:cs typeface="Calibri"/>
              <a:sym typeface="Calibri"/>
            </a:endParaRPr>
          </a:p>
        </p:txBody>
      </p:sp>
      <p:pic>
        <p:nvPicPr>
          <p:cNvPr id="141" name="Google Shape;141;g23ab28924c3_0_81"/>
          <p:cNvPicPr preferRelativeResize="0"/>
          <p:nvPr/>
        </p:nvPicPr>
        <p:blipFill>
          <a:blip r:embed="rId3">
            <a:alphaModFix/>
          </a:blip>
          <a:stretch>
            <a:fillRect/>
          </a:stretch>
        </p:blipFill>
        <p:spPr>
          <a:xfrm>
            <a:off x="143325" y="1723975"/>
            <a:ext cx="9591750" cy="471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p:nvPr/>
        </p:nvSpPr>
        <p:spPr>
          <a:xfrm>
            <a:off x="7055666" y="1373852"/>
            <a:ext cx="742860" cy="3168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7"/>
          <p:cNvSpPr txBox="1"/>
          <p:nvPr/>
        </p:nvSpPr>
        <p:spPr>
          <a:xfrm>
            <a:off x="9797150" y="1519200"/>
            <a:ext cx="2304300" cy="49758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Char char="•"/>
            </a:pPr>
            <a:r>
              <a:rPr b="1" lang="en-US" sz="1800">
                <a:solidFill>
                  <a:schemeClr val="dk1"/>
                </a:solidFill>
                <a:latin typeface="Calibri"/>
                <a:ea typeface="Calibri"/>
                <a:cs typeface="Calibri"/>
                <a:sym typeface="Calibri"/>
              </a:rPr>
              <a:t>Hypothesis 3: The cab demand and profits vary across income classes.</a:t>
            </a:r>
            <a:endParaRPr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Customers across all income classes tend to prefer Yellow Cab over Pink Cab. Notably, the high-income segment contributes significantly to Yellow Cab's higher profits</a:t>
            </a:r>
            <a:r>
              <a:rPr lang="en-US" sz="1200">
                <a:solidFill>
                  <a:srgbClr val="374151"/>
                </a:solidFill>
                <a:highlight>
                  <a:srgbClr val="F7F7F8"/>
                </a:highlight>
                <a:latin typeface="Roboto"/>
                <a:ea typeface="Roboto"/>
                <a:cs typeface="Roboto"/>
                <a:sym typeface="Roboto"/>
              </a:rPr>
              <a:t>.</a:t>
            </a:r>
            <a:endParaRPr/>
          </a:p>
        </p:txBody>
      </p:sp>
      <p:sp>
        <p:nvSpPr>
          <p:cNvPr id="148" name="Google Shape;148;p7"/>
          <p:cNvSpPr/>
          <p:nvPr/>
        </p:nvSpPr>
        <p:spPr>
          <a:xfrm>
            <a:off x="0" y="-16865"/>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200">
                <a:solidFill>
                  <a:schemeClr val="accent2"/>
                </a:solidFill>
                <a:latin typeface="Calibri"/>
                <a:ea typeface="Calibri"/>
                <a:cs typeface="Calibri"/>
                <a:sym typeface="Calibri"/>
              </a:rPr>
              <a:t>      Income Class wise Profit and customer base Analysis</a:t>
            </a:r>
            <a:endParaRPr sz="4200">
              <a:solidFill>
                <a:schemeClr val="accent2"/>
              </a:solidFill>
              <a:latin typeface="Calibri"/>
              <a:ea typeface="Calibri"/>
              <a:cs typeface="Calibri"/>
              <a:sym typeface="Calibri"/>
            </a:endParaRPr>
          </a:p>
        </p:txBody>
      </p:sp>
      <p:pic>
        <p:nvPicPr>
          <p:cNvPr id="149" name="Google Shape;149;p7"/>
          <p:cNvPicPr preferRelativeResize="0"/>
          <p:nvPr/>
        </p:nvPicPr>
        <p:blipFill>
          <a:blip r:embed="rId3">
            <a:alphaModFix/>
          </a:blip>
          <a:stretch>
            <a:fillRect/>
          </a:stretch>
        </p:blipFill>
        <p:spPr>
          <a:xfrm>
            <a:off x="253825" y="1809504"/>
            <a:ext cx="9908051" cy="4234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