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89" r:id="rId2"/>
    <p:sldId id="298" r:id="rId3"/>
    <p:sldId id="302" r:id="rId4"/>
    <p:sldId id="307" r:id="rId5"/>
    <p:sldId id="300" r:id="rId6"/>
    <p:sldId id="303" r:id="rId7"/>
    <p:sldId id="314" r:id="rId8"/>
    <p:sldId id="315" r:id="rId9"/>
    <p:sldId id="311" r:id="rId10"/>
    <p:sldId id="304" r:id="rId11"/>
    <p:sldId id="305" r:id="rId12"/>
    <p:sldId id="308" r:id="rId13"/>
    <p:sldId id="309" r:id="rId14"/>
    <p:sldId id="310" r:id="rId15"/>
    <p:sldId id="313" r:id="rId16"/>
    <p:sldId id="293" r:id="rId17"/>
  </p:sldIdLst>
  <p:sldSz cx="12192000" cy="6858000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Malgun Gothic" panose="020B0503020000020004" pitchFamily="34" charset="-12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C5386F-F773-4EA2-AB5A-979171041CA7}">
  <a:tblStyle styleId="{29C5386F-F773-4EA2-AB5A-979171041CA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12" autoAdjust="0"/>
  </p:normalViewPr>
  <p:slideViewPr>
    <p:cSldViewPr snapToGrid="0">
      <p:cViewPr>
        <p:scale>
          <a:sx n="130" d="100"/>
          <a:sy n="130" d="100"/>
        </p:scale>
        <p:origin x="-184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32D1D-2913-4672-9606-5A33B3D82771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CEC5EA-B76C-4ADE-A98F-F343324A4BD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3EB01ABA-F8B4-43BA-9054-86BD1BF8AB3A}" type="parTrans" cxnId="{15682199-C413-4263-94E3-4BA3B0B538D1}">
      <dgm:prSet/>
      <dgm:spPr/>
      <dgm:t>
        <a:bodyPr/>
        <a:lstStyle/>
        <a:p>
          <a:endParaRPr lang="en-US"/>
        </a:p>
      </dgm:t>
    </dgm:pt>
    <dgm:pt modelId="{074B379D-E4CA-45F8-AE7F-A6AD1CEA6A65}" type="sibTrans" cxnId="{15682199-C413-4263-94E3-4BA3B0B538D1}">
      <dgm:prSet/>
      <dgm:spPr/>
      <dgm:t>
        <a:bodyPr/>
        <a:lstStyle/>
        <a:p>
          <a:endParaRPr lang="en-US"/>
        </a:p>
      </dgm:t>
    </dgm:pt>
    <dgm:pt modelId="{E009ECFA-9170-4210-BD93-B24607C389D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Data Analysis</a:t>
          </a:r>
          <a:endParaRPr lang="en-US" dirty="0"/>
        </a:p>
      </dgm:t>
    </dgm:pt>
    <dgm:pt modelId="{65A5361F-9DC7-47FE-9F25-C7A1276B006C}" type="parTrans" cxnId="{E4E084E6-04B2-4EED-B677-DB0400C7772F}">
      <dgm:prSet/>
      <dgm:spPr/>
      <dgm:t>
        <a:bodyPr/>
        <a:lstStyle/>
        <a:p>
          <a:endParaRPr lang="en-US"/>
        </a:p>
      </dgm:t>
    </dgm:pt>
    <dgm:pt modelId="{02BB7F67-6ED9-473A-96EC-05B3A820E054}" type="sibTrans" cxnId="{E4E084E6-04B2-4EED-B677-DB0400C7772F}">
      <dgm:prSet/>
      <dgm:spPr/>
      <dgm:t>
        <a:bodyPr/>
        <a:lstStyle/>
        <a:p>
          <a:endParaRPr lang="en-US"/>
        </a:p>
      </dgm:t>
    </dgm:pt>
    <dgm:pt modelId="{0829CB3E-5E6B-4E6E-A483-36A85AC935E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Mathematics &amp; Statistics</a:t>
          </a:r>
          <a:endParaRPr lang="en-US" dirty="0"/>
        </a:p>
      </dgm:t>
    </dgm:pt>
    <dgm:pt modelId="{30A5FBE1-9A2F-422F-9891-3FCBB9852F30}" type="parTrans" cxnId="{0A577880-F3A3-41B1-AA07-8552D57CC2CA}">
      <dgm:prSet/>
      <dgm:spPr/>
      <dgm:t>
        <a:bodyPr/>
        <a:lstStyle/>
        <a:p>
          <a:endParaRPr lang="en-US"/>
        </a:p>
      </dgm:t>
    </dgm:pt>
    <dgm:pt modelId="{43A777FD-687B-4051-89D9-A4ECC4989D4B}" type="sibTrans" cxnId="{0A577880-F3A3-41B1-AA07-8552D57CC2CA}">
      <dgm:prSet/>
      <dgm:spPr/>
      <dgm:t>
        <a:bodyPr/>
        <a:lstStyle/>
        <a:p>
          <a:endParaRPr lang="en-US"/>
        </a:p>
      </dgm:t>
    </dgm:pt>
    <dgm:pt modelId="{2C43D71F-DEBA-49F9-BE92-DEE074BD0A3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Data Graphs</a:t>
          </a:r>
          <a:endParaRPr lang="en-US" dirty="0"/>
        </a:p>
      </dgm:t>
    </dgm:pt>
    <dgm:pt modelId="{946183ED-2904-4D1F-B660-C4E6CFB2B725}" type="parTrans" cxnId="{9C695100-7113-4336-815B-D07D8A5AC326}">
      <dgm:prSet/>
      <dgm:spPr/>
      <dgm:t>
        <a:bodyPr/>
        <a:lstStyle/>
        <a:p>
          <a:endParaRPr lang="en-US"/>
        </a:p>
      </dgm:t>
    </dgm:pt>
    <dgm:pt modelId="{7A9E6A32-F34F-46FF-BA87-116C810E5789}" type="sibTrans" cxnId="{9C695100-7113-4336-815B-D07D8A5AC326}">
      <dgm:prSet/>
      <dgm:spPr/>
      <dgm:t>
        <a:bodyPr/>
        <a:lstStyle/>
        <a:p>
          <a:endParaRPr lang="en-US"/>
        </a:p>
      </dgm:t>
    </dgm:pt>
    <dgm:pt modelId="{843DA959-7111-4FB9-8AD4-3312C820535C}" type="pres">
      <dgm:prSet presAssocID="{9D532D1D-2913-4672-9606-5A33B3D8277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C1A450-5645-4966-9572-6C2280ABE325}" type="pres">
      <dgm:prSet presAssocID="{BDCEC5EA-B76C-4ADE-A98F-F343324A4BD2}" presName="roof" presStyleLbl="dkBgShp" presStyleIdx="0" presStyleCnt="2" custLinFactNeighborX="-23873" custLinFactNeighborY="-157"/>
      <dgm:spPr/>
      <dgm:t>
        <a:bodyPr/>
        <a:lstStyle/>
        <a:p>
          <a:endParaRPr lang="en-US"/>
        </a:p>
      </dgm:t>
    </dgm:pt>
    <dgm:pt modelId="{DB493516-027A-46DB-87DA-C743DF06E514}" type="pres">
      <dgm:prSet presAssocID="{BDCEC5EA-B76C-4ADE-A98F-F343324A4BD2}" presName="pillars" presStyleCnt="0"/>
      <dgm:spPr/>
    </dgm:pt>
    <dgm:pt modelId="{EE44F8B0-E4C2-4D7D-8B0E-34E9A4D8FC52}" type="pres">
      <dgm:prSet presAssocID="{BDCEC5EA-B76C-4ADE-A98F-F343324A4BD2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86577-37EB-46CB-8467-9D946B0A726D}" type="pres">
      <dgm:prSet presAssocID="{0829CB3E-5E6B-4E6E-A483-36A85AC935EB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893A3-AC21-425D-920B-6972D0B27DAB}" type="pres">
      <dgm:prSet presAssocID="{2C43D71F-DEBA-49F9-BE92-DEE074BD0A35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950D8-50D7-427C-B635-B728477D5388}" type="pres">
      <dgm:prSet presAssocID="{BDCEC5EA-B76C-4ADE-A98F-F343324A4BD2}" presName="base" presStyleLbl="dkBgShp" presStyleIdx="1" presStyleCnt="2"/>
      <dgm:spPr/>
    </dgm:pt>
  </dgm:ptLst>
  <dgm:cxnLst>
    <dgm:cxn modelId="{9C695100-7113-4336-815B-D07D8A5AC326}" srcId="{BDCEC5EA-B76C-4ADE-A98F-F343324A4BD2}" destId="{2C43D71F-DEBA-49F9-BE92-DEE074BD0A35}" srcOrd="2" destOrd="0" parTransId="{946183ED-2904-4D1F-B660-C4E6CFB2B725}" sibTransId="{7A9E6A32-F34F-46FF-BA87-116C810E5789}"/>
    <dgm:cxn modelId="{DC58BF12-904E-4FE6-B09A-454C34414D75}" type="presOf" srcId="{BDCEC5EA-B76C-4ADE-A98F-F343324A4BD2}" destId="{6FC1A450-5645-4966-9572-6C2280ABE325}" srcOrd="0" destOrd="0" presId="urn:microsoft.com/office/officeart/2005/8/layout/hList3"/>
    <dgm:cxn modelId="{46016B8B-5F02-4566-B340-5DD12220F776}" type="presOf" srcId="{2C43D71F-DEBA-49F9-BE92-DEE074BD0A35}" destId="{8F1893A3-AC21-425D-920B-6972D0B27DAB}" srcOrd="0" destOrd="0" presId="urn:microsoft.com/office/officeart/2005/8/layout/hList3"/>
    <dgm:cxn modelId="{E4E084E6-04B2-4EED-B677-DB0400C7772F}" srcId="{BDCEC5EA-B76C-4ADE-A98F-F343324A4BD2}" destId="{E009ECFA-9170-4210-BD93-B24607C389D6}" srcOrd="0" destOrd="0" parTransId="{65A5361F-9DC7-47FE-9F25-C7A1276B006C}" sibTransId="{02BB7F67-6ED9-473A-96EC-05B3A820E054}"/>
    <dgm:cxn modelId="{0A577880-F3A3-41B1-AA07-8552D57CC2CA}" srcId="{BDCEC5EA-B76C-4ADE-A98F-F343324A4BD2}" destId="{0829CB3E-5E6B-4E6E-A483-36A85AC935EB}" srcOrd="1" destOrd="0" parTransId="{30A5FBE1-9A2F-422F-9891-3FCBB9852F30}" sibTransId="{43A777FD-687B-4051-89D9-A4ECC4989D4B}"/>
    <dgm:cxn modelId="{42584AAE-AC33-451A-A7C2-1EC8F207B9BF}" type="presOf" srcId="{E009ECFA-9170-4210-BD93-B24607C389D6}" destId="{EE44F8B0-E4C2-4D7D-8B0E-34E9A4D8FC52}" srcOrd="0" destOrd="0" presId="urn:microsoft.com/office/officeart/2005/8/layout/hList3"/>
    <dgm:cxn modelId="{9F87C739-C3E9-43E1-A557-C0523337EF80}" type="presOf" srcId="{0829CB3E-5E6B-4E6E-A483-36A85AC935EB}" destId="{E3A86577-37EB-46CB-8467-9D946B0A726D}" srcOrd="0" destOrd="0" presId="urn:microsoft.com/office/officeart/2005/8/layout/hList3"/>
    <dgm:cxn modelId="{15682199-C413-4263-94E3-4BA3B0B538D1}" srcId="{9D532D1D-2913-4672-9606-5A33B3D82771}" destId="{BDCEC5EA-B76C-4ADE-A98F-F343324A4BD2}" srcOrd="0" destOrd="0" parTransId="{3EB01ABA-F8B4-43BA-9054-86BD1BF8AB3A}" sibTransId="{074B379D-E4CA-45F8-AE7F-A6AD1CEA6A65}"/>
    <dgm:cxn modelId="{DF2C070C-D359-44FA-8206-B5AB74AC345A}" type="presOf" srcId="{9D532D1D-2913-4672-9606-5A33B3D82771}" destId="{843DA959-7111-4FB9-8AD4-3312C820535C}" srcOrd="0" destOrd="0" presId="urn:microsoft.com/office/officeart/2005/8/layout/hList3"/>
    <dgm:cxn modelId="{026DBC61-7327-46A2-B216-0B126AC8EC00}" type="presParOf" srcId="{843DA959-7111-4FB9-8AD4-3312C820535C}" destId="{6FC1A450-5645-4966-9572-6C2280ABE325}" srcOrd="0" destOrd="0" presId="urn:microsoft.com/office/officeart/2005/8/layout/hList3"/>
    <dgm:cxn modelId="{87549E5E-417D-4A3A-8E41-103649761FEE}" type="presParOf" srcId="{843DA959-7111-4FB9-8AD4-3312C820535C}" destId="{DB493516-027A-46DB-87DA-C743DF06E514}" srcOrd="1" destOrd="0" presId="urn:microsoft.com/office/officeart/2005/8/layout/hList3"/>
    <dgm:cxn modelId="{E6F155D2-DFF4-4706-9921-FCFDAC3277AB}" type="presParOf" srcId="{DB493516-027A-46DB-87DA-C743DF06E514}" destId="{EE44F8B0-E4C2-4D7D-8B0E-34E9A4D8FC52}" srcOrd="0" destOrd="0" presId="urn:microsoft.com/office/officeart/2005/8/layout/hList3"/>
    <dgm:cxn modelId="{56794AF4-4D13-4DA3-9D2F-88193D62BC81}" type="presParOf" srcId="{DB493516-027A-46DB-87DA-C743DF06E514}" destId="{E3A86577-37EB-46CB-8467-9D946B0A726D}" srcOrd="1" destOrd="0" presId="urn:microsoft.com/office/officeart/2005/8/layout/hList3"/>
    <dgm:cxn modelId="{CC17A87A-C85F-4A04-BD26-C5A5DD408636}" type="presParOf" srcId="{DB493516-027A-46DB-87DA-C743DF06E514}" destId="{8F1893A3-AC21-425D-920B-6972D0B27DAB}" srcOrd="2" destOrd="0" presId="urn:microsoft.com/office/officeart/2005/8/layout/hList3"/>
    <dgm:cxn modelId="{40C5A459-C0F6-44D1-A462-C51724A0B223}" type="presParOf" srcId="{843DA959-7111-4FB9-8AD4-3312C820535C}" destId="{5F5950D8-50D7-427C-B635-B728477D538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1A450-5645-4966-9572-6C2280ABE325}">
      <dsp:nvSpPr>
        <dsp:cNvPr id="0" name=""/>
        <dsp:cNvSpPr/>
      </dsp:nvSpPr>
      <dsp:spPr>
        <a:xfrm>
          <a:off x="0" y="0"/>
          <a:ext cx="6964219" cy="1625600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Machine Learning</a:t>
          </a:r>
          <a:endParaRPr lang="en-US" sz="6400" kern="1200" dirty="0"/>
        </a:p>
      </dsp:txBody>
      <dsp:txXfrm>
        <a:off x="0" y="0"/>
        <a:ext cx="6964219" cy="1625600"/>
      </dsp:txXfrm>
    </dsp:sp>
    <dsp:sp modelId="{EE44F8B0-E4C2-4D7D-8B0E-34E9A4D8FC52}">
      <dsp:nvSpPr>
        <dsp:cNvPr id="0" name=""/>
        <dsp:cNvSpPr/>
      </dsp:nvSpPr>
      <dsp:spPr>
        <a:xfrm>
          <a:off x="3400" y="1625600"/>
          <a:ext cx="2319139" cy="3413760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Data Analysis</a:t>
          </a:r>
          <a:endParaRPr lang="en-US" sz="2900" kern="1200" dirty="0"/>
        </a:p>
      </dsp:txBody>
      <dsp:txXfrm>
        <a:off x="3400" y="1625600"/>
        <a:ext cx="2319139" cy="3413760"/>
      </dsp:txXfrm>
    </dsp:sp>
    <dsp:sp modelId="{E3A86577-37EB-46CB-8467-9D946B0A726D}">
      <dsp:nvSpPr>
        <dsp:cNvPr id="0" name=""/>
        <dsp:cNvSpPr/>
      </dsp:nvSpPr>
      <dsp:spPr>
        <a:xfrm>
          <a:off x="2322539" y="1625600"/>
          <a:ext cx="2319139" cy="3413760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Mathematics &amp; Statistics</a:t>
          </a:r>
          <a:endParaRPr lang="en-US" sz="2900" kern="1200" dirty="0"/>
        </a:p>
      </dsp:txBody>
      <dsp:txXfrm>
        <a:off x="2322539" y="1625600"/>
        <a:ext cx="2319139" cy="3413760"/>
      </dsp:txXfrm>
    </dsp:sp>
    <dsp:sp modelId="{8F1893A3-AC21-425D-920B-6972D0B27DAB}">
      <dsp:nvSpPr>
        <dsp:cNvPr id="0" name=""/>
        <dsp:cNvSpPr/>
      </dsp:nvSpPr>
      <dsp:spPr>
        <a:xfrm>
          <a:off x="4641679" y="1625600"/>
          <a:ext cx="2319139" cy="3413760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Data Graphs</a:t>
          </a:r>
          <a:endParaRPr lang="en-US" sz="2900" kern="1200" dirty="0"/>
        </a:p>
      </dsp:txBody>
      <dsp:txXfrm>
        <a:off x="4641679" y="1625600"/>
        <a:ext cx="2319139" cy="3413760"/>
      </dsp:txXfrm>
    </dsp:sp>
    <dsp:sp modelId="{5F5950D8-50D7-427C-B635-B728477D5388}">
      <dsp:nvSpPr>
        <dsp:cNvPr id="0" name=""/>
        <dsp:cNvSpPr/>
      </dsp:nvSpPr>
      <dsp:spPr>
        <a:xfrm>
          <a:off x="0" y="5039360"/>
          <a:ext cx="6964219" cy="37930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631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449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Four Features</a:t>
            </a:r>
            <a:r>
              <a:rPr lang="en-US" baseline="0" dirty="0" smtClean="0"/>
              <a:t> –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Solid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Vertical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Diagonal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Horizontal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Weights are 1.0, -1.0 and 0.0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287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Four Features</a:t>
            </a:r>
            <a:r>
              <a:rPr lang="en-US" baseline="0" dirty="0" smtClean="0"/>
              <a:t> –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Solid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Vertical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Diagonal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Horizontal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Weights are 1.0, -1.0 and 0.0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Explain Rectified Linear Unit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5279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Error Function &amp; Back propagation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3317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891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59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Journey to this point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Data Analysis</a:t>
            </a:r>
            <a:r>
              <a:rPr lang="en-US" baseline="0" dirty="0" smtClean="0"/>
              <a:t> –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Tools: Excel, Access, RDBMS, Orange, R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Mathematics – Calculus, Functions, Venn Diagrams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Data graphs – Sigmoid, </a:t>
            </a:r>
            <a:r>
              <a:rPr lang="en-US" baseline="0" dirty="0" err="1" smtClean="0"/>
              <a:t>tanh</a:t>
            </a:r>
            <a:r>
              <a:rPr lang="en-US" baseline="0" dirty="0" smtClean="0"/>
              <a:t>, hyperbole, linear regression, Logistic Regression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Tools – Python, </a:t>
            </a:r>
            <a:r>
              <a:rPr lang="en-US" baseline="0" dirty="0" err="1" smtClean="0"/>
              <a:t>Tensorflow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Tensorboard</a:t>
            </a:r>
            <a:r>
              <a:rPr lang="en-US" baseline="0" dirty="0" smtClean="0"/>
              <a:t>, AWS, Azure,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Notebooks, Anaconda, </a:t>
            </a:r>
            <a:r>
              <a:rPr lang="en-US" baseline="0" dirty="0" err="1" smtClean="0"/>
              <a:t>Spyder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802500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Input</a:t>
            </a:r>
            <a:r>
              <a:rPr lang="en-US" baseline="0" dirty="0" smtClean="0"/>
              <a:t> Data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Output / Class / Label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Training / Learning rate / </a:t>
            </a:r>
            <a:r>
              <a:rPr lang="en-US" baseline="0" dirty="0" err="1" smtClean="0"/>
              <a:t>Hyperparameters</a:t>
            </a: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Dataset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Epochs, batch size, iterations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Neurons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Neural Network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Activation networks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Multilayer Perceptron – Non linear activation networks,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Gradient Descent for backpropagation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Cross Entropy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0427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Example of data preparation like</a:t>
            </a:r>
            <a:r>
              <a:rPr lang="en-US" baseline="0" dirty="0" smtClean="0"/>
              <a:t> DNA, Housing, Flight delays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Data pre-processing example on NLP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Feature extraction from image and text perspective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Type of training – Supervised, Un/Semi Supervised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Function or Model Algorithm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Model type – Also talk about </a:t>
            </a:r>
            <a:r>
              <a:rPr lang="en-US" baseline="0" dirty="0" err="1" smtClean="0"/>
              <a:t>ADABoost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4382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40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350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036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26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90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connections-05.png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7" y="1"/>
            <a:ext cx="12176144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Shape 31"/>
          <p:cNvGrpSpPr/>
          <p:nvPr/>
        </p:nvGrpSpPr>
        <p:grpSpPr>
          <a:xfrm>
            <a:off x="5367201" y="1074285"/>
            <a:ext cx="1457599" cy="1093199"/>
            <a:chOff x="4025400" y="1760084"/>
            <a:chExt cx="1093199" cy="1093199"/>
          </a:xfrm>
        </p:grpSpPr>
        <p:sp>
          <p:nvSpPr>
            <p:cNvPr id="33" name="Shape 33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400"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4989460" y="871980"/>
            <a:ext cx="5912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5486399" y="269684"/>
            <a:ext cx="6096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6332100" y="753124"/>
            <a:ext cx="1268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0"/>
          <p:cNvSpPr/>
          <p:nvPr userDrawn="1"/>
        </p:nvSpPr>
        <p:spPr>
          <a:xfrm>
            <a:off x="7917661" y="3377551"/>
            <a:ext cx="9624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2" name="Shape 11"/>
          <p:cNvSpPr/>
          <p:nvPr userDrawn="1"/>
        </p:nvSpPr>
        <p:spPr>
          <a:xfrm>
            <a:off x="8879813" y="3377551"/>
            <a:ext cx="9624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3" name="Shape 12"/>
          <p:cNvSpPr/>
          <p:nvPr userDrawn="1"/>
        </p:nvSpPr>
        <p:spPr>
          <a:xfrm>
            <a:off x="-1" y="3377551"/>
            <a:ext cx="9624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4" name="Shape 13"/>
          <p:cNvSpPr/>
          <p:nvPr userDrawn="1"/>
        </p:nvSpPr>
        <p:spPr>
          <a:xfrm>
            <a:off x="961899" y="3377551"/>
            <a:ext cx="69555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5" name="Shape 14"/>
          <p:cNvSpPr/>
          <p:nvPr userDrawn="1"/>
        </p:nvSpPr>
        <p:spPr>
          <a:xfrm>
            <a:off x="1687128" y="42524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6" name="Shape 16"/>
          <p:cNvSpPr/>
          <p:nvPr userDrawn="1"/>
        </p:nvSpPr>
        <p:spPr>
          <a:xfrm>
            <a:off x="8534692" y="168553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7" name="Shape 17"/>
          <p:cNvSpPr/>
          <p:nvPr userDrawn="1"/>
        </p:nvSpPr>
        <p:spPr>
          <a:xfrm>
            <a:off x="10521539" y="351205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8" name="Shape 21"/>
          <p:cNvSpPr/>
          <p:nvPr userDrawn="1"/>
        </p:nvSpPr>
        <p:spPr>
          <a:xfrm>
            <a:off x="3977092" y="111718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9" name="Shape 23"/>
          <p:cNvSpPr/>
          <p:nvPr userDrawn="1"/>
        </p:nvSpPr>
        <p:spPr>
          <a:xfrm>
            <a:off x="5879966" y="498161"/>
            <a:ext cx="1011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7093019" y="6261546"/>
            <a:ext cx="4998720" cy="160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1068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1" name="Shape 31"/>
          <p:cNvSpPr/>
          <p:nvPr/>
        </p:nvSpPr>
        <p:spPr>
          <a:xfrm>
            <a:off x="9808489" y="6766560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2" name="Shape 32"/>
          <p:cNvSpPr/>
          <p:nvPr/>
        </p:nvSpPr>
        <p:spPr>
          <a:xfrm>
            <a:off x="11000415" y="6766560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3" name="Shape 33"/>
          <p:cNvSpPr/>
          <p:nvPr/>
        </p:nvSpPr>
        <p:spPr>
          <a:xfrm>
            <a:off x="1" y="6766560"/>
            <a:ext cx="11915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4" name="Shape 34"/>
          <p:cNvSpPr/>
          <p:nvPr/>
        </p:nvSpPr>
        <p:spPr>
          <a:xfrm>
            <a:off x="1191612" y="6766560"/>
            <a:ext cx="8616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45720"/>
            <a:ext cx="10130589" cy="518417"/>
            <a:chOff x="0" y="493294"/>
            <a:chExt cx="11364069" cy="924356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493295"/>
              <a:ext cx="11000088" cy="92435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10633280" y="493294"/>
              <a:ext cx="730789" cy="9243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0"/>
            <a:ext cx="12192000" cy="457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 rot="10800000">
            <a:off x="11612638" y="6388767"/>
            <a:ext cx="579361" cy="377792"/>
            <a:chOff x="10520797" y="493294"/>
            <a:chExt cx="863774" cy="924356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0520797" y="493296"/>
              <a:ext cx="479292" cy="92435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0800000">
              <a:off x="10633280" y="493294"/>
              <a:ext cx="751291" cy="924354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9808489" y="6755101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71" name="Shape 71"/>
          <p:cNvSpPr/>
          <p:nvPr/>
        </p:nvSpPr>
        <p:spPr>
          <a:xfrm>
            <a:off x="11000415" y="6755101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72" name="Shape 72"/>
          <p:cNvSpPr/>
          <p:nvPr/>
        </p:nvSpPr>
        <p:spPr>
          <a:xfrm>
            <a:off x="1" y="6755101"/>
            <a:ext cx="11915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73" name="Shape 73"/>
          <p:cNvSpPr/>
          <p:nvPr/>
        </p:nvSpPr>
        <p:spPr>
          <a:xfrm>
            <a:off x="1191612" y="6755101"/>
            <a:ext cx="8616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7" name="Rectangle 6"/>
          <p:cNvSpPr/>
          <p:nvPr userDrawn="1"/>
        </p:nvSpPr>
        <p:spPr>
          <a:xfrm>
            <a:off x="133419" y="6305221"/>
            <a:ext cx="5242560" cy="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51" r:id="rId2"/>
    <p:sldLayoutId id="214748365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8"/>
          <p:cNvSpPr txBox="1">
            <a:spLocks/>
          </p:cNvSpPr>
          <p:nvPr/>
        </p:nvSpPr>
        <p:spPr>
          <a:xfrm>
            <a:off x="354624" y="3645323"/>
            <a:ext cx="7417776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2185C5"/>
              </a:buClr>
              <a:buSzPct val="1000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buClr>
                <a:srgbClr val="2185C5"/>
              </a:buClr>
              <a:buSzPct val="1000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buClr>
                <a:srgbClr val="2185C5"/>
              </a:buClr>
              <a:buSzPct val="1000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buClr>
                <a:srgbClr val="2185C5"/>
              </a:buClr>
              <a:buSzPct val="1000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buClr>
                <a:srgbClr val="2185C5"/>
              </a:buClr>
              <a:buSzPct val="1000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buClr>
                <a:srgbClr val="2185C5"/>
              </a:buClr>
              <a:buSzPct val="1000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buClr>
                <a:srgbClr val="2185C5"/>
              </a:buClr>
              <a:buSzPct val="1000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buClr>
                <a:srgbClr val="2185C5"/>
              </a:buClr>
              <a:buSzPct val="1000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buClr>
                <a:srgbClr val="2185C5"/>
              </a:buClr>
              <a:buSzPct val="1000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 smtClean="0"/>
              <a:t>AI, Machine / Deep Learning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655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0"/>
          <p:cNvSpPr txBox="1">
            <a:spLocks noGrp="1"/>
          </p:cNvSpPr>
          <p:nvPr>
            <p:ph type="title"/>
          </p:nvPr>
        </p:nvSpPr>
        <p:spPr>
          <a:xfrm>
            <a:off x="221673" y="61547"/>
            <a:ext cx="11656291" cy="539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NN Use Case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66738" y="2362163"/>
            <a:ext cx="888742" cy="888742"/>
            <a:chOff x="221673" y="1320800"/>
            <a:chExt cx="888742" cy="888742"/>
          </a:xfrm>
        </p:grpSpPr>
        <p:sp>
          <p:nvSpPr>
            <p:cNvPr id="6" name="Rectangle 5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66738" y="3390480"/>
            <a:ext cx="888742" cy="888742"/>
            <a:chOff x="221673" y="1320800"/>
            <a:chExt cx="888742" cy="888742"/>
          </a:xfrm>
        </p:grpSpPr>
        <p:sp>
          <p:nvSpPr>
            <p:cNvPr id="11" name="Rectangle 10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66738" y="4412125"/>
            <a:ext cx="888742" cy="888742"/>
            <a:chOff x="221673" y="1320800"/>
            <a:chExt cx="888742" cy="888742"/>
          </a:xfrm>
        </p:grpSpPr>
        <p:sp>
          <p:nvSpPr>
            <p:cNvPr id="16" name="Rectangle 15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66738" y="5495857"/>
            <a:ext cx="888742" cy="888742"/>
            <a:chOff x="221673" y="1320800"/>
            <a:chExt cx="888742" cy="888742"/>
          </a:xfrm>
        </p:grpSpPr>
        <p:sp>
          <p:nvSpPr>
            <p:cNvPr id="21" name="Rectangle 20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177867" y="2637201"/>
            <a:ext cx="1241777" cy="338666"/>
            <a:chOff x="8703734" y="1572453"/>
            <a:chExt cx="1241777" cy="338666"/>
          </a:xfrm>
        </p:grpSpPr>
        <p:sp>
          <p:nvSpPr>
            <p:cNvPr id="25" name="Oval 24"/>
            <p:cNvSpPr/>
            <p:nvPr/>
          </p:nvSpPr>
          <p:spPr>
            <a:xfrm>
              <a:off x="8703734" y="1572453"/>
              <a:ext cx="338666" cy="33866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042400" y="1587897"/>
              <a:ext cx="903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Solid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77867" y="3668408"/>
            <a:ext cx="1241777" cy="338666"/>
            <a:chOff x="8703734" y="1572453"/>
            <a:chExt cx="1241777" cy="338666"/>
          </a:xfrm>
        </p:grpSpPr>
        <p:sp>
          <p:nvSpPr>
            <p:cNvPr id="29" name="Oval 28"/>
            <p:cNvSpPr/>
            <p:nvPr/>
          </p:nvSpPr>
          <p:spPr>
            <a:xfrm>
              <a:off x="8703734" y="1572453"/>
              <a:ext cx="338666" cy="33866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42400" y="1587897"/>
              <a:ext cx="903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Vertical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177867" y="4687163"/>
            <a:ext cx="1241777" cy="338666"/>
            <a:chOff x="8703734" y="1572453"/>
            <a:chExt cx="1241777" cy="338666"/>
          </a:xfrm>
        </p:grpSpPr>
        <p:sp>
          <p:nvSpPr>
            <p:cNvPr id="32" name="Oval 31"/>
            <p:cNvSpPr/>
            <p:nvPr/>
          </p:nvSpPr>
          <p:spPr>
            <a:xfrm>
              <a:off x="8703734" y="1572453"/>
              <a:ext cx="338666" cy="33866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042400" y="1587897"/>
              <a:ext cx="903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Diagonal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177867" y="5761660"/>
            <a:ext cx="1648177" cy="338666"/>
            <a:chOff x="8703734" y="1572453"/>
            <a:chExt cx="1648177" cy="338666"/>
          </a:xfrm>
        </p:grpSpPr>
        <p:sp>
          <p:nvSpPr>
            <p:cNvPr id="35" name="Oval 34"/>
            <p:cNvSpPr/>
            <p:nvPr/>
          </p:nvSpPr>
          <p:spPr>
            <a:xfrm>
              <a:off x="8703734" y="1572453"/>
              <a:ext cx="338666" cy="33866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042400" y="1587897"/>
              <a:ext cx="1309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Horizontal</a:t>
              </a:r>
              <a:endParaRPr lang="en-US" dirty="0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2043289" y="2806534"/>
            <a:ext cx="69878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043289" y="3834851"/>
            <a:ext cx="69878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043289" y="4856496"/>
            <a:ext cx="69878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043289" y="5930184"/>
            <a:ext cx="69878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092829" y="899743"/>
            <a:ext cx="888742" cy="888742"/>
            <a:chOff x="221673" y="1320800"/>
            <a:chExt cx="888742" cy="888742"/>
          </a:xfrm>
        </p:grpSpPr>
        <p:sp>
          <p:nvSpPr>
            <p:cNvPr id="43" name="Rectangle 42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156970" y="937885"/>
            <a:ext cx="31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?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597748" y="933117"/>
            <a:ext cx="31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?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562855" y="1371045"/>
            <a:ext cx="31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?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151326" y="1361784"/>
            <a:ext cx="31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96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0"/>
          <p:cNvSpPr txBox="1">
            <a:spLocks noGrp="1"/>
          </p:cNvSpPr>
          <p:nvPr>
            <p:ph type="title"/>
          </p:nvPr>
        </p:nvSpPr>
        <p:spPr>
          <a:xfrm>
            <a:off x="221673" y="61547"/>
            <a:ext cx="11656291" cy="539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NN Use Case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038764" y="6076870"/>
            <a:ext cx="4932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Tools, Frameworks &amp; Libraries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92605" y="2563861"/>
            <a:ext cx="888742" cy="888742"/>
            <a:chOff x="221673" y="1320800"/>
            <a:chExt cx="888742" cy="888742"/>
          </a:xfrm>
        </p:grpSpPr>
        <p:sp>
          <p:nvSpPr>
            <p:cNvPr id="80" name="Rectangle 79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92605" y="4406480"/>
            <a:ext cx="888742" cy="888742"/>
            <a:chOff x="221673" y="1320800"/>
            <a:chExt cx="888742" cy="888742"/>
          </a:xfrm>
        </p:grpSpPr>
        <p:sp>
          <p:nvSpPr>
            <p:cNvPr id="85" name="Rectangle 84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92605" y="5428125"/>
            <a:ext cx="888742" cy="888742"/>
            <a:chOff x="221673" y="1320800"/>
            <a:chExt cx="888742" cy="888742"/>
          </a:xfrm>
        </p:grpSpPr>
        <p:sp>
          <p:nvSpPr>
            <p:cNvPr id="90" name="Rectangle 89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4" name="Straight Connector 93"/>
          <p:cNvCxnSpPr/>
          <p:nvPr/>
        </p:nvCxnSpPr>
        <p:spPr>
          <a:xfrm>
            <a:off x="1772356" y="3008232"/>
            <a:ext cx="8703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603532" y="2475235"/>
            <a:ext cx="444371" cy="444371"/>
          </a:xfrm>
          <a:prstGeom prst="rect">
            <a:avLst/>
          </a:prstGeom>
          <a:solidFill>
            <a:schemeClr val="tx2">
              <a:lumMod val="1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0253903" y="2479928"/>
            <a:ext cx="444371" cy="4443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706531" y="2470100"/>
            <a:ext cx="444371" cy="444371"/>
          </a:xfrm>
          <a:prstGeom prst="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862852" y="2486046"/>
            <a:ext cx="444371" cy="444371"/>
          </a:xfrm>
          <a:prstGeom prst="rect">
            <a:avLst/>
          </a:prstGeom>
          <a:solidFill>
            <a:schemeClr val="tx2">
              <a:lumMod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603532" y="3093156"/>
            <a:ext cx="57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-1.0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3797425" y="3101994"/>
            <a:ext cx="57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-.75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5641104" y="3102521"/>
            <a:ext cx="57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0.0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88476" y="3020445"/>
            <a:ext cx="57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1.0</a:t>
            </a:r>
            <a:endParaRPr lang="en-US" b="1" dirty="0"/>
          </a:p>
        </p:txBody>
      </p:sp>
      <p:sp>
        <p:nvSpPr>
          <p:cNvPr id="103" name="Rectangle 102"/>
          <p:cNvSpPr/>
          <p:nvPr/>
        </p:nvSpPr>
        <p:spPr>
          <a:xfrm>
            <a:off x="7994583" y="2469573"/>
            <a:ext cx="444371" cy="4443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9103455" y="3076528"/>
            <a:ext cx="57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.75</a:t>
            </a:r>
            <a:endParaRPr lang="en-US" b="1" dirty="0"/>
          </a:p>
        </p:txBody>
      </p:sp>
      <p:sp>
        <p:nvSpPr>
          <p:cNvPr id="105" name="Rectangle 104"/>
          <p:cNvSpPr/>
          <p:nvPr/>
        </p:nvSpPr>
        <p:spPr>
          <a:xfrm>
            <a:off x="9124243" y="2478938"/>
            <a:ext cx="444371" cy="4443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7952505" y="3103788"/>
            <a:ext cx="57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.5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29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Straight Arrow Connector 169"/>
          <p:cNvCxnSpPr>
            <a:endCxn id="162" idx="2"/>
          </p:cNvCxnSpPr>
          <p:nvPr/>
        </p:nvCxnSpPr>
        <p:spPr>
          <a:xfrm flipV="1">
            <a:off x="7267294" y="1035350"/>
            <a:ext cx="1374480" cy="46080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87" idx="7"/>
            <a:endCxn id="128" idx="3"/>
          </p:cNvCxnSpPr>
          <p:nvPr/>
        </p:nvCxnSpPr>
        <p:spPr>
          <a:xfrm flipV="1">
            <a:off x="5479618" y="3970366"/>
            <a:ext cx="1441392" cy="10153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00" idx="3"/>
          </p:cNvCxnSpPr>
          <p:nvPr/>
        </p:nvCxnSpPr>
        <p:spPr>
          <a:xfrm flipV="1">
            <a:off x="5529297" y="1805641"/>
            <a:ext cx="1392165" cy="74535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ape 110"/>
          <p:cNvSpPr txBox="1">
            <a:spLocks noGrp="1"/>
          </p:cNvSpPr>
          <p:nvPr>
            <p:ph type="title"/>
          </p:nvPr>
        </p:nvSpPr>
        <p:spPr>
          <a:xfrm>
            <a:off x="221673" y="61547"/>
            <a:ext cx="9280943" cy="539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NN Use </a:t>
            </a:r>
            <a:r>
              <a:rPr lang="en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Case using Linear Functions</a:t>
            </a:r>
            <a:endParaRPr lang="en" sz="28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673" y="2803458"/>
            <a:ext cx="444371" cy="4443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6044" y="2803458"/>
            <a:ext cx="444371" cy="444371"/>
          </a:xfrm>
          <a:prstGeom prst="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1673" y="3247829"/>
            <a:ext cx="444371" cy="4443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044" y="3247829"/>
            <a:ext cx="444371" cy="444371"/>
          </a:xfrm>
          <a:prstGeom prst="rect">
            <a:avLst/>
          </a:prstGeom>
          <a:solidFill>
            <a:schemeClr val="tx2">
              <a:lumMod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099733" y="1388533"/>
            <a:ext cx="474133" cy="4741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99733" y="2462370"/>
            <a:ext cx="474133" cy="4741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99733" y="3536208"/>
            <a:ext cx="474133" cy="4741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99733" y="4916311"/>
            <a:ext cx="474133" cy="4741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652888" y="965053"/>
            <a:ext cx="428978" cy="423480"/>
            <a:chOff x="221673" y="1320800"/>
            <a:chExt cx="888742" cy="888742"/>
          </a:xfrm>
        </p:grpSpPr>
        <p:sp>
          <p:nvSpPr>
            <p:cNvPr id="13" name="Rectangle 12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pattFill prst="pct30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pattFill prst="pct30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pattFill prst="pct30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52888" y="2061870"/>
            <a:ext cx="428978" cy="423480"/>
            <a:chOff x="221673" y="1320800"/>
            <a:chExt cx="888742" cy="888742"/>
          </a:xfrm>
        </p:grpSpPr>
        <p:sp>
          <p:nvSpPr>
            <p:cNvPr id="18" name="Rectangle 17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pattFill prst="pct30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pattFill prst="pct30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pattFill prst="pct30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52888" y="3168126"/>
            <a:ext cx="428978" cy="423480"/>
            <a:chOff x="221673" y="1320800"/>
            <a:chExt cx="888742" cy="888742"/>
          </a:xfrm>
        </p:grpSpPr>
        <p:sp>
          <p:nvSpPr>
            <p:cNvPr id="23" name="Rectangle 22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pattFill prst="pct30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pattFill prst="pct30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pattFill prst="pct30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52888" y="4510991"/>
            <a:ext cx="428978" cy="423480"/>
            <a:chOff x="221673" y="1320800"/>
            <a:chExt cx="888742" cy="888742"/>
          </a:xfrm>
        </p:grpSpPr>
        <p:sp>
          <p:nvSpPr>
            <p:cNvPr id="28" name="Rectangle 27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pattFill prst="pct30">
              <a:fgClr>
                <a:schemeClr val="tx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pattFill prst="pct30">
              <a:fgClr>
                <a:schemeClr val="tx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pattFill prst="pct30">
              <a:fgClr>
                <a:schemeClr val="tx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443858" y="1726722"/>
            <a:ext cx="1488338" cy="97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264227" y="2699436"/>
            <a:ext cx="746991" cy="23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303032" y="3485736"/>
            <a:ext cx="717679" cy="18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95396" y="3773274"/>
            <a:ext cx="1515822" cy="126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29495" y="1092044"/>
            <a:ext cx="4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129494" y="2909423"/>
            <a:ext cx="4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0.0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023723" y="4021572"/>
            <a:ext cx="655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- 0.75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133083" y="5473505"/>
            <a:ext cx="546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0.75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3950208" y="1333211"/>
            <a:ext cx="474133" cy="584775"/>
            <a:chOff x="3876256" y="1333210"/>
            <a:chExt cx="474133" cy="584775"/>
          </a:xfrm>
        </p:grpSpPr>
        <p:sp>
          <p:nvSpPr>
            <p:cNvPr id="51" name="Oval 50"/>
            <p:cNvSpPr/>
            <p:nvPr/>
          </p:nvSpPr>
          <p:spPr>
            <a:xfrm>
              <a:off x="3876256" y="1388532"/>
              <a:ext cx="474133" cy="4741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96012" y="1333210"/>
              <a:ext cx="389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+</a:t>
              </a:r>
              <a:endParaRPr lang="en-US" sz="3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950208" y="2420924"/>
            <a:ext cx="474133" cy="584775"/>
            <a:chOff x="3876256" y="1333210"/>
            <a:chExt cx="474133" cy="584775"/>
          </a:xfrm>
        </p:grpSpPr>
        <p:sp>
          <p:nvSpPr>
            <p:cNvPr id="58" name="Oval 57"/>
            <p:cNvSpPr/>
            <p:nvPr/>
          </p:nvSpPr>
          <p:spPr>
            <a:xfrm>
              <a:off x="3876256" y="1388532"/>
              <a:ext cx="474133" cy="4741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96012" y="1333210"/>
              <a:ext cx="389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+</a:t>
              </a:r>
              <a:endParaRPr lang="en-US" sz="3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950208" y="3494763"/>
            <a:ext cx="474133" cy="584775"/>
            <a:chOff x="3876256" y="1333210"/>
            <a:chExt cx="474133" cy="584775"/>
          </a:xfrm>
        </p:grpSpPr>
        <p:sp>
          <p:nvSpPr>
            <p:cNvPr id="61" name="Oval 60"/>
            <p:cNvSpPr/>
            <p:nvPr/>
          </p:nvSpPr>
          <p:spPr>
            <a:xfrm>
              <a:off x="3876256" y="1388532"/>
              <a:ext cx="474133" cy="4741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96012" y="1333210"/>
              <a:ext cx="389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+</a:t>
              </a:r>
              <a:endParaRPr lang="en-US" sz="3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950208" y="4860989"/>
            <a:ext cx="474133" cy="584775"/>
            <a:chOff x="3876256" y="1333210"/>
            <a:chExt cx="474133" cy="584775"/>
          </a:xfrm>
        </p:grpSpPr>
        <p:sp>
          <p:nvSpPr>
            <p:cNvPr id="64" name="Oval 63"/>
            <p:cNvSpPr/>
            <p:nvPr/>
          </p:nvSpPr>
          <p:spPr>
            <a:xfrm>
              <a:off x="3876256" y="1388532"/>
              <a:ext cx="474133" cy="4741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96012" y="1333210"/>
              <a:ext cx="389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+</a:t>
              </a:r>
              <a:endParaRPr lang="en-US" sz="3200" dirty="0"/>
            </a:p>
          </p:txBody>
        </p:sp>
      </p:grpSp>
      <p:cxnSp>
        <p:nvCxnSpPr>
          <p:cNvPr id="66" name="Straight Arrow Connector 65"/>
          <p:cNvCxnSpPr>
            <a:stCxn id="2" idx="6"/>
          </p:cNvCxnSpPr>
          <p:nvPr/>
        </p:nvCxnSpPr>
        <p:spPr>
          <a:xfrm flipV="1">
            <a:off x="2573866" y="1622426"/>
            <a:ext cx="1296746" cy="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548466" y="2703615"/>
            <a:ext cx="132214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0" idx="6"/>
          </p:cNvCxnSpPr>
          <p:nvPr/>
        </p:nvCxnSpPr>
        <p:spPr>
          <a:xfrm flipV="1">
            <a:off x="2573866" y="3770101"/>
            <a:ext cx="1264290" cy="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525888" y="5171158"/>
            <a:ext cx="132214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94818" y="1342489"/>
            <a:ext cx="4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-.2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205467" y="2415217"/>
            <a:ext cx="4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0.0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204055" y="3513081"/>
            <a:ext cx="4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0.8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201808" y="4934471"/>
            <a:ext cx="4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-.5</a:t>
            </a:r>
            <a:endParaRPr lang="en-US" b="1" dirty="0"/>
          </a:p>
        </p:txBody>
      </p:sp>
      <p:grpSp>
        <p:nvGrpSpPr>
          <p:cNvPr id="77" name="Group 76"/>
          <p:cNvGrpSpPr/>
          <p:nvPr/>
        </p:nvGrpSpPr>
        <p:grpSpPr>
          <a:xfrm>
            <a:off x="5075372" y="1385360"/>
            <a:ext cx="474133" cy="474133"/>
            <a:chOff x="3876256" y="1388532"/>
            <a:chExt cx="474133" cy="474133"/>
          </a:xfrm>
        </p:grpSpPr>
        <p:sp>
          <p:nvSpPr>
            <p:cNvPr id="78" name="Oval 77"/>
            <p:cNvSpPr/>
            <p:nvPr/>
          </p:nvSpPr>
          <p:spPr>
            <a:xfrm>
              <a:off x="3876256" y="1388532"/>
              <a:ext cx="474133" cy="4741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941167" y="1440932"/>
              <a:ext cx="389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S</a:t>
              </a:r>
              <a:endParaRPr lang="en-US" sz="18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74920" y="2462370"/>
            <a:ext cx="474133" cy="474133"/>
            <a:chOff x="3876256" y="1388532"/>
            <a:chExt cx="474133" cy="474133"/>
          </a:xfrm>
        </p:grpSpPr>
        <p:sp>
          <p:nvSpPr>
            <p:cNvPr id="81" name="Oval 80"/>
            <p:cNvSpPr/>
            <p:nvPr/>
          </p:nvSpPr>
          <p:spPr>
            <a:xfrm>
              <a:off x="3876256" y="1388532"/>
              <a:ext cx="474133" cy="4741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41167" y="1440932"/>
              <a:ext cx="389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S</a:t>
              </a:r>
              <a:endParaRPr lang="en-US" sz="18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074920" y="3550085"/>
            <a:ext cx="474133" cy="474133"/>
            <a:chOff x="3876256" y="1388532"/>
            <a:chExt cx="474133" cy="474133"/>
          </a:xfrm>
        </p:grpSpPr>
        <p:sp>
          <p:nvSpPr>
            <p:cNvPr id="84" name="Oval 83"/>
            <p:cNvSpPr/>
            <p:nvPr/>
          </p:nvSpPr>
          <p:spPr>
            <a:xfrm>
              <a:off x="3876256" y="1388532"/>
              <a:ext cx="474133" cy="4741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41167" y="1440932"/>
              <a:ext cx="389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S</a:t>
              </a:r>
              <a:endParaRPr lang="en-US" sz="18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74920" y="4916309"/>
            <a:ext cx="474133" cy="474133"/>
            <a:chOff x="3876256" y="1388532"/>
            <a:chExt cx="474133" cy="474133"/>
          </a:xfrm>
        </p:grpSpPr>
        <p:sp>
          <p:nvSpPr>
            <p:cNvPr id="87" name="Oval 86"/>
            <p:cNvSpPr/>
            <p:nvPr/>
          </p:nvSpPr>
          <p:spPr>
            <a:xfrm>
              <a:off x="3876256" y="1388532"/>
              <a:ext cx="474133" cy="4741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941167" y="1440932"/>
              <a:ext cx="389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S</a:t>
              </a:r>
              <a:endParaRPr lang="en-US" sz="1800" dirty="0"/>
            </a:p>
          </p:txBody>
        </p:sp>
      </p:grpSp>
      <p:cxnSp>
        <p:nvCxnSpPr>
          <p:cNvPr id="90" name="Straight Arrow Connector 89"/>
          <p:cNvCxnSpPr>
            <a:stCxn id="55" idx="3"/>
            <a:endCxn id="78" idx="2"/>
          </p:cNvCxnSpPr>
          <p:nvPr/>
        </p:nvCxnSpPr>
        <p:spPr>
          <a:xfrm flipV="1">
            <a:off x="4359430" y="1622427"/>
            <a:ext cx="715942" cy="317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8" idx="6"/>
            <a:endCxn id="81" idx="2"/>
          </p:cNvCxnSpPr>
          <p:nvPr/>
        </p:nvCxnSpPr>
        <p:spPr>
          <a:xfrm flipV="1">
            <a:off x="4424341" y="2699437"/>
            <a:ext cx="650579" cy="1387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1" idx="7"/>
            <a:endCxn id="81" idx="3"/>
          </p:cNvCxnSpPr>
          <p:nvPr/>
        </p:nvCxnSpPr>
        <p:spPr>
          <a:xfrm flipV="1">
            <a:off x="4354906" y="2867068"/>
            <a:ext cx="789449" cy="75245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372196" y="1820115"/>
            <a:ext cx="767635" cy="169296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1" idx="5"/>
            <a:endCxn id="87" idx="1"/>
          </p:cNvCxnSpPr>
          <p:nvPr/>
        </p:nvCxnSpPr>
        <p:spPr>
          <a:xfrm>
            <a:off x="4354906" y="3954783"/>
            <a:ext cx="789449" cy="1030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8" idx="5"/>
            <a:endCxn id="87" idx="0"/>
          </p:cNvCxnSpPr>
          <p:nvPr/>
        </p:nvCxnSpPr>
        <p:spPr>
          <a:xfrm>
            <a:off x="4354906" y="2880944"/>
            <a:ext cx="957081" cy="203536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4" idx="7"/>
            <a:endCxn id="84" idx="3"/>
          </p:cNvCxnSpPr>
          <p:nvPr/>
        </p:nvCxnSpPr>
        <p:spPr>
          <a:xfrm flipV="1">
            <a:off x="4354906" y="3954783"/>
            <a:ext cx="789449" cy="10309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5" idx="0"/>
            <a:endCxn id="78" idx="3"/>
          </p:cNvCxnSpPr>
          <p:nvPr/>
        </p:nvCxnSpPr>
        <p:spPr>
          <a:xfrm flipV="1">
            <a:off x="4164697" y="1790058"/>
            <a:ext cx="980110" cy="307093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5584332" y="939497"/>
            <a:ext cx="428978" cy="423480"/>
            <a:chOff x="221673" y="1320800"/>
            <a:chExt cx="888742" cy="888742"/>
          </a:xfrm>
        </p:grpSpPr>
        <p:sp>
          <p:nvSpPr>
            <p:cNvPr id="108" name="Rectangle 107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pattFill prst="pct30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pattFill prst="pct30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584332" y="2036314"/>
            <a:ext cx="428978" cy="423480"/>
            <a:chOff x="221673" y="1320800"/>
            <a:chExt cx="888742" cy="888742"/>
          </a:xfrm>
        </p:grpSpPr>
        <p:sp>
          <p:nvSpPr>
            <p:cNvPr id="113" name="Rectangle 112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pattFill prst="pct30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pattFill prst="pct30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584332" y="3142570"/>
            <a:ext cx="428978" cy="423480"/>
            <a:chOff x="221673" y="1320800"/>
            <a:chExt cx="888742" cy="888742"/>
          </a:xfrm>
        </p:grpSpPr>
        <p:sp>
          <p:nvSpPr>
            <p:cNvPr id="118" name="Rectangle 117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pattFill prst="pct30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pattFill prst="pct30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584332" y="4485435"/>
            <a:ext cx="428978" cy="423480"/>
            <a:chOff x="221673" y="1320800"/>
            <a:chExt cx="888742" cy="888742"/>
          </a:xfrm>
        </p:grpSpPr>
        <p:sp>
          <p:nvSpPr>
            <p:cNvPr id="123" name="Rectangle 122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pattFill prst="pct30">
              <a:fgClr>
                <a:schemeClr val="tx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pattFill prst="pct30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852027" y="1400943"/>
            <a:ext cx="474133" cy="474133"/>
            <a:chOff x="3876256" y="1388532"/>
            <a:chExt cx="474133" cy="474133"/>
          </a:xfrm>
        </p:grpSpPr>
        <p:sp>
          <p:nvSpPr>
            <p:cNvPr id="100" name="Oval 99"/>
            <p:cNvSpPr/>
            <p:nvPr/>
          </p:nvSpPr>
          <p:spPr>
            <a:xfrm>
              <a:off x="3876256" y="1388532"/>
              <a:ext cx="474133" cy="4741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941167" y="1440932"/>
              <a:ext cx="389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S</a:t>
              </a:r>
              <a:endParaRPr lang="en-US" sz="18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851575" y="2477953"/>
            <a:ext cx="474133" cy="474133"/>
            <a:chOff x="3876256" y="1388532"/>
            <a:chExt cx="474133" cy="474133"/>
          </a:xfrm>
        </p:grpSpPr>
        <p:sp>
          <p:nvSpPr>
            <p:cNvPr id="104" name="Oval 103"/>
            <p:cNvSpPr/>
            <p:nvPr/>
          </p:nvSpPr>
          <p:spPr>
            <a:xfrm>
              <a:off x="3876256" y="1388532"/>
              <a:ext cx="474133" cy="4741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41167" y="1440932"/>
              <a:ext cx="389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S</a:t>
              </a:r>
              <a:endParaRPr lang="en-US" sz="1800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851575" y="3565668"/>
            <a:ext cx="474133" cy="474133"/>
            <a:chOff x="3876256" y="1388532"/>
            <a:chExt cx="474133" cy="474133"/>
          </a:xfrm>
        </p:grpSpPr>
        <p:sp>
          <p:nvSpPr>
            <p:cNvPr id="128" name="Oval 127"/>
            <p:cNvSpPr/>
            <p:nvPr/>
          </p:nvSpPr>
          <p:spPr>
            <a:xfrm>
              <a:off x="3876256" y="1388532"/>
              <a:ext cx="474133" cy="4741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941167" y="1440932"/>
              <a:ext cx="389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S</a:t>
              </a:r>
              <a:endParaRPr lang="en-US" sz="1800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851575" y="4931892"/>
            <a:ext cx="474133" cy="474133"/>
            <a:chOff x="3876256" y="1388532"/>
            <a:chExt cx="474133" cy="474133"/>
          </a:xfrm>
        </p:grpSpPr>
        <p:sp>
          <p:nvSpPr>
            <p:cNvPr id="131" name="Oval 130"/>
            <p:cNvSpPr/>
            <p:nvPr/>
          </p:nvSpPr>
          <p:spPr>
            <a:xfrm>
              <a:off x="3876256" y="1388532"/>
              <a:ext cx="474133" cy="4741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941167" y="1440932"/>
              <a:ext cx="389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S</a:t>
              </a:r>
              <a:endParaRPr lang="en-US" sz="1800" dirty="0"/>
            </a:p>
          </p:txBody>
        </p:sp>
      </p:grpSp>
      <p:cxnSp>
        <p:nvCxnSpPr>
          <p:cNvPr id="133" name="Straight Arrow Connector 132"/>
          <p:cNvCxnSpPr>
            <a:stCxn id="78" idx="6"/>
            <a:endCxn id="100" idx="2"/>
          </p:cNvCxnSpPr>
          <p:nvPr/>
        </p:nvCxnSpPr>
        <p:spPr>
          <a:xfrm>
            <a:off x="5549505" y="1622427"/>
            <a:ext cx="1302522" cy="1558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5520035" y="1772888"/>
            <a:ext cx="1396451" cy="781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04" idx="2"/>
          </p:cNvCxnSpPr>
          <p:nvPr/>
        </p:nvCxnSpPr>
        <p:spPr>
          <a:xfrm flipV="1">
            <a:off x="5552276" y="2715020"/>
            <a:ext cx="1299299" cy="1132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5" idx="3"/>
            <a:endCxn id="128" idx="2"/>
          </p:cNvCxnSpPr>
          <p:nvPr/>
        </p:nvCxnSpPr>
        <p:spPr>
          <a:xfrm>
            <a:off x="5529297" y="3787151"/>
            <a:ext cx="1322278" cy="1558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87" idx="6"/>
            <a:endCxn id="131" idx="2"/>
          </p:cNvCxnSpPr>
          <p:nvPr/>
        </p:nvCxnSpPr>
        <p:spPr>
          <a:xfrm>
            <a:off x="5549053" y="5153376"/>
            <a:ext cx="1302522" cy="1558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31" idx="1"/>
          </p:cNvCxnSpPr>
          <p:nvPr/>
        </p:nvCxnSpPr>
        <p:spPr>
          <a:xfrm>
            <a:off x="5495825" y="3938786"/>
            <a:ext cx="1425185" cy="106254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7351954" y="991839"/>
            <a:ext cx="428978" cy="423480"/>
            <a:chOff x="221673" y="1320800"/>
            <a:chExt cx="888742" cy="888742"/>
          </a:xfrm>
        </p:grpSpPr>
        <p:sp>
          <p:nvSpPr>
            <p:cNvPr id="142" name="Rectangle 141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351954" y="2088656"/>
            <a:ext cx="428978" cy="423480"/>
            <a:chOff x="221673" y="1320800"/>
            <a:chExt cx="888742" cy="888742"/>
          </a:xfrm>
        </p:grpSpPr>
        <p:sp>
          <p:nvSpPr>
            <p:cNvPr id="147" name="Rectangle 146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351954" y="3194912"/>
            <a:ext cx="428978" cy="423480"/>
            <a:chOff x="221673" y="1320800"/>
            <a:chExt cx="888742" cy="888742"/>
          </a:xfrm>
        </p:grpSpPr>
        <p:sp>
          <p:nvSpPr>
            <p:cNvPr id="152" name="Rectangle 151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1954" y="4537777"/>
            <a:ext cx="428978" cy="423480"/>
            <a:chOff x="221673" y="1320800"/>
            <a:chExt cx="888742" cy="888742"/>
          </a:xfrm>
        </p:grpSpPr>
        <p:sp>
          <p:nvSpPr>
            <p:cNvPr id="157" name="Rectangle 156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Oval 161"/>
          <p:cNvSpPr/>
          <p:nvPr/>
        </p:nvSpPr>
        <p:spPr>
          <a:xfrm>
            <a:off x="8641774" y="798283"/>
            <a:ext cx="474133" cy="4741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8641774" y="2320271"/>
            <a:ext cx="474133" cy="4741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8641774" y="3907500"/>
            <a:ext cx="474133" cy="4741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641774" y="5221643"/>
            <a:ext cx="474133" cy="4741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641774" y="1348542"/>
            <a:ext cx="474133" cy="4741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641774" y="2870530"/>
            <a:ext cx="474133" cy="4741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641774" y="4457759"/>
            <a:ext cx="474133" cy="4741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8641774" y="5882653"/>
            <a:ext cx="474133" cy="4741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/>
          <p:cNvCxnSpPr>
            <a:stCxn id="106" idx="3"/>
            <a:endCxn id="163" idx="2"/>
          </p:cNvCxnSpPr>
          <p:nvPr/>
        </p:nvCxnSpPr>
        <p:spPr>
          <a:xfrm flipV="1">
            <a:off x="7305952" y="2557338"/>
            <a:ext cx="1335822" cy="15768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28" idx="6"/>
            <a:endCxn id="164" idx="1"/>
          </p:cNvCxnSpPr>
          <p:nvPr/>
        </p:nvCxnSpPr>
        <p:spPr>
          <a:xfrm>
            <a:off x="7325708" y="3802735"/>
            <a:ext cx="1385501" cy="17420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165" idx="2"/>
          </p:cNvCxnSpPr>
          <p:nvPr/>
        </p:nvCxnSpPr>
        <p:spPr>
          <a:xfrm>
            <a:off x="7301290" y="5187887"/>
            <a:ext cx="1340484" cy="27082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01" idx="3"/>
            <a:endCxn id="166" idx="2"/>
          </p:cNvCxnSpPr>
          <p:nvPr/>
        </p:nvCxnSpPr>
        <p:spPr>
          <a:xfrm flipV="1">
            <a:off x="7306404" y="1585609"/>
            <a:ext cx="1335370" cy="52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04" idx="5"/>
            <a:endCxn id="167" idx="2"/>
          </p:cNvCxnSpPr>
          <p:nvPr/>
        </p:nvCxnSpPr>
        <p:spPr>
          <a:xfrm>
            <a:off x="7256273" y="2882651"/>
            <a:ext cx="1385501" cy="224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28" idx="5"/>
            <a:endCxn id="168" idx="2"/>
          </p:cNvCxnSpPr>
          <p:nvPr/>
        </p:nvCxnSpPr>
        <p:spPr>
          <a:xfrm>
            <a:off x="7256273" y="3970366"/>
            <a:ext cx="1385501" cy="724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31" idx="5"/>
            <a:endCxn id="169" idx="2"/>
          </p:cNvCxnSpPr>
          <p:nvPr/>
        </p:nvCxnSpPr>
        <p:spPr>
          <a:xfrm>
            <a:off x="7256273" y="5336590"/>
            <a:ext cx="1385501" cy="783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9288127" y="811890"/>
            <a:ext cx="428978" cy="423480"/>
            <a:chOff x="221673" y="1320800"/>
            <a:chExt cx="888742" cy="888742"/>
          </a:xfrm>
        </p:grpSpPr>
        <p:sp>
          <p:nvSpPr>
            <p:cNvPr id="188" name="Rectangle 187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9288127" y="2372049"/>
            <a:ext cx="428978" cy="423480"/>
            <a:chOff x="221673" y="1320800"/>
            <a:chExt cx="888742" cy="888742"/>
          </a:xfrm>
        </p:grpSpPr>
        <p:sp>
          <p:nvSpPr>
            <p:cNvPr id="193" name="Rectangle 192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9325009" y="3947066"/>
            <a:ext cx="428978" cy="423480"/>
            <a:chOff x="221673" y="1320800"/>
            <a:chExt cx="888742" cy="888742"/>
          </a:xfrm>
        </p:grpSpPr>
        <p:sp>
          <p:nvSpPr>
            <p:cNvPr id="198" name="Rectangle 197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9325009" y="5242248"/>
            <a:ext cx="428978" cy="423480"/>
            <a:chOff x="221673" y="1320800"/>
            <a:chExt cx="888742" cy="888742"/>
          </a:xfrm>
        </p:grpSpPr>
        <p:sp>
          <p:nvSpPr>
            <p:cNvPr id="203" name="Rectangle 202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9288127" y="1409337"/>
            <a:ext cx="428978" cy="423480"/>
            <a:chOff x="221673" y="1320800"/>
            <a:chExt cx="888742" cy="888742"/>
          </a:xfrm>
          <a:solidFill>
            <a:schemeClr val="tx1"/>
          </a:solidFill>
        </p:grpSpPr>
        <p:sp>
          <p:nvSpPr>
            <p:cNvPr id="208" name="Rectangle 207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/>
          <p:cNvGrpSpPr/>
          <p:nvPr/>
        </p:nvGrpSpPr>
        <p:grpSpPr>
          <a:xfrm rot="10800000">
            <a:off x="9288127" y="2956386"/>
            <a:ext cx="428978" cy="423480"/>
            <a:chOff x="221673" y="1320800"/>
            <a:chExt cx="888742" cy="888742"/>
          </a:xfrm>
        </p:grpSpPr>
        <p:sp>
          <p:nvSpPr>
            <p:cNvPr id="213" name="Rectangle 212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16"/>
          <p:cNvGrpSpPr/>
          <p:nvPr/>
        </p:nvGrpSpPr>
        <p:grpSpPr>
          <a:xfrm rot="5400000">
            <a:off x="9337337" y="4519113"/>
            <a:ext cx="428978" cy="423480"/>
            <a:chOff x="221673" y="1320800"/>
            <a:chExt cx="888742" cy="888742"/>
          </a:xfrm>
        </p:grpSpPr>
        <p:sp>
          <p:nvSpPr>
            <p:cNvPr id="218" name="Rectangle 217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 rot="10800000">
            <a:off x="9337337" y="5915585"/>
            <a:ext cx="428978" cy="423480"/>
            <a:chOff x="221673" y="1320800"/>
            <a:chExt cx="888742" cy="888742"/>
          </a:xfrm>
        </p:grpSpPr>
        <p:sp>
          <p:nvSpPr>
            <p:cNvPr id="223" name="Rectangle 222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10148905" y="1151237"/>
            <a:ext cx="1241777" cy="338666"/>
            <a:chOff x="8703734" y="1572453"/>
            <a:chExt cx="1241777" cy="338666"/>
          </a:xfrm>
        </p:grpSpPr>
        <p:sp>
          <p:nvSpPr>
            <p:cNvPr id="228" name="Oval 227"/>
            <p:cNvSpPr/>
            <p:nvPr/>
          </p:nvSpPr>
          <p:spPr>
            <a:xfrm>
              <a:off x="8703734" y="1572453"/>
              <a:ext cx="338666" cy="33866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9042400" y="1587897"/>
              <a:ext cx="903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Solid</a:t>
              </a:r>
              <a:endParaRPr lang="en-US" dirty="0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10115037" y="2701197"/>
            <a:ext cx="1241777" cy="338666"/>
            <a:chOff x="8703734" y="1572453"/>
            <a:chExt cx="1241777" cy="338666"/>
          </a:xfrm>
        </p:grpSpPr>
        <p:sp>
          <p:nvSpPr>
            <p:cNvPr id="231" name="Oval 230"/>
            <p:cNvSpPr/>
            <p:nvPr/>
          </p:nvSpPr>
          <p:spPr>
            <a:xfrm>
              <a:off x="8703734" y="1572453"/>
              <a:ext cx="338666" cy="33866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9042400" y="1587897"/>
              <a:ext cx="903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Vertical</a:t>
              </a:r>
              <a:endParaRPr lang="en-US" dirty="0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10115037" y="4316102"/>
            <a:ext cx="1241777" cy="338666"/>
            <a:chOff x="8703734" y="1572453"/>
            <a:chExt cx="1241777" cy="338666"/>
          </a:xfrm>
        </p:grpSpPr>
        <p:sp>
          <p:nvSpPr>
            <p:cNvPr id="234" name="Oval 233"/>
            <p:cNvSpPr/>
            <p:nvPr/>
          </p:nvSpPr>
          <p:spPr>
            <a:xfrm>
              <a:off x="8703734" y="1572453"/>
              <a:ext cx="338666" cy="33866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9042400" y="1587897"/>
              <a:ext cx="903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Diagonal</a:t>
              </a:r>
              <a:endParaRPr lang="en-US" dirty="0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10115037" y="5576919"/>
            <a:ext cx="1648177" cy="338666"/>
            <a:chOff x="8703734" y="1572453"/>
            <a:chExt cx="1648177" cy="338666"/>
          </a:xfrm>
        </p:grpSpPr>
        <p:sp>
          <p:nvSpPr>
            <p:cNvPr id="237" name="Oval 236"/>
            <p:cNvSpPr/>
            <p:nvPr/>
          </p:nvSpPr>
          <p:spPr>
            <a:xfrm>
              <a:off x="8703734" y="1572453"/>
              <a:ext cx="338666" cy="33866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9042400" y="1587897"/>
              <a:ext cx="1309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Horizontal</a:t>
              </a:r>
              <a:endParaRPr lang="en-US" dirty="0"/>
            </a:p>
          </p:txBody>
        </p:sp>
      </p:grpSp>
      <p:sp>
        <p:nvSpPr>
          <p:cNvPr id="240" name="Left Brace 239"/>
          <p:cNvSpPr/>
          <p:nvPr/>
        </p:nvSpPr>
        <p:spPr>
          <a:xfrm rot="16200000">
            <a:off x="6225059" y="3184788"/>
            <a:ext cx="557323" cy="684370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5483643" y="6177519"/>
            <a:ext cx="219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Hidden Neurons</a:t>
            </a:r>
            <a:endParaRPr lang="en-US" sz="1800" dirty="0"/>
          </a:p>
        </p:txBody>
      </p:sp>
      <p:sp>
        <p:nvSpPr>
          <p:cNvPr id="242" name="TextBox 241"/>
          <p:cNvSpPr txBox="1"/>
          <p:nvPr/>
        </p:nvSpPr>
        <p:spPr>
          <a:xfrm>
            <a:off x="383821" y="786756"/>
            <a:ext cx="219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Input Neurons</a:t>
            </a:r>
            <a:endParaRPr lang="en-US" sz="1800" dirty="0"/>
          </a:p>
        </p:txBody>
      </p:sp>
      <p:sp>
        <p:nvSpPr>
          <p:cNvPr id="243" name="TextBox 242"/>
          <p:cNvSpPr txBox="1"/>
          <p:nvPr/>
        </p:nvSpPr>
        <p:spPr>
          <a:xfrm>
            <a:off x="9895758" y="749883"/>
            <a:ext cx="219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Output Neurons</a:t>
            </a:r>
            <a:endParaRPr lang="en-US" sz="1800" dirty="0"/>
          </a:p>
        </p:txBody>
      </p:sp>
      <p:grpSp>
        <p:nvGrpSpPr>
          <p:cNvPr id="278" name="Group 277"/>
          <p:cNvGrpSpPr/>
          <p:nvPr/>
        </p:nvGrpSpPr>
        <p:grpSpPr>
          <a:xfrm>
            <a:off x="273966" y="4945343"/>
            <a:ext cx="1266152" cy="1073968"/>
            <a:chOff x="666044" y="5746251"/>
            <a:chExt cx="926195" cy="1073968"/>
          </a:xfrm>
        </p:grpSpPr>
        <p:cxnSp>
          <p:nvCxnSpPr>
            <p:cNvPr id="279" name="Straight Arrow Connector 278"/>
            <p:cNvCxnSpPr/>
            <p:nvPr/>
          </p:nvCxnSpPr>
          <p:spPr>
            <a:xfrm>
              <a:off x="666044" y="5871613"/>
              <a:ext cx="368356" cy="4102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/>
            <p:nvPr/>
          </p:nvCxnSpPr>
          <p:spPr>
            <a:xfrm>
              <a:off x="666044" y="6294489"/>
              <a:ext cx="368356" cy="4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Box 280"/>
            <p:cNvSpPr txBox="1"/>
            <p:nvPr/>
          </p:nvSpPr>
          <p:spPr>
            <a:xfrm>
              <a:off x="1045687" y="5746251"/>
              <a:ext cx="546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1.0</a:t>
              </a:r>
              <a:endParaRPr lang="en-US" sz="1800" b="1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1045688" y="6173888"/>
              <a:ext cx="546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-1.0</a:t>
              </a:r>
              <a:endParaRPr lang="en-US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491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" grpId="0" animBg="1"/>
      <p:bldP spid="9" grpId="0" animBg="1"/>
      <p:bldP spid="10" grpId="0" animBg="1"/>
      <p:bldP spid="11" grpId="0" animBg="1"/>
      <p:bldP spid="47" grpId="0"/>
      <p:bldP spid="48" grpId="0"/>
      <p:bldP spid="49" grpId="0"/>
      <p:bldP spid="50" grpId="0"/>
      <p:bldP spid="72" grpId="0"/>
      <p:bldP spid="73" grpId="0"/>
      <p:bldP spid="74" grpId="0"/>
      <p:bldP spid="75" grpId="0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240" grpId="0" animBg="1"/>
      <p:bldP spid="241" grpId="0"/>
      <p:bldP spid="242" grpId="0"/>
      <p:bldP spid="2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8150578" y="531024"/>
            <a:ext cx="1839908" cy="619715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Arrow Connector 169"/>
          <p:cNvCxnSpPr>
            <a:endCxn id="162" idx="2"/>
          </p:cNvCxnSpPr>
          <p:nvPr/>
        </p:nvCxnSpPr>
        <p:spPr>
          <a:xfrm flipV="1">
            <a:off x="7267294" y="1035350"/>
            <a:ext cx="1374480" cy="46080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87" idx="7"/>
            <a:endCxn id="128" idx="3"/>
          </p:cNvCxnSpPr>
          <p:nvPr/>
        </p:nvCxnSpPr>
        <p:spPr>
          <a:xfrm flipV="1">
            <a:off x="5479618" y="3970366"/>
            <a:ext cx="1441392" cy="10153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00" idx="3"/>
          </p:cNvCxnSpPr>
          <p:nvPr/>
        </p:nvCxnSpPr>
        <p:spPr>
          <a:xfrm flipV="1">
            <a:off x="5529297" y="1805641"/>
            <a:ext cx="1392165" cy="74535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ape 110"/>
          <p:cNvSpPr txBox="1">
            <a:spLocks noGrp="1"/>
          </p:cNvSpPr>
          <p:nvPr>
            <p:ph type="title"/>
          </p:nvPr>
        </p:nvSpPr>
        <p:spPr>
          <a:xfrm>
            <a:off x="221674" y="61547"/>
            <a:ext cx="7758494" cy="539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NN Use </a:t>
            </a:r>
            <a:r>
              <a:rPr lang="en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Case using Linear Functions</a:t>
            </a:r>
            <a:endParaRPr lang="en" sz="28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673" y="2803458"/>
            <a:ext cx="444371" cy="44437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6044" y="2803458"/>
            <a:ext cx="444371" cy="44437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1673" y="3247829"/>
            <a:ext cx="444371" cy="4443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044" y="3247829"/>
            <a:ext cx="444371" cy="4443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099733" y="1388533"/>
            <a:ext cx="474133" cy="4741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99733" y="2462370"/>
            <a:ext cx="474133" cy="4741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99733" y="3536208"/>
            <a:ext cx="474133" cy="4741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99733" y="4916311"/>
            <a:ext cx="474133" cy="4741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652888" y="965053"/>
            <a:ext cx="428978" cy="423480"/>
            <a:chOff x="221673" y="1320800"/>
            <a:chExt cx="888742" cy="888742"/>
          </a:xfrm>
        </p:grpSpPr>
        <p:sp>
          <p:nvSpPr>
            <p:cNvPr id="13" name="Rectangle 12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pattFill prst="pct30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pattFill prst="pct30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pattFill prst="pct30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52888" y="2061870"/>
            <a:ext cx="428978" cy="423480"/>
            <a:chOff x="221673" y="1320800"/>
            <a:chExt cx="888742" cy="888742"/>
          </a:xfrm>
        </p:grpSpPr>
        <p:sp>
          <p:nvSpPr>
            <p:cNvPr id="18" name="Rectangle 17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pattFill prst="pct30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pattFill prst="pct30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pattFill prst="pct30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52888" y="3168126"/>
            <a:ext cx="428978" cy="423480"/>
            <a:chOff x="221673" y="1320800"/>
            <a:chExt cx="888742" cy="888742"/>
          </a:xfrm>
        </p:grpSpPr>
        <p:sp>
          <p:nvSpPr>
            <p:cNvPr id="23" name="Rectangle 22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pattFill prst="pct30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pattFill prst="pct30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pattFill prst="pct30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52888" y="4510991"/>
            <a:ext cx="428978" cy="423480"/>
            <a:chOff x="221673" y="1320800"/>
            <a:chExt cx="888742" cy="888742"/>
          </a:xfrm>
        </p:grpSpPr>
        <p:sp>
          <p:nvSpPr>
            <p:cNvPr id="28" name="Rectangle 27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pattFill prst="pct30">
              <a:fgClr>
                <a:schemeClr val="tx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pattFill prst="pct30">
              <a:fgClr>
                <a:schemeClr val="tx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pattFill prst="pct30">
              <a:fgClr>
                <a:schemeClr val="tx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443858" y="1726722"/>
            <a:ext cx="1488338" cy="97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264227" y="2699436"/>
            <a:ext cx="746991" cy="23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303032" y="3485736"/>
            <a:ext cx="717679" cy="18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95396" y="3773274"/>
            <a:ext cx="1515822" cy="126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23723" y="4021572"/>
            <a:ext cx="655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- 0.75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133083" y="5473505"/>
            <a:ext cx="546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0.75</a:t>
            </a:r>
            <a:endParaRPr lang="en-US" b="1" dirty="0"/>
          </a:p>
        </p:txBody>
      </p:sp>
      <p:sp>
        <p:nvSpPr>
          <p:cNvPr id="51" name="Oval 50"/>
          <p:cNvSpPr/>
          <p:nvPr/>
        </p:nvSpPr>
        <p:spPr>
          <a:xfrm>
            <a:off x="3950208" y="1388533"/>
            <a:ext cx="474133" cy="4741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950208" y="2476246"/>
            <a:ext cx="474133" cy="4741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950208" y="3550085"/>
            <a:ext cx="474133" cy="4741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950208" y="4916311"/>
            <a:ext cx="474133" cy="4741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2" idx="6"/>
          </p:cNvCxnSpPr>
          <p:nvPr/>
        </p:nvCxnSpPr>
        <p:spPr>
          <a:xfrm flipV="1">
            <a:off x="2573866" y="1622426"/>
            <a:ext cx="1296746" cy="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548466" y="2703615"/>
            <a:ext cx="132214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0" idx="6"/>
          </p:cNvCxnSpPr>
          <p:nvPr/>
        </p:nvCxnSpPr>
        <p:spPr>
          <a:xfrm flipV="1">
            <a:off x="2573866" y="3770101"/>
            <a:ext cx="1264290" cy="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525888" y="5171158"/>
            <a:ext cx="132214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94818" y="1342489"/>
            <a:ext cx="4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-.2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205467" y="2415217"/>
            <a:ext cx="4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0.0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204055" y="3513081"/>
            <a:ext cx="4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0.8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201808" y="4934471"/>
            <a:ext cx="4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-.5</a:t>
            </a:r>
            <a:endParaRPr lang="en-US" b="1" dirty="0"/>
          </a:p>
        </p:txBody>
      </p:sp>
      <p:grpSp>
        <p:nvGrpSpPr>
          <p:cNvPr id="77" name="Group 76"/>
          <p:cNvGrpSpPr/>
          <p:nvPr/>
        </p:nvGrpSpPr>
        <p:grpSpPr>
          <a:xfrm>
            <a:off x="5075372" y="1385360"/>
            <a:ext cx="474133" cy="474133"/>
            <a:chOff x="3876256" y="1388532"/>
            <a:chExt cx="474133" cy="474133"/>
          </a:xfrm>
        </p:grpSpPr>
        <p:sp>
          <p:nvSpPr>
            <p:cNvPr id="78" name="Oval 77"/>
            <p:cNvSpPr/>
            <p:nvPr/>
          </p:nvSpPr>
          <p:spPr>
            <a:xfrm>
              <a:off x="3876256" y="1388532"/>
              <a:ext cx="474133" cy="47413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941167" y="1440932"/>
              <a:ext cx="389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S</a:t>
              </a:r>
              <a:endParaRPr lang="en-US" sz="18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74920" y="2462370"/>
            <a:ext cx="474133" cy="474133"/>
            <a:chOff x="3876256" y="1388532"/>
            <a:chExt cx="474133" cy="474133"/>
          </a:xfrm>
        </p:grpSpPr>
        <p:sp>
          <p:nvSpPr>
            <p:cNvPr id="81" name="Oval 80"/>
            <p:cNvSpPr/>
            <p:nvPr/>
          </p:nvSpPr>
          <p:spPr>
            <a:xfrm>
              <a:off x="3876256" y="1388532"/>
              <a:ext cx="474133" cy="47413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41167" y="1440932"/>
              <a:ext cx="389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S</a:t>
              </a:r>
              <a:endParaRPr lang="en-US" sz="18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074920" y="3550085"/>
            <a:ext cx="474133" cy="474133"/>
            <a:chOff x="3876256" y="1388532"/>
            <a:chExt cx="474133" cy="474133"/>
          </a:xfrm>
        </p:grpSpPr>
        <p:sp>
          <p:nvSpPr>
            <p:cNvPr id="84" name="Oval 83"/>
            <p:cNvSpPr/>
            <p:nvPr/>
          </p:nvSpPr>
          <p:spPr>
            <a:xfrm>
              <a:off x="3876256" y="1388532"/>
              <a:ext cx="474133" cy="4741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41167" y="1440932"/>
              <a:ext cx="389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S</a:t>
              </a:r>
              <a:endParaRPr lang="en-US" sz="18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74920" y="4916309"/>
            <a:ext cx="474133" cy="474133"/>
            <a:chOff x="3876256" y="1388532"/>
            <a:chExt cx="474133" cy="474133"/>
          </a:xfrm>
        </p:grpSpPr>
        <p:sp>
          <p:nvSpPr>
            <p:cNvPr id="87" name="Oval 86"/>
            <p:cNvSpPr/>
            <p:nvPr/>
          </p:nvSpPr>
          <p:spPr>
            <a:xfrm>
              <a:off x="3876256" y="1388532"/>
              <a:ext cx="474133" cy="4741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941167" y="1440932"/>
              <a:ext cx="389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S</a:t>
              </a:r>
              <a:endParaRPr lang="en-US" sz="1800" dirty="0"/>
            </a:p>
          </p:txBody>
        </p:sp>
      </p:grpSp>
      <p:cxnSp>
        <p:nvCxnSpPr>
          <p:cNvPr id="90" name="Straight Arrow Connector 89"/>
          <p:cNvCxnSpPr>
            <a:stCxn id="55" idx="3"/>
            <a:endCxn id="78" idx="2"/>
          </p:cNvCxnSpPr>
          <p:nvPr/>
        </p:nvCxnSpPr>
        <p:spPr>
          <a:xfrm flipV="1">
            <a:off x="4359430" y="1622427"/>
            <a:ext cx="715942" cy="317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8" idx="6"/>
            <a:endCxn id="81" idx="2"/>
          </p:cNvCxnSpPr>
          <p:nvPr/>
        </p:nvCxnSpPr>
        <p:spPr>
          <a:xfrm flipV="1">
            <a:off x="4424341" y="2699437"/>
            <a:ext cx="650579" cy="1387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1" idx="7"/>
            <a:endCxn id="81" idx="3"/>
          </p:cNvCxnSpPr>
          <p:nvPr/>
        </p:nvCxnSpPr>
        <p:spPr>
          <a:xfrm flipV="1">
            <a:off x="4354906" y="2867068"/>
            <a:ext cx="789449" cy="75245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372196" y="1820115"/>
            <a:ext cx="767635" cy="169296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1" idx="5"/>
            <a:endCxn id="87" idx="1"/>
          </p:cNvCxnSpPr>
          <p:nvPr/>
        </p:nvCxnSpPr>
        <p:spPr>
          <a:xfrm>
            <a:off x="4354906" y="3954783"/>
            <a:ext cx="789449" cy="1030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8" idx="5"/>
            <a:endCxn id="87" idx="0"/>
          </p:cNvCxnSpPr>
          <p:nvPr/>
        </p:nvCxnSpPr>
        <p:spPr>
          <a:xfrm>
            <a:off x="4354906" y="2880944"/>
            <a:ext cx="957081" cy="203536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4" idx="7"/>
            <a:endCxn id="84" idx="3"/>
          </p:cNvCxnSpPr>
          <p:nvPr/>
        </p:nvCxnSpPr>
        <p:spPr>
          <a:xfrm flipV="1">
            <a:off x="4354906" y="3954783"/>
            <a:ext cx="789449" cy="10309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5" idx="0"/>
            <a:endCxn id="78" idx="3"/>
          </p:cNvCxnSpPr>
          <p:nvPr/>
        </p:nvCxnSpPr>
        <p:spPr>
          <a:xfrm flipV="1">
            <a:off x="4164697" y="1790058"/>
            <a:ext cx="980110" cy="307093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5584332" y="939497"/>
            <a:ext cx="428978" cy="423480"/>
            <a:chOff x="221673" y="1320800"/>
            <a:chExt cx="888742" cy="888742"/>
          </a:xfrm>
        </p:grpSpPr>
        <p:sp>
          <p:nvSpPr>
            <p:cNvPr id="108" name="Rectangle 107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pattFill prst="pct30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pattFill prst="pct30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584332" y="2036314"/>
            <a:ext cx="428978" cy="423480"/>
            <a:chOff x="221673" y="1320800"/>
            <a:chExt cx="888742" cy="888742"/>
          </a:xfrm>
        </p:grpSpPr>
        <p:sp>
          <p:nvSpPr>
            <p:cNvPr id="113" name="Rectangle 112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pattFill prst="pct30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pattFill prst="pct30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584332" y="3142570"/>
            <a:ext cx="428978" cy="423480"/>
            <a:chOff x="221673" y="1320800"/>
            <a:chExt cx="888742" cy="888742"/>
          </a:xfrm>
        </p:grpSpPr>
        <p:sp>
          <p:nvSpPr>
            <p:cNvPr id="118" name="Rectangle 117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pattFill prst="pct30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pattFill prst="pct30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584332" y="4485435"/>
            <a:ext cx="428978" cy="423480"/>
            <a:chOff x="221673" y="1320800"/>
            <a:chExt cx="888742" cy="888742"/>
          </a:xfrm>
        </p:grpSpPr>
        <p:sp>
          <p:nvSpPr>
            <p:cNvPr id="123" name="Rectangle 122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pattFill prst="pct30">
              <a:fgClr>
                <a:schemeClr val="tx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pattFill prst="pct30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852027" y="1400943"/>
            <a:ext cx="474133" cy="474133"/>
            <a:chOff x="3876256" y="1388532"/>
            <a:chExt cx="474133" cy="474133"/>
          </a:xfrm>
        </p:grpSpPr>
        <p:sp>
          <p:nvSpPr>
            <p:cNvPr id="100" name="Oval 99"/>
            <p:cNvSpPr/>
            <p:nvPr/>
          </p:nvSpPr>
          <p:spPr>
            <a:xfrm>
              <a:off x="3876256" y="1388532"/>
              <a:ext cx="474133" cy="47413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941167" y="1440932"/>
              <a:ext cx="389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S</a:t>
              </a:r>
              <a:endParaRPr lang="en-US" sz="18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851575" y="2477953"/>
            <a:ext cx="474133" cy="474133"/>
            <a:chOff x="3876256" y="1388532"/>
            <a:chExt cx="474133" cy="474133"/>
          </a:xfrm>
        </p:grpSpPr>
        <p:sp>
          <p:nvSpPr>
            <p:cNvPr id="104" name="Oval 103"/>
            <p:cNvSpPr/>
            <p:nvPr/>
          </p:nvSpPr>
          <p:spPr>
            <a:xfrm>
              <a:off x="3876256" y="1388532"/>
              <a:ext cx="474133" cy="47413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41167" y="1440932"/>
              <a:ext cx="389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S</a:t>
              </a:r>
              <a:endParaRPr lang="en-US" sz="1800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851575" y="3565668"/>
            <a:ext cx="474133" cy="474133"/>
            <a:chOff x="3876256" y="1388532"/>
            <a:chExt cx="474133" cy="474133"/>
          </a:xfrm>
        </p:grpSpPr>
        <p:sp>
          <p:nvSpPr>
            <p:cNvPr id="128" name="Oval 127"/>
            <p:cNvSpPr/>
            <p:nvPr/>
          </p:nvSpPr>
          <p:spPr>
            <a:xfrm>
              <a:off x="3876256" y="1388532"/>
              <a:ext cx="474133" cy="47413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941167" y="1440932"/>
              <a:ext cx="389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S</a:t>
              </a:r>
              <a:endParaRPr lang="en-US" sz="1800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851575" y="4931892"/>
            <a:ext cx="474133" cy="474133"/>
            <a:chOff x="3876256" y="1388532"/>
            <a:chExt cx="474133" cy="474133"/>
          </a:xfrm>
        </p:grpSpPr>
        <p:sp>
          <p:nvSpPr>
            <p:cNvPr id="131" name="Oval 130"/>
            <p:cNvSpPr/>
            <p:nvPr/>
          </p:nvSpPr>
          <p:spPr>
            <a:xfrm>
              <a:off x="3876256" y="1388532"/>
              <a:ext cx="474133" cy="4741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941167" y="1440932"/>
              <a:ext cx="389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S</a:t>
              </a:r>
              <a:endParaRPr lang="en-US" sz="1800" dirty="0"/>
            </a:p>
          </p:txBody>
        </p:sp>
      </p:grpSp>
      <p:cxnSp>
        <p:nvCxnSpPr>
          <p:cNvPr id="133" name="Straight Arrow Connector 132"/>
          <p:cNvCxnSpPr>
            <a:stCxn id="78" idx="6"/>
            <a:endCxn id="100" idx="2"/>
          </p:cNvCxnSpPr>
          <p:nvPr/>
        </p:nvCxnSpPr>
        <p:spPr>
          <a:xfrm>
            <a:off x="5549505" y="1622427"/>
            <a:ext cx="1302522" cy="1558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5520035" y="1772888"/>
            <a:ext cx="1396451" cy="781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04" idx="2"/>
          </p:cNvCxnSpPr>
          <p:nvPr/>
        </p:nvCxnSpPr>
        <p:spPr>
          <a:xfrm flipV="1">
            <a:off x="5552276" y="2715020"/>
            <a:ext cx="1299299" cy="1132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5" idx="3"/>
            <a:endCxn id="128" idx="2"/>
          </p:cNvCxnSpPr>
          <p:nvPr/>
        </p:nvCxnSpPr>
        <p:spPr>
          <a:xfrm>
            <a:off x="5529297" y="3787151"/>
            <a:ext cx="1322278" cy="1558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87" idx="6"/>
            <a:endCxn id="131" idx="2"/>
          </p:cNvCxnSpPr>
          <p:nvPr/>
        </p:nvCxnSpPr>
        <p:spPr>
          <a:xfrm>
            <a:off x="5549053" y="5153376"/>
            <a:ext cx="1302522" cy="1558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31" idx="1"/>
          </p:cNvCxnSpPr>
          <p:nvPr/>
        </p:nvCxnSpPr>
        <p:spPr>
          <a:xfrm>
            <a:off x="5495825" y="3938786"/>
            <a:ext cx="1425185" cy="106254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7351954" y="991839"/>
            <a:ext cx="428978" cy="423480"/>
            <a:chOff x="221673" y="1320800"/>
            <a:chExt cx="888742" cy="888742"/>
          </a:xfrm>
        </p:grpSpPr>
        <p:sp>
          <p:nvSpPr>
            <p:cNvPr id="142" name="Rectangle 141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351954" y="2088656"/>
            <a:ext cx="428978" cy="423480"/>
            <a:chOff x="221673" y="1320800"/>
            <a:chExt cx="888742" cy="888742"/>
          </a:xfrm>
        </p:grpSpPr>
        <p:sp>
          <p:nvSpPr>
            <p:cNvPr id="147" name="Rectangle 146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351954" y="3194912"/>
            <a:ext cx="428978" cy="423480"/>
            <a:chOff x="221673" y="1320800"/>
            <a:chExt cx="888742" cy="888742"/>
          </a:xfrm>
        </p:grpSpPr>
        <p:sp>
          <p:nvSpPr>
            <p:cNvPr id="152" name="Rectangle 151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1954" y="4537777"/>
            <a:ext cx="428978" cy="423480"/>
            <a:chOff x="221673" y="1320800"/>
            <a:chExt cx="888742" cy="888742"/>
          </a:xfrm>
        </p:grpSpPr>
        <p:sp>
          <p:nvSpPr>
            <p:cNvPr id="157" name="Rectangle 156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Oval 161"/>
          <p:cNvSpPr/>
          <p:nvPr/>
        </p:nvSpPr>
        <p:spPr>
          <a:xfrm>
            <a:off x="8641774" y="798283"/>
            <a:ext cx="474133" cy="4741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8641774" y="2320271"/>
            <a:ext cx="474133" cy="4741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8641774" y="3907500"/>
            <a:ext cx="474133" cy="4741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627886" y="5345725"/>
            <a:ext cx="474133" cy="4741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641774" y="1348542"/>
            <a:ext cx="474133" cy="4741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641774" y="2870530"/>
            <a:ext cx="474133" cy="4741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641774" y="4457759"/>
            <a:ext cx="474133" cy="4741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8641774" y="5882653"/>
            <a:ext cx="474133" cy="4741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/>
          <p:cNvCxnSpPr>
            <a:stCxn id="106" idx="3"/>
            <a:endCxn id="163" idx="2"/>
          </p:cNvCxnSpPr>
          <p:nvPr/>
        </p:nvCxnSpPr>
        <p:spPr>
          <a:xfrm flipV="1">
            <a:off x="7305952" y="2557338"/>
            <a:ext cx="1335822" cy="15768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28" idx="6"/>
            <a:endCxn id="164" idx="2"/>
          </p:cNvCxnSpPr>
          <p:nvPr/>
        </p:nvCxnSpPr>
        <p:spPr>
          <a:xfrm>
            <a:off x="7325708" y="3802735"/>
            <a:ext cx="1316066" cy="34183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165" idx="2"/>
          </p:cNvCxnSpPr>
          <p:nvPr/>
        </p:nvCxnSpPr>
        <p:spPr>
          <a:xfrm>
            <a:off x="7301290" y="5187887"/>
            <a:ext cx="1326596" cy="39490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01" idx="3"/>
            <a:endCxn id="166" idx="2"/>
          </p:cNvCxnSpPr>
          <p:nvPr/>
        </p:nvCxnSpPr>
        <p:spPr>
          <a:xfrm flipV="1">
            <a:off x="7306404" y="1585609"/>
            <a:ext cx="1335370" cy="52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04" idx="5"/>
            <a:endCxn id="167" idx="2"/>
          </p:cNvCxnSpPr>
          <p:nvPr/>
        </p:nvCxnSpPr>
        <p:spPr>
          <a:xfrm>
            <a:off x="7256273" y="2882651"/>
            <a:ext cx="1385501" cy="224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28" idx="5"/>
            <a:endCxn id="168" idx="2"/>
          </p:cNvCxnSpPr>
          <p:nvPr/>
        </p:nvCxnSpPr>
        <p:spPr>
          <a:xfrm>
            <a:off x="7256273" y="3970366"/>
            <a:ext cx="1385501" cy="724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31" idx="5"/>
            <a:endCxn id="169" idx="2"/>
          </p:cNvCxnSpPr>
          <p:nvPr/>
        </p:nvCxnSpPr>
        <p:spPr>
          <a:xfrm>
            <a:off x="7256273" y="5336590"/>
            <a:ext cx="1385501" cy="783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9288127" y="811890"/>
            <a:ext cx="428978" cy="423480"/>
            <a:chOff x="221673" y="1320800"/>
            <a:chExt cx="888742" cy="888742"/>
          </a:xfrm>
        </p:grpSpPr>
        <p:sp>
          <p:nvSpPr>
            <p:cNvPr id="188" name="Rectangle 187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9288127" y="2372049"/>
            <a:ext cx="428978" cy="423480"/>
            <a:chOff x="221673" y="1320800"/>
            <a:chExt cx="888742" cy="888742"/>
          </a:xfrm>
        </p:grpSpPr>
        <p:sp>
          <p:nvSpPr>
            <p:cNvPr id="193" name="Rectangle 192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9325009" y="3947066"/>
            <a:ext cx="428978" cy="423480"/>
            <a:chOff x="221673" y="1320800"/>
            <a:chExt cx="888742" cy="888742"/>
          </a:xfrm>
        </p:grpSpPr>
        <p:sp>
          <p:nvSpPr>
            <p:cNvPr id="198" name="Rectangle 197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9325009" y="5242248"/>
            <a:ext cx="428978" cy="423480"/>
            <a:chOff x="221673" y="1320800"/>
            <a:chExt cx="888742" cy="888742"/>
          </a:xfrm>
        </p:grpSpPr>
        <p:sp>
          <p:nvSpPr>
            <p:cNvPr id="203" name="Rectangle 202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9288127" y="1409337"/>
            <a:ext cx="428978" cy="423480"/>
            <a:chOff x="221673" y="1320800"/>
            <a:chExt cx="888742" cy="888742"/>
          </a:xfrm>
          <a:solidFill>
            <a:schemeClr val="tx1"/>
          </a:solidFill>
        </p:grpSpPr>
        <p:sp>
          <p:nvSpPr>
            <p:cNvPr id="208" name="Rectangle 207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/>
          <p:cNvGrpSpPr/>
          <p:nvPr/>
        </p:nvGrpSpPr>
        <p:grpSpPr>
          <a:xfrm rot="10800000">
            <a:off x="9288127" y="2956386"/>
            <a:ext cx="428978" cy="423480"/>
            <a:chOff x="221673" y="1320800"/>
            <a:chExt cx="888742" cy="888742"/>
          </a:xfrm>
        </p:grpSpPr>
        <p:sp>
          <p:nvSpPr>
            <p:cNvPr id="213" name="Rectangle 212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16"/>
          <p:cNvGrpSpPr/>
          <p:nvPr/>
        </p:nvGrpSpPr>
        <p:grpSpPr>
          <a:xfrm rot="5400000">
            <a:off x="9337337" y="4519113"/>
            <a:ext cx="428978" cy="423480"/>
            <a:chOff x="221673" y="1320800"/>
            <a:chExt cx="888742" cy="888742"/>
          </a:xfrm>
        </p:grpSpPr>
        <p:sp>
          <p:nvSpPr>
            <p:cNvPr id="218" name="Rectangle 217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 rot="10800000">
            <a:off x="9337337" y="5915585"/>
            <a:ext cx="428978" cy="423480"/>
            <a:chOff x="221673" y="1320800"/>
            <a:chExt cx="888742" cy="888742"/>
          </a:xfrm>
        </p:grpSpPr>
        <p:sp>
          <p:nvSpPr>
            <p:cNvPr id="223" name="Rectangle 222"/>
            <p:cNvSpPr/>
            <p:nvPr/>
          </p:nvSpPr>
          <p:spPr>
            <a:xfrm>
              <a:off x="221673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666044" y="1320800"/>
              <a:ext cx="444371" cy="4443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21673" y="1765171"/>
              <a:ext cx="444371" cy="44437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666044" y="1765171"/>
              <a:ext cx="444371" cy="444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10148905" y="1151237"/>
            <a:ext cx="1241777" cy="338666"/>
            <a:chOff x="8703734" y="1572453"/>
            <a:chExt cx="1241777" cy="338666"/>
          </a:xfrm>
        </p:grpSpPr>
        <p:sp>
          <p:nvSpPr>
            <p:cNvPr id="228" name="Oval 227"/>
            <p:cNvSpPr/>
            <p:nvPr/>
          </p:nvSpPr>
          <p:spPr>
            <a:xfrm>
              <a:off x="8703734" y="1572453"/>
              <a:ext cx="338666" cy="33866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9042400" y="1587897"/>
              <a:ext cx="903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Solid</a:t>
              </a:r>
              <a:endParaRPr lang="en-US" dirty="0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10115037" y="2701197"/>
            <a:ext cx="1241777" cy="338666"/>
            <a:chOff x="8703734" y="1572453"/>
            <a:chExt cx="1241777" cy="338666"/>
          </a:xfrm>
        </p:grpSpPr>
        <p:sp>
          <p:nvSpPr>
            <p:cNvPr id="231" name="Oval 230"/>
            <p:cNvSpPr/>
            <p:nvPr/>
          </p:nvSpPr>
          <p:spPr>
            <a:xfrm>
              <a:off x="8703734" y="1572453"/>
              <a:ext cx="338666" cy="33866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9042400" y="1587897"/>
              <a:ext cx="903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Vertical</a:t>
              </a:r>
              <a:endParaRPr lang="en-US" dirty="0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10115037" y="4316102"/>
            <a:ext cx="1241777" cy="338666"/>
            <a:chOff x="8703734" y="1572453"/>
            <a:chExt cx="1241777" cy="338666"/>
          </a:xfrm>
        </p:grpSpPr>
        <p:sp>
          <p:nvSpPr>
            <p:cNvPr id="234" name="Oval 233"/>
            <p:cNvSpPr/>
            <p:nvPr/>
          </p:nvSpPr>
          <p:spPr>
            <a:xfrm>
              <a:off x="8703734" y="1572453"/>
              <a:ext cx="338666" cy="33866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9042400" y="1587897"/>
              <a:ext cx="903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Diagonal</a:t>
              </a:r>
              <a:endParaRPr lang="en-US" dirty="0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10115037" y="5576919"/>
            <a:ext cx="1648177" cy="338666"/>
            <a:chOff x="8703734" y="1572453"/>
            <a:chExt cx="1648177" cy="338666"/>
          </a:xfrm>
        </p:grpSpPr>
        <p:sp>
          <p:nvSpPr>
            <p:cNvPr id="237" name="Oval 236"/>
            <p:cNvSpPr/>
            <p:nvPr/>
          </p:nvSpPr>
          <p:spPr>
            <a:xfrm>
              <a:off x="8703734" y="1572453"/>
              <a:ext cx="338666" cy="33866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9042400" y="1587897"/>
              <a:ext cx="1309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Horizontal</a:t>
              </a:r>
              <a:endParaRPr lang="en-US" dirty="0"/>
            </a:p>
          </p:txBody>
        </p:sp>
      </p:grpSp>
      <p:sp>
        <p:nvSpPr>
          <p:cNvPr id="240" name="Left Brace 239"/>
          <p:cNvSpPr/>
          <p:nvPr/>
        </p:nvSpPr>
        <p:spPr>
          <a:xfrm rot="16200000">
            <a:off x="6225059" y="3184788"/>
            <a:ext cx="557323" cy="684370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5483643" y="6177519"/>
            <a:ext cx="219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Hidden Neurons</a:t>
            </a:r>
            <a:endParaRPr lang="en-US" sz="1800" dirty="0"/>
          </a:p>
        </p:txBody>
      </p:sp>
      <p:sp>
        <p:nvSpPr>
          <p:cNvPr id="242" name="TextBox 241"/>
          <p:cNvSpPr txBox="1"/>
          <p:nvPr/>
        </p:nvSpPr>
        <p:spPr>
          <a:xfrm>
            <a:off x="383821" y="786756"/>
            <a:ext cx="219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Input Neurons</a:t>
            </a:r>
            <a:endParaRPr lang="en-US" sz="1800" dirty="0"/>
          </a:p>
        </p:txBody>
      </p:sp>
      <p:sp>
        <p:nvSpPr>
          <p:cNvPr id="243" name="TextBox 242"/>
          <p:cNvSpPr txBox="1"/>
          <p:nvPr/>
        </p:nvSpPr>
        <p:spPr>
          <a:xfrm>
            <a:off x="9895758" y="749883"/>
            <a:ext cx="219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Output Neurons</a:t>
            </a:r>
            <a:endParaRPr lang="en-US" sz="18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273966" y="4945343"/>
            <a:ext cx="1266152" cy="1073968"/>
            <a:chOff x="666044" y="5746251"/>
            <a:chExt cx="926195" cy="1073968"/>
          </a:xfrm>
        </p:grpSpPr>
        <p:cxnSp>
          <p:nvCxnSpPr>
            <p:cNvPr id="239" name="Straight Arrow Connector 238"/>
            <p:cNvCxnSpPr/>
            <p:nvPr/>
          </p:nvCxnSpPr>
          <p:spPr>
            <a:xfrm>
              <a:off x="666044" y="5871613"/>
              <a:ext cx="368356" cy="4102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>
              <a:off x="666044" y="6294489"/>
              <a:ext cx="368356" cy="4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/>
            <p:cNvSpPr txBox="1"/>
            <p:nvPr/>
          </p:nvSpPr>
          <p:spPr>
            <a:xfrm>
              <a:off x="1045687" y="5746251"/>
              <a:ext cx="546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1.0</a:t>
              </a:r>
              <a:endParaRPr lang="en-US" sz="1800" b="1" dirty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1045688" y="6173888"/>
              <a:ext cx="546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-1.0</a:t>
              </a:r>
              <a:endParaRPr lang="en-US" sz="1800" b="1" dirty="0"/>
            </a:p>
          </p:txBody>
        </p:sp>
      </p:grpSp>
      <p:sp>
        <p:nvSpPr>
          <p:cNvPr id="247" name="TextBox 246"/>
          <p:cNvSpPr txBox="1"/>
          <p:nvPr/>
        </p:nvSpPr>
        <p:spPr>
          <a:xfrm>
            <a:off x="5084952" y="1135438"/>
            <a:ext cx="4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0.0</a:t>
            </a:r>
            <a:endParaRPr lang="en-US" b="1" dirty="0"/>
          </a:p>
        </p:txBody>
      </p:sp>
      <p:sp>
        <p:nvSpPr>
          <p:cNvPr id="248" name="TextBox 247"/>
          <p:cNvSpPr txBox="1"/>
          <p:nvPr/>
        </p:nvSpPr>
        <p:spPr>
          <a:xfrm>
            <a:off x="5102423" y="2191410"/>
            <a:ext cx="4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0.0</a:t>
            </a:r>
            <a:endParaRPr lang="en-US" b="1" dirty="0"/>
          </a:p>
        </p:txBody>
      </p:sp>
      <p:sp>
        <p:nvSpPr>
          <p:cNvPr id="249" name="TextBox 248"/>
          <p:cNvSpPr txBox="1"/>
          <p:nvPr/>
        </p:nvSpPr>
        <p:spPr>
          <a:xfrm>
            <a:off x="6892701" y="3269050"/>
            <a:ext cx="4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0.0</a:t>
            </a:r>
            <a:endParaRPr lang="en-US" b="1" dirty="0"/>
          </a:p>
        </p:txBody>
      </p:sp>
      <p:sp>
        <p:nvSpPr>
          <p:cNvPr id="250" name="TextBox 249"/>
          <p:cNvSpPr txBox="1"/>
          <p:nvPr/>
        </p:nvSpPr>
        <p:spPr>
          <a:xfrm>
            <a:off x="6874152" y="2214248"/>
            <a:ext cx="4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0.0</a:t>
            </a:r>
            <a:endParaRPr lang="en-US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6860254" y="1135438"/>
            <a:ext cx="4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0.0</a:t>
            </a:r>
            <a:endParaRPr lang="en-US" b="1" dirty="0"/>
          </a:p>
        </p:txBody>
      </p:sp>
      <p:sp>
        <p:nvSpPr>
          <p:cNvPr id="252" name="TextBox 251"/>
          <p:cNvSpPr txBox="1"/>
          <p:nvPr/>
        </p:nvSpPr>
        <p:spPr>
          <a:xfrm>
            <a:off x="5091028" y="3284184"/>
            <a:ext cx="512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-1.0</a:t>
            </a:r>
            <a:endParaRPr lang="en-US" b="1" dirty="0"/>
          </a:p>
        </p:txBody>
      </p:sp>
      <p:sp>
        <p:nvSpPr>
          <p:cNvPr id="253" name="TextBox 252"/>
          <p:cNvSpPr txBox="1"/>
          <p:nvPr/>
        </p:nvSpPr>
        <p:spPr>
          <a:xfrm>
            <a:off x="5051567" y="5411978"/>
            <a:ext cx="512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-1.0</a:t>
            </a:r>
            <a:endParaRPr lang="en-US" b="1" dirty="0"/>
          </a:p>
        </p:txBody>
      </p:sp>
      <p:sp>
        <p:nvSpPr>
          <p:cNvPr id="254" name="TextBox 253"/>
          <p:cNvSpPr txBox="1"/>
          <p:nvPr/>
        </p:nvSpPr>
        <p:spPr>
          <a:xfrm>
            <a:off x="6797426" y="5429319"/>
            <a:ext cx="512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-1.0</a:t>
            </a:r>
            <a:endParaRPr lang="en-US" b="1" dirty="0"/>
          </a:p>
        </p:txBody>
      </p:sp>
      <p:sp>
        <p:nvSpPr>
          <p:cNvPr id="255" name="TextBox 254"/>
          <p:cNvSpPr txBox="1"/>
          <p:nvPr/>
        </p:nvSpPr>
        <p:spPr>
          <a:xfrm>
            <a:off x="8656654" y="548968"/>
            <a:ext cx="4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0.0</a:t>
            </a:r>
            <a:endParaRPr lang="en-US" b="1" dirty="0"/>
          </a:p>
        </p:txBody>
      </p:sp>
      <p:sp>
        <p:nvSpPr>
          <p:cNvPr id="256" name="TextBox 255"/>
          <p:cNvSpPr txBox="1"/>
          <p:nvPr/>
        </p:nvSpPr>
        <p:spPr>
          <a:xfrm>
            <a:off x="8671536" y="1807594"/>
            <a:ext cx="4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0.0</a:t>
            </a:r>
            <a:endParaRPr lang="en-US" b="1" dirty="0"/>
          </a:p>
        </p:txBody>
      </p:sp>
      <p:sp>
        <p:nvSpPr>
          <p:cNvPr id="257" name="TextBox 256"/>
          <p:cNvSpPr txBox="1"/>
          <p:nvPr/>
        </p:nvSpPr>
        <p:spPr>
          <a:xfrm>
            <a:off x="8675534" y="2093985"/>
            <a:ext cx="4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0.0</a:t>
            </a:r>
            <a:endParaRPr lang="en-US" b="1" dirty="0"/>
          </a:p>
        </p:txBody>
      </p:sp>
      <p:sp>
        <p:nvSpPr>
          <p:cNvPr id="258" name="TextBox 257"/>
          <p:cNvSpPr txBox="1"/>
          <p:nvPr/>
        </p:nvSpPr>
        <p:spPr>
          <a:xfrm>
            <a:off x="8671535" y="3296175"/>
            <a:ext cx="4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0.0</a:t>
            </a:r>
            <a:endParaRPr lang="en-US" b="1" dirty="0"/>
          </a:p>
        </p:txBody>
      </p:sp>
      <p:sp>
        <p:nvSpPr>
          <p:cNvPr id="259" name="TextBox 258"/>
          <p:cNvSpPr txBox="1"/>
          <p:nvPr/>
        </p:nvSpPr>
        <p:spPr>
          <a:xfrm>
            <a:off x="8675534" y="3674409"/>
            <a:ext cx="4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0.0</a:t>
            </a:r>
            <a:endParaRPr lang="en-US" b="1" dirty="0"/>
          </a:p>
        </p:txBody>
      </p:sp>
      <p:sp>
        <p:nvSpPr>
          <p:cNvPr id="260" name="TextBox 259"/>
          <p:cNvSpPr txBox="1"/>
          <p:nvPr/>
        </p:nvSpPr>
        <p:spPr>
          <a:xfrm>
            <a:off x="8677201" y="4903759"/>
            <a:ext cx="4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0.0</a:t>
            </a:r>
            <a:endParaRPr lang="en-US" b="1" dirty="0"/>
          </a:p>
        </p:txBody>
      </p:sp>
      <p:sp>
        <p:nvSpPr>
          <p:cNvPr id="261" name="TextBox 260"/>
          <p:cNvSpPr txBox="1"/>
          <p:nvPr/>
        </p:nvSpPr>
        <p:spPr>
          <a:xfrm>
            <a:off x="8667772" y="5144567"/>
            <a:ext cx="512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0.0</a:t>
            </a:r>
            <a:endParaRPr lang="en-US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8609852" y="6338787"/>
            <a:ext cx="512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1.0</a:t>
            </a:r>
            <a:endParaRPr lang="en-US" b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8104718" y="519228"/>
            <a:ext cx="674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RELU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63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" grpId="0" animBg="1"/>
      <p:bldP spid="9" grpId="0" animBg="1"/>
      <p:bldP spid="10" grpId="0" animBg="1"/>
      <p:bldP spid="11" grpId="0" animBg="1"/>
      <p:bldP spid="49" grpId="0"/>
      <p:bldP spid="50" grpId="0"/>
      <p:bldP spid="51" grpId="0" animBg="1"/>
      <p:bldP spid="58" grpId="0" animBg="1"/>
      <p:bldP spid="61" grpId="0" animBg="1"/>
      <p:bldP spid="64" grpId="0" animBg="1"/>
      <p:bldP spid="72" grpId="0"/>
      <p:bldP spid="73" grpId="0"/>
      <p:bldP spid="74" grpId="0"/>
      <p:bldP spid="75" grpId="0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240" grpId="0" animBg="1"/>
      <p:bldP spid="241" grpId="0"/>
      <p:bldP spid="243" grpId="0"/>
      <p:bldP spid="247" grpId="0"/>
      <p:bldP spid="248" grpId="0"/>
      <p:bldP spid="249" grpId="0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257" grpId="0"/>
      <p:bldP spid="258" grpId="0"/>
      <p:bldP spid="259" grpId="0"/>
      <p:bldP spid="260" grpId="0"/>
      <p:bldP spid="261" grpId="0"/>
      <p:bldP spid="2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question mark png funn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5" y="1097491"/>
            <a:ext cx="4206875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38133" y="2178756"/>
            <a:ext cx="5407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Is that so straight forward for me to learn?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16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0"/>
          <p:cNvSpPr txBox="1">
            <a:spLocks noGrp="1"/>
          </p:cNvSpPr>
          <p:nvPr>
            <p:ph type="title"/>
          </p:nvPr>
        </p:nvSpPr>
        <p:spPr>
          <a:xfrm>
            <a:off x="221673" y="61547"/>
            <a:ext cx="11656291" cy="539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NN Use Case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785199" y="849318"/>
            <a:ext cx="9284489" cy="4736399"/>
          </a:xfrm>
        </p:spPr>
        <p:txBody>
          <a:bodyPr/>
          <a:lstStyle/>
          <a:p>
            <a:r>
              <a:rPr lang="en-US" dirty="0" smtClean="0"/>
              <a:t>What activation function to choose?</a:t>
            </a:r>
          </a:p>
          <a:p>
            <a:r>
              <a:rPr lang="en-US" dirty="0" smtClean="0"/>
              <a:t>What NN Architecture should I choose?</a:t>
            </a:r>
          </a:p>
          <a:p>
            <a:r>
              <a:rPr lang="en-US" dirty="0" smtClean="0"/>
              <a:t>Activities once model is created</a:t>
            </a:r>
          </a:p>
        </p:txBody>
      </p:sp>
    </p:spTree>
    <p:extLst>
      <p:ext uri="{BB962C8B-B14F-4D97-AF65-F5344CB8AC3E}">
        <p14:creationId xmlns:p14="http://schemas.microsoft.com/office/powerpoint/2010/main" val="6736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1648763" y="7387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b="1" dirty="0">
                <a:solidFill>
                  <a:srgbClr val="FFFFFF"/>
                </a:solidFill>
              </a:rPr>
              <a:t>Any questions 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3" r="8667"/>
          <a:stretch/>
        </p:blipFill>
        <p:spPr>
          <a:xfrm>
            <a:off x="7837715" y="1"/>
            <a:ext cx="2830286" cy="6754760"/>
          </a:xfrm>
          <a:prstGeom prst="rect">
            <a:avLst/>
          </a:prstGeom>
        </p:spPr>
      </p:pic>
      <p:sp>
        <p:nvSpPr>
          <p:cNvPr id="6" name="Shape 293"/>
          <p:cNvSpPr txBox="1">
            <a:spLocks/>
          </p:cNvSpPr>
          <p:nvPr/>
        </p:nvSpPr>
        <p:spPr>
          <a:xfrm>
            <a:off x="1524000" y="3545975"/>
            <a:ext cx="55611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sz="6000" dirty="0">
                <a:solidFill>
                  <a:srgbClr val="7ECEFD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092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94592" y="1186962"/>
            <a:ext cx="5143500" cy="5143500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Artificial Intelligence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9622" y="772653"/>
            <a:ext cx="4590148" cy="2128837"/>
            <a:chOff x="6127533" y="2287112"/>
            <a:chExt cx="4590148" cy="2128837"/>
          </a:xfrm>
        </p:grpSpPr>
        <p:sp>
          <p:nvSpPr>
            <p:cNvPr id="8" name="Rectangle 7"/>
            <p:cNvSpPr/>
            <p:nvPr/>
          </p:nvSpPr>
          <p:spPr>
            <a:xfrm>
              <a:off x="6127533" y="2287112"/>
              <a:ext cx="4573587" cy="21288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20" tIns="45709" rIns="91420" bIns="45709" rtlCol="0" anchor="ctr"/>
            <a:lstStyle/>
            <a:p>
              <a:pPr algn="ctr"/>
              <a:endParaRPr lang="en-US"/>
            </a:p>
          </p:txBody>
        </p:sp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6440382" y="2287112"/>
              <a:ext cx="810423" cy="1086113"/>
            </a:xfrm>
            <a:prstGeom prst="rect">
              <a:avLst/>
            </a:prstGeom>
          </p:spPr>
          <p:txBody>
            <a:bodyPr vert="horz" lIns="91420" tIns="45709" rIns="91420" bIns="45709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7200" b="1" dirty="0">
                  <a:solidFill>
                    <a:schemeClr val="bg1"/>
                  </a:solidFill>
                  <a:cs typeface="Helvetica Neue"/>
                </a:rPr>
                <a:t>“</a:t>
              </a: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6995581" y="2611772"/>
              <a:ext cx="3672417" cy="1424970"/>
            </a:xfrm>
            <a:prstGeom prst="rect">
              <a:avLst/>
            </a:prstGeom>
          </p:spPr>
          <p:txBody>
            <a:bodyPr vert="horz" lIns="91420" tIns="45709" rIns="91420" bIns="45709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broad set of methods, algorithms and technologies that make software 'smart' in a way that may seem human-like to an outside </a:t>
              </a:r>
              <a:r>
                <a:rPr lang="en-US" sz="20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observer.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Lynne Parker, NSF</a:t>
              </a:r>
              <a:endPara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10066006" y="3351530"/>
              <a:ext cx="651675" cy="826327"/>
            </a:xfrm>
            <a:prstGeom prst="rect">
              <a:avLst/>
            </a:prstGeom>
          </p:spPr>
          <p:txBody>
            <a:bodyPr vert="horz" lIns="91420" tIns="45709" rIns="91420" bIns="45709" rtlCol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defTabSz="457200" eaLnBrk="1" latinLnBrk="0" hangingPunct="1">
                <a:spcBef>
                  <a:spcPct val="20000"/>
                </a:spcBef>
                <a:buFont typeface="Arial"/>
                <a:defRPr sz="7200" b="1" kern="1200">
                  <a:solidFill>
                    <a:schemeClr val="bg1"/>
                  </a:solidFill>
                  <a:latin typeface="+mn-lt"/>
                  <a:ea typeface="+mn-ea"/>
                  <a:cs typeface="Helvetica Neue"/>
                </a:defRPr>
              </a:lvl1pPr>
              <a:lvl2pPr marL="742950" indent="-285750" defTabSz="45720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defTabSz="45720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defTabSz="45720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defTabSz="45720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defTabSz="45720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defTabSz="45720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defTabSz="45720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defTabSz="45720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”</a:t>
              </a:r>
            </a:p>
          </p:txBody>
        </p:sp>
      </p:grpSp>
      <p:sp>
        <p:nvSpPr>
          <p:cNvPr id="12" name="Oval 11"/>
          <p:cNvSpPr/>
          <p:nvPr/>
        </p:nvSpPr>
        <p:spPr>
          <a:xfrm>
            <a:off x="1318046" y="2411490"/>
            <a:ext cx="3918972" cy="3918972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Machine Learning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67181" y="3886065"/>
            <a:ext cx="2197189" cy="2197189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Deep Learning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90591" y="4442691"/>
            <a:ext cx="1529727" cy="1529727"/>
          </a:xfrm>
          <a:prstGeom prst="ellipse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NLP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10182" y="945238"/>
            <a:ext cx="1726581" cy="791198"/>
            <a:chOff x="4110182" y="945238"/>
            <a:chExt cx="1726581" cy="791198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4110182" y="1099127"/>
              <a:ext cx="563418" cy="637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673600" y="1099127"/>
              <a:ext cx="2907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963041" y="945238"/>
              <a:ext cx="873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Concept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63041" y="3386431"/>
            <a:ext cx="3377395" cy="843823"/>
            <a:chOff x="4110182" y="945238"/>
            <a:chExt cx="3377395" cy="791198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4110182" y="1099127"/>
              <a:ext cx="563418" cy="637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673600" y="1099127"/>
              <a:ext cx="2907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963041" y="945238"/>
              <a:ext cx="2524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Univariate Linear Regression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75160" y="4471978"/>
            <a:ext cx="3377395" cy="843823"/>
            <a:chOff x="4110182" y="945238"/>
            <a:chExt cx="3377395" cy="791198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4110182" y="1099127"/>
              <a:ext cx="563418" cy="637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673600" y="1099127"/>
              <a:ext cx="2907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963041" y="945238"/>
              <a:ext cx="2524536" cy="28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Neural Network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530" y="5160264"/>
            <a:ext cx="2524536" cy="1264585"/>
            <a:chOff x="-1056038" y="844548"/>
            <a:chExt cx="2524536" cy="118572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206230" y="844548"/>
              <a:ext cx="565919" cy="6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30" idx="0"/>
            </p:cNvCxnSpPr>
            <p:nvPr/>
          </p:nvCxnSpPr>
          <p:spPr>
            <a:xfrm>
              <a:off x="196031" y="1526182"/>
              <a:ext cx="10199" cy="215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-1056038" y="1741687"/>
              <a:ext cx="2524536" cy="28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Named Entity Recognition</a:t>
              </a:r>
              <a:endParaRPr lang="en-US" dirty="0"/>
            </a:p>
          </p:txBody>
        </p:sp>
      </p:grpSp>
      <p:sp>
        <p:nvSpPr>
          <p:cNvPr id="31" name="Shape 110"/>
          <p:cNvSpPr txBox="1">
            <a:spLocks noGrp="1"/>
          </p:cNvSpPr>
          <p:nvPr>
            <p:ph type="title"/>
          </p:nvPr>
        </p:nvSpPr>
        <p:spPr>
          <a:xfrm>
            <a:off x="221673" y="87924"/>
            <a:ext cx="11656291" cy="527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Ecosystem</a:t>
            </a:r>
            <a:endParaRPr lang="en" sz="28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8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76450108"/>
              </p:ext>
            </p:extLst>
          </p:nvPr>
        </p:nvGraphicFramePr>
        <p:xfrm>
          <a:off x="221672" y="996757"/>
          <a:ext cx="696421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7600" y="6076870"/>
            <a:ext cx="4932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Tools, Frameworks &amp; Libraries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Shape 110"/>
          <p:cNvSpPr txBox="1">
            <a:spLocks noGrp="1"/>
          </p:cNvSpPr>
          <p:nvPr>
            <p:ph type="title"/>
          </p:nvPr>
        </p:nvSpPr>
        <p:spPr>
          <a:xfrm>
            <a:off x="221673" y="87924"/>
            <a:ext cx="11656291" cy="527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Ecosystem</a:t>
            </a:r>
            <a:endParaRPr lang="en" sz="28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437" y="5427133"/>
            <a:ext cx="1600090" cy="9882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44" y="5428491"/>
            <a:ext cx="1597891" cy="986933"/>
          </a:xfrm>
          <a:prstGeom prst="rect">
            <a:avLst/>
          </a:prstGeom>
        </p:spPr>
      </p:pic>
      <p:pic>
        <p:nvPicPr>
          <p:cNvPr id="3074" name="Picture 2" descr="Image result for excel logo 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782" y="2495421"/>
            <a:ext cx="1949596" cy="11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orange 3 logo data 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614" y="2497038"/>
            <a:ext cx="1130355" cy="105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lated ima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964" y="2611012"/>
            <a:ext cx="1143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calculus 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144" y="3706090"/>
            <a:ext cx="3461438" cy="157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9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0"/>
          <p:cNvSpPr txBox="1">
            <a:spLocks noGrp="1"/>
          </p:cNvSpPr>
          <p:nvPr>
            <p:ph type="title"/>
          </p:nvPr>
        </p:nvSpPr>
        <p:spPr>
          <a:xfrm>
            <a:off x="221673" y="61547"/>
            <a:ext cx="11656291" cy="539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Terminologies are Important</a:t>
            </a:r>
            <a:endParaRPr lang="en" sz="28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762" y="1220912"/>
            <a:ext cx="6379808" cy="46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21673" y="61547"/>
            <a:ext cx="11656291" cy="539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Typical ML Approach</a:t>
            </a:r>
          </a:p>
        </p:txBody>
      </p:sp>
      <p:sp>
        <p:nvSpPr>
          <p:cNvPr id="2" name="Rectangle 1"/>
          <p:cNvSpPr/>
          <p:nvPr/>
        </p:nvSpPr>
        <p:spPr>
          <a:xfrm>
            <a:off x="6049818" y="2833136"/>
            <a:ext cx="1597890" cy="74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Feature Extraction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1736425" y="2445227"/>
            <a:ext cx="364847" cy="34174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" name="Flowchart: Card 3"/>
          <p:cNvSpPr/>
          <p:nvPr/>
        </p:nvSpPr>
        <p:spPr>
          <a:xfrm>
            <a:off x="1782844" y="3777395"/>
            <a:ext cx="288399" cy="331983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62388" y="1135486"/>
            <a:ext cx="1394700" cy="951081"/>
            <a:chOff x="1274609" y="1570182"/>
            <a:chExt cx="1394700" cy="951081"/>
          </a:xfrm>
        </p:grpSpPr>
        <p:sp>
          <p:nvSpPr>
            <p:cNvPr id="8" name="Rounded Rectangle 7"/>
            <p:cNvSpPr/>
            <p:nvPr/>
          </p:nvSpPr>
          <p:spPr>
            <a:xfrm>
              <a:off x="1343887" y="1625468"/>
              <a:ext cx="1256144" cy="8405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74609" y="1680754"/>
              <a:ext cx="1256144" cy="8405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413165" y="1570182"/>
              <a:ext cx="1256144" cy="8405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Data processing Modules</a:t>
              </a:r>
              <a:endParaRPr lang="en-US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sp>
        <p:nvSpPr>
          <p:cNvPr id="10" name="Flowchart: Magnetic Disk 9"/>
          <p:cNvSpPr/>
          <p:nvPr/>
        </p:nvSpPr>
        <p:spPr>
          <a:xfrm>
            <a:off x="4823686" y="2803345"/>
            <a:ext cx="988295" cy="84908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Prepared Data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>
            <a:off x="4158681" y="2319817"/>
            <a:ext cx="1112987" cy="4156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10800000">
            <a:off x="4100932" y="3724688"/>
            <a:ext cx="1112987" cy="4156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41601" y="2815800"/>
            <a:ext cx="1597890" cy="74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Data Pre-processing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019468" y="874877"/>
            <a:ext cx="1394700" cy="951081"/>
            <a:chOff x="1274609" y="1570182"/>
            <a:chExt cx="1394700" cy="951081"/>
          </a:xfrm>
        </p:grpSpPr>
        <p:sp>
          <p:nvSpPr>
            <p:cNvPr id="16" name="Rounded Rectangle 15"/>
            <p:cNvSpPr/>
            <p:nvPr/>
          </p:nvSpPr>
          <p:spPr>
            <a:xfrm>
              <a:off x="1343887" y="1625468"/>
              <a:ext cx="1256144" cy="8405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274609" y="1680754"/>
              <a:ext cx="1256144" cy="8405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413165" y="1570182"/>
              <a:ext cx="1256144" cy="8405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Machine Learning Algorithms</a:t>
              </a:r>
              <a:endParaRPr lang="en-US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8019468" y="2833136"/>
            <a:ext cx="1597890" cy="74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Training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69237" y="2835342"/>
            <a:ext cx="1597890" cy="74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Best Model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10" idx="4"/>
            <a:endCxn id="2" idx="1"/>
          </p:cNvCxnSpPr>
          <p:nvPr/>
        </p:nvCxnSpPr>
        <p:spPr>
          <a:xfrm flipV="1">
            <a:off x="5811981" y="3207209"/>
            <a:ext cx="237837" cy="2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3"/>
            <a:endCxn id="19" idx="1"/>
          </p:cNvCxnSpPr>
          <p:nvPr/>
        </p:nvCxnSpPr>
        <p:spPr>
          <a:xfrm>
            <a:off x="7647708" y="3207209"/>
            <a:ext cx="371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3"/>
            <a:endCxn id="20" idx="1"/>
          </p:cNvCxnSpPr>
          <p:nvPr/>
        </p:nvCxnSpPr>
        <p:spPr>
          <a:xfrm>
            <a:off x="9617358" y="3207209"/>
            <a:ext cx="551879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2"/>
            <a:endCxn id="19" idx="0"/>
          </p:cNvCxnSpPr>
          <p:nvPr/>
        </p:nvCxnSpPr>
        <p:spPr>
          <a:xfrm>
            <a:off x="8786096" y="1715386"/>
            <a:ext cx="32317" cy="111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13" idx="0"/>
          </p:cNvCxnSpPr>
          <p:nvPr/>
        </p:nvCxnSpPr>
        <p:spPr>
          <a:xfrm>
            <a:off x="3429016" y="1975995"/>
            <a:ext cx="11530" cy="83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4"/>
            <a:endCxn id="13" idx="1"/>
          </p:cNvCxnSpPr>
          <p:nvPr/>
        </p:nvCxnSpPr>
        <p:spPr>
          <a:xfrm>
            <a:off x="2101272" y="2616100"/>
            <a:ext cx="540329" cy="5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3"/>
            <a:endCxn id="13" idx="1"/>
          </p:cNvCxnSpPr>
          <p:nvPr/>
        </p:nvCxnSpPr>
        <p:spPr>
          <a:xfrm flipV="1">
            <a:off x="2071243" y="3189873"/>
            <a:ext cx="570358" cy="75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unstructured data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3" t="26843"/>
          <a:stretch/>
        </p:blipFill>
        <p:spPr bwMode="auto">
          <a:xfrm>
            <a:off x="334820" y="3436072"/>
            <a:ext cx="1337192" cy="8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nstructured data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2" r="57472"/>
          <a:stretch/>
        </p:blipFill>
        <p:spPr bwMode="auto">
          <a:xfrm>
            <a:off x="334820" y="2114929"/>
            <a:ext cx="1290774" cy="81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274775" y="1801815"/>
            <a:ext cx="1570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Structured Dat</a:t>
            </a:r>
            <a:r>
              <a:rPr lang="en-US" dirty="0"/>
              <a:t>a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4774" y="3128295"/>
            <a:ext cx="170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Unstructured Dat</a:t>
            </a:r>
            <a:r>
              <a:rPr lang="en-US" dirty="0"/>
              <a:t>a</a:t>
            </a:r>
          </a:p>
        </p:txBody>
      </p:sp>
      <p:pic>
        <p:nvPicPr>
          <p:cNvPr id="94" name="Picture 2" descr="R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68" t="10515" r="22295" b="57469"/>
          <a:stretch/>
        </p:blipFill>
        <p:spPr bwMode="auto">
          <a:xfrm>
            <a:off x="10169237" y="4068890"/>
            <a:ext cx="1647100" cy="166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10372436" y="3712553"/>
            <a:ext cx="119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4">
                    <a:lumMod val="50000"/>
                  </a:schemeClr>
                </a:solidFill>
              </a:rPr>
              <a:t>f</a:t>
            </a:r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(x)</a:t>
            </a:r>
            <a:endParaRPr lang="en-US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9" t="3872" r="2941" b="9659"/>
          <a:stretch/>
        </p:blipFill>
        <p:spPr>
          <a:xfrm>
            <a:off x="6536986" y="5861198"/>
            <a:ext cx="806748" cy="795223"/>
          </a:xfrm>
          <a:prstGeom prst="rect">
            <a:avLst/>
          </a:prstGeom>
        </p:spPr>
      </p:pic>
      <p:pic>
        <p:nvPicPr>
          <p:cNvPr id="24" name="Picture 6" descr="Related imag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9" t="18234" r="11625" b="9889"/>
          <a:stretch/>
        </p:blipFill>
        <p:spPr bwMode="auto">
          <a:xfrm>
            <a:off x="6393948" y="4790806"/>
            <a:ext cx="1074198" cy="102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Shape 111"/>
          <p:cNvSpPr txBox="1">
            <a:spLocks noGrp="1"/>
          </p:cNvSpPr>
          <p:nvPr>
            <p:ph type="body" idx="1"/>
          </p:nvPr>
        </p:nvSpPr>
        <p:spPr>
          <a:xfrm>
            <a:off x="7740360" y="4140326"/>
            <a:ext cx="2320636" cy="168178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marL="342900" indent="-342900"/>
            <a:r>
              <a:rPr lang="en-US" sz="1800" dirty="0" smtClean="0"/>
              <a:t>Training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Supervised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Un-Supervised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Semi-Supervised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Reinforced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0936" y="4610464"/>
            <a:ext cx="3343275" cy="304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0075" y="3687170"/>
            <a:ext cx="1857375" cy="11144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8453" y="5165241"/>
            <a:ext cx="695325" cy="11334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44454" y="5358610"/>
            <a:ext cx="2556531" cy="12978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507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85200" y="849318"/>
            <a:ext cx="8616800" cy="4736399"/>
          </a:xfrm>
        </p:spPr>
        <p:txBody>
          <a:bodyPr/>
          <a:lstStyle/>
          <a:p>
            <a:r>
              <a:rPr lang="en-US" dirty="0" smtClean="0"/>
              <a:t>Where to get the data from?</a:t>
            </a:r>
          </a:p>
          <a:p>
            <a:r>
              <a:rPr lang="en-US" dirty="0" smtClean="0"/>
              <a:t>Type of data</a:t>
            </a:r>
          </a:p>
          <a:p>
            <a:r>
              <a:rPr lang="en-US" dirty="0" smtClean="0"/>
              <a:t>Type of features</a:t>
            </a:r>
          </a:p>
          <a:p>
            <a:r>
              <a:rPr lang="en-US" dirty="0" smtClean="0"/>
              <a:t>Operations intended</a:t>
            </a:r>
            <a:endParaRPr lang="en-US" dirty="0"/>
          </a:p>
        </p:txBody>
      </p:sp>
      <p:sp>
        <p:nvSpPr>
          <p:cNvPr id="3" name="Shape 110"/>
          <p:cNvSpPr txBox="1">
            <a:spLocks noGrp="1"/>
          </p:cNvSpPr>
          <p:nvPr>
            <p:ph type="title"/>
          </p:nvPr>
        </p:nvSpPr>
        <p:spPr>
          <a:xfrm>
            <a:off x="221673" y="61547"/>
            <a:ext cx="11656291" cy="539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Data Visualization</a:t>
            </a:r>
            <a:endParaRPr lang="en" sz="28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85200" y="849318"/>
            <a:ext cx="8616800" cy="4736399"/>
          </a:xfrm>
        </p:spPr>
        <p:txBody>
          <a:bodyPr/>
          <a:lstStyle/>
          <a:p>
            <a:r>
              <a:rPr lang="en-US" dirty="0" smtClean="0"/>
              <a:t>Supervised</a:t>
            </a:r>
          </a:p>
          <a:p>
            <a:r>
              <a:rPr lang="en-US" dirty="0" smtClean="0"/>
              <a:t>Unsupervised Training</a:t>
            </a:r>
          </a:p>
          <a:p>
            <a:r>
              <a:rPr lang="en-US" dirty="0" smtClean="0"/>
              <a:t>Semi-Supervised Training</a:t>
            </a:r>
          </a:p>
          <a:p>
            <a:r>
              <a:rPr lang="en-US" dirty="0" smtClean="0"/>
              <a:t>Reinforcement Training</a:t>
            </a:r>
            <a:endParaRPr lang="en-US" dirty="0"/>
          </a:p>
        </p:txBody>
      </p:sp>
      <p:sp>
        <p:nvSpPr>
          <p:cNvPr id="3" name="Shape 110"/>
          <p:cNvSpPr txBox="1">
            <a:spLocks noGrp="1"/>
          </p:cNvSpPr>
          <p:nvPr>
            <p:ph type="title"/>
          </p:nvPr>
        </p:nvSpPr>
        <p:spPr>
          <a:xfrm>
            <a:off x="221673" y="61547"/>
            <a:ext cx="11656291" cy="539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Types of Training</a:t>
            </a:r>
            <a:endParaRPr lang="en" sz="28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4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0"/>
          <p:cNvSpPr txBox="1">
            <a:spLocks noGrp="1"/>
          </p:cNvSpPr>
          <p:nvPr>
            <p:ph type="title"/>
          </p:nvPr>
        </p:nvSpPr>
        <p:spPr>
          <a:xfrm>
            <a:off x="221673" y="61547"/>
            <a:ext cx="11656291" cy="539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Tools</a:t>
            </a:r>
            <a:endParaRPr lang="en" sz="28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7767632" y="786291"/>
            <a:ext cx="4424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latin typeface="+mn-ea"/>
              </a:rPr>
              <a:t>Feature extraction / finetuning existing models: Use </a:t>
            </a:r>
            <a:r>
              <a:rPr lang="en-US" altLang="ko-KR" sz="2000" b="1" dirty="0" smtClean="0">
                <a:latin typeface="+mn-ea"/>
              </a:rPr>
              <a:t>Caffe</a:t>
            </a:r>
            <a:endParaRPr lang="ko-KR" altLang="en-US" sz="2000" b="1" dirty="0" smtClean="0">
              <a:latin typeface="+mn-ea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7767633" y="1657791"/>
            <a:ext cx="3605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latin typeface="+mn-ea"/>
              </a:rPr>
              <a:t>Complex uses of pretrained models: Use </a:t>
            </a:r>
            <a:r>
              <a:rPr lang="en-US" altLang="ko-KR" sz="2000" b="1" dirty="0" smtClean="0">
                <a:latin typeface="+mn-ea"/>
              </a:rPr>
              <a:t>Torch</a:t>
            </a:r>
            <a:endParaRPr lang="ko-KR" altLang="en-US" sz="2000" b="1" dirty="0" smtClean="0">
              <a:latin typeface="+mn-ea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7767632" y="2529291"/>
            <a:ext cx="2595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latin typeface="+mn-ea"/>
              </a:rPr>
              <a:t>Write your own layers: Use </a:t>
            </a:r>
            <a:r>
              <a:rPr lang="en-US" altLang="ko-KR" sz="2000" b="1" dirty="0" smtClean="0">
                <a:latin typeface="+mn-ea"/>
              </a:rPr>
              <a:t>Torch</a:t>
            </a:r>
            <a:endParaRPr lang="ko-KR" altLang="en-US" sz="2000" b="1" dirty="0" smtClean="0">
              <a:latin typeface="+mn-ea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7767632" y="3400791"/>
            <a:ext cx="313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latin typeface="+mn-ea"/>
              </a:rPr>
              <a:t>RNNs: Use </a:t>
            </a:r>
            <a:r>
              <a:rPr lang="en-US" altLang="ko-KR" sz="2000" b="1" dirty="0" smtClean="0">
                <a:latin typeface="+mn-ea"/>
              </a:rPr>
              <a:t>Theano</a:t>
            </a:r>
            <a:r>
              <a:rPr lang="en-US" altLang="ko-KR" sz="2000" dirty="0" smtClean="0">
                <a:latin typeface="+mn-ea"/>
              </a:rPr>
              <a:t> or </a:t>
            </a:r>
            <a:r>
              <a:rPr lang="en-US" altLang="ko-KR" sz="2000" b="1" dirty="0" smtClean="0">
                <a:latin typeface="+mn-ea"/>
              </a:rPr>
              <a:t>TensorFlow</a:t>
            </a:r>
            <a:endParaRPr lang="ko-KR" altLang="en-US" sz="2000" b="1" dirty="0" smtClean="0">
              <a:latin typeface="+mn-ea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7767632" y="4272292"/>
            <a:ext cx="4159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latin typeface="+mn-ea"/>
              </a:rPr>
              <a:t>Huge model, need model parallelism: Use </a:t>
            </a:r>
            <a:r>
              <a:rPr lang="en-US" altLang="ko-KR" sz="2000" b="1" dirty="0" smtClean="0">
                <a:latin typeface="+mn-ea"/>
              </a:rPr>
              <a:t>TensorFlow</a:t>
            </a:r>
            <a:endParaRPr lang="ko-KR" altLang="en-US" sz="2000" b="1" dirty="0" smtClean="0">
              <a:latin typeface="+mn-ea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510909"/>
              </p:ext>
            </p:extLst>
          </p:nvPr>
        </p:nvGraphicFramePr>
        <p:xfrm>
          <a:off x="333199" y="986278"/>
          <a:ext cx="7252935" cy="3725298"/>
        </p:xfrm>
        <a:graphic>
          <a:graphicData uri="http://schemas.openxmlformats.org/drawingml/2006/table">
            <a:tbl>
              <a:tblPr/>
              <a:tblGrid>
                <a:gridCol w="2060005">
                  <a:extLst>
                    <a:ext uri="{9D8B030D-6E8A-4147-A177-3AD203B41FA5}">
                      <a16:colId xmlns:a16="http://schemas.microsoft.com/office/drawing/2014/main" val="2736674694"/>
                    </a:ext>
                  </a:extLst>
                </a:gridCol>
                <a:gridCol w="1373337">
                  <a:extLst>
                    <a:ext uri="{9D8B030D-6E8A-4147-A177-3AD203B41FA5}">
                      <a16:colId xmlns:a16="http://schemas.microsoft.com/office/drawing/2014/main" val="3314897368"/>
                    </a:ext>
                  </a:extLst>
                </a:gridCol>
                <a:gridCol w="1130141">
                  <a:extLst>
                    <a:ext uri="{9D8B030D-6E8A-4147-A177-3AD203B41FA5}">
                      <a16:colId xmlns:a16="http://schemas.microsoft.com/office/drawing/2014/main" val="2543637218"/>
                    </a:ext>
                  </a:extLst>
                </a:gridCol>
                <a:gridCol w="1163522">
                  <a:extLst>
                    <a:ext uri="{9D8B030D-6E8A-4147-A177-3AD203B41FA5}">
                      <a16:colId xmlns:a16="http://schemas.microsoft.com/office/drawing/2014/main" val="799015055"/>
                    </a:ext>
                  </a:extLst>
                </a:gridCol>
                <a:gridCol w="1525930">
                  <a:extLst>
                    <a:ext uri="{9D8B030D-6E8A-4147-A177-3AD203B41FA5}">
                      <a16:colId xmlns:a16="http://schemas.microsoft.com/office/drawing/2014/main" val="2353965529"/>
                    </a:ext>
                  </a:extLst>
                </a:gridCol>
              </a:tblGrid>
              <a:tr h="5134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Frameworks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Caffe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Theano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Tensorflow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605615"/>
                  </a:ext>
                </a:extLst>
              </a:tr>
              <a:tr h="5134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C++, Python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712110"/>
                  </a:ext>
                </a:extLst>
              </a:tr>
              <a:tr h="5134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Pre-trained Models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Inception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282177"/>
                  </a:ext>
                </a:extLst>
              </a:tr>
              <a:tr h="5134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567926"/>
                  </a:ext>
                </a:extLst>
              </a:tr>
              <a:tr h="5134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GPU (Parallel Models)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402275"/>
                  </a:ext>
                </a:extLst>
              </a:tr>
              <a:tr h="5134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Code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777614"/>
                  </a:ext>
                </a:extLst>
              </a:tr>
              <a:tr h="5390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(Best)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28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0"/>
          <p:cNvSpPr txBox="1">
            <a:spLocks noGrp="1"/>
          </p:cNvSpPr>
          <p:nvPr>
            <p:ph type="title"/>
          </p:nvPr>
        </p:nvSpPr>
        <p:spPr>
          <a:xfrm>
            <a:off x="221673" y="61547"/>
            <a:ext cx="11656291" cy="539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What is Neural Network ?</a:t>
            </a:r>
            <a:endParaRPr lang="en" sz="28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2" descr="https://github.com/TarrySingh/Artificial-Intelligence-Deep-Learning-Machine-Learning-Tutorials/raw/master/images/AI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48307" y="1209973"/>
            <a:ext cx="6313189" cy="404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9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37616</TotalTime>
  <Words>563</Words>
  <Application>Microsoft Office PowerPoint</Application>
  <PresentationFormat>Widescreen</PresentationFormat>
  <Paragraphs>221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Lato</vt:lpstr>
      <vt:lpstr>Raleway</vt:lpstr>
      <vt:lpstr>Helvetica Neue</vt:lpstr>
      <vt:lpstr>Calibri</vt:lpstr>
      <vt:lpstr>Malgun Gothic</vt:lpstr>
      <vt:lpstr>Arial</vt:lpstr>
      <vt:lpstr>Antonio template</vt:lpstr>
      <vt:lpstr>PowerPoint Presentation</vt:lpstr>
      <vt:lpstr>Ecosystem</vt:lpstr>
      <vt:lpstr>Ecosystem</vt:lpstr>
      <vt:lpstr>Terminologies are Important</vt:lpstr>
      <vt:lpstr>Typical ML Approach</vt:lpstr>
      <vt:lpstr>Data Visualization</vt:lpstr>
      <vt:lpstr>Types of Training</vt:lpstr>
      <vt:lpstr>Tools</vt:lpstr>
      <vt:lpstr>What is Neural Network ?</vt:lpstr>
      <vt:lpstr>NN Use Case</vt:lpstr>
      <vt:lpstr>NN Use Case</vt:lpstr>
      <vt:lpstr>NN Use Case using Linear Functions</vt:lpstr>
      <vt:lpstr>NN Use Case using Linear Functions</vt:lpstr>
      <vt:lpstr>PowerPoint Presentation</vt:lpstr>
      <vt:lpstr>NN Use 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Dhaval Mandalia</dc:creator>
  <cp:lastModifiedBy>Dhaval Mandalia</cp:lastModifiedBy>
  <cp:revision>202</cp:revision>
  <dcterms:modified xsi:type="dcterms:W3CDTF">2018-04-23T09:03:46Z</dcterms:modified>
</cp:coreProperties>
</file>