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3" r:id="rId4"/>
    <p:sldId id="264" r:id="rId5"/>
    <p:sldId id="265" r:id="rId6"/>
    <p:sldId id="268" r:id="rId7"/>
    <p:sldId id="271" r:id="rId8"/>
    <p:sldId id="266" r:id="rId9"/>
    <p:sldId id="270" r:id="rId10"/>
    <p:sldId id="272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6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94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68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7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2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0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08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6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7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8C33-DE27-460B-949D-1151F3998A15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975-1A10-40FE-9425-5D418CCB79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8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TR/xhtml1/DTD/xhtml1-traditional.dtd%E2%80%9D" TargetMode="External"/><Relationship Id="rId2" Type="http://schemas.openxmlformats.org/officeDocument/2006/relationships/hyperlink" Target="http://www.w3c.org/TR/xhtml1/DTD/xhtml1-strict.dtd%E2%80%9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.org/TR/xhtml1/DTD/xhtml1-frameset.dtd%E2%80%9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E1CE2F86-D177-4BE2-A5BE-16EDED4A3EAC}"/>
              </a:ext>
            </a:extLst>
          </p:cNvPr>
          <p:cNvSpPr/>
          <p:nvPr/>
        </p:nvSpPr>
        <p:spPr>
          <a:xfrm>
            <a:off x="0" y="-105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53978 w 12192000"/>
              <a:gd name="connsiteY1" fmla="*/ 0 h 6858000"/>
              <a:gd name="connsiteX2" fmla="*/ 2053388 w 12192000"/>
              <a:gd name="connsiteY2" fmla="*/ 4507830 h 6858000"/>
              <a:gd name="connsiteX3" fmla="*/ 11566355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53978" y="0"/>
                </a:lnTo>
                <a:lnTo>
                  <a:pt x="2053388" y="4507830"/>
                </a:lnTo>
                <a:lnTo>
                  <a:pt x="1156635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F4EE27F-14C8-4350-B7B8-31BD5CEA2F1D}"/>
              </a:ext>
            </a:extLst>
          </p:cNvPr>
          <p:cNvSpPr/>
          <p:nvPr/>
        </p:nvSpPr>
        <p:spPr>
          <a:xfrm flipV="1">
            <a:off x="753979" y="-2"/>
            <a:ext cx="10812379" cy="5197643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83000">
                <a:srgbClr val="3CBCC5"/>
              </a:gs>
              <a:gs pos="14000">
                <a:srgbClr val="A3B8B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07DE3391-63D2-48E1-9BE6-7690A33DDDB8}"/>
              </a:ext>
            </a:extLst>
          </p:cNvPr>
          <p:cNvSpPr/>
          <p:nvPr/>
        </p:nvSpPr>
        <p:spPr>
          <a:xfrm>
            <a:off x="8690811" y="5573491"/>
            <a:ext cx="858086" cy="412492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74BABE"/>
              </a:gs>
              <a:gs pos="0">
                <a:srgbClr val="A3B8B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271B71-9E4A-470C-A7B7-7F4611B998BC}"/>
              </a:ext>
            </a:extLst>
          </p:cNvPr>
          <p:cNvSpPr txBox="1"/>
          <p:nvPr/>
        </p:nvSpPr>
        <p:spPr>
          <a:xfrm>
            <a:off x="8566484" y="6013162"/>
            <a:ext cx="471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spc="300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XHTML</a:t>
            </a:r>
            <a:endParaRPr lang="en-IN" sz="2400" spc="3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313139-A705-461D-929D-41BA83C35206}"/>
              </a:ext>
            </a:extLst>
          </p:cNvPr>
          <p:cNvSpPr txBox="1"/>
          <p:nvPr/>
        </p:nvSpPr>
        <p:spPr>
          <a:xfrm>
            <a:off x="8598569" y="6363111"/>
            <a:ext cx="393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solidFill>
                  <a:srgbClr val="FF9933"/>
                </a:solidFill>
                <a:latin typeface="Montserrat Light" panose="00000400000000000000" pitchFamily="2" charset="0"/>
              </a:rPr>
              <a:t>PERTEMUAN 1</a:t>
            </a:r>
            <a:endParaRPr lang="en-IN" sz="1400" dirty="0">
              <a:solidFill>
                <a:srgbClr val="FF9933"/>
              </a:solidFill>
              <a:latin typeface="Montserrat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5C4F43-4772-4553-8812-BB02E62C83D2}"/>
              </a:ext>
            </a:extLst>
          </p:cNvPr>
          <p:cNvSpPr txBox="1"/>
          <p:nvPr/>
        </p:nvSpPr>
        <p:spPr>
          <a:xfrm>
            <a:off x="3007463" y="3120288"/>
            <a:ext cx="11366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XHTML </a:t>
            </a:r>
          </a:p>
          <a:p>
            <a:pPr algn="ctr"/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(e</a:t>
            </a:r>
            <a:r>
              <a:rPr lang="id-ID" sz="2400" b="1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X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tensible </a:t>
            </a:r>
            <a:r>
              <a:rPr lang="id-ID" sz="2400" b="1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H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yperText </a:t>
            </a:r>
            <a:r>
              <a:rPr lang="id-ID" sz="2400" b="1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arkup </a:t>
            </a:r>
            <a:r>
              <a:rPr lang="id-ID" sz="2400" b="1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</a:t>
            </a:r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anguage)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PERTEMUAN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Buatlah sebuah laporan tentang bagaimana cara membuat </a:t>
            </a:r>
            <a:r>
              <a:rPr lang="id-ID" b="1" i="1" dirty="0" smtClean="0"/>
              <a:t>directory </a:t>
            </a:r>
            <a:r>
              <a:rPr lang="id-ID" dirty="0" smtClean="0"/>
              <a:t>dengan nama </a:t>
            </a:r>
            <a:r>
              <a:rPr lang="id-ID" b="1" i="1" dirty="0" smtClean="0"/>
              <a:t>Praktikum 1</a:t>
            </a:r>
            <a:r>
              <a:rPr lang="id-ID" dirty="0" smtClean="0"/>
              <a:t> dan cara </a:t>
            </a:r>
            <a:r>
              <a:rPr lang="id-ID" b="1" i="1" dirty="0" smtClean="0"/>
              <a:t>mengupload file ke directory </a:t>
            </a:r>
            <a:r>
              <a:rPr lang="id-ID" dirty="0" smtClean="0"/>
              <a:t>tersebut pada github. File yang di upload merupakan </a:t>
            </a:r>
            <a:r>
              <a:rPr lang="id-ID" b="1" i="1" dirty="0" smtClean="0"/>
              <a:t>file xhtml dan laporan </a:t>
            </a:r>
            <a:r>
              <a:rPr lang="id-ID" dirty="0" smtClean="0"/>
              <a:t>yang kalian kerjakan. Untuk konten yang dibuat pada file xhtml adalah </a:t>
            </a:r>
            <a:r>
              <a:rPr lang="id-ID" b="1" i="1" dirty="0" smtClean="0"/>
              <a:t>menampilkan nama dan nim kalian</a:t>
            </a:r>
            <a:r>
              <a:rPr lang="id-ID" dirty="0" smtClean="0"/>
              <a:t>!</a:t>
            </a:r>
          </a:p>
          <a:p>
            <a:r>
              <a:rPr lang="id-ID" dirty="0" smtClean="0"/>
              <a:t>Format laporan akan dikirim melalui grup WA.</a:t>
            </a:r>
          </a:p>
        </p:txBody>
      </p:sp>
    </p:spTree>
    <p:extLst>
      <p:ext uri="{BB962C8B-B14F-4D97-AF65-F5344CB8AC3E}">
        <p14:creationId xmlns:p14="http://schemas.microsoft.com/office/powerpoint/2010/main" val="4185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1152126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1188720" y="1691130"/>
            <a:ext cx="4611188" cy="36314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6419557" y="1691128"/>
            <a:ext cx="4611188" cy="36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53"/>
          <p:cNvSpPr txBox="1"/>
          <p:nvPr/>
        </p:nvSpPr>
        <p:spPr>
          <a:xfrm>
            <a:off x="1420837" y="1842867"/>
            <a:ext cx="303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XHTML</a:t>
            </a:r>
            <a:endParaRPr lang="id-ID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2634" y="2366087"/>
            <a:ext cx="4023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Bahasa markup yang digunakan untuk membuat web</a:t>
            </a:r>
          </a:p>
          <a:p>
            <a:pPr marL="342900" indent="-342900">
              <a:buAutoNum type="arabicPeriod"/>
            </a:pPr>
            <a:r>
              <a:rPr lang="id-ID" dirty="0" smtClean="0"/>
              <a:t>Kombinasi dari HTML dan XML</a:t>
            </a:r>
          </a:p>
          <a:p>
            <a:pPr marL="342900" indent="-342900" algn="just">
              <a:buAutoNum type="arabicPeriod"/>
            </a:pPr>
            <a:r>
              <a:rPr lang="id-ID" dirty="0" smtClean="0"/>
              <a:t>Merupakan bentuk HTML yang memenuhi persyaratan XML</a:t>
            </a:r>
          </a:p>
          <a:p>
            <a:pPr marL="342900" indent="-342900" algn="just">
              <a:buAutoNum type="arabicPeriod"/>
            </a:pPr>
            <a:r>
              <a:rPr lang="id-ID" dirty="0" smtClean="0"/>
              <a:t>Merupakan standar penulisan terbaru untuk membuat halaman web yang direkomendasikan oleh W3C sejak tahun 2000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23539" y="1842574"/>
            <a:ext cx="303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HTML</a:t>
            </a:r>
            <a:endParaRPr lang="id-ID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685336" y="2365794"/>
            <a:ext cx="4023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d-ID" dirty="0" smtClean="0"/>
              <a:t>Dikembangkan oleh Tim Berners-Lee di Swiss</a:t>
            </a:r>
          </a:p>
          <a:p>
            <a:pPr marL="342900" indent="-342900" algn="just">
              <a:buAutoNum type="arabicPeriod"/>
            </a:pPr>
            <a:r>
              <a:rPr lang="id-ID" dirty="0" smtClean="0"/>
              <a:t>Bahasa Markup yang digunakan untuk membuat web</a:t>
            </a:r>
          </a:p>
          <a:p>
            <a:pPr marL="342900" indent="-342900" algn="just">
              <a:buAutoNum type="arabicPeriod"/>
            </a:pPr>
            <a:r>
              <a:rPr lang="id-ID" dirty="0"/>
              <a:t>M</a:t>
            </a:r>
            <a:r>
              <a:rPr lang="id-ID" dirty="0" smtClean="0"/>
              <a:t>erupakan </a:t>
            </a:r>
            <a:r>
              <a:rPr lang="id-ID" dirty="0"/>
              <a:t>kumpulan dari beberapa instruksi yang dapat digunakan untuk mengubah-ubah format suatu naskah atau dokumen.</a:t>
            </a:r>
          </a:p>
        </p:txBody>
      </p:sp>
    </p:spTree>
    <p:extLst>
      <p:ext uri="{BB962C8B-B14F-4D97-AF65-F5344CB8AC3E}">
        <p14:creationId xmlns:p14="http://schemas.microsoft.com/office/powerpoint/2010/main" val="248131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2D7251-4B39-427F-842D-01C8272FFCC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rgbClr val="12A1D2"/>
              </a:gs>
              <a:gs pos="74000">
                <a:srgbClr val="46CBF6">
                  <a:alpha val="78000"/>
                </a:srgbClr>
              </a:gs>
              <a:gs pos="83000">
                <a:srgbClr val="46CBF6">
                  <a:alpha val="70000"/>
                </a:srgbClr>
              </a:gs>
              <a:gs pos="100000">
                <a:srgbClr val="46CBF6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6182" y="183867"/>
            <a:ext cx="56972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cs typeface="Arial" pitchFamily="34" charset="0"/>
              </a:rPr>
              <a:t>XHTML RULES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487236" y="1452421"/>
            <a:ext cx="5440021" cy="646331"/>
            <a:chOff x="5819650" y="1666120"/>
            <a:chExt cx="5440021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cs typeface="Arial" pitchFamily="34" charset="0"/>
                </a:rPr>
                <a:t>&lt;!DOCTYPE&gt;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ECB07EB-5AF0-45CD-B927-EBAF602181D2}"/>
              </a:ext>
            </a:extLst>
          </p:cNvPr>
          <p:cNvGrpSpPr/>
          <p:nvPr/>
        </p:nvGrpSpPr>
        <p:grpSpPr>
          <a:xfrm>
            <a:off x="6468548" y="2201957"/>
            <a:ext cx="5440021" cy="923330"/>
            <a:chOff x="5819650" y="1666120"/>
            <a:chExt cx="544002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7781492-1FA1-4EE9-87A1-4997D4F01DB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The </a:t>
              </a:r>
              <a:r>
                <a:rPr lang="en-US" altLang="ko-KR" sz="2700" b="1" dirty="0" err="1">
                  <a:cs typeface="Arial" pitchFamily="34" charset="0"/>
                </a:rPr>
                <a:t>xmlns</a:t>
              </a:r>
              <a:r>
                <a:rPr lang="en-US" altLang="ko-KR" sz="2700" b="1" dirty="0">
                  <a:cs typeface="Arial" pitchFamily="34" charset="0"/>
                </a:rPr>
                <a:t> attribute in &lt;html&gt;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79AEE55-A06B-4578-BBC8-B650ED0DEABC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ACCAEFD-940F-43AD-B138-7AC7983A258D}"/>
              </a:ext>
            </a:extLst>
          </p:cNvPr>
          <p:cNvGrpSpPr/>
          <p:nvPr/>
        </p:nvGrpSpPr>
        <p:grpSpPr>
          <a:xfrm>
            <a:off x="6477996" y="3162521"/>
            <a:ext cx="5440021" cy="923330"/>
            <a:chOff x="5819650" y="1666120"/>
            <a:chExt cx="5440021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876439-7B60-4359-8451-3F9EFA3D510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&lt;html&gt;, &lt;head&gt;, &lt;title&gt;, and &lt;body&gt; are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C5A42A5-241B-4616-801A-0591A81C946B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73376" y="4193410"/>
            <a:ext cx="5440021" cy="707886"/>
            <a:chOff x="5819650" y="1666120"/>
            <a:chExt cx="544002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Elemen harus selalu bertingkat dengan </a:t>
              </a:r>
              <a:r>
                <a:rPr lang="id-ID" altLang="ko-KR" sz="2000" b="1" dirty="0" smtClean="0">
                  <a:cs typeface="Arial" pitchFamily="34" charset="0"/>
                </a:rPr>
                <a:t>benar, ditutup dan dalam huruf kecil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04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82616" y="4937229"/>
            <a:ext cx="5440021" cy="1015663"/>
            <a:chOff x="5819650" y="1666120"/>
            <a:chExt cx="5440021" cy="1015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Nama atribut harus selalu dalam huruf kecil</a:t>
              </a:r>
            </a:p>
            <a:p>
              <a:r>
                <a:rPr lang="id-ID" altLang="ko-KR" sz="2000" b="1" dirty="0">
                  <a:cs typeface="Arial" pitchFamily="34" charset="0"/>
                </a:rPr>
                <a:t>Nilai atribut harus selalu dikutip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cs typeface="Arial" pitchFamily="34" charset="0"/>
                </a:rPr>
                <a:t>0</a:t>
              </a:r>
              <a:r>
                <a:rPr lang="id-ID" altLang="ko-KR" sz="3600" b="1" dirty="0" smtClean="0">
                  <a:cs typeface="Arial" pitchFamily="34" charset="0"/>
                </a:rPr>
                <a:t>5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6571544" y="1176742"/>
            <a:ext cx="770999" cy="2874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219114" y="2525122"/>
            <a:ext cx="124943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7" y="879231"/>
            <a:ext cx="5086057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7" y="879231"/>
            <a:ext cx="5086057" cy="45016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2D7251-4B39-427F-842D-01C8272FFCC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rgbClr val="12A1D2"/>
              </a:gs>
              <a:gs pos="74000">
                <a:srgbClr val="46CBF6">
                  <a:alpha val="78000"/>
                </a:srgbClr>
              </a:gs>
              <a:gs pos="83000">
                <a:srgbClr val="46CBF6">
                  <a:alpha val="70000"/>
                </a:srgbClr>
              </a:gs>
              <a:gs pos="100000">
                <a:srgbClr val="46CBF6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6182" y="183867"/>
            <a:ext cx="56972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cs typeface="Arial" pitchFamily="34" charset="0"/>
              </a:rPr>
              <a:t>XHTML RULES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487236" y="1452421"/>
            <a:ext cx="5440021" cy="646331"/>
            <a:chOff x="5819650" y="1666120"/>
            <a:chExt cx="5440021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cs typeface="Arial" pitchFamily="34" charset="0"/>
                </a:rPr>
                <a:t>&lt;!DOCTYPE&gt;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ECB07EB-5AF0-45CD-B927-EBAF602181D2}"/>
              </a:ext>
            </a:extLst>
          </p:cNvPr>
          <p:cNvGrpSpPr/>
          <p:nvPr/>
        </p:nvGrpSpPr>
        <p:grpSpPr>
          <a:xfrm>
            <a:off x="6468548" y="2201957"/>
            <a:ext cx="5440021" cy="923330"/>
            <a:chOff x="5819650" y="1666120"/>
            <a:chExt cx="544002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7781492-1FA1-4EE9-87A1-4997D4F01DB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The </a:t>
              </a:r>
              <a:r>
                <a:rPr lang="en-US" altLang="ko-KR" sz="2700" b="1" dirty="0" err="1">
                  <a:cs typeface="Arial" pitchFamily="34" charset="0"/>
                </a:rPr>
                <a:t>xmlns</a:t>
              </a:r>
              <a:r>
                <a:rPr lang="en-US" altLang="ko-KR" sz="2700" b="1" dirty="0">
                  <a:cs typeface="Arial" pitchFamily="34" charset="0"/>
                </a:rPr>
                <a:t> attribute in &lt;html&gt;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79AEE55-A06B-4578-BBC8-B650ED0DEABC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ACCAEFD-940F-43AD-B138-7AC7983A258D}"/>
              </a:ext>
            </a:extLst>
          </p:cNvPr>
          <p:cNvGrpSpPr/>
          <p:nvPr/>
        </p:nvGrpSpPr>
        <p:grpSpPr>
          <a:xfrm>
            <a:off x="6477996" y="3162521"/>
            <a:ext cx="5440021" cy="923330"/>
            <a:chOff x="5819650" y="1666120"/>
            <a:chExt cx="5440021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876439-7B60-4359-8451-3F9EFA3D510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&lt;html&gt;, &lt;head&gt;, &lt;title&gt;, and &lt;body&gt; are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C5A42A5-241B-4616-801A-0591A81C946B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73376" y="4193410"/>
            <a:ext cx="5440021" cy="707886"/>
            <a:chOff x="5819650" y="1666120"/>
            <a:chExt cx="544002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Elemen harus selalu bertingkat dengan </a:t>
              </a:r>
              <a:r>
                <a:rPr lang="id-ID" altLang="ko-KR" sz="2000" b="1" dirty="0" smtClean="0">
                  <a:cs typeface="Arial" pitchFamily="34" charset="0"/>
                </a:rPr>
                <a:t>benar, ditutup dan dalam huruf kecil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04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82616" y="4937229"/>
            <a:ext cx="5440021" cy="1015663"/>
            <a:chOff x="5819650" y="1666120"/>
            <a:chExt cx="5440021" cy="1015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Nama atribut harus selalu dalam huruf kecil</a:t>
              </a:r>
            </a:p>
            <a:p>
              <a:r>
                <a:rPr lang="id-ID" altLang="ko-KR" sz="2000" b="1" dirty="0">
                  <a:cs typeface="Arial" pitchFamily="34" charset="0"/>
                </a:rPr>
                <a:t>Nilai atribut harus selalu dikutip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cs typeface="Arial" pitchFamily="34" charset="0"/>
                </a:rPr>
                <a:t>0</a:t>
              </a:r>
              <a:r>
                <a:rPr lang="id-ID" altLang="ko-KR" sz="3600" b="1" dirty="0" smtClean="0">
                  <a:cs typeface="Arial" pitchFamily="34" charset="0"/>
                </a:rPr>
                <a:t>5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6571544" y="1176742"/>
            <a:ext cx="770999" cy="2874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219114" y="2525122"/>
            <a:ext cx="124943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45" y="509954"/>
            <a:ext cx="4583905" cy="591550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062" y="4100380"/>
            <a:ext cx="896815" cy="870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 flipV="1">
            <a:off x="4828636" y="3916411"/>
            <a:ext cx="1675426" cy="6194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2D7251-4B39-427F-842D-01C8272FFCC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rgbClr val="12A1D2"/>
              </a:gs>
              <a:gs pos="74000">
                <a:srgbClr val="46CBF6">
                  <a:alpha val="78000"/>
                </a:srgbClr>
              </a:gs>
              <a:gs pos="83000">
                <a:srgbClr val="46CBF6">
                  <a:alpha val="70000"/>
                </a:srgbClr>
              </a:gs>
              <a:gs pos="100000">
                <a:srgbClr val="46CBF6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6182" y="183867"/>
            <a:ext cx="56972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cs typeface="Arial" pitchFamily="34" charset="0"/>
              </a:rPr>
              <a:t>XHTML RULES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4B3717-B43B-4563-B085-3715CBD058DC}"/>
              </a:ext>
            </a:extLst>
          </p:cNvPr>
          <p:cNvGrpSpPr/>
          <p:nvPr/>
        </p:nvGrpSpPr>
        <p:grpSpPr>
          <a:xfrm>
            <a:off x="6487236" y="1452421"/>
            <a:ext cx="5440021" cy="646331"/>
            <a:chOff x="5819650" y="1666120"/>
            <a:chExt cx="5440021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cs typeface="Arial" pitchFamily="34" charset="0"/>
                </a:rPr>
                <a:t>&lt;!DOCTYPE&gt;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ECB07EB-5AF0-45CD-B927-EBAF602181D2}"/>
              </a:ext>
            </a:extLst>
          </p:cNvPr>
          <p:cNvGrpSpPr/>
          <p:nvPr/>
        </p:nvGrpSpPr>
        <p:grpSpPr>
          <a:xfrm>
            <a:off x="6468548" y="2201957"/>
            <a:ext cx="5440021" cy="923330"/>
            <a:chOff x="5819650" y="1666120"/>
            <a:chExt cx="544002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7781492-1FA1-4EE9-87A1-4997D4F01DB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The </a:t>
              </a:r>
              <a:r>
                <a:rPr lang="en-US" altLang="ko-KR" sz="2700" b="1" dirty="0" err="1">
                  <a:cs typeface="Arial" pitchFamily="34" charset="0"/>
                </a:rPr>
                <a:t>xmlns</a:t>
              </a:r>
              <a:r>
                <a:rPr lang="en-US" altLang="ko-KR" sz="2700" b="1" dirty="0">
                  <a:cs typeface="Arial" pitchFamily="34" charset="0"/>
                </a:rPr>
                <a:t> attribute in &lt;html&gt; is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79AEE55-A06B-4578-BBC8-B650ED0DEABC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ACCAEFD-940F-43AD-B138-7AC7983A258D}"/>
              </a:ext>
            </a:extLst>
          </p:cNvPr>
          <p:cNvGrpSpPr/>
          <p:nvPr/>
        </p:nvGrpSpPr>
        <p:grpSpPr>
          <a:xfrm>
            <a:off x="6477996" y="3162521"/>
            <a:ext cx="5440021" cy="923330"/>
            <a:chOff x="5819650" y="1666120"/>
            <a:chExt cx="5440021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876439-7B60-4359-8451-3F9EFA3D510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&lt;html&gt;, &lt;head&gt;, &lt;title&gt;, and &lt;body&gt; are mandatory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C5A42A5-241B-4616-801A-0591A81C946B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73376" y="4193410"/>
            <a:ext cx="5440021" cy="707886"/>
            <a:chOff x="5819650" y="1666120"/>
            <a:chExt cx="544002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Elemen harus selalu bertingkat dengan </a:t>
              </a:r>
              <a:r>
                <a:rPr lang="id-ID" altLang="ko-KR" sz="2000" b="1" dirty="0" smtClean="0">
                  <a:cs typeface="Arial" pitchFamily="34" charset="0"/>
                </a:rPr>
                <a:t>benar, ditutup dan dalam huruf kecil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04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759021F-BBBC-426E-9612-9978882CAD42}"/>
              </a:ext>
            </a:extLst>
          </p:cNvPr>
          <p:cNvGrpSpPr/>
          <p:nvPr/>
        </p:nvGrpSpPr>
        <p:grpSpPr>
          <a:xfrm>
            <a:off x="6482616" y="4937229"/>
            <a:ext cx="5440021" cy="1015663"/>
            <a:chOff x="5819650" y="1666120"/>
            <a:chExt cx="5440021" cy="1015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9E57309-26D6-4654-9A76-C1BC37CCD6E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000" b="1" dirty="0">
                  <a:cs typeface="Arial" pitchFamily="34" charset="0"/>
                </a:rPr>
                <a:t>Nama atribut harus selalu dalam huruf kecil</a:t>
              </a:r>
            </a:p>
            <a:p>
              <a:r>
                <a:rPr lang="id-ID" altLang="ko-KR" sz="2000" b="1" dirty="0">
                  <a:cs typeface="Arial" pitchFamily="34" charset="0"/>
                </a:rPr>
                <a:t>Nilai atribut harus selalu dikutip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77F97C7-1F12-487F-9440-A1F4D9A8DCC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cs typeface="Arial" pitchFamily="34" charset="0"/>
                </a:rPr>
                <a:t>0</a:t>
              </a:r>
              <a:r>
                <a:rPr lang="id-ID" altLang="ko-KR" sz="3600" b="1" dirty="0" smtClean="0">
                  <a:cs typeface="Arial" pitchFamily="34" charset="0"/>
                </a:rPr>
                <a:t>5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" y="509954"/>
            <a:ext cx="4583905" cy="591550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062" y="4100380"/>
            <a:ext cx="896815" cy="870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 flipV="1">
            <a:off x="4828636" y="3916411"/>
            <a:ext cx="1675426" cy="6194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13510" y="4875674"/>
            <a:ext cx="896815" cy="870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9" y="563200"/>
            <a:ext cx="5848350" cy="3897209"/>
          </a:xfrm>
          <a:prstGeom prst="rect">
            <a:avLst/>
          </a:prstGeom>
        </p:spPr>
      </p:pic>
      <p:cxnSp>
        <p:nvCxnSpPr>
          <p:cNvPr id="32" name="Straight Connector 31"/>
          <p:cNvCxnSpPr>
            <a:stCxn id="26" idx="2"/>
          </p:cNvCxnSpPr>
          <p:nvPr/>
        </p:nvCxnSpPr>
        <p:spPr>
          <a:xfrm flipH="1" flipV="1">
            <a:off x="4554415" y="5311153"/>
            <a:ext cx="1959095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54415" y="4426820"/>
            <a:ext cx="0" cy="8977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1" y="1935923"/>
            <a:ext cx="11227085" cy="42378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6751" y="636185"/>
            <a:ext cx="74714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XHTML Empty Elements Must Always be Closed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XHTML, empty elements must always be closed, like this: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7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Deklarasi Pada XHTML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XHTML – Strict</a:t>
            </a:r>
          </a:p>
          <a:p>
            <a:pPr marL="0" indent="0">
              <a:buNone/>
            </a:pPr>
            <a:r>
              <a:rPr lang="id-ID" dirty="0"/>
              <a:t>&lt;!DOCTYPE html PUBLIC “-//W3c//DTD XHTML 1.0 Strict//EN” “</a:t>
            </a:r>
            <a:r>
              <a:rPr lang="id-ID" dirty="0">
                <a:hlinkClick r:id="rId2"/>
              </a:rPr>
              <a:t>http://www.w3c.org/TR/xhtml1/DTD/xhtml1-strict.dtd</a:t>
            </a:r>
            <a:r>
              <a:rPr lang="id-ID" dirty="0" smtClean="0">
                <a:hlinkClick r:id="rId2"/>
              </a:rPr>
              <a:t>”</a:t>
            </a:r>
            <a:r>
              <a:rPr lang="id-ID" dirty="0" smtClean="0"/>
              <a:t>&gt;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XHTML - Trasitional</a:t>
            </a:r>
          </a:p>
          <a:p>
            <a:pPr marL="0" indent="0">
              <a:buNone/>
            </a:pPr>
            <a:r>
              <a:rPr lang="en-US" dirty="0"/>
              <a:t>&lt;!DOCTYPE html PUBLIC “-//W3c//DTD XHTML 1.0 Transitional//EN”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hlinkClick r:id="rId3"/>
              </a:rPr>
              <a:t>http://www.w3c.org/TR/xhtml1/DTD/xhtml1-traditional.dtd”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XHTML – Frame</a:t>
            </a:r>
          </a:p>
          <a:p>
            <a:pPr marL="0" indent="0">
              <a:buNone/>
            </a:pPr>
            <a:r>
              <a:rPr lang="id-ID" dirty="0"/>
              <a:t>&lt;!DOCTYPE html PUBLIC “-//W3c//DTD XHTML 1.0 Frameset//EN” “</a:t>
            </a:r>
            <a:r>
              <a:rPr lang="id-ID" dirty="0">
                <a:hlinkClick r:id="rId4"/>
              </a:rPr>
              <a:t>http://www.w3c.org/TR/xhtml1/DTD/xhtml1-frameset.dtd”</a:t>
            </a:r>
            <a:r>
              <a:rPr lang="id-ID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61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E3A9C5D4-5D09-491F-A833-9EE00A4D20AE}"/>
              </a:ext>
            </a:extLst>
          </p:cNvPr>
          <p:cNvSpPr/>
          <p:nvPr/>
        </p:nvSpPr>
        <p:spPr>
          <a:xfrm>
            <a:off x="0" y="3773510"/>
            <a:ext cx="12192001" cy="3084490"/>
          </a:xfrm>
          <a:custGeom>
            <a:avLst/>
            <a:gdLst>
              <a:gd name="connsiteX0" fmla="*/ 10840159 w 11140305"/>
              <a:gd name="connsiteY0" fmla="*/ 1382 h 3485950"/>
              <a:gd name="connsiteX1" fmla="*/ 11133466 w 11140305"/>
              <a:gd name="connsiteY1" fmla="*/ 72847 h 3485950"/>
              <a:gd name="connsiteX2" fmla="*/ 11140305 w 11140305"/>
              <a:gd name="connsiteY2" fmla="*/ 75779 h 3485950"/>
              <a:gd name="connsiteX3" fmla="*/ 11140305 w 11140305"/>
              <a:gd name="connsiteY3" fmla="*/ 3485950 h 3485950"/>
              <a:gd name="connsiteX4" fmla="*/ 0 w 11140305"/>
              <a:gd name="connsiteY4" fmla="*/ 3485950 h 3485950"/>
              <a:gd name="connsiteX5" fmla="*/ 208784 w 11140305"/>
              <a:gd name="connsiteY5" fmla="*/ 3227001 h 3485950"/>
              <a:gd name="connsiteX6" fmla="*/ 1089291 w 11140305"/>
              <a:gd name="connsiteY6" fmla="*/ 2531560 h 3485950"/>
              <a:gd name="connsiteX7" fmla="*/ 3773826 w 11140305"/>
              <a:gd name="connsiteY7" fmla="*/ 3441838 h 3485950"/>
              <a:gd name="connsiteX8" fmla="*/ 5883476 w 11140305"/>
              <a:gd name="connsiteY8" fmla="*/ 1131184 h 3485950"/>
              <a:gd name="connsiteX9" fmla="*/ 8816290 w 11140305"/>
              <a:gd name="connsiteY9" fmla="*/ 2164457 h 3485950"/>
              <a:gd name="connsiteX10" fmla="*/ 10592389 w 11140305"/>
              <a:gd name="connsiteY10" fmla="*/ 38129 h 3485950"/>
              <a:gd name="connsiteX11" fmla="*/ 10840159 w 11140305"/>
              <a:gd name="connsiteY11" fmla="*/ 1382 h 34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40305" h="3485950">
                <a:moveTo>
                  <a:pt x="10840159" y="1382"/>
                </a:moveTo>
                <a:cubicBezTo>
                  <a:pt x="10935690" y="7534"/>
                  <a:pt x="11033833" y="33874"/>
                  <a:pt x="11133466" y="72847"/>
                </a:cubicBezTo>
                <a:lnTo>
                  <a:pt x="11140305" y="75779"/>
                </a:lnTo>
                <a:lnTo>
                  <a:pt x="11140305" y="3485950"/>
                </a:lnTo>
                <a:lnTo>
                  <a:pt x="0" y="3485950"/>
                </a:lnTo>
                <a:lnTo>
                  <a:pt x="208784" y="3227001"/>
                </a:lnTo>
                <a:cubicBezTo>
                  <a:pt x="486488" y="2891101"/>
                  <a:pt x="759591" y="2612931"/>
                  <a:pt x="1089291" y="2531560"/>
                </a:cubicBezTo>
                <a:cubicBezTo>
                  <a:pt x="1968484" y="2314574"/>
                  <a:pt x="2974796" y="3675237"/>
                  <a:pt x="3773826" y="3441838"/>
                </a:cubicBezTo>
                <a:cubicBezTo>
                  <a:pt x="4572857" y="3208445"/>
                  <a:pt x="5043067" y="1344083"/>
                  <a:pt x="5883476" y="1131184"/>
                </a:cubicBezTo>
                <a:cubicBezTo>
                  <a:pt x="6723886" y="918286"/>
                  <a:pt x="8031469" y="2346634"/>
                  <a:pt x="8816290" y="2164457"/>
                </a:cubicBezTo>
                <a:cubicBezTo>
                  <a:pt x="9601110" y="1982274"/>
                  <a:pt x="9952405" y="292044"/>
                  <a:pt x="10592389" y="38129"/>
                </a:cubicBezTo>
                <a:cubicBezTo>
                  <a:pt x="10672387" y="6390"/>
                  <a:pt x="10755237" y="-4088"/>
                  <a:pt x="10840159" y="138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BF5FF21B-35C7-49F3-A331-2BECCD350085}"/>
              </a:ext>
            </a:extLst>
          </p:cNvPr>
          <p:cNvSpPr/>
          <p:nvPr/>
        </p:nvSpPr>
        <p:spPr>
          <a:xfrm flipH="1" flipV="1">
            <a:off x="0" y="0"/>
            <a:ext cx="5575300" cy="689019"/>
          </a:xfrm>
          <a:custGeom>
            <a:avLst/>
            <a:gdLst>
              <a:gd name="connsiteX0" fmla="*/ 2992455 w 2992455"/>
              <a:gd name="connsiteY0" fmla="*/ 1576904 h 1576904"/>
              <a:gd name="connsiteX1" fmla="*/ 0 w 2992455"/>
              <a:gd name="connsiteY1" fmla="*/ 1576904 h 1576904"/>
              <a:gd name="connsiteX2" fmla="*/ 47139 w 2992455"/>
              <a:gd name="connsiteY2" fmla="*/ 1472767 h 1576904"/>
              <a:gd name="connsiteX3" fmla="*/ 545387 w 2992455"/>
              <a:gd name="connsiteY3" fmla="*/ 731065 h 1576904"/>
              <a:gd name="connsiteX4" fmla="*/ 1910619 w 2992455"/>
              <a:gd name="connsiteY4" fmla="*/ 1398852 h 1576904"/>
              <a:gd name="connsiteX5" fmla="*/ 2737398 w 2992455"/>
              <a:gd name="connsiteY5" fmla="*/ 24642 h 1576904"/>
              <a:gd name="connsiteX6" fmla="*/ 2852736 w 2992455"/>
              <a:gd name="connsiteY6" fmla="*/ 893 h 1576904"/>
              <a:gd name="connsiteX7" fmla="*/ 2989271 w 2992455"/>
              <a:gd name="connsiteY7" fmla="*/ 47080 h 1576904"/>
              <a:gd name="connsiteX8" fmla="*/ 2992455 w 2992455"/>
              <a:gd name="connsiteY8" fmla="*/ 48975 h 15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2455" h="1576904">
                <a:moveTo>
                  <a:pt x="2992455" y="1576904"/>
                </a:moveTo>
                <a:lnTo>
                  <a:pt x="0" y="1576904"/>
                </a:lnTo>
                <a:lnTo>
                  <a:pt x="47139" y="1472767"/>
                </a:lnTo>
                <a:cubicBezTo>
                  <a:pt x="197256" y="1135486"/>
                  <a:pt x="349780" y="799862"/>
                  <a:pt x="545387" y="731065"/>
                </a:cubicBezTo>
                <a:cubicBezTo>
                  <a:pt x="936600" y="593473"/>
                  <a:pt x="1545283" y="1516590"/>
                  <a:pt x="1910619" y="1398852"/>
                </a:cubicBezTo>
                <a:cubicBezTo>
                  <a:pt x="2275955" y="1281110"/>
                  <a:pt x="2439484" y="188743"/>
                  <a:pt x="2737398" y="24642"/>
                </a:cubicBezTo>
                <a:cubicBezTo>
                  <a:pt x="2774638" y="4130"/>
                  <a:pt x="2813205" y="-2642"/>
                  <a:pt x="2852736" y="893"/>
                </a:cubicBezTo>
                <a:cubicBezTo>
                  <a:pt x="2897206" y="4869"/>
                  <a:pt x="2942892" y="21892"/>
                  <a:pt x="2989271" y="47080"/>
                </a:cubicBezTo>
                <a:lnTo>
                  <a:pt x="2992455" y="48975"/>
                </a:lnTo>
                <a:close/>
              </a:path>
            </a:pathLst>
          </a:custGeom>
          <a:gradFill flip="none" rotWithShape="1">
            <a:gsLst>
              <a:gs pos="0">
                <a:srgbClr val="00598E"/>
              </a:gs>
              <a:gs pos="50000">
                <a:srgbClr val="FF8C01"/>
              </a:gs>
              <a:gs pos="100000">
                <a:srgbClr val="FF017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6" y="1016827"/>
            <a:ext cx="5613156" cy="4891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70" y="1016827"/>
            <a:ext cx="4738321" cy="48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Referensi Belajar</a:t>
            </a:r>
            <a:endParaRPr lang="id-ID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4400" dirty="0" smtClean="0"/>
              <a:t>W3School</a:t>
            </a:r>
          </a:p>
          <a:p>
            <a:r>
              <a:rPr lang="id-ID" sz="4400" dirty="0" smtClean="0"/>
              <a:t>Web Programming UNPAS</a:t>
            </a:r>
            <a:r>
              <a:rPr lang="id-ID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1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413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Montserrat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Deklarasi Pada XHTML</vt:lpstr>
      <vt:lpstr>PowerPoint Presentation</vt:lpstr>
      <vt:lpstr>Referensi Belajar</vt:lpstr>
      <vt:lpstr>TUGAS PERTEMUAN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2020-09-22T02:44:38Z</dcterms:created>
  <dcterms:modified xsi:type="dcterms:W3CDTF">2020-09-23T07:39:32Z</dcterms:modified>
</cp:coreProperties>
</file>