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0" r:id="rId6"/>
    <p:sldId id="261" r:id="rId7"/>
    <p:sldId id="263" r:id="rId8"/>
    <p:sldId id="264" r:id="rId9"/>
    <p:sldId id="265" r:id="rId10"/>
    <p:sldId id="266" r:id="rId11"/>
    <p:sldId id="262" r:id="rId12"/>
    <p:sldId id="267" r:id="rId13"/>
    <p:sldId id="269"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8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020" y="21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52C8B7ED-0EF7-495C-BEF7-B65063FECA6E}" type="datetimeFigureOut">
              <a:rPr lang="en-IN" smtClean="0"/>
              <a:t>20/08/2016</a:t>
            </a:fld>
            <a:endParaRPr lang="en-IN"/>
          </a:p>
        </p:txBody>
      </p:sp>
      <p:sp>
        <p:nvSpPr>
          <p:cNvPr id="5" name="Footer Placeholder 4"/>
          <p:cNvSpPr>
            <a:spLocks noGrp="1"/>
          </p:cNvSpPr>
          <p:nvPr>
            <p:ph type="ftr" sz="quarter" idx="11"/>
          </p:nvPr>
        </p:nvSpPr>
        <p:spPr>
          <a:xfrm>
            <a:off x="1174044" y="5357592"/>
            <a:ext cx="5034845" cy="365125"/>
          </a:xfrm>
        </p:spPr>
        <p:txBody>
          <a:bodyPr/>
          <a:lstStyle/>
          <a:p>
            <a:endParaRPr lang="en-IN"/>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26D1605F-6C44-4126-A777-A7FC18EDA74A}"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C8B7ED-0EF7-495C-BEF7-B65063FECA6E}" type="datetimeFigureOut">
              <a:rPr lang="en-IN" smtClean="0"/>
              <a:t>20/08/2016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D1605F-6C44-4126-A777-A7FC18EDA74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C8B7ED-0EF7-495C-BEF7-B65063FECA6E}" type="datetimeFigureOut">
              <a:rPr lang="en-IN" smtClean="0"/>
              <a:t>20/08/2016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D1605F-6C44-4126-A777-A7FC18EDA74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C8B7ED-0EF7-495C-BEF7-B65063FECA6E}" type="datetimeFigureOut">
              <a:rPr lang="en-IN" smtClean="0"/>
              <a:t>20/08/2016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D1605F-6C44-4126-A777-A7FC18EDA74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C8B7ED-0EF7-495C-BEF7-B65063FECA6E}" type="datetimeFigureOut">
              <a:rPr lang="en-IN" smtClean="0"/>
              <a:t>20/08/2016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D1605F-6C44-4126-A777-A7FC18EDA74A}"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52C8B7ED-0EF7-495C-BEF7-B65063FECA6E}" type="datetimeFigureOut">
              <a:rPr lang="en-IN" smtClean="0"/>
              <a:t>20/08/2016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D1605F-6C44-4126-A777-A7FC18EDA74A}" type="slidenum">
              <a:rPr lang="en-IN" smtClean="0"/>
              <a:t>‹#›</a:t>
            </a:fld>
            <a:endParaRPr lang="en-IN"/>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2C8B7ED-0EF7-495C-BEF7-B65063FECA6E}" type="datetimeFigureOut">
              <a:rPr lang="en-IN" smtClean="0"/>
              <a:t>20/08/2016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D1605F-6C44-4126-A777-A7FC18EDA74A}" type="slidenum">
              <a:rPr lang="en-IN" smtClean="0"/>
              <a:t>‹#›</a:t>
            </a:fld>
            <a:endParaRPr lang="en-IN"/>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C8B7ED-0EF7-495C-BEF7-B65063FECA6E}" type="datetimeFigureOut">
              <a:rPr lang="en-IN" smtClean="0"/>
              <a:t>20/08/2016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D1605F-6C44-4126-A777-A7FC18EDA74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C8B7ED-0EF7-495C-BEF7-B65063FECA6E}" type="datetimeFigureOut">
              <a:rPr lang="en-IN" smtClean="0"/>
              <a:t>20/08/2016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D1605F-6C44-4126-A777-A7FC18EDA74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52C8B7ED-0EF7-495C-BEF7-B65063FECA6E}" type="datetimeFigureOut">
              <a:rPr lang="en-IN" smtClean="0"/>
              <a:t>20/08/2016</a:t>
            </a:fld>
            <a:endParaRPr lang="en-IN"/>
          </a:p>
        </p:txBody>
      </p:sp>
      <p:sp>
        <p:nvSpPr>
          <p:cNvPr id="6" name="Footer Placeholder 5"/>
          <p:cNvSpPr>
            <a:spLocks noGrp="1"/>
          </p:cNvSpPr>
          <p:nvPr>
            <p:ph type="ftr" sz="quarter" idx="11"/>
          </p:nvPr>
        </p:nvSpPr>
        <p:spPr>
          <a:xfrm rot="-60000">
            <a:off x="914554" y="5829261"/>
            <a:ext cx="3522607" cy="365125"/>
          </a:xfrm>
        </p:spPr>
        <p:txBody>
          <a:bodyPr/>
          <a:lstStyle/>
          <a:p>
            <a:endParaRPr lang="en-IN"/>
          </a:p>
        </p:txBody>
      </p:sp>
      <p:sp>
        <p:nvSpPr>
          <p:cNvPr id="7" name="Slide Number Placeholder 6"/>
          <p:cNvSpPr>
            <a:spLocks noGrp="1"/>
          </p:cNvSpPr>
          <p:nvPr>
            <p:ph type="sldNum" sz="quarter" idx="12"/>
          </p:nvPr>
        </p:nvSpPr>
        <p:spPr>
          <a:xfrm rot="60000">
            <a:off x="7557313" y="5896961"/>
            <a:ext cx="554023" cy="365125"/>
          </a:xfrm>
        </p:spPr>
        <p:txBody>
          <a:bodyPr/>
          <a:lstStyle/>
          <a:p>
            <a:fld id="{26D1605F-6C44-4126-A777-A7FC18EDA74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52C8B7ED-0EF7-495C-BEF7-B65063FECA6E}" type="datetimeFigureOut">
              <a:rPr lang="en-IN" smtClean="0"/>
              <a:t>20/08/2016</a:t>
            </a:fld>
            <a:endParaRPr lang="en-IN"/>
          </a:p>
        </p:txBody>
      </p:sp>
      <p:sp>
        <p:nvSpPr>
          <p:cNvPr id="6" name="Footer Placeholder 5"/>
          <p:cNvSpPr>
            <a:spLocks noGrp="1"/>
          </p:cNvSpPr>
          <p:nvPr>
            <p:ph type="ftr" sz="quarter" idx="11"/>
          </p:nvPr>
        </p:nvSpPr>
        <p:spPr>
          <a:xfrm rot="-60000">
            <a:off x="914569" y="5831037"/>
            <a:ext cx="3319043" cy="365125"/>
          </a:xfrm>
        </p:spPr>
        <p:txBody>
          <a:bodyPr/>
          <a:lstStyle/>
          <a:p>
            <a:endParaRPr lang="en-IN"/>
          </a:p>
        </p:txBody>
      </p:sp>
      <p:sp>
        <p:nvSpPr>
          <p:cNvPr id="7" name="Slide Number Placeholder 6"/>
          <p:cNvSpPr>
            <a:spLocks noGrp="1"/>
          </p:cNvSpPr>
          <p:nvPr>
            <p:ph type="sldNum" sz="quarter" idx="12"/>
          </p:nvPr>
        </p:nvSpPr>
        <p:spPr>
          <a:xfrm rot="60000">
            <a:off x="7562089" y="5900026"/>
            <a:ext cx="554023" cy="365125"/>
          </a:xfrm>
        </p:spPr>
        <p:txBody>
          <a:bodyPr/>
          <a:lstStyle/>
          <a:p>
            <a:fld id="{26D1605F-6C44-4126-A777-A7FC18EDA74A}"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52C8B7ED-0EF7-495C-BEF7-B65063FECA6E}" type="datetimeFigureOut">
              <a:rPr lang="en-IN" smtClean="0"/>
              <a:t>20/08/2016</a:t>
            </a:fld>
            <a:endParaRPr lang="en-IN"/>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IN"/>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26D1605F-6C44-4126-A777-A7FC18EDA74A}"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7624" y="1013386"/>
            <a:ext cx="6768752" cy="1754326"/>
          </a:xfrm>
          <a:prstGeom prst="rect">
            <a:avLst/>
          </a:prstGeom>
        </p:spPr>
        <p:txBody>
          <a:bodyPr wrap="square">
            <a:spAutoFit/>
          </a:bodyPr>
          <a:lstStyle/>
          <a:p>
            <a:r>
              <a:rPr lang="en-AU" sz="3600" b="1" dirty="0">
                <a:latin typeface="Calisto MT" pitchFamily="18" charset="0"/>
              </a:rPr>
              <a:t>Considering Block Popularity in Disk Cache Replacement with Solid State Drive</a:t>
            </a:r>
            <a:endParaRPr lang="en-IN" sz="3600" b="1" dirty="0">
              <a:latin typeface="Calisto MT" pitchFamily="18" charset="0"/>
            </a:endParaRPr>
          </a:p>
        </p:txBody>
      </p:sp>
      <p:pic>
        <p:nvPicPr>
          <p:cNvPr id="1026" name="Picture 2" descr="C:\Users\Mandar\Desktop\ssd_comp_quie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581" y="2924944"/>
            <a:ext cx="6667500" cy="199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385702"/>
      </p:ext>
    </p:extLst>
  </p:cSld>
  <p:clrMapOvr>
    <a:masterClrMapping/>
  </p:clrMapOvr>
  <p:transition spd="slow">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5366" y="797511"/>
            <a:ext cx="7416824" cy="369332"/>
          </a:xfrm>
          <a:prstGeom prst="rect">
            <a:avLst/>
          </a:prstGeom>
          <a:ln w="19050">
            <a:solidFill>
              <a:schemeClr val="tx2">
                <a:lumMod val="50000"/>
              </a:schemeClr>
            </a:solidFill>
            <a:prstDash val="lgDash"/>
          </a:ln>
        </p:spPr>
        <p:txBody>
          <a:bodyPr wrap="square">
            <a:spAutoFit/>
          </a:bodyPr>
          <a:lstStyle/>
          <a:p>
            <a:r>
              <a:rPr lang="en-AU" b="1" dirty="0"/>
              <a:t>Case </a:t>
            </a:r>
            <a:r>
              <a:rPr lang="en-AU" b="1" dirty="0" smtClean="0"/>
              <a:t>(3):</a:t>
            </a:r>
            <a:endParaRPr lang="en-IN" b="1" dirty="0"/>
          </a:p>
        </p:txBody>
      </p:sp>
      <p:sp>
        <p:nvSpPr>
          <p:cNvPr id="3" name="Rectangle 2"/>
          <p:cNvSpPr/>
          <p:nvPr/>
        </p:nvSpPr>
        <p:spPr>
          <a:xfrm>
            <a:off x="845366" y="1268760"/>
            <a:ext cx="7416824" cy="646331"/>
          </a:xfrm>
          <a:prstGeom prst="rect">
            <a:avLst/>
          </a:prstGeom>
        </p:spPr>
        <p:txBody>
          <a:bodyPr wrap="square">
            <a:spAutoFit/>
          </a:bodyPr>
          <a:lstStyle/>
          <a:p>
            <a:pPr lvl="0"/>
            <a:r>
              <a:rPr lang="en-AU" dirty="0"/>
              <a:t>When the requested block is not in both SSD Queue and Ghost Queue, the metadata of the request block is put in the head of Ghost Queue.</a:t>
            </a:r>
            <a:endParaRPr lang="en-IN" dirty="0"/>
          </a:p>
        </p:txBody>
      </p:sp>
      <p:sp>
        <p:nvSpPr>
          <p:cNvPr id="4" name="Rectangle 3"/>
          <p:cNvSpPr/>
          <p:nvPr/>
        </p:nvSpPr>
        <p:spPr>
          <a:xfrm>
            <a:off x="845366" y="2420888"/>
            <a:ext cx="7416824" cy="3384376"/>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2771800" y="3058130"/>
            <a:ext cx="504056" cy="504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smtClean="0">
                <a:solidFill>
                  <a:schemeClr val="tx1"/>
                </a:solidFill>
              </a:rPr>
              <a:t>1</a:t>
            </a:r>
            <a:endParaRPr lang="en-IN" b="1" dirty="0">
              <a:solidFill>
                <a:schemeClr val="tx1"/>
              </a:solidFill>
            </a:endParaRPr>
          </a:p>
        </p:txBody>
      </p:sp>
      <p:sp>
        <p:nvSpPr>
          <p:cNvPr id="6" name="Rectangle 5"/>
          <p:cNvSpPr/>
          <p:nvPr/>
        </p:nvSpPr>
        <p:spPr>
          <a:xfrm>
            <a:off x="3275856" y="3058130"/>
            <a:ext cx="504056" cy="504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solidFill>
                  <a:schemeClr val="tx1"/>
                </a:solidFill>
              </a:rPr>
              <a:t>3</a:t>
            </a:r>
          </a:p>
        </p:txBody>
      </p:sp>
      <p:sp>
        <p:nvSpPr>
          <p:cNvPr id="7" name="Rectangle 6"/>
          <p:cNvSpPr/>
          <p:nvPr/>
        </p:nvSpPr>
        <p:spPr>
          <a:xfrm>
            <a:off x="3779912" y="3058130"/>
            <a:ext cx="504056" cy="504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solidFill>
                  <a:schemeClr val="tx1"/>
                </a:solidFill>
              </a:rPr>
              <a:t>4</a:t>
            </a:r>
          </a:p>
        </p:txBody>
      </p:sp>
      <p:sp>
        <p:nvSpPr>
          <p:cNvPr id="8" name="Rectangle 7"/>
          <p:cNvSpPr/>
          <p:nvPr/>
        </p:nvSpPr>
        <p:spPr>
          <a:xfrm>
            <a:off x="4290864" y="3058130"/>
            <a:ext cx="504056" cy="504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solidFill>
                  <a:schemeClr val="tx1"/>
                </a:solidFill>
              </a:rPr>
              <a:t>5</a:t>
            </a:r>
          </a:p>
        </p:txBody>
      </p:sp>
      <p:sp>
        <p:nvSpPr>
          <p:cNvPr id="9" name="Rectangle 8"/>
          <p:cNvSpPr/>
          <p:nvPr/>
        </p:nvSpPr>
        <p:spPr>
          <a:xfrm>
            <a:off x="7304314" y="3058129"/>
            <a:ext cx="504056" cy="504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0" name="Rectangle 9"/>
          <p:cNvSpPr/>
          <p:nvPr/>
        </p:nvSpPr>
        <p:spPr>
          <a:xfrm>
            <a:off x="6811144" y="3053452"/>
            <a:ext cx="504056" cy="504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1" name="Rectangle 10"/>
          <p:cNvSpPr/>
          <p:nvPr/>
        </p:nvSpPr>
        <p:spPr>
          <a:xfrm>
            <a:off x="6307088" y="3053452"/>
            <a:ext cx="504056" cy="504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2" name="Rectangle 11"/>
          <p:cNvSpPr/>
          <p:nvPr/>
        </p:nvSpPr>
        <p:spPr>
          <a:xfrm>
            <a:off x="5803032" y="3053452"/>
            <a:ext cx="504056" cy="504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12"/>
          <p:cNvSpPr/>
          <p:nvPr/>
        </p:nvSpPr>
        <p:spPr>
          <a:xfrm>
            <a:off x="5298976" y="3055176"/>
            <a:ext cx="504056" cy="504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4" name="Rectangle 13"/>
          <p:cNvSpPr/>
          <p:nvPr/>
        </p:nvSpPr>
        <p:spPr>
          <a:xfrm>
            <a:off x="4794920" y="3060610"/>
            <a:ext cx="504056" cy="5015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TextBox 16"/>
          <p:cNvSpPr txBox="1"/>
          <p:nvPr/>
        </p:nvSpPr>
        <p:spPr>
          <a:xfrm>
            <a:off x="2771867" y="2699684"/>
            <a:ext cx="1308371" cy="369332"/>
          </a:xfrm>
          <a:prstGeom prst="rect">
            <a:avLst/>
          </a:prstGeom>
          <a:noFill/>
        </p:spPr>
        <p:txBody>
          <a:bodyPr wrap="none" rtlCol="0">
            <a:spAutoFit/>
          </a:bodyPr>
          <a:lstStyle/>
          <a:p>
            <a:r>
              <a:rPr lang="en-IN" dirty="0" smtClean="0">
                <a:solidFill>
                  <a:schemeClr val="bg1"/>
                </a:solidFill>
              </a:rPr>
              <a:t>SDD Queue</a:t>
            </a:r>
            <a:endParaRPr lang="en-IN" dirty="0">
              <a:solidFill>
                <a:schemeClr val="bg1"/>
              </a:solidFill>
            </a:endParaRPr>
          </a:p>
        </p:txBody>
      </p:sp>
      <p:sp>
        <p:nvSpPr>
          <p:cNvPr id="18" name="Rectangle 17"/>
          <p:cNvSpPr/>
          <p:nvPr/>
        </p:nvSpPr>
        <p:spPr>
          <a:xfrm>
            <a:off x="2771800" y="4078796"/>
            <a:ext cx="504056" cy="504000"/>
          </a:xfrm>
          <a:prstGeom prst="rect">
            <a:avLst/>
          </a:prstGeom>
          <a:solidFill>
            <a:srgbClr val="CC681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solidFill>
                  <a:schemeClr val="tx1"/>
                </a:solidFill>
              </a:rPr>
              <a:t>8</a:t>
            </a:r>
          </a:p>
        </p:txBody>
      </p:sp>
      <p:sp>
        <p:nvSpPr>
          <p:cNvPr id="19" name="Rectangle 18"/>
          <p:cNvSpPr/>
          <p:nvPr/>
        </p:nvSpPr>
        <p:spPr>
          <a:xfrm>
            <a:off x="3275856" y="4078796"/>
            <a:ext cx="504056" cy="504000"/>
          </a:xfrm>
          <a:prstGeom prst="rect">
            <a:avLst/>
          </a:prstGeom>
          <a:solidFill>
            <a:srgbClr val="CC681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smtClean="0">
                <a:solidFill>
                  <a:schemeClr val="tx1"/>
                </a:solidFill>
              </a:rPr>
              <a:t>7</a:t>
            </a:r>
            <a:endParaRPr lang="en-IN" b="1" dirty="0">
              <a:solidFill>
                <a:schemeClr val="tx1"/>
              </a:solidFill>
            </a:endParaRPr>
          </a:p>
        </p:txBody>
      </p:sp>
      <p:sp>
        <p:nvSpPr>
          <p:cNvPr id="20" name="Rectangle 19"/>
          <p:cNvSpPr/>
          <p:nvPr/>
        </p:nvSpPr>
        <p:spPr>
          <a:xfrm>
            <a:off x="3779912" y="4078796"/>
            <a:ext cx="504056" cy="504000"/>
          </a:xfrm>
          <a:prstGeom prst="rect">
            <a:avLst/>
          </a:prstGeom>
          <a:solidFill>
            <a:srgbClr val="CC681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b="1" dirty="0">
              <a:solidFill>
                <a:schemeClr val="tx1"/>
              </a:solidFill>
            </a:endParaRPr>
          </a:p>
        </p:txBody>
      </p:sp>
      <p:sp>
        <p:nvSpPr>
          <p:cNvPr id="21" name="Rectangle 20"/>
          <p:cNvSpPr/>
          <p:nvPr/>
        </p:nvSpPr>
        <p:spPr>
          <a:xfrm>
            <a:off x="4290864" y="4078796"/>
            <a:ext cx="504056" cy="504000"/>
          </a:xfrm>
          <a:prstGeom prst="rect">
            <a:avLst/>
          </a:prstGeom>
          <a:solidFill>
            <a:srgbClr val="CC681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b="1" dirty="0">
              <a:solidFill>
                <a:schemeClr val="tx1"/>
              </a:solidFill>
            </a:endParaRPr>
          </a:p>
        </p:txBody>
      </p:sp>
      <p:sp>
        <p:nvSpPr>
          <p:cNvPr id="22" name="Rectangle 21"/>
          <p:cNvSpPr/>
          <p:nvPr/>
        </p:nvSpPr>
        <p:spPr>
          <a:xfrm>
            <a:off x="6811144" y="4077072"/>
            <a:ext cx="504056" cy="504000"/>
          </a:xfrm>
          <a:prstGeom prst="rect">
            <a:avLst/>
          </a:prstGeom>
          <a:solidFill>
            <a:srgbClr val="CC681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3" name="Rectangle 22"/>
          <p:cNvSpPr/>
          <p:nvPr/>
        </p:nvSpPr>
        <p:spPr>
          <a:xfrm>
            <a:off x="6307088" y="4077072"/>
            <a:ext cx="504056" cy="504000"/>
          </a:xfrm>
          <a:prstGeom prst="rect">
            <a:avLst/>
          </a:prstGeom>
          <a:solidFill>
            <a:srgbClr val="CC681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4" name="Rectangle 23"/>
          <p:cNvSpPr/>
          <p:nvPr/>
        </p:nvSpPr>
        <p:spPr>
          <a:xfrm>
            <a:off x="5803032" y="4077072"/>
            <a:ext cx="504056" cy="504000"/>
          </a:xfrm>
          <a:prstGeom prst="rect">
            <a:avLst/>
          </a:prstGeom>
          <a:solidFill>
            <a:srgbClr val="CC681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5" name="Rectangle 24"/>
          <p:cNvSpPr/>
          <p:nvPr/>
        </p:nvSpPr>
        <p:spPr>
          <a:xfrm>
            <a:off x="5298976" y="4078796"/>
            <a:ext cx="504056" cy="504000"/>
          </a:xfrm>
          <a:prstGeom prst="rect">
            <a:avLst/>
          </a:prstGeom>
          <a:solidFill>
            <a:srgbClr val="CC681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6" name="Rectangle 25"/>
          <p:cNvSpPr/>
          <p:nvPr/>
        </p:nvSpPr>
        <p:spPr>
          <a:xfrm>
            <a:off x="4794920" y="4078796"/>
            <a:ext cx="504056" cy="504000"/>
          </a:xfrm>
          <a:prstGeom prst="rect">
            <a:avLst/>
          </a:prstGeom>
          <a:solidFill>
            <a:srgbClr val="CC681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7" name="TextBox 26"/>
          <p:cNvSpPr txBox="1"/>
          <p:nvPr/>
        </p:nvSpPr>
        <p:spPr>
          <a:xfrm>
            <a:off x="2771800" y="3717032"/>
            <a:ext cx="1451038" cy="369332"/>
          </a:xfrm>
          <a:prstGeom prst="rect">
            <a:avLst/>
          </a:prstGeom>
          <a:noFill/>
        </p:spPr>
        <p:txBody>
          <a:bodyPr wrap="none" rtlCol="0">
            <a:spAutoFit/>
          </a:bodyPr>
          <a:lstStyle/>
          <a:p>
            <a:r>
              <a:rPr lang="en-IN" dirty="0" smtClean="0">
                <a:solidFill>
                  <a:schemeClr val="bg1"/>
                </a:solidFill>
              </a:rPr>
              <a:t>Ghost Queue</a:t>
            </a:r>
            <a:endParaRPr lang="en-IN" dirty="0">
              <a:solidFill>
                <a:schemeClr val="bg1"/>
              </a:solidFill>
            </a:endParaRPr>
          </a:p>
        </p:txBody>
      </p:sp>
      <p:sp>
        <p:nvSpPr>
          <p:cNvPr id="28" name="Rectangle 27"/>
          <p:cNvSpPr/>
          <p:nvPr/>
        </p:nvSpPr>
        <p:spPr>
          <a:xfrm>
            <a:off x="1187624" y="4077072"/>
            <a:ext cx="504056" cy="504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6</a:t>
            </a:r>
          </a:p>
        </p:txBody>
      </p:sp>
      <p:sp>
        <p:nvSpPr>
          <p:cNvPr id="29" name="TextBox 28"/>
          <p:cNvSpPr txBox="1"/>
          <p:nvPr/>
        </p:nvSpPr>
        <p:spPr>
          <a:xfrm>
            <a:off x="1077858" y="3440815"/>
            <a:ext cx="1227644" cy="646331"/>
          </a:xfrm>
          <a:prstGeom prst="rect">
            <a:avLst/>
          </a:prstGeom>
          <a:noFill/>
        </p:spPr>
        <p:txBody>
          <a:bodyPr wrap="none" rtlCol="0">
            <a:spAutoFit/>
          </a:bodyPr>
          <a:lstStyle/>
          <a:p>
            <a:r>
              <a:rPr lang="en-IN" dirty="0" smtClean="0">
                <a:solidFill>
                  <a:schemeClr val="bg1"/>
                </a:solidFill>
              </a:rPr>
              <a:t>Requested</a:t>
            </a:r>
          </a:p>
          <a:p>
            <a:r>
              <a:rPr lang="en-IN" dirty="0" smtClean="0">
                <a:solidFill>
                  <a:schemeClr val="bg1"/>
                </a:solidFill>
              </a:rPr>
              <a:t>Block</a:t>
            </a:r>
            <a:endParaRPr lang="en-IN" dirty="0">
              <a:solidFill>
                <a:schemeClr val="bg1"/>
              </a:solidFill>
            </a:endParaRPr>
          </a:p>
        </p:txBody>
      </p:sp>
      <p:sp>
        <p:nvSpPr>
          <p:cNvPr id="30" name="Rectangle 29"/>
          <p:cNvSpPr/>
          <p:nvPr/>
        </p:nvSpPr>
        <p:spPr>
          <a:xfrm>
            <a:off x="3282752" y="4078744"/>
            <a:ext cx="504056" cy="504000"/>
          </a:xfrm>
          <a:prstGeom prst="rect">
            <a:avLst/>
          </a:prstGeom>
          <a:solidFill>
            <a:srgbClr val="CC681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solidFill>
                  <a:schemeClr val="tx1"/>
                </a:solidFill>
              </a:rPr>
              <a:t>8</a:t>
            </a:r>
          </a:p>
        </p:txBody>
      </p:sp>
      <p:sp>
        <p:nvSpPr>
          <p:cNvPr id="31" name="Rectangle 30"/>
          <p:cNvSpPr/>
          <p:nvPr/>
        </p:nvSpPr>
        <p:spPr>
          <a:xfrm>
            <a:off x="3786808" y="4078744"/>
            <a:ext cx="504056" cy="504000"/>
          </a:xfrm>
          <a:prstGeom prst="rect">
            <a:avLst/>
          </a:prstGeom>
          <a:solidFill>
            <a:srgbClr val="CC681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smtClean="0">
                <a:solidFill>
                  <a:schemeClr val="tx1"/>
                </a:solidFill>
              </a:rPr>
              <a:t>7</a:t>
            </a:r>
            <a:endParaRPr lang="en-IN" b="1" dirty="0">
              <a:solidFill>
                <a:schemeClr val="tx1"/>
              </a:solidFill>
            </a:endParaRPr>
          </a:p>
        </p:txBody>
      </p:sp>
      <p:sp>
        <p:nvSpPr>
          <p:cNvPr id="32" name="Rectangle 31"/>
          <p:cNvSpPr/>
          <p:nvPr/>
        </p:nvSpPr>
        <p:spPr>
          <a:xfrm>
            <a:off x="2778696" y="4077072"/>
            <a:ext cx="504056" cy="504000"/>
          </a:xfrm>
          <a:prstGeom prst="rect">
            <a:avLst/>
          </a:prstGeom>
          <a:solidFill>
            <a:srgbClr val="CC681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smtClean="0">
                <a:solidFill>
                  <a:schemeClr val="tx1"/>
                </a:solidFill>
              </a:rPr>
              <a:t>6</a:t>
            </a:r>
            <a:endParaRPr lang="en-IN" b="1" dirty="0">
              <a:solidFill>
                <a:schemeClr val="tx1"/>
              </a:solidFill>
            </a:endParaRPr>
          </a:p>
        </p:txBody>
      </p:sp>
      <p:sp>
        <p:nvSpPr>
          <p:cNvPr id="39" name="Rectangle 38"/>
          <p:cNvSpPr/>
          <p:nvPr/>
        </p:nvSpPr>
        <p:spPr>
          <a:xfrm>
            <a:off x="4291051" y="4078796"/>
            <a:ext cx="504056" cy="504000"/>
          </a:xfrm>
          <a:prstGeom prst="rect">
            <a:avLst/>
          </a:prstGeom>
          <a:solidFill>
            <a:srgbClr val="CC681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b="1" dirty="0">
              <a:solidFill>
                <a:schemeClr val="tx1"/>
              </a:solidFill>
            </a:endParaRPr>
          </a:p>
        </p:txBody>
      </p:sp>
      <p:sp>
        <p:nvSpPr>
          <p:cNvPr id="40" name="Rectangle 39"/>
          <p:cNvSpPr/>
          <p:nvPr/>
        </p:nvSpPr>
        <p:spPr>
          <a:xfrm>
            <a:off x="6811331" y="4077072"/>
            <a:ext cx="504056" cy="504000"/>
          </a:xfrm>
          <a:prstGeom prst="rect">
            <a:avLst/>
          </a:prstGeom>
          <a:solidFill>
            <a:srgbClr val="CC681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1" name="Rectangle 40"/>
          <p:cNvSpPr/>
          <p:nvPr/>
        </p:nvSpPr>
        <p:spPr>
          <a:xfrm>
            <a:off x="6307275" y="4077072"/>
            <a:ext cx="504056" cy="504000"/>
          </a:xfrm>
          <a:prstGeom prst="rect">
            <a:avLst/>
          </a:prstGeom>
          <a:solidFill>
            <a:srgbClr val="CC681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2" name="Rectangle 41"/>
          <p:cNvSpPr/>
          <p:nvPr/>
        </p:nvSpPr>
        <p:spPr>
          <a:xfrm>
            <a:off x="5803219" y="4077072"/>
            <a:ext cx="504056" cy="504000"/>
          </a:xfrm>
          <a:prstGeom prst="rect">
            <a:avLst/>
          </a:prstGeom>
          <a:solidFill>
            <a:srgbClr val="CC681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3" name="Rectangle 42"/>
          <p:cNvSpPr/>
          <p:nvPr/>
        </p:nvSpPr>
        <p:spPr>
          <a:xfrm>
            <a:off x="5299163" y="4078796"/>
            <a:ext cx="504056" cy="504000"/>
          </a:xfrm>
          <a:prstGeom prst="rect">
            <a:avLst/>
          </a:prstGeom>
          <a:solidFill>
            <a:srgbClr val="CC681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4" name="Rectangle 43"/>
          <p:cNvSpPr/>
          <p:nvPr/>
        </p:nvSpPr>
        <p:spPr>
          <a:xfrm>
            <a:off x="4795107" y="4078796"/>
            <a:ext cx="504056" cy="504000"/>
          </a:xfrm>
          <a:prstGeom prst="rect">
            <a:avLst/>
          </a:prstGeom>
          <a:solidFill>
            <a:srgbClr val="CC681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17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18"/>
                                        </p:tgtEl>
                                        <p:attrNameLst>
                                          <p:attrName>style.color</p:attrName>
                                        </p:attrNameLst>
                                      </p:cBhvr>
                                      <p:by>
                                        <p:hsl h="0" s="-12549" l="-25098"/>
                                      </p:by>
                                    </p:animClr>
                                    <p:animClr clrSpc="hsl" dir="cw">
                                      <p:cBhvr>
                                        <p:cTn id="7" dur="500" fill="hold"/>
                                        <p:tgtEl>
                                          <p:spTgt spid="18"/>
                                        </p:tgtEl>
                                        <p:attrNameLst>
                                          <p:attrName>fillcolor</p:attrName>
                                        </p:attrNameLst>
                                      </p:cBhvr>
                                      <p:by>
                                        <p:hsl h="0" s="-12549" l="-25098"/>
                                      </p:by>
                                    </p:animClr>
                                    <p:animClr clrSpc="hsl" dir="cw">
                                      <p:cBhvr>
                                        <p:cTn id="8" dur="500" fill="hold"/>
                                        <p:tgtEl>
                                          <p:spTgt spid="18"/>
                                        </p:tgtEl>
                                        <p:attrNameLst>
                                          <p:attrName>stroke.color</p:attrName>
                                        </p:attrNameLst>
                                      </p:cBhvr>
                                      <p:by>
                                        <p:hsl h="0" s="-12549" l="-25098"/>
                                      </p:by>
                                    </p:animClr>
                                    <p:set>
                                      <p:cBhvr>
                                        <p:cTn id="9" dur="500" fill="hold"/>
                                        <p:tgtEl>
                                          <p:spTgt spid="18"/>
                                        </p:tgtEl>
                                        <p:attrNameLst>
                                          <p:attrName>fill.type</p:attrName>
                                        </p:attrNameLst>
                                      </p:cBhvr>
                                      <p:to>
                                        <p:strVal val="solid"/>
                                      </p:to>
                                    </p:set>
                                  </p:childTnLst>
                                </p:cTn>
                              </p:par>
                              <p:par>
                                <p:cTn id="10" presetID="24" presetClass="emph" presetSubtype="0" fill="hold" grpId="0" nodeType="withEffect">
                                  <p:stCondLst>
                                    <p:cond delay="0"/>
                                  </p:stCondLst>
                                  <p:childTnLst>
                                    <p:animClr clrSpc="hsl" dir="cw">
                                      <p:cBhvr override="childStyle">
                                        <p:cTn id="11" dur="500" fill="hold"/>
                                        <p:tgtEl>
                                          <p:spTgt spid="19"/>
                                        </p:tgtEl>
                                        <p:attrNameLst>
                                          <p:attrName>style.color</p:attrName>
                                        </p:attrNameLst>
                                      </p:cBhvr>
                                      <p:by>
                                        <p:hsl h="0" s="-12549" l="-25098"/>
                                      </p:by>
                                    </p:animClr>
                                    <p:animClr clrSpc="hsl" dir="cw">
                                      <p:cBhvr>
                                        <p:cTn id="12" dur="500" fill="hold"/>
                                        <p:tgtEl>
                                          <p:spTgt spid="19"/>
                                        </p:tgtEl>
                                        <p:attrNameLst>
                                          <p:attrName>fillcolor</p:attrName>
                                        </p:attrNameLst>
                                      </p:cBhvr>
                                      <p:by>
                                        <p:hsl h="0" s="-12549" l="-25098"/>
                                      </p:by>
                                    </p:animClr>
                                    <p:animClr clrSpc="hsl" dir="cw">
                                      <p:cBhvr>
                                        <p:cTn id="13" dur="500" fill="hold"/>
                                        <p:tgtEl>
                                          <p:spTgt spid="19"/>
                                        </p:tgtEl>
                                        <p:attrNameLst>
                                          <p:attrName>stroke.color</p:attrName>
                                        </p:attrNameLst>
                                      </p:cBhvr>
                                      <p:by>
                                        <p:hsl h="0" s="-12549" l="-25098"/>
                                      </p:by>
                                    </p:animClr>
                                    <p:set>
                                      <p:cBhvr>
                                        <p:cTn id="14" dur="500" fill="hold"/>
                                        <p:tgtEl>
                                          <p:spTgt spid="19"/>
                                        </p:tgtEl>
                                        <p:attrNameLst>
                                          <p:attrName>fill.type</p:attrName>
                                        </p:attrNameLst>
                                      </p:cBhvr>
                                      <p:to>
                                        <p:strVal val="solid"/>
                                      </p:to>
                                    </p:set>
                                  </p:childTnLst>
                                </p:cTn>
                              </p:par>
                              <p:par>
                                <p:cTn id="15" presetID="24" presetClass="emph" presetSubtype="0" fill="hold" grpId="0" nodeType="withEffect">
                                  <p:stCondLst>
                                    <p:cond delay="0"/>
                                  </p:stCondLst>
                                  <p:childTnLst>
                                    <p:animClr clrSpc="hsl" dir="cw">
                                      <p:cBhvr override="childStyle">
                                        <p:cTn id="16" dur="500" fill="hold"/>
                                        <p:tgtEl>
                                          <p:spTgt spid="20"/>
                                        </p:tgtEl>
                                        <p:attrNameLst>
                                          <p:attrName>style.color</p:attrName>
                                        </p:attrNameLst>
                                      </p:cBhvr>
                                      <p:by>
                                        <p:hsl h="0" s="-12549" l="-25098"/>
                                      </p:by>
                                    </p:animClr>
                                    <p:animClr clrSpc="hsl" dir="cw">
                                      <p:cBhvr>
                                        <p:cTn id="17" dur="500" fill="hold"/>
                                        <p:tgtEl>
                                          <p:spTgt spid="20"/>
                                        </p:tgtEl>
                                        <p:attrNameLst>
                                          <p:attrName>fillcolor</p:attrName>
                                        </p:attrNameLst>
                                      </p:cBhvr>
                                      <p:by>
                                        <p:hsl h="0" s="-12549" l="-25098"/>
                                      </p:by>
                                    </p:animClr>
                                    <p:animClr clrSpc="hsl" dir="cw">
                                      <p:cBhvr>
                                        <p:cTn id="18" dur="500" fill="hold"/>
                                        <p:tgtEl>
                                          <p:spTgt spid="20"/>
                                        </p:tgtEl>
                                        <p:attrNameLst>
                                          <p:attrName>stroke.color</p:attrName>
                                        </p:attrNameLst>
                                      </p:cBhvr>
                                      <p:by>
                                        <p:hsl h="0" s="-12549" l="-25098"/>
                                      </p:by>
                                    </p:animClr>
                                    <p:set>
                                      <p:cBhvr>
                                        <p:cTn id="19" dur="500" fill="hold"/>
                                        <p:tgtEl>
                                          <p:spTgt spid="20"/>
                                        </p:tgtEl>
                                        <p:attrNameLst>
                                          <p:attrName>fill.type</p:attrName>
                                        </p:attrNameLst>
                                      </p:cBhvr>
                                      <p:to>
                                        <p:strVal val="solid"/>
                                      </p:to>
                                    </p:set>
                                  </p:childTnLst>
                                </p:cTn>
                              </p:par>
                              <p:par>
                                <p:cTn id="20" presetID="24" presetClass="emph" presetSubtype="0" fill="hold" grpId="0" nodeType="withEffect">
                                  <p:stCondLst>
                                    <p:cond delay="0"/>
                                  </p:stCondLst>
                                  <p:childTnLst>
                                    <p:animClr clrSpc="hsl" dir="cw">
                                      <p:cBhvr override="childStyle">
                                        <p:cTn id="21" dur="500" fill="hold"/>
                                        <p:tgtEl>
                                          <p:spTgt spid="21"/>
                                        </p:tgtEl>
                                        <p:attrNameLst>
                                          <p:attrName>style.color</p:attrName>
                                        </p:attrNameLst>
                                      </p:cBhvr>
                                      <p:by>
                                        <p:hsl h="0" s="-12549" l="-25098"/>
                                      </p:by>
                                    </p:animClr>
                                    <p:animClr clrSpc="hsl" dir="cw">
                                      <p:cBhvr>
                                        <p:cTn id="22" dur="500" fill="hold"/>
                                        <p:tgtEl>
                                          <p:spTgt spid="21"/>
                                        </p:tgtEl>
                                        <p:attrNameLst>
                                          <p:attrName>fillcolor</p:attrName>
                                        </p:attrNameLst>
                                      </p:cBhvr>
                                      <p:by>
                                        <p:hsl h="0" s="-12549" l="-25098"/>
                                      </p:by>
                                    </p:animClr>
                                    <p:animClr clrSpc="hsl" dir="cw">
                                      <p:cBhvr>
                                        <p:cTn id="23" dur="500" fill="hold"/>
                                        <p:tgtEl>
                                          <p:spTgt spid="21"/>
                                        </p:tgtEl>
                                        <p:attrNameLst>
                                          <p:attrName>stroke.color</p:attrName>
                                        </p:attrNameLst>
                                      </p:cBhvr>
                                      <p:by>
                                        <p:hsl h="0" s="-12549" l="-25098"/>
                                      </p:by>
                                    </p:animClr>
                                    <p:set>
                                      <p:cBhvr>
                                        <p:cTn id="24" dur="500" fill="hold"/>
                                        <p:tgtEl>
                                          <p:spTgt spid="21"/>
                                        </p:tgtEl>
                                        <p:attrNameLst>
                                          <p:attrName>fill.type</p:attrName>
                                        </p:attrNameLst>
                                      </p:cBhvr>
                                      <p:to>
                                        <p:strVal val="solid"/>
                                      </p:to>
                                    </p:set>
                                  </p:childTnLst>
                                </p:cTn>
                              </p:par>
                              <p:par>
                                <p:cTn id="25" presetID="24" presetClass="emph" presetSubtype="0" fill="hold" grpId="0" nodeType="withEffect">
                                  <p:stCondLst>
                                    <p:cond delay="0"/>
                                  </p:stCondLst>
                                  <p:childTnLst>
                                    <p:animClr clrSpc="hsl" dir="cw">
                                      <p:cBhvr override="childStyle">
                                        <p:cTn id="26" dur="500" fill="hold"/>
                                        <p:tgtEl>
                                          <p:spTgt spid="22"/>
                                        </p:tgtEl>
                                        <p:attrNameLst>
                                          <p:attrName>style.color</p:attrName>
                                        </p:attrNameLst>
                                      </p:cBhvr>
                                      <p:by>
                                        <p:hsl h="0" s="-12549" l="-25098"/>
                                      </p:by>
                                    </p:animClr>
                                    <p:animClr clrSpc="hsl" dir="cw">
                                      <p:cBhvr>
                                        <p:cTn id="27" dur="500" fill="hold"/>
                                        <p:tgtEl>
                                          <p:spTgt spid="22"/>
                                        </p:tgtEl>
                                        <p:attrNameLst>
                                          <p:attrName>fillcolor</p:attrName>
                                        </p:attrNameLst>
                                      </p:cBhvr>
                                      <p:by>
                                        <p:hsl h="0" s="-12549" l="-25098"/>
                                      </p:by>
                                    </p:animClr>
                                    <p:animClr clrSpc="hsl" dir="cw">
                                      <p:cBhvr>
                                        <p:cTn id="28" dur="500" fill="hold"/>
                                        <p:tgtEl>
                                          <p:spTgt spid="22"/>
                                        </p:tgtEl>
                                        <p:attrNameLst>
                                          <p:attrName>stroke.color</p:attrName>
                                        </p:attrNameLst>
                                      </p:cBhvr>
                                      <p:by>
                                        <p:hsl h="0" s="-12549" l="-25098"/>
                                      </p:by>
                                    </p:animClr>
                                    <p:set>
                                      <p:cBhvr>
                                        <p:cTn id="29" dur="500" fill="hold"/>
                                        <p:tgtEl>
                                          <p:spTgt spid="22"/>
                                        </p:tgtEl>
                                        <p:attrNameLst>
                                          <p:attrName>fill.type</p:attrName>
                                        </p:attrNameLst>
                                      </p:cBhvr>
                                      <p:to>
                                        <p:strVal val="solid"/>
                                      </p:to>
                                    </p:set>
                                  </p:childTnLst>
                                </p:cTn>
                              </p:par>
                              <p:par>
                                <p:cTn id="30" presetID="24" presetClass="emph" presetSubtype="0" fill="hold" grpId="0" nodeType="withEffect">
                                  <p:stCondLst>
                                    <p:cond delay="0"/>
                                  </p:stCondLst>
                                  <p:childTnLst>
                                    <p:animClr clrSpc="hsl" dir="cw">
                                      <p:cBhvr override="childStyle">
                                        <p:cTn id="31" dur="500" fill="hold"/>
                                        <p:tgtEl>
                                          <p:spTgt spid="23"/>
                                        </p:tgtEl>
                                        <p:attrNameLst>
                                          <p:attrName>style.color</p:attrName>
                                        </p:attrNameLst>
                                      </p:cBhvr>
                                      <p:by>
                                        <p:hsl h="0" s="-12549" l="-25098"/>
                                      </p:by>
                                    </p:animClr>
                                    <p:animClr clrSpc="hsl" dir="cw">
                                      <p:cBhvr>
                                        <p:cTn id="32" dur="500" fill="hold"/>
                                        <p:tgtEl>
                                          <p:spTgt spid="23"/>
                                        </p:tgtEl>
                                        <p:attrNameLst>
                                          <p:attrName>fillcolor</p:attrName>
                                        </p:attrNameLst>
                                      </p:cBhvr>
                                      <p:by>
                                        <p:hsl h="0" s="-12549" l="-25098"/>
                                      </p:by>
                                    </p:animClr>
                                    <p:animClr clrSpc="hsl" dir="cw">
                                      <p:cBhvr>
                                        <p:cTn id="33" dur="500" fill="hold"/>
                                        <p:tgtEl>
                                          <p:spTgt spid="23"/>
                                        </p:tgtEl>
                                        <p:attrNameLst>
                                          <p:attrName>stroke.color</p:attrName>
                                        </p:attrNameLst>
                                      </p:cBhvr>
                                      <p:by>
                                        <p:hsl h="0" s="-12549" l="-25098"/>
                                      </p:by>
                                    </p:animClr>
                                    <p:set>
                                      <p:cBhvr>
                                        <p:cTn id="34" dur="500" fill="hold"/>
                                        <p:tgtEl>
                                          <p:spTgt spid="23"/>
                                        </p:tgtEl>
                                        <p:attrNameLst>
                                          <p:attrName>fill.type</p:attrName>
                                        </p:attrNameLst>
                                      </p:cBhvr>
                                      <p:to>
                                        <p:strVal val="solid"/>
                                      </p:to>
                                    </p:set>
                                  </p:childTnLst>
                                </p:cTn>
                              </p:par>
                              <p:par>
                                <p:cTn id="35" presetID="24" presetClass="emph" presetSubtype="0" fill="hold" grpId="0" nodeType="withEffect">
                                  <p:stCondLst>
                                    <p:cond delay="0"/>
                                  </p:stCondLst>
                                  <p:childTnLst>
                                    <p:animClr clrSpc="hsl" dir="cw">
                                      <p:cBhvr override="childStyle">
                                        <p:cTn id="36" dur="500" fill="hold"/>
                                        <p:tgtEl>
                                          <p:spTgt spid="24"/>
                                        </p:tgtEl>
                                        <p:attrNameLst>
                                          <p:attrName>style.color</p:attrName>
                                        </p:attrNameLst>
                                      </p:cBhvr>
                                      <p:by>
                                        <p:hsl h="0" s="-12549" l="-25098"/>
                                      </p:by>
                                    </p:animClr>
                                    <p:animClr clrSpc="hsl" dir="cw">
                                      <p:cBhvr>
                                        <p:cTn id="37" dur="500" fill="hold"/>
                                        <p:tgtEl>
                                          <p:spTgt spid="24"/>
                                        </p:tgtEl>
                                        <p:attrNameLst>
                                          <p:attrName>fillcolor</p:attrName>
                                        </p:attrNameLst>
                                      </p:cBhvr>
                                      <p:by>
                                        <p:hsl h="0" s="-12549" l="-25098"/>
                                      </p:by>
                                    </p:animClr>
                                    <p:animClr clrSpc="hsl" dir="cw">
                                      <p:cBhvr>
                                        <p:cTn id="38" dur="500" fill="hold"/>
                                        <p:tgtEl>
                                          <p:spTgt spid="24"/>
                                        </p:tgtEl>
                                        <p:attrNameLst>
                                          <p:attrName>stroke.color</p:attrName>
                                        </p:attrNameLst>
                                      </p:cBhvr>
                                      <p:by>
                                        <p:hsl h="0" s="-12549" l="-25098"/>
                                      </p:by>
                                    </p:animClr>
                                    <p:set>
                                      <p:cBhvr>
                                        <p:cTn id="39" dur="500" fill="hold"/>
                                        <p:tgtEl>
                                          <p:spTgt spid="24"/>
                                        </p:tgtEl>
                                        <p:attrNameLst>
                                          <p:attrName>fill.type</p:attrName>
                                        </p:attrNameLst>
                                      </p:cBhvr>
                                      <p:to>
                                        <p:strVal val="solid"/>
                                      </p:to>
                                    </p:set>
                                  </p:childTnLst>
                                </p:cTn>
                              </p:par>
                              <p:par>
                                <p:cTn id="40" presetID="24" presetClass="emph" presetSubtype="0" fill="hold" grpId="0" nodeType="withEffect">
                                  <p:stCondLst>
                                    <p:cond delay="0"/>
                                  </p:stCondLst>
                                  <p:childTnLst>
                                    <p:animClr clrSpc="hsl" dir="cw">
                                      <p:cBhvr override="childStyle">
                                        <p:cTn id="41" dur="500" fill="hold"/>
                                        <p:tgtEl>
                                          <p:spTgt spid="25"/>
                                        </p:tgtEl>
                                        <p:attrNameLst>
                                          <p:attrName>style.color</p:attrName>
                                        </p:attrNameLst>
                                      </p:cBhvr>
                                      <p:by>
                                        <p:hsl h="0" s="-12549" l="-25098"/>
                                      </p:by>
                                    </p:animClr>
                                    <p:animClr clrSpc="hsl" dir="cw">
                                      <p:cBhvr>
                                        <p:cTn id="42" dur="500" fill="hold"/>
                                        <p:tgtEl>
                                          <p:spTgt spid="25"/>
                                        </p:tgtEl>
                                        <p:attrNameLst>
                                          <p:attrName>fillcolor</p:attrName>
                                        </p:attrNameLst>
                                      </p:cBhvr>
                                      <p:by>
                                        <p:hsl h="0" s="-12549" l="-25098"/>
                                      </p:by>
                                    </p:animClr>
                                    <p:animClr clrSpc="hsl" dir="cw">
                                      <p:cBhvr>
                                        <p:cTn id="43" dur="500" fill="hold"/>
                                        <p:tgtEl>
                                          <p:spTgt spid="25"/>
                                        </p:tgtEl>
                                        <p:attrNameLst>
                                          <p:attrName>stroke.color</p:attrName>
                                        </p:attrNameLst>
                                      </p:cBhvr>
                                      <p:by>
                                        <p:hsl h="0" s="-12549" l="-25098"/>
                                      </p:by>
                                    </p:animClr>
                                    <p:set>
                                      <p:cBhvr>
                                        <p:cTn id="44" dur="500" fill="hold"/>
                                        <p:tgtEl>
                                          <p:spTgt spid="25"/>
                                        </p:tgtEl>
                                        <p:attrNameLst>
                                          <p:attrName>fill.type</p:attrName>
                                        </p:attrNameLst>
                                      </p:cBhvr>
                                      <p:to>
                                        <p:strVal val="solid"/>
                                      </p:to>
                                    </p:set>
                                  </p:childTnLst>
                                </p:cTn>
                              </p:par>
                              <p:par>
                                <p:cTn id="45" presetID="24" presetClass="emph" presetSubtype="0" fill="hold" grpId="0" nodeType="withEffect">
                                  <p:stCondLst>
                                    <p:cond delay="0"/>
                                  </p:stCondLst>
                                  <p:childTnLst>
                                    <p:animClr clrSpc="hsl" dir="cw">
                                      <p:cBhvr override="childStyle">
                                        <p:cTn id="46" dur="500" fill="hold"/>
                                        <p:tgtEl>
                                          <p:spTgt spid="26"/>
                                        </p:tgtEl>
                                        <p:attrNameLst>
                                          <p:attrName>style.color</p:attrName>
                                        </p:attrNameLst>
                                      </p:cBhvr>
                                      <p:by>
                                        <p:hsl h="0" s="-12549" l="-25098"/>
                                      </p:by>
                                    </p:animClr>
                                    <p:animClr clrSpc="hsl" dir="cw">
                                      <p:cBhvr>
                                        <p:cTn id="47" dur="500" fill="hold"/>
                                        <p:tgtEl>
                                          <p:spTgt spid="26"/>
                                        </p:tgtEl>
                                        <p:attrNameLst>
                                          <p:attrName>fillcolor</p:attrName>
                                        </p:attrNameLst>
                                      </p:cBhvr>
                                      <p:by>
                                        <p:hsl h="0" s="-12549" l="-25098"/>
                                      </p:by>
                                    </p:animClr>
                                    <p:animClr clrSpc="hsl" dir="cw">
                                      <p:cBhvr>
                                        <p:cTn id="48" dur="500" fill="hold"/>
                                        <p:tgtEl>
                                          <p:spTgt spid="26"/>
                                        </p:tgtEl>
                                        <p:attrNameLst>
                                          <p:attrName>stroke.color</p:attrName>
                                        </p:attrNameLst>
                                      </p:cBhvr>
                                      <p:by>
                                        <p:hsl h="0" s="-12549" l="-25098"/>
                                      </p:by>
                                    </p:animClr>
                                    <p:set>
                                      <p:cBhvr>
                                        <p:cTn id="49" dur="500" fill="hold"/>
                                        <p:tgtEl>
                                          <p:spTgt spid="26"/>
                                        </p:tgtEl>
                                        <p:attrNameLst>
                                          <p:attrName>fill.type</p:attrName>
                                        </p:attrNameLst>
                                      </p:cBhvr>
                                      <p:to>
                                        <p:strVal val="solid"/>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40"/>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41"/>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42"/>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43"/>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44"/>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31"/>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24" grpId="0" animBg="1"/>
      <p:bldP spid="25" grpId="0" animBg="1"/>
      <p:bldP spid="26" grpId="0" animBg="1"/>
      <p:bldP spid="30" grpId="0" animBg="1"/>
      <p:bldP spid="31" grpId="0" animBg="1"/>
      <p:bldP spid="32" grpId="0" animBg="1"/>
      <p:bldP spid="39" grpId="0" animBg="1"/>
      <p:bldP spid="40" grpId="0" animBg="1"/>
      <p:bldP spid="41" grpId="0" animBg="1"/>
      <p:bldP spid="42" grpId="0" animBg="1"/>
      <p:bldP spid="43" grpId="0" animBg="1"/>
      <p:bldP spid="4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bwMode="gray">
          <a:xfrm>
            <a:off x="971600" y="620688"/>
            <a:ext cx="7200800" cy="1080120"/>
          </a:xfrm>
          <a:prstGeom prst="rect">
            <a:avLst/>
          </a:prstGeom>
        </p:spPr>
        <p:txBody>
          <a:bodyPr vert="horz" lIns="91440" tIns="45720" rIns="91440" bIns="45720" rtlCol="0" anchor="ctr">
            <a:noAutofit/>
          </a:bodyPr>
          <a:lstStyle>
            <a:lvl1pPr algn="l" defTabSz="457200" rtl="0" eaLnBrk="1" latinLnBrk="0" hangingPunct="1">
              <a:spcBef>
                <a:spcPct val="0"/>
              </a:spcBef>
              <a:buNone/>
              <a:defRPr sz="4000" b="0" i="0" kern="1200" cap="none">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solidFill>
                  <a:schemeClr val="bg2">
                    <a:lumMod val="10000"/>
                  </a:schemeClr>
                </a:solidFill>
              </a:rPr>
              <a:t>Algorithm For Maintaining Priority of Blocks</a:t>
            </a:r>
            <a:endParaRPr lang="en-IN" b="1" dirty="0">
              <a:solidFill>
                <a:schemeClr val="bg2">
                  <a:lumMod val="10000"/>
                </a:schemeClr>
              </a:solidFill>
            </a:endParaRPr>
          </a:p>
        </p:txBody>
      </p:sp>
      <p:pic>
        <p:nvPicPr>
          <p:cNvPr id="4" name="Picture 3" descr="C:\Users\Mandar\Pictures\Picture5.png"/>
          <p:cNvPicPr/>
          <p:nvPr/>
        </p:nvPicPr>
        <p:blipFill>
          <a:blip r:embed="rId2">
            <a:extLst>
              <a:ext uri="{28A0092B-C50C-407E-A947-70E740481C1C}">
                <a14:useLocalDpi xmlns:a14="http://schemas.microsoft.com/office/drawing/2010/main" val="0"/>
              </a:ext>
            </a:extLst>
          </a:blip>
          <a:srcRect/>
          <a:stretch>
            <a:fillRect/>
          </a:stretch>
        </p:blipFill>
        <p:spPr bwMode="auto">
          <a:xfrm>
            <a:off x="755576" y="1700808"/>
            <a:ext cx="4248472" cy="4608512"/>
          </a:xfrm>
          <a:prstGeom prst="rect">
            <a:avLst/>
          </a:prstGeom>
          <a:noFill/>
          <a:ln>
            <a:noFill/>
          </a:ln>
        </p:spPr>
      </p:pic>
      <p:pic>
        <p:nvPicPr>
          <p:cNvPr id="5" name="Picture 4" descr="C:\Users\Mandar\Pictures\Picture4.png"/>
          <p:cNvPicPr/>
          <p:nvPr/>
        </p:nvPicPr>
        <p:blipFill>
          <a:blip r:embed="rId3">
            <a:extLst>
              <a:ext uri="{28A0092B-C50C-407E-A947-70E740481C1C}">
                <a14:useLocalDpi xmlns:a14="http://schemas.microsoft.com/office/drawing/2010/main" val="0"/>
              </a:ext>
            </a:extLst>
          </a:blip>
          <a:srcRect/>
          <a:stretch>
            <a:fillRect/>
          </a:stretch>
        </p:blipFill>
        <p:spPr bwMode="auto">
          <a:xfrm>
            <a:off x="5050903" y="1700808"/>
            <a:ext cx="3355099" cy="1872208"/>
          </a:xfrm>
          <a:prstGeom prst="rect">
            <a:avLst/>
          </a:prstGeom>
          <a:noFill/>
          <a:ln w="9525">
            <a:solidFill>
              <a:schemeClr val="tx1"/>
            </a:solidFill>
          </a:ln>
        </p:spPr>
      </p:pic>
      <p:sp>
        <p:nvSpPr>
          <p:cNvPr id="6" name="Rectangle 5"/>
          <p:cNvSpPr/>
          <p:nvPr/>
        </p:nvSpPr>
        <p:spPr>
          <a:xfrm>
            <a:off x="5076056" y="3933056"/>
            <a:ext cx="1501565" cy="369332"/>
          </a:xfrm>
          <a:prstGeom prst="rect">
            <a:avLst/>
          </a:prstGeom>
          <a:solidFill>
            <a:schemeClr val="bg1"/>
          </a:solidFill>
          <a:ln w="19050">
            <a:solidFill>
              <a:schemeClr val="tx1"/>
            </a:solidFill>
          </a:ln>
        </p:spPr>
        <p:txBody>
          <a:bodyPr wrap="none">
            <a:spAutoFit/>
          </a:bodyPr>
          <a:lstStyle/>
          <a:p>
            <a:r>
              <a:rPr lang="en-AU" b="1" i="1" dirty="0"/>
              <a:t>T</a:t>
            </a:r>
            <a:r>
              <a:rPr lang="en-AU" b="1" i="1" baseline="-25000" dirty="0"/>
              <a:t>R</a:t>
            </a:r>
            <a:r>
              <a:rPr lang="en-AU" b="1" i="1" dirty="0"/>
              <a:t>(n)=t−T</a:t>
            </a:r>
            <a:r>
              <a:rPr lang="en-AU" b="1" i="1" baseline="-25000" dirty="0"/>
              <a:t>A</a:t>
            </a:r>
            <a:r>
              <a:rPr lang="en-AU" b="1" i="1" dirty="0"/>
              <a:t> (n)</a:t>
            </a:r>
            <a:endParaRPr lang="en-IN" dirty="0"/>
          </a:p>
        </p:txBody>
      </p:sp>
      <p:pic>
        <p:nvPicPr>
          <p:cNvPr id="7" name="Picture 6"/>
          <p:cNvPicPr/>
          <p:nvPr/>
        </p:nvPicPr>
        <p:blipFill>
          <a:blip r:embed="rId4"/>
          <a:stretch>
            <a:fillRect/>
          </a:stretch>
        </p:blipFill>
        <p:spPr>
          <a:xfrm>
            <a:off x="5076056" y="4797152"/>
            <a:ext cx="2586486" cy="1008112"/>
          </a:xfrm>
          <a:prstGeom prst="rect">
            <a:avLst/>
          </a:prstGeom>
          <a:ln w="19050">
            <a:solidFill>
              <a:schemeClr val="tx1"/>
            </a:solidFill>
          </a:ln>
        </p:spPr>
      </p:pic>
    </p:spTree>
    <p:extLst>
      <p:ext uri="{BB962C8B-B14F-4D97-AF65-F5344CB8AC3E}">
        <p14:creationId xmlns:p14="http://schemas.microsoft.com/office/powerpoint/2010/main" val="3499203965"/>
      </p:ext>
    </p:extLst>
  </p:cSld>
  <p:clrMapOvr>
    <a:masterClrMapping/>
  </p:clrMapOvr>
  <p:transition spd="slow">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5366" y="797511"/>
            <a:ext cx="7416824" cy="615265"/>
          </a:xfrm>
          <a:prstGeom prst="rect">
            <a:avLst/>
          </a:prstGeom>
        </p:spPr>
        <p:txBody>
          <a:bodyPr vert="horz" lIns="91440" tIns="45720" rIns="91440" bIns="45720" rtlCol="0" anchor="ctr">
            <a:noAutofit/>
          </a:bodyPr>
          <a:lstStyle/>
          <a:p>
            <a:pPr defTabSz="457200">
              <a:spcBef>
                <a:spcPct val="0"/>
              </a:spcBef>
            </a:pPr>
            <a:r>
              <a:rPr lang="en-AU" sz="3600" b="1" dirty="0">
                <a:solidFill>
                  <a:schemeClr val="bg2">
                    <a:lumMod val="10000"/>
                  </a:schemeClr>
                </a:solidFill>
                <a:latin typeface="+mj-lt"/>
                <a:ea typeface="+mj-ea"/>
                <a:cs typeface="+mj-cs"/>
              </a:rPr>
              <a:t>Maintaining Priority of Blocks</a:t>
            </a:r>
            <a:endParaRPr lang="en-IN" sz="3600" b="1" dirty="0">
              <a:solidFill>
                <a:schemeClr val="bg2">
                  <a:lumMod val="10000"/>
                </a:schemeClr>
              </a:solidFill>
              <a:latin typeface="+mj-lt"/>
              <a:ea typeface="+mj-ea"/>
              <a:cs typeface="+mj-cs"/>
            </a:endParaRPr>
          </a:p>
        </p:txBody>
      </p:sp>
      <p:sp>
        <p:nvSpPr>
          <p:cNvPr id="3" name="Rectangle 2"/>
          <p:cNvSpPr/>
          <p:nvPr/>
        </p:nvSpPr>
        <p:spPr>
          <a:xfrm>
            <a:off x="845366" y="1772816"/>
            <a:ext cx="3366594" cy="3384376"/>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p:cNvSpPr/>
          <p:nvPr/>
        </p:nvSpPr>
        <p:spPr>
          <a:xfrm>
            <a:off x="917374" y="1816482"/>
            <a:ext cx="3222578" cy="307777"/>
          </a:xfrm>
          <a:prstGeom prst="rect">
            <a:avLst/>
          </a:prstGeom>
          <a:ln w="19050">
            <a:solidFill>
              <a:schemeClr val="bg1"/>
            </a:solidFill>
            <a:prstDash val="lgDash"/>
          </a:ln>
        </p:spPr>
        <p:txBody>
          <a:bodyPr wrap="square">
            <a:spAutoFit/>
          </a:bodyPr>
          <a:lstStyle/>
          <a:p>
            <a:r>
              <a:rPr lang="en-AU" sz="1400" b="1" dirty="0" smtClean="0">
                <a:solidFill>
                  <a:schemeClr val="bg1"/>
                </a:solidFill>
              </a:rPr>
              <a:t>If Block is already present in SDD Queue</a:t>
            </a:r>
            <a:endParaRPr lang="en-IN" sz="1400" b="1" dirty="0">
              <a:solidFill>
                <a:schemeClr val="bg1"/>
              </a:solidFill>
            </a:endParaRPr>
          </a:p>
        </p:txBody>
      </p:sp>
      <p:sp>
        <p:nvSpPr>
          <p:cNvPr id="5" name="Rectangle 4"/>
          <p:cNvSpPr/>
          <p:nvPr/>
        </p:nvSpPr>
        <p:spPr>
          <a:xfrm>
            <a:off x="4553778" y="1768252"/>
            <a:ext cx="3366594" cy="3384376"/>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4625786" y="1816482"/>
            <a:ext cx="3222578" cy="307777"/>
          </a:xfrm>
          <a:prstGeom prst="rect">
            <a:avLst/>
          </a:prstGeom>
          <a:ln w="19050">
            <a:solidFill>
              <a:schemeClr val="bg1"/>
            </a:solidFill>
            <a:prstDash val="lgDash"/>
          </a:ln>
        </p:spPr>
        <p:txBody>
          <a:bodyPr wrap="square">
            <a:spAutoFit/>
          </a:bodyPr>
          <a:lstStyle/>
          <a:p>
            <a:pPr algn="ctr"/>
            <a:r>
              <a:rPr lang="en-AU" sz="1400" b="1" dirty="0" smtClean="0">
                <a:solidFill>
                  <a:schemeClr val="bg1"/>
                </a:solidFill>
              </a:rPr>
              <a:t>If Block is newly added in SDD Queue</a:t>
            </a:r>
            <a:endParaRPr lang="en-IN" sz="1400" b="1" dirty="0">
              <a:solidFill>
                <a:schemeClr val="bg1"/>
              </a:solidFill>
            </a:endParaRPr>
          </a:p>
        </p:txBody>
      </p:sp>
      <p:sp>
        <p:nvSpPr>
          <p:cNvPr id="7" name="TextBox 6"/>
          <p:cNvSpPr txBox="1"/>
          <p:nvPr/>
        </p:nvSpPr>
        <p:spPr>
          <a:xfrm>
            <a:off x="832071" y="2467838"/>
            <a:ext cx="1818126" cy="1323439"/>
          </a:xfrm>
          <a:prstGeom prst="rect">
            <a:avLst/>
          </a:prstGeom>
          <a:noFill/>
        </p:spPr>
        <p:txBody>
          <a:bodyPr wrap="none" rtlCol="0">
            <a:spAutoFit/>
          </a:bodyPr>
          <a:lstStyle/>
          <a:p>
            <a:pPr marL="180975" indent="-180975">
              <a:buFont typeface="Arial" pitchFamily="34" charset="0"/>
              <a:buChar char="•"/>
            </a:pPr>
            <a:r>
              <a:rPr lang="en-IN" sz="1600" dirty="0" smtClean="0">
                <a:solidFill>
                  <a:schemeClr val="bg1"/>
                </a:solidFill>
              </a:rPr>
              <a:t>Last access time</a:t>
            </a:r>
          </a:p>
          <a:p>
            <a:pPr marL="180975" indent="-180975">
              <a:buFont typeface="Arial" pitchFamily="34" charset="0"/>
              <a:buChar char="•"/>
            </a:pPr>
            <a:r>
              <a:rPr lang="en-IN" sz="1600" dirty="0" smtClean="0">
                <a:solidFill>
                  <a:schemeClr val="bg1"/>
                </a:solidFill>
              </a:rPr>
              <a:t>Residence time</a:t>
            </a:r>
          </a:p>
          <a:p>
            <a:pPr marL="180975" indent="-180975">
              <a:buFont typeface="Arial" pitchFamily="34" charset="0"/>
              <a:buChar char="•"/>
            </a:pPr>
            <a:r>
              <a:rPr lang="en-IN" sz="1600" dirty="0" smtClean="0">
                <a:solidFill>
                  <a:schemeClr val="bg1"/>
                </a:solidFill>
              </a:rPr>
              <a:t>Hit Count</a:t>
            </a:r>
          </a:p>
          <a:p>
            <a:pPr marL="180975" indent="-180975">
              <a:buFont typeface="Arial" pitchFamily="34" charset="0"/>
              <a:buChar char="•"/>
            </a:pPr>
            <a:r>
              <a:rPr lang="en-IN" sz="1600" dirty="0" smtClean="0">
                <a:solidFill>
                  <a:schemeClr val="bg1"/>
                </a:solidFill>
              </a:rPr>
              <a:t>Popularity</a:t>
            </a:r>
          </a:p>
          <a:p>
            <a:pPr marL="285750" indent="-285750">
              <a:buFont typeface="Arial" pitchFamily="34" charset="0"/>
              <a:buChar char="•"/>
            </a:pPr>
            <a:endParaRPr lang="en-IN" sz="1600" dirty="0">
              <a:solidFill>
                <a:schemeClr val="bg1"/>
              </a:solidFill>
            </a:endParaRPr>
          </a:p>
        </p:txBody>
      </p:sp>
      <p:sp>
        <p:nvSpPr>
          <p:cNvPr id="8" name="TextBox 7"/>
          <p:cNvSpPr txBox="1"/>
          <p:nvPr/>
        </p:nvSpPr>
        <p:spPr>
          <a:xfrm>
            <a:off x="2483768" y="2492896"/>
            <a:ext cx="1728192" cy="1323439"/>
          </a:xfrm>
          <a:prstGeom prst="rect">
            <a:avLst/>
          </a:prstGeom>
          <a:noFill/>
        </p:spPr>
        <p:txBody>
          <a:bodyPr wrap="square" rtlCol="0">
            <a:spAutoFit/>
          </a:bodyPr>
          <a:lstStyle/>
          <a:p>
            <a:r>
              <a:rPr lang="en-IN" sz="1600" dirty="0" smtClean="0">
                <a:solidFill>
                  <a:schemeClr val="bg1"/>
                </a:solidFill>
              </a:rPr>
              <a:t>: Current Time</a:t>
            </a:r>
          </a:p>
          <a:p>
            <a:r>
              <a:rPr lang="en-IN" sz="1600" dirty="0" smtClean="0">
                <a:solidFill>
                  <a:schemeClr val="bg1"/>
                </a:solidFill>
              </a:rPr>
              <a:t>: 0</a:t>
            </a:r>
          </a:p>
          <a:p>
            <a:r>
              <a:rPr lang="en-IN" sz="1600" dirty="0" smtClean="0">
                <a:solidFill>
                  <a:schemeClr val="bg1"/>
                </a:solidFill>
              </a:rPr>
              <a:t>: increment by 1</a:t>
            </a:r>
          </a:p>
          <a:p>
            <a:pPr>
              <a:tabLst>
                <a:tab pos="85725" algn="l"/>
              </a:tabLst>
            </a:pPr>
            <a:r>
              <a:rPr lang="en-IN" sz="1600" dirty="0" smtClean="0">
                <a:solidFill>
                  <a:schemeClr val="bg1"/>
                </a:solidFill>
              </a:rPr>
              <a:t>: Hit count /    	Residence  Time</a:t>
            </a:r>
          </a:p>
        </p:txBody>
      </p:sp>
      <p:sp>
        <p:nvSpPr>
          <p:cNvPr id="11" name="TextBox 10"/>
          <p:cNvSpPr txBox="1"/>
          <p:nvPr/>
        </p:nvSpPr>
        <p:spPr>
          <a:xfrm>
            <a:off x="4540483" y="2442779"/>
            <a:ext cx="1818126" cy="1323439"/>
          </a:xfrm>
          <a:prstGeom prst="rect">
            <a:avLst/>
          </a:prstGeom>
          <a:noFill/>
        </p:spPr>
        <p:txBody>
          <a:bodyPr wrap="none" rtlCol="0">
            <a:spAutoFit/>
          </a:bodyPr>
          <a:lstStyle/>
          <a:p>
            <a:pPr marL="180975" indent="-180975">
              <a:buFont typeface="Arial" pitchFamily="34" charset="0"/>
              <a:buChar char="•"/>
            </a:pPr>
            <a:r>
              <a:rPr lang="en-IN" sz="1600" dirty="0" smtClean="0">
                <a:solidFill>
                  <a:schemeClr val="bg1"/>
                </a:solidFill>
              </a:rPr>
              <a:t>Last access time</a:t>
            </a:r>
          </a:p>
          <a:p>
            <a:pPr marL="180975" indent="-180975">
              <a:buFont typeface="Arial" pitchFamily="34" charset="0"/>
              <a:buChar char="•"/>
            </a:pPr>
            <a:r>
              <a:rPr lang="en-IN" sz="1600" dirty="0" smtClean="0">
                <a:solidFill>
                  <a:schemeClr val="bg1"/>
                </a:solidFill>
              </a:rPr>
              <a:t>Residence time</a:t>
            </a:r>
          </a:p>
          <a:p>
            <a:pPr marL="180975" indent="-180975">
              <a:buFont typeface="Arial" pitchFamily="34" charset="0"/>
              <a:buChar char="•"/>
            </a:pPr>
            <a:r>
              <a:rPr lang="en-IN" sz="1600" dirty="0" smtClean="0">
                <a:solidFill>
                  <a:schemeClr val="bg1"/>
                </a:solidFill>
              </a:rPr>
              <a:t>Hit Count</a:t>
            </a:r>
          </a:p>
          <a:p>
            <a:pPr marL="180975" indent="-180975">
              <a:buFont typeface="Arial" pitchFamily="34" charset="0"/>
              <a:buChar char="•"/>
            </a:pPr>
            <a:r>
              <a:rPr lang="en-IN" sz="1600" dirty="0" smtClean="0">
                <a:solidFill>
                  <a:schemeClr val="bg1"/>
                </a:solidFill>
              </a:rPr>
              <a:t>Popularity</a:t>
            </a:r>
          </a:p>
          <a:p>
            <a:pPr marL="285750" indent="-285750">
              <a:buFont typeface="Arial" pitchFamily="34" charset="0"/>
              <a:buChar char="•"/>
            </a:pPr>
            <a:endParaRPr lang="en-IN" sz="1600" dirty="0">
              <a:solidFill>
                <a:schemeClr val="bg1"/>
              </a:solidFill>
            </a:endParaRPr>
          </a:p>
        </p:txBody>
      </p:sp>
      <p:sp>
        <p:nvSpPr>
          <p:cNvPr id="12" name="TextBox 11"/>
          <p:cNvSpPr txBox="1"/>
          <p:nvPr/>
        </p:nvSpPr>
        <p:spPr>
          <a:xfrm>
            <a:off x="6192180" y="2467837"/>
            <a:ext cx="1728192" cy="1077218"/>
          </a:xfrm>
          <a:prstGeom prst="rect">
            <a:avLst/>
          </a:prstGeom>
          <a:noFill/>
        </p:spPr>
        <p:txBody>
          <a:bodyPr wrap="square" rtlCol="0">
            <a:spAutoFit/>
          </a:bodyPr>
          <a:lstStyle/>
          <a:p>
            <a:r>
              <a:rPr lang="en-IN" sz="1600" dirty="0" smtClean="0">
                <a:solidFill>
                  <a:schemeClr val="bg1"/>
                </a:solidFill>
              </a:rPr>
              <a:t>: Current Time</a:t>
            </a:r>
          </a:p>
          <a:p>
            <a:r>
              <a:rPr lang="en-IN" sz="1600" dirty="0" smtClean="0">
                <a:solidFill>
                  <a:schemeClr val="bg1"/>
                </a:solidFill>
              </a:rPr>
              <a:t>: 0</a:t>
            </a:r>
          </a:p>
          <a:p>
            <a:r>
              <a:rPr lang="en-IN" sz="1600" dirty="0" smtClean="0">
                <a:solidFill>
                  <a:schemeClr val="bg1"/>
                </a:solidFill>
              </a:rPr>
              <a:t>: 1</a:t>
            </a:r>
          </a:p>
          <a:p>
            <a:pPr>
              <a:tabLst>
                <a:tab pos="85725" algn="l"/>
              </a:tabLst>
            </a:pPr>
            <a:r>
              <a:rPr lang="en-IN" sz="1600" dirty="0" smtClean="0">
                <a:solidFill>
                  <a:schemeClr val="bg1"/>
                </a:solidFill>
              </a:rPr>
              <a:t>: 1</a:t>
            </a:r>
          </a:p>
        </p:txBody>
      </p:sp>
    </p:spTree>
    <p:extLst>
      <p:ext uri="{BB962C8B-B14F-4D97-AF65-F5344CB8AC3E}">
        <p14:creationId xmlns:p14="http://schemas.microsoft.com/office/powerpoint/2010/main" val="3143573130"/>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bwMode="gray">
          <a:xfrm>
            <a:off x="971600" y="620688"/>
            <a:ext cx="7200800" cy="1080120"/>
          </a:xfrm>
          <a:prstGeom prst="rect">
            <a:avLst/>
          </a:prstGeom>
        </p:spPr>
        <p:txBody>
          <a:bodyPr vert="horz" lIns="91440" tIns="45720" rIns="91440" bIns="45720" rtlCol="0" anchor="ctr">
            <a:noAutofit/>
          </a:bodyPr>
          <a:lstStyle>
            <a:lvl1pPr algn="l" defTabSz="457200" rtl="0" eaLnBrk="1" latinLnBrk="0" hangingPunct="1">
              <a:spcBef>
                <a:spcPct val="0"/>
              </a:spcBef>
              <a:buNone/>
              <a:defRPr sz="4000" b="0" i="0" kern="1200" cap="none">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solidFill>
                  <a:schemeClr val="bg2">
                    <a:lumMod val="10000"/>
                  </a:schemeClr>
                </a:solidFill>
              </a:rPr>
              <a:t>Conclusion</a:t>
            </a:r>
            <a:endParaRPr lang="en-IN" b="1" dirty="0">
              <a:solidFill>
                <a:schemeClr val="bg2">
                  <a:lumMod val="10000"/>
                </a:schemeClr>
              </a:solidFill>
            </a:endParaRPr>
          </a:p>
        </p:txBody>
      </p:sp>
      <p:sp>
        <p:nvSpPr>
          <p:cNvPr id="2" name="Rectangle 1"/>
          <p:cNvSpPr/>
          <p:nvPr/>
        </p:nvSpPr>
        <p:spPr>
          <a:xfrm>
            <a:off x="1115616" y="1556792"/>
            <a:ext cx="7200800" cy="3970318"/>
          </a:xfrm>
          <a:prstGeom prst="rect">
            <a:avLst/>
          </a:prstGeom>
        </p:spPr>
        <p:txBody>
          <a:bodyPr wrap="square">
            <a:spAutoFit/>
          </a:bodyPr>
          <a:lstStyle/>
          <a:p>
            <a:r>
              <a:rPr lang="en-AU" dirty="0"/>
              <a:t>In this paper we have proposed an enhanced cache replacement scheme for flash-based disk </a:t>
            </a:r>
            <a:r>
              <a:rPr lang="en-AU" dirty="0" smtClean="0"/>
              <a:t>cache.</a:t>
            </a:r>
          </a:p>
          <a:p>
            <a:endParaRPr lang="en-AU" dirty="0"/>
          </a:p>
          <a:p>
            <a:r>
              <a:rPr lang="en-AU" dirty="0" smtClean="0"/>
              <a:t>It </a:t>
            </a:r>
            <a:r>
              <a:rPr lang="en-AU" dirty="0"/>
              <a:t>considers both the frequency and recency of the access to the blocks to decide whether the blocks are kept in SSD or </a:t>
            </a:r>
            <a:r>
              <a:rPr lang="en-AU" dirty="0" smtClean="0"/>
              <a:t>not.</a:t>
            </a:r>
          </a:p>
          <a:p>
            <a:endParaRPr lang="en-AU" dirty="0"/>
          </a:p>
          <a:p>
            <a:r>
              <a:rPr lang="en-AU" dirty="0" smtClean="0"/>
              <a:t>This </a:t>
            </a:r>
            <a:r>
              <a:rPr lang="en-AU" dirty="0"/>
              <a:t>avoids cache pollution and keeps popular blocks in SSD cache, leading to high hit </a:t>
            </a:r>
            <a:r>
              <a:rPr lang="en-AU" dirty="0" smtClean="0"/>
              <a:t>ratio.</a:t>
            </a:r>
          </a:p>
          <a:p>
            <a:endParaRPr lang="en-AU" dirty="0"/>
          </a:p>
          <a:p>
            <a:r>
              <a:rPr lang="en-AU" dirty="0" smtClean="0"/>
              <a:t>Also</a:t>
            </a:r>
            <a:r>
              <a:rPr lang="en-AU" dirty="0"/>
              <a:t>, the proposed scheme reduces the frequency of block replacement, and thus incurs less write operations to </a:t>
            </a:r>
            <a:r>
              <a:rPr lang="en-AU" dirty="0" smtClean="0"/>
              <a:t>SSD.</a:t>
            </a:r>
          </a:p>
          <a:p>
            <a:endParaRPr lang="en-AU" dirty="0"/>
          </a:p>
          <a:p>
            <a:r>
              <a:rPr lang="en-AU" dirty="0" smtClean="0"/>
              <a:t>Consequently</a:t>
            </a:r>
            <a:r>
              <a:rPr lang="en-AU" dirty="0"/>
              <a:t>, it enhances the performance of the storage and lifetime of the SSD.</a:t>
            </a:r>
            <a:endParaRPr lang="en-IN" dirty="0"/>
          </a:p>
        </p:txBody>
      </p:sp>
    </p:spTree>
    <p:extLst>
      <p:ext uri="{BB962C8B-B14F-4D97-AF65-F5344CB8AC3E}">
        <p14:creationId xmlns:p14="http://schemas.microsoft.com/office/powerpoint/2010/main" val="3000943731"/>
      </p:ext>
    </p:extLst>
  </p:cSld>
  <p:clrMapOvr>
    <a:masterClrMapping/>
  </p:clrMapOvr>
  <p:transition spd="slow">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7624" y="1013386"/>
            <a:ext cx="6768752" cy="646331"/>
          </a:xfrm>
          <a:prstGeom prst="rect">
            <a:avLst/>
          </a:prstGeom>
        </p:spPr>
        <p:txBody>
          <a:bodyPr wrap="square">
            <a:spAutoFit/>
          </a:bodyPr>
          <a:lstStyle/>
          <a:p>
            <a:r>
              <a:rPr lang="en-AU" sz="3600" b="1" dirty="0" smtClean="0">
                <a:latin typeface="Calisto MT" pitchFamily="18" charset="0"/>
              </a:rPr>
              <a:t>Thank You…</a:t>
            </a:r>
            <a:endParaRPr lang="en-IN" sz="3600" b="1" dirty="0">
              <a:latin typeface="Calisto MT" pitchFamily="18" charset="0"/>
            </a:endParaRPr>
          </a:p>
        </p:txBody>
      </p:sp>
      <p:sp>
        <p:nvSpPr>
          <p:cNvPr id="2" name="TextBox 1"/>
          <p:cNvSpPr txBox="1"/>
          <p:nvPr/>
        </p:nvSpPr>
        <p:spPr>
          <a:xfrm>
            <a:off x="1979712" y="1916832"/>
            <a:ext cx="4979248" cy="2308324"/>
          </a:xfrm>
          <a:prstGeom prst="rect">
            <a:avLst/>
          </a:prstGeom>
          <a:solidFill>
            <a:schemeClr val="bg2">
              <a:lumMod val="25000"/>
            </a:schemeClr>
          </a:solidFill>
        </p:spPr>
        <p:txBody>
          <a:bodyPr wrap="none" rtlCol="0">
            <a:spAutoFit/>
          </a:bodyPr>
          <a:lstStyle/>
          <a:p>
            <a:r>
              <a:rPr lang="en-IN" sz="4800" dirty="0" smtClean="0">
                <a:solidFill>
                  <a:schemeClr val="bg1"/>
                </a:solidFill>
                <a:latin typeface="Bradley Hand ITC" pitchFamily="66" charset="0"/>
              </a:rPr>
              <a:t>Presented By </a:t>
            </a:r>
          </a:p>
          <a:p>
            <a:r>
              <a:rPr lang="en-IN" sz="4800" dirty="0">
                <a:solidFill>
                  <a:schemeClr val="bg1"/>
                </a:solidFill>
                <a:latin typeface="Bradley Hand ITC" pitchFamily="66" charset="0"/>
              </a:rPr>
              <a:t>	</a:t>
            </a:r>
            <a:r>
              <a:rPr lang="en-IN" sz="4800" dirty="0" smtClean="0">
                <a:solidFill>
                  <a:schemeClr val="bg1"/>
                </a:solidFill>
                <a:latin typeface="Bradley Hand ITC" pitchFamily="66" charset="0"/>
              </a:rPr>
              <a:t>Mandar Tawde</a:t>
            </a:r>
          </a:p>
          <a:p>
            <a:r>
              <a:rPr lang="en-IN" sz="4800">
                <a:solidFill>
                  <a:schemeClr val="bg1"/>
                </a:solidFill>
                <a:latin typeface="Bradley Hand ITC" pitchFamily="66" charset="0"/>
              </a:rPr>
              <a:t>	</a:t>
            </a:r>
            <a:endParaRPr lang="en-IN" sz="4800" dirty="0">
              <a:solidFill>
                <a:schemeClr val="bg1"/>
              </a:solidFill>
              <a:latin typeface="Bradley Hand ITC" pitchFamily="66" charset="0"/>
            </a:endParaRPr>
          </a:p>
        </p:txBody>
      </p:sp>
    </p:spTree>
    <p:extLst>
      <p:ext uri="{BB962C8B-B14F-4D97-AF65-F5344CB8AC3E}">
        <p14:creationId xmlns:p14="http://schemas.microsoft.com/office/powerpoint/2010/main" val="3894088049"/>
      </p:ext>
    </p:extLst>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bwMode="gray">
          <a:xfrm>
            <a:off x="971600" y="581338"/>
            <a:ext cx="7200800" cy="925888"/>
          </a:xfrm>
          <a:prstGeom prst="rect">
            <a:avLst/>
          </a:prstGeom>
        </p:spPr>
        <p:txBody>
          <a:bodyPr vert="horz" lIns="91440" tIns="45720" rIns="91440" bIns="45720" rtlCol="0" anchor="ctr">
            <a:noAutofit/>
          </a:bodyPr>
          <a:lstStyle>
            <a:lvl1pPr algn="l" defTabSz="457200" rtl="0" eaLnBrk="1" latinLnBrk="0" hangingPunct="1">
              <a:spcBef>
                <a:spcPct val="0"/>
              </a:spcBef>
              <a:buNone/>
              <a:defRPr sz="4000" b="0" i="0" kern="1200" cap="none">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solidFill>
                  <a:schemeClr val="bg2">
                    <a:lumMod val="10000"/>
                  </a:schemeClr>
                </a:solidFill>
              </a:rPr>
              <a:t>WHAT IS SSD ?</a:t>
            </a:r>
            <a:endParaRPr lang="en-IN" b="1" dirty="0">
              <a:solidFill>
                <a:schemeClr val="bg2">
                  <a:lumMod val="10000"/>
                </a:schemeClr>
              </a:solidFill>
            </a:endParaRPr>
          </a:p>
        </p:txBody>
      </p:sp>
      <p:sp>
        <p:nvSpPr>
          <p:cNvPr id="5" name="Rectangle 4"/>
          <p:cNvSpPr/>
          <p:nvPr/>
        </p:nvSpPr>
        <p:spPr>
          <a:xfrm>
            <a:off x="899592" y="1507226"/>
            <a:ext cx="7416824" cy="923330"/>
          </a:xfrm>
          <a:prstGeom prst="rect">
            <a:avLst/>
          </a:prstGeom>
          <a:ln w="19050">
            <a:solidFill>
              <a:schemeClr val="tx2">
                <a:lumMod val="50000"/>
              </a:schemeClr>
            </a:solidFill>
            <a:prstDash val="lgDash"/>
          </a:ln>
        </p:spPr>
        <p:txBody>
          <a:bodyPr wrap="square">
            <a:spAutoFit/>
          </a:bodyPr>
          <a:lstStyle/>
          <a:p>
            <a:r>
              <a:rPr lang="en-IN" dirty="0" smtClean="0"/>
              <a:t>A </a:t>
            </a:r>
            <a:r>
              <a:rPr lang="en-IN" b="1" kern="1400" dirty="0" smtClean="0"/>
              <a:t>Solid - State Drive</a:t>
            </a:r>
            <a:r>
              <a:rPr lang="en-IN" kern="1400" dirty="0" smtClean="0"/>
              <a:t> </a:t>
            </a:r>
            <a:r>
              <a:rPr lang="en-IN" dirty="0" smtClean="0"/>
              <a:t>(</a:t>
            </a:r>
            <a:r>
              <a:rPr lang="en-IN" b="1" dirty="0" smtClean="0"/>
              <a:t>SSD</a:t>
            </a:r>
            <a:r>
              <a:rPr lang="en-IN" dirty="0" smtClean="0"/>
              <a:t>) (also known as a </a:t>
            </a:r>
            <a:r>
              <a:rPr lang="en-IN" b="1" dirty="0" smtClean="0"/>
              <a:t>solid-state disk) </a:t>
            </a:r>
            <a:r>
              <a:rPr lang="en-IN" dirty="0" smtClean="0"/>
              <a:t>is a solid-state storage device that uses integrated circuit assemblies as memory to store data persistently.</a:t>
            </a:r>
            <a:endParaRPr lang="en-IN" dirty="0"/>
          </a:p>
        </p:txBody>
      </p:sp>
      <p:sp>
        <p:nvSpPr>
          <p:cNvPr id="6" name="Rectangle 5"/>
          <p:cNvSpPr/>
          <p:nvPr/>
        </p:nvSpPr>
        <p:spPr>
          <a:xfrm>
            <a:off x="1403648" y="3391832"/>
            <a:ext cx="2952328" cy="1477328"/>
          </a:xfrm>
          <a:prstGeom prst="rect">
            <a:avLst/>
          </a:prstGeom>
        </p:spPr>
        <p:txBody>
          <a:bodyPr wrap="square">
            <a:spAutoFit/>
          </a:bodyPr>
          <a:lstStyle/>
          <a:p>
            <a:pPr marL="285750" indent="-285750">
              <a:buFont typeface="Arial" pitchFamily="34" charset="0"/>
              <a:buChar char="•"/>
            </a:pPr>
            <a:r>
              <a:rPr lang="en-AU" dirty="0" smtClean="0"/>
              <a:t>Non-Volatility</a:t>
            </a:r>
          </a:p>
          <a:p>
            <a:pPr marL="285750" indent="-285750">
              <a:buFont typeface="Arial" pitchFamily="34" charset="0"/>
              <a:buChar char="•"/>
            </a:pPr>
            <a:r>
              <a:rPr lang="en-AU" dirty="0" smtClean="0"/>
              <a:t>Fast random access</a:t>
            </a:r>
          </a:p>
          <a:p>
            <a:pPr marL="285750" indent="-285750">
              <a:buFont typeface="Arial" pitchFamily="34" charset="0"/>
              <a:buChar char="•"/>
            </a:pPr>
            <a:r>
              <a:rPr lang="en-AU" dirty="0" smtClean="0"/>
              <a:t>Shock resistance</a:t>
            </a:r>
          </a:p>
          <a:p>
            <a:pPr marL="285750" indent="-285750">
              <a:buFont typeface="Arial" pitchFamily="34" charset="0"/>
              <a:buChar char="•"/>
            </a:pPr>
            <a:r>
              <a:rPr lang="en-AU" dirty="0" smtClean="0"/>
              <a:t>Small size</a:t>
            </a:r>
          </a:p>
          <a:p>
            <a:pPr marL="285750" indent="-285750">
              <a:buFont typeface="Arial" pitchFamily="34" charset="0"/>
              <a:buChar char="•"/>
            </a:pPr>
            <a:r>
              <a:rPr lang="en-AU" dirty="0" smtClean="0"/>
              <a:t>Low power consumption</a:t>
            </a:r>
            <a:endParaRPr lang="en-IN" dirty="0"/>
          </a:p>
        </p:txBody>
      </p:sp>
      <p:sp>
        <p:nvSpPr>
          <p:cNvPr id="7" name="TextBox 6"/>
          <p:cNvSpPr txBox="1"/>
          <p:nvPr/>
        </p:nvSpPr>
        <p:spPr>
          <a:xfrm>
            <a:off x="1187624" y="3059668"/>
            <a:ext cx="1653338" cy="369332"/>
          </a:xfrm>
          <a:prstGeom prst="rect">
            <a:avLst/>
          </a:prstGeom>
          <a:noFill/>
        </p:spPr>
        <p:txBody>
          <a:bodyPr wrap="none" rtlCol="0">
            <a:spAutoFit/>
          </a:bodyPr>
          <a:lstStyle/>
          <a:p>
            <a:r>
              <a:rPr lang="en-IN" b="1" spc="100" dirty="0" smtClean="0"/>
              <a:t>Advantages :-</a:t>
            </a:r>
            <a:endParaRPr lang="en-IN" b="1" spc="100" dirty="0"/>
          </a:p>
        </p:txBody>
      </p:sp>
      <p:sp>
        <p:nvSpPr>
          <p:cNvPr id="8" name="TextBox 7"/>
          <p:cNvSpPr txBox="1"/>
          <p:nvPr/>
        </p:nvSpPr>
        <p:spPr>
          <a:xfrm>
            <a:off x="4862878" y="3059668"/>
            <a:ext cx="2001830" cy="369332"/>
          </a:xfrm>
          <a:prstGeom prst="rect">
            <a:avLst/>
          </a:prstGeom>
          <a:noFill/>
        </p:spPr>
        <p:txBody>
          <a:bodyPr wrap="none" rtlCol="0">
            <a:spAutoFit/>
          </a:bodyPr>
          <a:lstStyle/>
          <a:p>
            <a:r>
              <a:rPr lang="en-IN" b="1" spc="100" dirty="0" smtClean="0"/>
              <a:t>Disadvantages :-</a:t>
            </a:r>
            <a:endParaRPr lang="en-IN" b="1" spc="100" dirty="0"/>
          </a:p>
        </p:txBody>
      </p:sp>
      <p:sp>
        <p:nvSpPr>
          <p:cNvPr id="9" name="Rectangle 8"/>
          <p:cNvSpPr/>
          <p:nvPr/>
        </p:nvSpPr>
        <p:spPr>
          <a:xfrm>
            <a:off x="5148064" y="3395092"/>
            <a:ext cx="3168352" cy="923330"/>
          </a:xfrm>
          <a:prstGeom prst="rect">
            <a:avLst/>
          </a:prstGeom>
        </p:spPr>
        <p:txBody>
          <a:bodyPr wrap="square">
            <a:spAutoFit/>
          </a:bodyPr>
          <a:lstStyle/>
          <a:p>
            <a:pPr marL="285750" indent="-285750">
              <a:buFont typeface="Arial" pitchFamily="34" charset="0"/>
              <a:buChar char="•"/>
            </a:pPr>
            <a:r>
              <a:rPr lang="en-AU" dirty="0"/>
              <a:t>High Cost</a:t>
            </a:r>
          </a:p>
          <a:p>
            <a:pPr marL="285750" indent="-285750">
              <a:buFont typeface="Arial" pitchFamily="34" charset="0"/>
              <a:buChar char="•"/>
            </a:pPr>
            <a:r>
              <a:rPr lang="en-AU" dirty="0"/>
              <a:t>Limited erase/write cycles Shortened lifetime</a:t>
            </a:r>
            <a:endParaRPr lang="en-IN" dirty="0"/>
          </a:p>
        </p:txBody>
      </p:sp>
    </p:spTree>
    <p:extLst>
      <p:ext uri="{BB962C8B-B14F-4D97-AF65-F5344CB8AC3E}">
        <p14:creationId xmlns:p14="http://schemas.microsoft.com/office/powerpoint/2010/main" val="734927176"/>
      </p:ext>
    </p:extLst>
  </p:cSld>
  <p:clrMapOvr>
    <a:masterClrMapping/>
  </p:clrMapOvr>
  <p:transition spd="slow">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bwMode="gray">
          <a:xfrm>
            <a:off x="971600" y="581338"/>
            <a:ext cx="7200800" cy="925888"/>
          </a:xfrm>
          <a:prstGeom prst="rect">
            <a:avLst/>
          </a:prstGeom>
        </p:spPr>
        <p:txBody>
          <a:bodyPr vert="horz" lIns="91440" tIns="45720" rIns="91440" bIns="45720" rtlCol="0" anchor="ctr">
            <a:noAutofit/>
          </a:bodyPr>
          <a:lstStyle>
            <a:lvl1pPr algn="l" defTabSz="457200" rtl="0" eaLnBrk="1" latinLnBrk="0" hangingPunct="1">
              <a:spcBef>
                <a:spcPct val="0"/>
              </a:spcBef>
              <a:buNone/>
              <a:defRPr sz="4000" b="0" i="0" kern="1200" cap="none">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solidFill>
                  <a:schemeClr val="bg2">
                    <a:lumMod val="10000"/>
                  </a:schemeClr>
                </a:solidFill>
              </a:rPr>
              <a:t>HOW TO USE SSD ?</a:t>
            </a:r>
            <a:endParaRPr lang="en-IN" b="1" dirty="0">
              <a:solidFill>
                <a:schemeClr val="bg2">
                  <a:lumMod val="10000"/>
                </a:schemeClr>
              </a:solidFill>
            </a:endParaRPr>
          </a:p>
        </p:txBody>
      </p:sp>
      <p:sp>
        <p:nvSpPr>
          <p:cNvPr id="3" name="Rectangle 2"/>
          <p:cNvSpPr/>
          <p:nvPr/>
        </p:nvSpPr>
        <p:spPr>
          <a:xfrm>
            <a:off x="971600" y="1507226"/>
            <a:ext cx="7416824" cy="646331"/>
          </a:xfrm>
          <a:prstGeom prst="rect">
            <a:avLst/>
          </a:prstGeom>
          <a:ln w="19050">
            <a:solidFill>
              <a:schemeClr val="tx2">
                <a:lumMod val="50000"/>
              </a:schemeClr>
            </a:solidFill>
            <a:prstDash val="lgDash"/>
          </a:ln>
        </p:spPr>
        <p:txBody>
          <a:bodyPr wrap="square">
            <a:spAutoFit/>
          </a:bodyPr>
          <a:lstStyle/>
          <a:p>
            <a:r>
              <a:rPr lang="en-IN" dirty="0"/>
              <a:t>Considering the </a:t>
            </a:r>
            <a:r>
              <a:rPr lang="en-IN" b="1" dirty="0"/>
              <a:t>Advantages</a:t>
            </a:r>
            <a:r>
              <a:rPr lang="en-IN" dirty="0"/>
              <a:t> and </a:t>
            </a:r>
            <a:r>
              <a:rPr lang="en-IN" b="1" dirty="0"/>
              <a:t>Disadvantages</a:t>
            </a:r>
            <a:r>
              <a:rPr lang="en-IN" dirty="0"/>
              <a:t> of SDD it is to be used as a </a:t>
            </a:r>
            <a:r>
              <a:rPr lang="en-IN" b="1" dirty="0"/>
              <a:t>Cache Storage for </a:t>
            </a:r>
            <a:r>
              <a:rPr lang="en-IN" b="1" dirty="0" smtClean="0"/>
              <a:t>HDD.</a:t>
            </a:r>
            <a:endParaRPr lang="en-IN" b="1" dirty="0"/>
          </a:p>
        </p:txBody>
      </p:sp>
      <p:sp>
        <p:nvSpPr>
          <p:cNvPr id="4" name="Rectangle 3"/>
          <p:cNvSpPr/>
          <p:nvPr/>
        </p:nvSpPr>
        <p:spPr>
          <a:xfrm>
            <a:off x="1038331" y="2492896"/>
            <a:ext cx="2957605" cy="369332"/>
          </a:xfrm>
          <a:prstGeom prst="rect">
            <a:avLst/>
          </a:prstGeom>
        </p:spPr>
        <p:txBody>
          <a:bodyPr wrap="none">
            <a:spAutoFit/>
          </a:bodyPr>
          <a:lstStyle/>
          <a:p>
            <a:r>
              <a:rPr lang="en-AU" dirty="0" smtClean="0"/>
              <a:t>Extension of </a:t>
            </a:r>
            <a:r>
              <a:rPr lang="en-AU" dirty="0"/>
              <a:t>system memory</a:t>
            </a:r>
            <a:endParaRPr lang="en-IN" dirty="0"/>
          </a:p>
        </p:txBody>
      </p:sp>
      <p:sp>
        <p:nvSpPr>
          <p:cNvPr id="5" name="Rectangle 4"/>
          <p:cNvSpPr/>
          <p:nvPr/>
        </p:nvSpPr>
        <p:spPr>
          <a:xfrm>
            <a:off x="4355976" y="2492896"/>
            <a:ext cx="4032448" cy="369332"/>
          </a:xfrm>
          <a:prstGeom prst="rect">
            <a:avLst/>
          </a:prstGeom>
        </p:spPr>
        <p:txBody>
          <a:bodyPr wrap="square">
            <a:spAutoFit/>
          </a:bodyPr>
          <a:lstStyle/>
          <a:p>
            <a:r>
              <a:rPr lang="en-AU" dirty="0" smtClean="0"/>
              <a:t>Extended Disk As A Second Level Cache</a:t>
            </a:r>
            <a:endParaRPr lang="en-IN" dirty="0"/>
          </a:p>
        </p:txBody>
      </p:sp>
      <p:pic>
        <p:nvPicPr>
          <p:cNvPr id="6" name="Picture 5"/>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l="27395" t="45215" r="59118" b="29250"/>
          <a:stretch/>
        </p:blipFill>
        <p:spPr bwMode="auto">
          <a:xfrm>
            <a:off x="1180204" y="2924944"/>
            <a:ext cx="2783011" cy="2577111"/>
          </a:xfrm>
          <a:prstGeom prst="rect">
            <a:avLst/>
          </a:prstGeom>
          <a:ln>
            <a:solidFill>
              <a:schemeClr val="tx1"/>
            </a:solidFill>
          </a:ln>
          <a:extLst>
            <a:ext uri="{53640926-AAD7-44D8-BBD7-CCE9431645EC}">
              <a14:shadowObscured xmlns:a14="http://schemas.microsoft.com/office/drawing/2010/main"/>
            </a:ext>
          </a:extLst>
        </p:spPr>
      </p:pic>
      <p:pic>
        <p:nvPicPr>
          <p:cNvPr id="7" name="Picture 6"/>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l="41551" t="45215" r="45606" b="29145"/>
          <a:stretch/>
        </p:blipFill>
        <p:spPr bwMode="auto">
          <a:xfrm>
            <a:off x="4788024" y="2924944"/>
            <a:ext cx="2874747" cy="3197852"/>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36458673"/>
      </p:ext>
    </p:extLst>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bwMode="gray">
          <a:xfrm>
            <a:off x="971600" y="581338"/>
            <a:ext cx="7200800" cy="925888"/>
          </a:xfrm>
          <a:prstGeom prst="rect">
            <a:avLst/>
          </a:prstGeom>
        </p:spPr>
        <p:txBody>
          <a:bodyPr vert="horz" lIns="91440" tIns="45720" rIns="91440" bIns="45720" rtlCol="0" anchor="ctr">
            <a:noAutofit/>
          </a:bodyPr>
          <a:lstStyle>
            <a:lvl1pPr algn="l" defTabSz="457200" rtl="0" eaLnBrk="1" latinLnBrk="0" hangingPunct="1">
              <a:spcBef>
                <a:spcPct val="0"/>
              </a:spcBef>
              <a:buNone/>
              <a:defRPr sz="4000" b="0" i="0" kern="1200" cap="none">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solidFill>
                  <a:schemeClr val="bg2">
                    <a:lumMod val="10000"/>
                  </a:schemeClr>
                </a:solidFill>
              </a:rPr>
              <a:t>NEED OF NEW ALGORITHM</a:t>
            </a:r>
            <a:endParaRPr lang="en-IN" b="1" dirty="0">
              <a:solidFill>
                <a:schemeClr val="bg2">
                  <a:lumMod val="10000"/>
                </a:schemeClr>
              </a:solidFill>
            </a:endParaRPr>
          </a:p>
        </p:txBody>
      </p:sp>
      <p:sp>
        <p:nvSpPr>
          <p:cNvPr id="3" name="Content Placeholder 5"/>
          <p:cNvSpPr>
            <a:spLocks noGrp="1"/>
          </p:cNvSpPr>
          <p:nvPr/>
        </p:nvSpPr>
        <p:spPr>
          <a:xfrm>
            <a:off x="812641" y="1988840"/>
            <a:ext cx="3240360" cy="1200329"/>
          </a:xfrm>
          <a:prstGeom prst="rect">
            <a:avLst/>
          </a:prstGeom>
        </p:spPr>
        <p:txBody>
          <a:bodyPr wrap="square">
            <a:spAutoFit/>
          </a:bodyPr>
          <a:lstStyle/>
          <a:p>
            <a:r>
              <a:rPr lang="en-IN" dirty="0"/>
              <a:t>Least Recently Used</a:t>
            </a:r>
          </a:p>
          <a:p>
            <a:r>
              <a:rPr lang="en-IN" dirty="0"/>
              <a:t>Multi Queue</a:t>
            </a:r>
          </a:p>
          <a:p>
            <a:r>
              <a:rPr lang="en-IN" dirty="0"/>
              <a:t>Adaptive Replacement</a:t>
            </a:r>
          </a:p>
          <a:p>
            <a:r>
              <a:rPr lang="en-IN" dirty="0"/>
              <a:t>Lazy Adaptive </a:t>
            </a:r>
            <a:r>
              <a:rPr lang="en-IN" dirty="0" smtClean="0"/>
              <a:t>Replacement</a:t>
            </a:r>
            <a:endParaRPr lang="en-IN" dirty="0"/>
          </a:p>
        </p:txBody>
      </p:sp>
      <p:sp>
        <p:nvSpPr>
          <p:cNvPr id="4" name="Rectangle 3"/>
          <p:cNvSpPr/>
          <p:nvPr/>
        </p:nvSpPr>
        <p:spPr>
          <a:xfrm>
            <a:off x="827584" y="1475492"/>
            <a:ext cx="7416824" cy="369332"/>
          </a:xfrm>
          <a:prstGeom prst="rect">
            <a:avLst/>
          </a:prstGeom>
          <a:ln w="19050">
            <a:solidFill>
              <a:schemeClr val="tx2">
                <a:lumMod val="50000"/>
              </a:schemeClr>
            </a:solidFill>
            <a:prstDash val="lgDash"/>
          </a:ln>
        </p:spPr>
        <p:txBody>
          <a:bodyPr wrap="square">
            <a:spAutoFit/>
          </a:bodyPr>
          <a:lstStyle/>
          <a:p>
            <a:r>
              <a:rPr lang="en-IN" dirty="0" smtClean="0"/>
              <a:t>Currently Being Used Replacement Policies</a:t>
            </a:r>
            <a:endParaRPr lang="en-IN" dirty="0"/>
          </a:p>
        </p:txBody>
      </p:sp>
      <p:sp>
        <p:nvSpPr>
          <p:cNvPr id="6" name="Rectangle 5"/>
          <p:cNvSpPr/>
          <p:nvPr/>
        </p:nvSpPr>
        <p:spPr>
          <a:xfrm>
            <a:off x="863588" y="3412831"/>
            <a:ext cx="7416824" cy="369332"/>
          </a:xfrm>
          <a:prstGeom prst="rect">
            <a:avLst/>
          </a:prstGeom>
          <a:ln w="19050">
            <a:solidFill>
              <a:schemeClr val="tx2">
                <a:lumMod val="50000"/>
              </a:schemeClr>
            </a:solidFill>
            <a:prstDash val="lgDash"/>
          </a:ln>
        </p:spPr>
        <p:txBody>
          <a:bodyPr wrap="square">
            <a:spAutoFit/>
          </a:bodyPr>
          <a:lstStyle/>
          <a:p>
            <a:r>
              <a:rPr lang="en-IN" dirty="0" smtClean="0"/>
              <a:t>Proposed System</a:t>
            </a:r>
            <a:endParaRPr lang="en-IN" dirty="0"/>
          </a:p>
        </p:txBody>
      </p:sp>
      <p:sp>
        <p:nvSpPr>
          <p:cNvPr id="7" name="Rectangle 6"/>
          <p:cNvSpPr/>
          <p:nvPr/>
        </p:nvSpPr>
        <p:spPr>
          <a:xfrm>
            <a:off x="863588" y="4029165"/>
            <a:ext cx="7020780" cy="1200329"/>
          </a:xfrm>
          <a:prstGeom prst="rect">
            <a:avLst/>
          </a:prstGeom>
        </p:spPr>
        <p:txBody>
          <a:bodyPr wrap="square">
            <a:spAutoFit/>
          </a:bodyPr>
          <a:lstStyle/>
          <a:p>
            <a:r>
              <a:rPr lang="en-AU" dirty="0" smtClean="0"/>
              <a:t>Considers </a:t>
            </a:r>
            <a:r>
              <a:rPr lang="en-AU" dirty="0"/>
              <a:t>the recency and frequency for block or page replacement. </a:t>
            </a:r>
            <a:endParaRPr lang="en-AU" dirty="0" smtClean="0"/>
          </a:p>
          <a:p>
            <a:endParaRPr lang="en-AU" dirty="0"/>
          </a:p>
          <a:p>
            <a:r>
              <a:rPr lang="en-AU" dirty="0" smtClean="0"/>
              <a:t>The </a:t>
            </a:r>
            <a:r>
              <a:rPr lang="en-AU" dirty="0"/>
              <a:t>residence time in SSD Queue and hit count of a block are used to decide the popularity</a:t>
            </a:r>
            <a:endParaRPr lang="en-IN" dirty="0"/>
          </a:p>
        </p:txBody>
      </p:sp>
    </p:spTree>
    <p:extLst>
      <p:ext uri="{BB962C8B-B14F-4D97-AF65-F5344CB8AC3E}">
        <p14:creationId xmlns:p14="http://schemas.microsoft.com/office/powerpoint/2010/main" val="1007693164"/>
      </p:ext>
    </p:extLst>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bwMode="gray">
          <a:xfrm>
            <a:off x="999998" y="548681"/>
            <a:ext cx="7200800" cy="1440160"/>
          </a:xfrm>
          <a:prstGeom prst="rect">
            <a:avLst/>
          </a:prstGeom>
        </p:spPr>
        <p:txBody>
          <a:bodyPr vert="horz" lIns="91440" tIns="45720" rIns="91440" bIns="45720" rtlCol="0" anchor="ctr">
            <a:noAutofit/>
          </a:bodyPr>
          <a:lstStyle>
            <a:lvl1pPr algn="l" defTabSz="457200" rtl="0" eaLnBrk="1" latinLnBrk="0" hangingPunct="1">
              <a:spcBef>
                <a:spcPct val="0"/>
              </a:spcBef>
              <a:buNone/>
              <a:defRPr sz="4000" b="0" i="0" kern="1200" cap="none">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schemeClr val="bg2">
                    <a:lumMod val="10000"/>
                  </a:schemeClr>
                </a:solidFill>
              </a:rPr>
              <a:t>Block Replacement </a:t>
            </a:r>
            <a:r>
              <a:rPr lang="en-US" b="1" dirty="0">
                <a:solidFill>
                  <a:schemeClr val="bg2">
                    <a:lumMod val="10000"/>
                  </a:schemeClr>
                </a:solidFill>
              </a:rPr>
              <a:t>Based On Popularity (BRP)</a:t>
            </a:r>
            <a:endParaRPr lang="en-IN" b="1" dirty="0">
              <a:solidFill>
                <a:schemeClr val="bg2">
                  <a:lumMod val="10000"/>
                </a:schemeClr>
              </a:solidFill>
            </a:endParaRPr>
          </a:p>
        </p:txBody>
      </p:sp>
      <p:sp>
        <p:nvSpPr>
          <p:cNvPr id="4" name="Content Placeholder 2"/>
          <p:cNvSpPr>
            <a:spLocks noGrp="1"/>
          </p:cNvSpPr>
          <p:nvPr/>
        </p:nvSpPr>
        <p:spPr>
          <a:xfrm>
            <a:off x="755577" y="2132856"/>
            <a:ext cx="7560840" cy="1477328"/>
          </a:xfrm>
          <a:prstGeom prst="rect">
            <a:avLst/>
          </a:prstGeom>
        </p:spPr>
        <p:txBody>
          <a:bodyPr wrap="square">
            <a:spAutoFit/>
          </a:bodyPr>
          <a:lstStyle/>
          <a:p>
            <a:r>
              <a:rPr lang="en-US" dirty="0" smtClean="0"/>
              <a:t>This </a:t>
            </a:r>
            <a:r>
              <a:rPr lang="en-US" dirty="0"/>
              <a:t>Page Replacement Algorithm </a:t>
            </a:r>
            <a:r>
              <a:rPr lang="en-IN" dirty="0"/>
              <a:t>calculates the block popularity to select the block which will be admitted to SDD or evicted from SSD by Using the frequency and recency of block access.</a:t>
            </a:r>
          </a:p>
          <a:p>
            <a:r>
              <a:rPr lang="en-US" dirty="0"/>
              <a:t>     </a:t>
            </a:r>
            <a:r>
              <a:rPr lang="en-US" b="1" dirty="0"/>
              <a:t>Recency</a:t>
            </a:r>
            <a:r>
              <a:rPr lang="en-US" dirty="0"/>
              <a:t> 	– Last time of accessing a page</a:t>
            </a:r>
          </a:p>
          <a:p>
            <a:r>
              <a:rPr lang="en-US" dirty="0"/>
              <a:t>     </a:t>
            </a:r>
            <a:r>
              <a:rPr lang="en-US" b="1" dirty="0"/>
              <a:t>Frequency</a:t>
            </a:r>
            <a:r>
              <a:rPr lang="en-US" dirty="0"/>
              <a:t> 	</a:t>
            </a:r>
            <a:r>
              <a:rPr lang="en-US" dirty="0" smtClean="0"/>
              <a:t>– How </a:t>
            </a:r>
            <a:r>
              <a:rPr lang="en-US" dirty="0"/>
              <a:t>frequently page is being accessed</a:t>
            </a:r>
            <a:r>
              <a:rPr lang="en-US" dirty="0" smtClean="0"/>
              <a:t>.</a:t>
            </a:r>
            <a:endParaRPr lang="en-IN" dirty="0"/>
          </a:p>
        </p:txBody>
      </p:sp>
      <p:sp>
        <p:nvSpPr>
          <p:cNvPr id="5" name="Rectangle 4"/>
          <p:cNvSpPr/>
          <p:nvPr/>
        </p:nvSpPr>
        <p:spPr>
          <a:xfrm>
            <a:off x="755576" y="3861048"/>
            <a:ext cx="7560841" cy="1477328"/>
          </a:xfrm>
          <a:prstGeom prst="rect">
            <a:avLst/>
          </a:prstGeom>
        </p:spPr>
        <p:txBody>
          <a:bodyPr wrap="square">
            <a:spAutoFit/>
          </a:bodyPr>
          <a:lstStyle/>
          <a:p>
            <a:r>
              <a:rPr lang="en-AU" dirty="0"/>
              <a:t>This is achieved by the notion of block popularity, which is managed by </a:t>
            </a:r>
            <a:r>
              <a:rPr lang="en-AU" b="1" dirty="0" smtClean="0"/>
              <a:t>S_Queue.</a:t>
            </a:r>
          </a:p>
          <a:p>
            <a:endParaRPr lang="en-AU" dirty="0"/>
          </a:p>
          <a:p>
            <a:r>
              <a:rPr lang="en-AU" dirty="0" smtClean="0"/>
              <a:t>It </a:t>
            </a:r>
            <a:r>
              <a:rPr lang="en-AU" dirty="0"/>
              <a:t>also adopts G</a:t>
            </a:r>
            <a:r>
              <a:rPr lang="en-AU" dirty="0" smtClean="0"/>
              <a:t>host </a:t>
            </a:r>
            <a:r>
              <a:rPr lang="en-AU" dirty="0"/>
              <a:t>queue as a filter used to reduce the SSD write </a:t>
            </a:r>
            <a:r>
              <a:rPr lang="en-AU" b="1" dirty="0"/>
              <a:t>operations.</a:t>
            </a:r>
            <a:endParaRPr lang="en-IN" b="1" dirty="0"/>
          </a:p>
        </p:txBody>
      </p:sp>
    </p:spTree>
    <p:extLst>
      <p:ext uri="{BB962C8B-B14F-4D97-AF65-F5344CB8AC3E}">
        <p14:creationId xmlns:p14="http://schemas.microsoft.com/office/powerpoint/2010/main" val="1484016741"/>
      </p:ext>
    </p:extLst>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Mandar\Pictures\Picture3.png"/>
          <p:cNvPicPr/>
          <p:nvPr/>
        </p:nvPicPr>
        <p:blipFill>
          <a:blip r:embed="rId2">
            <a:extLst>
              <a:ext uri="{28A0092B-C50C-407E-A947-70E740481C1C}">
                <a14:useLocalDpi xmlns:a14="http://schemas.microsoft.com/office/drawing/2010/main" val="0"/>
              </a:ext>
            </a:extLst>
          </a:blip>
          <a:srcRect/>
          <a:stretch>
            <a:fillRect/>
          </a:stretch>
        </p:blipFill>
        <p:spPr bwMode="auto">
          <a:xfrm>
            <a:off x="827584" y="1844824"/>
            <a:ext cx="4320480" cy="4464496"/>
          </a:xfrm>
          <a:prstGeom prst="rect">
            <a:avLst/>
          </a:prstGeom>
          <a:noFill/>
          <a:ln>
            <a:noFill/>
          </a:ln>
        </p:spPr>
      </p:pic>
      <p:sp>
        <p:nvSpPr>
          <p:cNvPr id="3" name="Title 1"/>
          <p:cNvSpPr>
            <a:spLocks noGrp="1"/>
          </p:cNvSpPr>
          <p:nvPr/>
        </p:nvSpPr>
        <p:spPr bwMode="gray">
          <a:xfrm>
            <a:off x="971600" y="620688"/>
            <a:ext cx="7200800" cy="1080120"/>
          </a:xfrm>
          <a:prstGeom prst="rect">
            <a:avLst/>
          </a:prstGeom>
        </p:spPr>
        <p:txBody>
          <a:bodyPr vert="horz" lIns="91440" tIns="45720" rIns="91440" bIns="45720" rtlCol="0" anchor="ctr">
            <a:noAutofit/>
          </a:bodyPr>
          <a:lstStyle>
            <a:lvl1pPr algn="l" defTabSz="457200" rtl="0" eaLnBrk="1" latinLnBrk="0" hangingPunct="1">
              <a:spcBef>
                <a:spcPct val="0"/>
              </a:spcBef>
              <a:buNone/>
              <a:defRPr sz="4000" b="0" i="0" kern="1200" cap="none">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solidFill>
                  <a:schemeClr val="bg2">
                    <a:lumMod val="10000"/>
                  </a:schemeClr>
                </a:solidFill>
              </a:rPr>
              <a:t>Algorithm For Entering In Proper Queue</a:t>
            </a:r>
            <a:endParaRPr lang="en-IN" b="1" dirty="0">
              <a:solidFill>
                <a:schemeClr val="bg2">
                  <a:lumMod val="10000"/>
                </a:schemeClr>
              </a:solidFill>
            </a:endParaRPr>
          </a:p>
        </p:txBody>
      </p:sp>
      <p:pic>
        <p:nvPicPr>
          <p:cNvPr id="4" name="Picture 3"/>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Lst>
          </a:blip>
          <a:srcRect l="55670" r="13015" b="70618"/>
          <a:stretch/>
        </p:blipFill>
        <p:spPr bwMode="auto">
          <a:xfrm>
            <a:off x="5167114" y="1844824"/>
            <a:ext cx="3240360" cy="1728192"/>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428213868"/>
      </p:ext>
    </p:extLst>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5366" y="1225783"/>
            <a:ext cx="7416824" cy="923330"/>
          </a:xfrm>
          <a:prstGeom prst="rect">
            <a:avLst/>
          </a:prstGeom>
        </p:spPr>
        <p:txBody>
          <a:bodyPr wrap="square">
            <a:spAutoFit/>
          </a:bodyPr>
          <a:lstStyle/>
          <a:p>
            <a:pPr lvl="0"/>
            <a:r>
              <a:rPr lang="en-AU" dirty="0" smtClean="0"/>
              <a:t>When </a:t>
            </a:r>
            <a:r>
              <a:rPr lang="en-AU" dirty="0"/>
              <a:t>a request for a block arrives, </a:t>
            </a:r>
            <a:r>
              <a:rPr lang="en-AU" dirty="0" smtClean="0"/>
              <a:t>SSD Queue </a:t>
            </a:r>
            <a:r>
              <a:rPr lang="en-AU" dirty="0"/>
              <a:t>is first checked if the requested block is in the SSD cache or not. If true, the access information on the block is updated</a:t>
            </a:r>
            <a:r>
              <a:rPr lang="en-AU" dirty="0" smtClean="0"/>
              <a:t>.</a:t>
            </a:r>
            <a:endParaRPr lang="en-IN" dirty="0"/>
          </a:p>
        </p:txBody>
      </p:sp>
      <p:sp>
        <p:nvSpPr>
          <p:cNvPr id="3" name="Rectangle 2"/>
          <p:cNvSpPr/>
          <p:nvPr/>
        </p:nvSpPr>
        <p:spPr>
          <a:xfrm>
            <a:off x="845366" y="797511"/>
            <a:ext cx="7416824" cy="369332"/>
          </a:xfrm>
          <a:prstGeom prst="rect">
            <a:avLst/>
          </a:prstGeom>
          <a:ln w="19050">
            <a:solidFill>
              <a:schemeClr val="tx2">
                <a:lumMod val="50000"/>
              </a:schemeClr>
            </a:solidFill>
            <a:prstDash val="lgDash"/>
          </a:ln>
        </p:spPr>
        <p:txBody>
          <a:bodyPr wrap="square">
            <a:spAutoFit/>
          </a:bodyPr>
          <a:lstStyle/>
          <a:p>
            <a:r>
              <a:rPr lang="en-AU" b="1" dirty="0"/>
              <a:t>Case (1):</a:t>
            </a:r>
            <a:endParaRPr lang="en-IN" b="1" dirty="0"/>
          </a:p>
        </p:txBody>
      </p:sp>
      <p:sp>
        <p:nvSpPr>
          <p:cNvPr id="4" name="Rectangle 3"/>
          <p:cNvSpPr/>
          <p:nvPr/>
        </p:nvSpPr>
        <p:spPr>
          <a:xfrm>
            <a:off x="845366" y="2420888"/>
            <a:ext cx="7416824" cy="3384376"/>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2771800" y="3068960"/>
            <a:ext cx="504056" cy="504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smtClean="0">
                <a:solidFill>
                  <a:schemeClr val="tx1"/>
                </a:solidFill>
              </a:rPr>
              <a:t>1</a:t>
            </a:r>
            <a:endParaRPr lang="en-IN" b="1" dirty="0">
              <a:solidFill>
                <a:schemeClr val="tx1"/>
              </a:solidFill>
            </a:endParaRPr>
          </a:p>
        </p:txBody>
      </p:sp>
      <p:sp>
        <p:nvSpPr>
          <p:cNvPr id="6" name="Rectangle 5"/>
          <p:cNvSpPr/>
          <p:nvPr/>
        </p:nvSpPr>
        <p:spPr>
          <a:xfrm>
            <a:off x="3275856" y="3068960"/>
            <a:ext cx="504056" cy="504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solidFill>
                  <a:schemeClr val="tx1"/>
                </a:solidFill>
              </a:rPr>
              <a:t>3</a:t>
            </a:r>
          </a:p>
        </p:txBody>
      </p:sp>
      <p:sp>
        <p:nvSpPr>
          <p:cNvPr id="7" name="Rectangle 6"/>
          <p:cNvSpPr/>
          <p:nvPr/>
        </p:nvSpPr>
        <p:spPr>
          <a:xfrm>
            <a:off x="3779912" y="3068960"/>
            <a:ext cx="504056" cy="504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solidFill>
                  <a:schemeClr val="tx1"/>
                </a:solidFill>
              </a:rPr>
              <a:t>4</a:t>
            </a:r>
          </a:p>
        </p:txBody>
      </p:sp>
      <p:sp>
        <p:nvSpPr>
          <p:cNvPr id="8" name="Rectangle 7"/>
          <p:cNvSpPr/>
          <p:nvPr/>
        </p:nvSpPr>
        <p:spPr>
          <a:xfrm>
            <a:off x="4290864" y="3068960"/>
            <a:ext cx="504056" cy="504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solidFill>
                  <a:schemeClr val="tx1"/>
                </a:solidFill>
              </a:rPr>
              <a:t>5</a:t>
            </a:r>
          </a:p>
        </p:txBody>
      </p:sp>
      <p:sp>
        <p:nvSpPr>
          <p:cNvPr id="9" name="Rectangle 8"/>
          <p:cNvSpPr/>
          <p:nvPr/>
        </p:nvSpPr>
        <p:spPr>
          <a:xfrm>
            <a:off x="7315200" y="3066366"/>
            <a:ext cx="504056" cy="504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0" name="Rectangle 9"/>
          <p:cNvSpPr/>
          <p:nvPr/>
        </p:nvSpPr>
        <p:spPr>
          <a:xfrm>
            <a:off x="6811144" y="3067236"/>
            <a:ext cx="504056" cy="504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1" name="Rectangle 10"/>
          <p:cNvSpPr/>
          <p:nvPr/>
        </p:nvSpPr>
        <p:spPr>
          <a:xfrm>
            <a:off x="6307088" y="3067236"/>
            <a:ext cx="504056" cy="504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2" name="Rectangle 11"/>
          <p:cNvSpPr/>
          <p:nvPr/>
        </p:nvSpPr>
        <p:spPr>
          <a:xfrm>
            <a:off x="5803032" y="3067236"/>
            <a:ext cx="504056" cy="504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12"/>
          <p:cNvSpPr/>
          <p:nvPr/>
        </p:nvSpPr>
        <p:spPr>
          <a:xfrm>
            <a:off x="5298976" y="3068960"/>
            <a:ext cx="504056" cy="504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4" name="Rectangle 13"/>
          <p:cNvSpPr/>
          <p:nvPr/>
        </p:nvSpPr>
        <p:spPr>
          <a:xfrm>
            <a:off x="4794920" y="3068960"/>
            <a:ext cx="504056" cy="504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5" name="Rectangle 14"/>
          <p:cNvSpPr/>
          <p:nvPr/>
        </p:nvSpPr>
        <p:spPr>
          <a:xfrm>
            <a:off x="1187624" y="3068960"/>
            <a:ext cx="504056" cy="504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4</a:t>
            </a:r>
            <a:endParaRPr lang="en-IN" b="1" dirty="0">
              <a:solidFill>
                <a:schemeClr val="tx1"/>
              </a:solidFill>
            </a:endParaRPr>
          </a:p>
        </p:txBody>
      </p:sp>
      <p:sp>
        <p:nvSpPr>
          <p:cNvPr id="17" name="TextBox 16"/>
          <p:cNvSpPr txBox="1"/>
          <p:nvPr/>
        </p:nvSpPr>
        <p:spPr>
          <a:xfrm>
            <a:off x="1077858" y="2432703"/>
            <a:ext cx="1227644" cy="646331"/>
          </a:xfrm>
          <a:prstGeom prst="rect">
            <a:avLst/>
          </a:prstGeom>
          <a:noFill/>
        </p:spPr>
        <p:txBody>
          <a:bodyPr wrap="none" rtlCol="0">
            <a:spAutoFit/>
          </a:bodyPr>
          <a:lstStyle/>
          <a:p>
            <a:r>
              <a:rPr lang="en-IN" dirty="0" smtClean="0">
                <a:solidFill>
                  <a:schemeClr val="bg1"/>
                </a:solidFill>
              </a:rPr>
              <a:t>Requested</a:t>
            </a:r>
          </a:p>
          <a:p>
            <a:r>
              <a:rPr lang="en-IN" dirty="0" smtClean="0">
                <a:solidFill>
                  <a:schemeClr val="bg1"/>
                </a:solidFill>
              </a:rPr>
              <a:t>Block</a:t>
            </a:r>
            <a:endParaRPr lang="en-IN" dirty="0">
              <a:solidFill>
                <a:schemeClr val="bg1"/>
              </a:solidFill>
            </a:endParaRPr>
          </a:p>
        </p:txBody>
      </p:sp>
      <p:sp>
        <p:nvSpPr>
          <p:cNvPr id="18" name="TextBox 17"/>
          <p:cNvSpPr txBox="1"/>
          <p:nvPr/>
        </p:nvSpPr>
        <p:spPr>
          <a:xfrm>
            <a:off x="2771800" y="2709702"/>
            <a:ext cx="1308371" cy="369332"/>
          </a:xfrm>
          <a:prstGeom prst="rect">
            <a:avLst/>
          </a:prstGeom>
          <a:noFill/>
        </p:spPr>
        <p:txBody>
          <a:bodyPr wrap="none" rtlCol="0">
            <a:spAutoFit/>
          </a:bodyPr>
          <a:lstStyle/>
          <a:p>
            <a:r>
              <a:rPr lang="en-IN" dirty="0" smtClean="0">
                <a:solidFill>
                  <a:schemeClr val="bg1"/>
                </a:solidFill>
              </a:rPr>
              <a:t>SDD Queue</a:t>
            </a:r>
            <a:endParaRPr lang="en-IN" dirty="0">
              <a:solidFill>
                <a:schemeClr val="bg1"/>
              </a:solidFill>
            </a:endParaRPr>
          </a:p>
        </p:txBody>
      </p:sp>
      <p:sp>
        <p:nvSpPr>
          <p:cNvPr id="19" name="Rectangle 18"/>
          <p:cNvSpPr/>
          <p:nvPr/>
        </p:nvSpPr>
        <p:spPr>
          <a:xfrm>
            <a:off x="2771800" y="4078796"/>
            <a:ext cx="504056" cy="504000"/>
          </a:xfrm>
          <a:prstGeom prst="rect">
            <a:avLst/>
          </a:prstGeom>
          <a:solidFill>
            <a:srgbClr val="CC681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solidFill>
                  <a:schemeClr val="tx1"/>
                </a:solidFill>
              </a:rPr>
              <a:t>8</a:t>
            </a:r>
          </a:p>
        </p:txBody>
      </p:sp>
      <p:sp>
        <p:nvSpPr>
          <p:cNvPr id="20" name="Rectangle 19"/>
          <p:cNvSpPr/>
          <p:nvPr/>
        </p:nvSpPr>
        <p:spPr>
          <a:xfrm>
            <a:off x="3275856" y="4078796"/>
            <a:ext cx="504056" cy="504000"/>
          </a:xfrm>
          <a:prstGeom prst="rect">
            <a:avLst/>
          </a:prstGeom>
          <a:solidFill>
            <a:srgbClr val="CC681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smtClean="0">
                <a:solidFill>
                  <a:schemeClr val="tx1"/>
                </a:solidFill>
              </a:rPr>
              <a:t>7</a:t>
            </a:r>
            <a:endParaRPr lang="en-IN" b="1" dirty="0">
              <a:solidFill>
                <a:schemeClr val="tx1"/>
              </a:solidFill>
            </a:endParaRPr>
          </a:p>
        </p:txBody>
      </p:sp>
      <p:sp>
        <p:nvSpPr>
          <p:cNvPr id="21" name="Rectangle 20"/>
          <p:cNvSpPr/>
          <p:nvPr/>
        </p:nvSpPr>
        <p:spPr>
          <a:xfrm>
            <a:off x="3779912" y="4078796"/>
            <a:ext cx="504056" cy="504000"/>
          </a:xfrm>
          <a:prstGeom prst="rect">
            <a:avLst/>
          </a:prstGeom>
          <a:solidFill>
            <a:srgbClr val="CC681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b="1" dirty="0">
              <a:solidFill>
                <a:schemeClr val="tx1"/>
              </a:solidFill>
            </a:endParaRPr>
          </a:p>
        </p:txBody>
      </p:sp>
      <p:sp>
        <p:nvSpPr>
          <p:cNvPr id="22" name="Rectangle 21"/>
          <p:cNvSpPr/>
          <p:nvPr/>
        </p:nvSpPr>
        <p:spPr>
          <a:xfrm>
            <a:off x="4290864" y="4078796"/>
            <a:ext cx="504056" cy="504000"/>
          </a:xfrm>
          <a:prstGeom prst="rect">
            <a:avLst/>
          </a:prstGeom>
          <a:solidFill>
            <a:srgbClr val="CC681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b="1" dirty="0">
              <a:solidFill>
                <a:schemeClr val="tx1"/>
              </a:solidFill>
            </a:endParaRPr>
          </a:p>
        </p:txBody>
      </p:sp>
      <p:sp>
        <p:nvSpPr>
          <p:cNvPr id="24" name="Rectangle 23"/>
          <p:cNvSpPr/>
          <p:nvPr/>
        </p:nvSpPr>
        <p:spPr>
          <a:xfrm>
            <a:off x="6811144" y="4077072"/>
            <a:ext cx="504056" cy="504000"/>
          </a:xfrm>
          <a:prstGeom prst="rect">
            <a:avLst/>
          </a:prstGeom>
          <a:solidFill>
            <a:srgbClr val="CC681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5" name="Rectangle 24"/>
          <p:cNvSpPr/>
          <p:nvPr/>
        </p:nvSpPr>
        <p:spPr>
          <a:xfrm>
            <a:off x="6307088" y="4077072"/>
            <a:ext cx="504056" cy="504000"/>
          </a:xfrm>
          <a:prstGeom prst="rect">
            <a:avLst/>
          </a:prstGeom>
          <a:solidFill>
            <a:srgbClr val="CC681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6" name="Rectangle 25"/>
          <p:cNvSpPr/>
          <p:nvPr/>
        </p:nvSpPr>
        <p:spPr>
          <a:xfrm>
            <a:off x="5803032" y="4077072"/>
            <a:ext cx="504056" cy="504000"/>
          </a:xfrm>
          <a:prstGeom prst="rect">
            <a:avLst/>
          </a:prstGeom>
          <a:solidFill>
            <a:srgbClr val="CC681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7" name="Rectangle 26"/>
          <p:cNvSpPr/>
          <p:nvPr/>
        </p:nvSpPr>
        <p:spPr>
          <a:xfrm>
            <a:off x="5298976" y="4078796"/>
            <a:ext cx="504056" cy="504000"/>
          </a:xfrm>
          <a:prstGeom prst="rect">
            <a:avLst/>
          </a:prstGeom>
          <a:solidFill>
            <a:srgbClr val="CC681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8" name="Rectangle 27"/>
          <p:cNvSpPr/>
          <p:nvPr/>
        </p:nvSpPr>
        <p:spPr>
          <a:xfrm>
            <a:off x="4794920" y="4078796"/>
            <a:ext cx="504056" cy="504000"/>
          </a:xfrm>
          <a:prstGeom prst="rect">
            <a:avLst/>
          </a:prstGeom>
          <a:solidFill>
            <a:srgbClr val="CC681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9" name="TextBox 28"/>
          <p:cNvSpPr txBox="1"/>
          <p:nvPr/>
        </p:nvSpPr>
        <p:spPr>
          <a:xfrm>
            <a:off x="2771800" y="3717032"/>
            <a:ext cx="1451038" cy="369332"/>
          </a:xfrm>
          <a:prstGeom prst="rect">
            <a:avLst/>
          </a:prstGeom>
          <a:noFill/>
        </p:spPr>
        <p:txBody>
          <a:bodyPr wrap="none" rtlCol="0">
            <a:spAutoFit/>
          </a:bodyPr>
          <a:lstStyle/>
          <a:p>
            <a:r>
              <a:rPr lang="en-IN" dirty="0" smtClean="0">
                <a:solidFill>
                  <a:schemeClr val="bg1"/>
                </a:solidFill>
              </a:rPr>
              <a:t>Ghost Queue</a:t>
            </a:r>
            <a:endParaRPr lang="en-IN" dirty="0">
              <a:solidFill>
                <a:schemeClr val="bg1"/>
              </a:solidFill>
            </a:endParaRPr>
          </a:p>
        </p:txBody>
      </p:sp>
      <p:sp>
        <p:nvSpPr>
          <p:cNvPr id="30" name="Rectangle 29"/>
          <p:cNvSpPr/>
          <p:nvPr/>
        </p:nvSpPr>
        <p:spPr>
          <a:xfrm>
            <a:off x="3779912" y="3065496"/>
            <a:ext cx="504056" cy="504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smtClean="0">
                <a:solidFill>
                  <a:schemeClr val="tx1"/>
                </a:solidFill>
              </a:rPr>
              <a:t>3</a:t>
            </a:r>
            <a:endParaRPr lang="en-IN" b="1" dirty="0">
              <a:solidFill>
                <a:schemeClr val="tx1"/>
              </a:solidFill>
            </a:endParaRPr>
          </a:p>
        </p:txBody>
      </p:sp>
      <p:sp>
        <p:nvSpPr>
          <p:cNvPr id="31" name="Rectangle 30"/>
          <p:cNvSpPr/>
          <p:nvPr/>
        </p:nvSpPr>
        <p:spPr>
          <a:xfrm>
            <a:off x="3275856" y="3066366"/>
            <a:ext cx="504056" cy="504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smtClean="0">
                <a:solidFill>
                  <a:schemeClr val="tx1"/>
                </a:solidFill>
              </a:rPr>
              <a:t>1</a:t>
            </a:r>
            <a:endParaRPr lang="en-IN" b="1" dirty="0">
              <a:solidFill>
                <a:schemeClr val="tx1"/>
              </a:solidFill>
            </a:endParaRPr>
          </a:p>
        </p:txBody>
      </p:sp>
      <p:sp>
        <p:nvSpPr>
          <p:cNvPr id="32" name="Rectangle 31"/>
          <p:cNvSpPr/>
          <p:nvPr/>
        </p:nvSpPr>
        <p:spPr>
          <a:xfrm>
            <a:off x="2771800" y="3066366"/>
            <a:ext cx="504056" cy="504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smtClean="0">
                <a:solidFill>
                  <a:schemeClr val="tx1"/>
                </a:solidFill>
              </a:rPr>
              <a:t>4</a:t>
            </a:r>
            <a:endParaRPr lang="en-IN" b="1" dirty="0">
              <a:solidFill>
                <a:schemeClr val="tx1"/>
              </a:solidFill>
            </a:endParaRPr>
          </a:p>
        </p:txBody>
      </p:sp>
    </p:spTree>
    <p:extLst>
      <p:ext uri="{BB962C8B-B14F-4D97-AF65-F5344CB8AC3E}">
        <p14:creationId xmlns:p14="http://schemas.microsoft.com/office/powerpoint/2010/main" val="237895907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7"/>
                                        </p:tgtEl>
                                        <p:attrNameLst>
                                          <p:attrName>style.color</p:attrName>
                                        </p:attrNameLst>
                                      </p:cBhvr>
                                      <p:to>
                                        <a:schemeClr val="bg1"/>
                                      </p:to>
                                    </p:animClr>
                                    <p:animClr clrSpc="rgb" dir="cw">
                                      <p:cBhvr>
                                        <p:cTn id="7" dur="250" autoRev="1" fill="remove"/>
                                        <p:tgtEl>
                                          <p:spTgt spid="7"/>
                                        </p:tgtEl>
                                        <p:attrNameLst>
                                          <p:attrName>fillcolor</p:attrName>
                                        </p:attrNameLst>
                                      </p:cBhvr>
                                      <p:to>
                                        <a:schemeClr val="bg1"/>
                                      </p:to>
                                    </p:animClr>
                                    <p:set>
                                      <p:cBhvr>
                                        <p:cTn id="8" dur="250" autoRev="1" fill="remove"/>
                                        <p:tgtEl>
                                          <p:spTgt spid="7"/>
                                        </p:tgtEl>
                                        <p:attrNameLst>
                                          <p:attrName>fill.type</p:attrName>
                                        </p:attrNameLst>
                                      </p:cBhvr>
                                      <p:to>
                                        <p:strVal val="solid"/>
                                      </p:to>
                                    </p:set>
                                    <p:set>
                                      <p:cBhvr>
                                        <p:cTn id="9" dur="250" autoRev="1" fill="remove"/>
                                        <p:tgtEl>
                                          <p:spTgt spid="7"/>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0" grpId="0" animBg="1"/>
      <p:bldP spid="31" grpId="0" animBg="1"/>
      <p:bldP spid="3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5366" y="797511"/>
            <a:ext cx="7416824" cy="369332"/>
          </a:xfrm>
          <a:prstGeom prst="rect">
            <a:avLst/>
          </a:prstGeom>
          <a:ln w="19050">
            <a:solidFill>
              <a:schemeClr val="tx2">
                <a:lumMod val="50000"/>
              </a:schemeClr>
            </a:solidFill>
            <a:prstDash val="lgDash"/>
          </a:ln>
        </p:spPr>
        <p:txBody>
          <a:bodyPr wrap="square">
            <a:spAutoFit/>
          </a:bodyPr>
          <a:lstStyle/>
          <a:p>
            <a:r>
              <a:rPr lang="en-AU" b="1" dirty="0"/>
              <a:t>Case </a:t>
            </a:r>
            <a:r>
              <a:rPr lang="en-AU" b="1" dirty="0" smtClean="0"/>
              <a:t>(2):</a:t>
            </a:r>
            <a:endParaRPr lang="en-IN" b="1" dirty="0"/>
          </a:p>
        </p:txBody>
      </p:sp>
      <p:sp>
        <p:nvSpPr>
          <p:cNvPr id="3" name="Rectangle 2"/>
          <p:cNvSpPr/>
          <p:nvPr/>
        </p:nvSpPr>
        <p:spPr>
          <a:xfrm>
            <a:off x="845366" y="1268760"/>
            <a:ext cx="7416824" cy="923330"/>
          </a:xfrm>
          <a:prstGeom prst="rect">
            <a:avLst/>
          </a:prstGeom>
        </p:spPr>
        <p:txBody>
          <a:bodyPr wrap="square">
            <a:spAutoFit/>
          </a:bodyPr>
          <a:lstStyle/>
          <a:p>
            <a:pPr lvl="0"/>
            <a:r>
              <a:rPr lang="en-AU" dirty="0"/>
              <a:t>If the requested block is not found, Ghost Queue is checked for its presence. Then the requested block is moved to the SSD cache by referring to the metadata of the block in Ghost Queue.</a:t>
            </a:r>
            <a:endParaRPr lang="en-IN" dirty="0"/>
          </a:p>
        </p:txBody>
      </p:sp>
      <p:sp>
        <p:nvSpPr>
          <p:cNvPr id="4" name="Rectangle 3"/>
          <p:cNvSpPr/>
          <p:nvPr/>
        </p:nvSpPr>
        <p:spPr>
          <a:xfrm>
            <a:off x="845366" y="2420888"/>
            <a:ext cx="7416824" cy="3384376"/>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2771800" y="3058130"/>
            <a:ext cx="504056" cy="504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smtClean="0">
                <a:solidFill>
                  <a:schemeClr val="tx1"/>
                </a:solidFill>
              </a:rPr>
              <a:t>1</a:t>
            </a:r>
            <a:endParaRPr lang="en-IN" b="1" dirty="0">
              <a:solidFill>
                <a:schemeClr val="tx1"/>
              </a:solidFill>
            </a:endParaRPr>
          </a:p>
        </p:txBody>
      </p:sp>
      <p:sp>
        <p:nvSpPr>
          <p:cNvPr id="6" name="Rectangle 5"/>
          <p:cNvSpPr/>
          <p:nvPr/>
        </p:nvSpPr>
        <p:spPr>
          <a:xfrm>
            <a:off x="3275856" y="3058130"/>
            <a:ext cx="504056" cy="504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solidFill>
                  <a:schemeClr val="tx1"/>
                </a:solidFill>
              </a:rPr>
              <a:t>3</a:t>
            </a:r>
          </a:p>
        </p:txBody>
      </p:sp>
      <p:sp>
        <p:nvSpPr>
          <p:cNvPr id="7" name="Rectangle 6"/>
          <p:cNvSpPr/>
          <p:nvPr/>
        </p:nvSpPr>
        <p:spPr>
          <a:xfrm>
            <a:off x="3779912" y="3058130"/>
            <a:ext cx="504056" cy="504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solidFill>
                  <a:schemeClr val="tx1"/>
                </a:solidFill>
              </a:rPr>
              <a:t>4</a:t>
            </a:r>
          </a:p>
        </p:txBody>
      </p:sp>
      <p:sp>
        <p:nvSpPr>
          <p:cNvPr id="8" name="Rectangle 7"/>
          <p:cNvSpPr/>
          <p:nvPr/>
        </p:nvSpPr>
        <p:spPr>
          <a:xfrm>
            <a:off x="4290864" y="3058130"/>
            <a:ext cx="504056" cy="504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solidFill>
                  <a:schemeClr val="tx1"/>
                </a:solidFill>
              </a:rPr>
              <a:t>5</a:t>
            </a:r>
          </a:p>
        </p:txBody>
      </p:sp>
      <p:sp>
        <p:nvSpPr>
          <p:cNvPr id="9" name="Rectangle 8"/>
          <p:cNvSpPr/>
          <p:nvPr/>
        </p:nvSpPr>
        <p:spPr>
          <a:xfrm>
            <a:off x="7304314" y="3058129"/>
            <a:ext cx="504056" cy="504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0" name="Rectangle 9"/>
          <p:cNvSpPr/>
          <p:nvPr/>
        </p:nvSpPr>
        <p:spPr>
          <a:xfrm>
            <a:off x="6811144" y="3053452"/>
            <a:ext cx="504056" cy="504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1" name="Rectangle 10"/>
          <p:cNvSpPr/>
          <p:nvPr/>
        </p:nvSpPr>
        <p:spPr>
          <a:xfrm>
            <a:off x="6307088" y="3053452"/>
            <a:ext cx="504056" cy="504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2" name="Rectangle 11"/>
          <p:cNvSpPr/>
          <p:nvPr/>
        </p:nvSpPr>
        <p:spPr>
          <a:xfrm>
            <a:off x="5803032" y="3053452"/>
            <a:ext cx="504056" cy="504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12"/>
          <p:cNvSpPr/>
          <p:nvPr/>
        </p:nvSpPr>
        <p:spPr>
          <a:xfrm>
            <a:off x="5298976" y="3055176"/>
            <a:ext cx="504056" cy="504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4" name="Rectangle 13"/>
          <p:cNvSpPr/>
          <p:nvPr/>
        </p:nvSpPr>
        <p:spPr>
          <a:xfrm>
            <a:off x="4794920" y="3060610"/>
            <a:ext cx="504056" cy="5015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5" name="Rectangle 14"/>
          <p:cNvSpPr/>
          <p:nvPr/>
        </p:nvSpPr>
        <p:spPr>
          <a:xfrm>
            <a:off x="1187624" y="4077072"/>
            <a:ext cx="504056" cy="504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7</a:t>
            </a:r>
            <a:endParaRPr lang="en-IN" b="1" dirty="0">
              <a:solidFill>
                <a:schemeClr val="tx1"/>
              </a:solidFill>
            </a:endParaRPr>
          </a:p>
        </p:txBody>
      </p:sp>
      <p:sp>
        <p:nvSpPr>
          <p:cNvPr id="16" name="TextBox 15"/>
          <p:cNvSpPr txBox="1"/>
          <p:nvPr/>
        </p:nvSpPr>
        <p:spPr>
          <a:xfrm>
            <a:off x="1077858" y="3440815"/>
            <a:ext cx="1227644" cy="646331"/>
          </a:xfrm>
          <a:prstGeom prst="rect">
            <a:avLst/>
          </a:prstGeom>
          <a:noFill/>
        </p:spPr>
        <p:txBody>
          <a:bodyPr wrap="none" rtlCol="0">
            <a:spAutoFit/>
          </a:bodyPr>
          <a:lstStyle/>
          <a:p>
            <a:r>
              <a:rPr lang="en-IN" dirty="0" smtClean="0">
                <a:solidFill>
                  <a:schemeClr val="bg1"/>
                </a:solidFill>
              </a:rPr>
              <a:t>Requested</a:t>
            </a:r>
          </a:p>
          <a:p>
            <a:r>
              <a:rPr lang="en-IN" dirty="0" smtClean="0">
                <a:solidFill>
                  <a:schemeClr val="bg1"/>
                </a:solidFill>
              </a:rPr>
              <a:t>Block</a:t>
            </a:r>
            <a:endParaRPr lang="en-IN" dirty="0">
              <a:solidFill>
                <a:schemeClr val="bg1"/>
              </a:solidFill>
            </a:endParaRPr>
          </a:p>
        </p:txBody>
      </p:sp>
      <p:sp>
        <p:nvSpPr>
          <p:cNvPr id="17" name="TextBox 16"/>
          <p:cNvSpPr txBox="1"/>
          <p:nvPr/>
        </p:nvSpPr>
        <p:spPr>
          <a:xfrm>
            <a:off x="2771867" y="2699684"/>
            <a:ext cx="1308371" cy="369332"/>
          </a:xfrm>
          <a:prstGeom prst="rect">
            <a:avLst/>
          </a:prstGeom>
          <a:noFill/>
        </p:spPr>
        <p:txBody>
          <a:bodyPr wrap="none" rtlCol="0">
            <a:spAutoFit/>
          </a:bodyPr>
          <a:lstStyle/>
          <a:p>
            <a:r>
              <a:rPr lang="en-IN" dirty="0" smtClean="0">
                <a:solidFill>
                  <a:schemeClr val="bg1"/>
                </a:solidFill>
              </a:rPr>
              <a:t>SDD Queue</a:t>
            </a:r>
            <a:endParaRPr lang="en-IN" dirty="0">
              <a:solidFill>
                <a:schemeClr val="bg1"/>
              </a:solidFill>
            </a:endParaRPr>
          </a:p>
        </p:txBody>
      </p:sp>
      <p:sp>
        <p:nvSpPr>
          <p:cNvPr id="18" name="Rectangle 17"/>
          <p:cNvSpPr/>
          <p:nvPr/>
        </p:nvSpPr>
        <p:spPr>
          <a:xfrm>
            <a:off x="2771800" y="4078796"/>
            <a:ext cx="504056" cy="504000"/>
          </a:xfrm>
          <a:prstGeom prst="rect">
            <a:avLst/>
          </a:prstGeom>
          <a:solidFill>
            <a:srgbClr val="CC681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solidFill>
                  <a:schemeClr val="tx1"/>
                </a:solidFill>
              </a:rPr>
              <a:t>8</a:t>
            </a:r>
          </a:p>
        </p:txBody>
      </p:sp>
      <p:sp>
        <p:nvSpPr>
          <p:cNvPr id="19" name="Rectangle 18"/>
          <p:cNvSpPr/>
          <p:nvPr/>
        </p:nvSpPr>
        <p:spPr>
          <a:xfrm>
            <a:off x="3275856" y="4078796"/>
            <a:ext cx="504056" cy="504000"/>
          </a:xfrm>
          <a:prstGeom prst="rect">
            <a:avLst/>
          </a:prstGeom>
          <a:solidFill>
            <a:srgbClr val="CC681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smtClean="0">
                <a:solidFill>
                  <a:schemeClr val="tx1"/>
                </a:solidFill>
              </a:rPr>
              <a:t>7</a:t>
            </a:r>
            <a:endParaRPr lang="en-IN" b="1" dirty="0">
              <a:solidFill>
                <a:schemeClr val="tx1"/>
              </a:solidFill>
            </a:endParaRPr>
          </a:p>
        </p:txBody>
      </p:sp>
      <p:sp>
        <p:nvSpPr>
          <p:cNvPr id="20" name="Rectangle 19"/>
          <p:cNvSpPr/>
          <p:nvPr/>
        </p:nvSpPr>
        <p:spPr>
          <a:xfrm>
            <a:off x="3779912" y="4078796"/>
            <a:ext cx="504056" cy="504000"/>
          </a:xfrm>
          <a:prstGeom prst="rect">
            <a:avLst/>
          </a:prstGeom>
          <a:solidFill>
            <a:srgbClr val="CC681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b="1" dirty="0">
              <a:solidFill>
                <a:schemeClr val="tx1"/>
              </a:solidFill>
            </a:endParaRPr>
          </a:p>
        </p:txBody>
      </p:sp>
      <p:sp>
        <p:nvSpPr>
          <p:cNvPr id="21" name="Rectangle 20"/>
          <p:cNvSpPr/>
          <p:nvPr/>
        </p:nvSpPr>
        <p:spPr>
          <a:xfrm>
            <a:off x="4290864" y="4078796"/>
            <a:ext cx="504056" cy="504000"/>
          </a:xfrm>
          <a:prstGeom prst="rect">
            <a:avLst/>
          </a:prstGeom>
          <a:solidFill>
            <a:srgbClr val="CC681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b="1" dirty="0">
              <a:solidFill>
                <a:schemeClr val="tx1"/>
              </a:solidFill>
            </a:endParaRPr>
          </a:p>
        </p:txBody>
      </p:sp>
      <p:sp>
        <p:nvSpPr>
          <p:cNvPr id="22" name="Rectangle 21"/>
          <p:cNvSpPr/>
          <p:nvPr/>
        </p:nvSpPr>
        <p:spPr>
          <a:xfrm>
            <a:off x="6811144" y="4077072"/>
            <a:ext cx="504056" cy="504000"/>
          </a:xfrm>
          <a:prstGeom prst="rect">
            <a:avLst/>
          </a:prstGeom>
          <a:solidFill>
            <a:srgbClr val="CC681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3" name="Rectangle 22"/>
          <p:cNvSpPr/>
          <p:nvPr/>
        </p:nvSpPr>
        <p:spPr>
          <a:xfrm>
            <a:off x="6307088" y="4077072"/>
            <a:ext cx="504056" cy="504000"/>
          </a:xfrm>
          <a:prstGeom prst="rect">
            <a:avLst/>
          </a:prstGeom>
          <a:solidFill>
            <a:srgbClr val="CC681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4" name="Rectangle 23"/>
          <p:cNvSpPr/>
          <p:nvPr/>
        </p:nvSpPr>
        <p:spPr>
          <a:xfrm>
            <a:off x="5803032" y="4077072"/>
            <a:ext cx="504056" cy="504000"/>
          </a:xfrm>
          <a:prstGeom prst="rect">
            <a:avLst/>
          </a:prstGeom>
          <a:solidFill>
            <a:srgbClr val="CC681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5" name="Rectangle 24"/>
          <p:cNvSpPr/>
          <p:nvPr/>
        </p:nvSpPr>
        <p:spPr>
          <a:xfrm>
            <a:off x="5298976" y="4078796"/>
            <a:ext cx="504056" cy="504000"/>
          </a:xfrm>
          <a:prstGeom prst="rect">
            <a:avLst/>
          </a:prstGeom>
          <a:solidFill>
            <a:srgbClr val="CC681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6" name="Rectangle 25"/>
          <p:cNvSpPr/>
          <p:nvPr/>
        </p:nvSpPr>
        <p:spPr>
          <a:xfrm>
            <a:off x="4794920" y="4078796"/>
            <a:ext cx="504056" cy="504000"/>
          </a:xfrm>
          <a:prstGeom prst="rect">
            <a:avLst/>
          </a:prstGeom>
          <a:solidFill>
            <a:srgbClr val="CC681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7" name="TextBox 26"/>
          <p:cNvSpPr txBox="1"/>
          <p:nvPr/>
        </p:nvSpPr>
        <p:spPr>
          <a:xfrm>
            <a:off x="2771800" y="3717032"/>
            <a:ext cx="1451038" cy="369332"/>
          </a:xfrm>
          <a:prstGeom prst="rect">
            <a:avLst/>
          </a:prstGeom>
          <a:noFill/>
        </p:spPr>
        <p:txBody>
          <a:bodyPr wrap="none" rtlCol="0">
            <a:spAutoFit/>
          </a:bodyPr>
          <a:lstStyle/>
          <a:p>
            <a:r>
              <a:rPr lang="en-IN" dirty="0" smtClean="0">
                <a:solidFill>
                  <a:schemeClr val="bg1"/>
                </a:solidFill>
              </a:rPr>
              <a:t>Ghost Queue</a:t>
            </a:r>
            <a:endParaRPr lang="en-IN" dirty="0">
              <a:solidFill>
                <a:schemeClr val="bg1"/>
              </a:solidFill>
            </a:endParaRPr>
          </a:p>
        </p:txBody>
      </p:sp>
      <p:sp>
        <p:nvSpPr>
          <p:cNvPr id="28" name="Rectangle 27"/>
          <p:cNvSpPr/>
          <p:nvPr/>
        </p:nvSpPr>
        <p:spPr>
          <a:xfrm>
            <a:off x="4284035" y="3053453"/>
            <a:ext cx="504056" cy="504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smtClean="0">
                <a:solidFill>
                  <a:schemeClr val="tx1"/>
                </a:solidFill>
              </a:rPr>
              <a:t>4</a:t>
            </a:r>
            <a:endParaRPr lang="en-IN" b="1" dirty="0">
              <a:solidFill>
                <a:schemeClr val="tx1"/>
              </a:solidFill>
            </a:endParaRPr>
          </a:p>
        </p:txBody>
      </p:sp>
      <p:sp>
        <p:nvSpPr>
          <p:cNvPr id="29" name="Rectangle 28"/>
          <p:cNvSpPr/>
          <p:nvPr/>
        </p:nvSpPr>
        <p:spPr>
          <a:xfrm>
            <a:off x="3779979" y="3054323"/>
            <a:ext cx="504056" cy="504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smtClean="0">
                <a:solidFill>
                  <a:schemeClr val="tx1"/>
                </a:solidFill>
              </a:rPr>
              <a:t>3</a:t>
            </a:r>
            <a:endParaRPr lang="en-IN" b="1" dirty="0">
              <a:solidFill>
                <a:schemeClr val="tx1"/>
              </a:solidFill>
            </a:endParaRPr>
          </a:p>
        </p:txBody>
      </p:sp>
      <p:sp>
        <p:nvSpPr>
          <p:cNvPr id="30" name="Rectangle 29"/>
          <p:cNvSpPr/>
          <p:nvPr/>
        </p:nvSpPr>
        <p:spPr>
          <a:xfrm>
            <a:off x="3275923" y="3054323"/>
            <a:ext cx="504056" cy="504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smtClean="0">
                <a:solidFill>
                  <a:schemeClr val="tx1"/>
                </a:solidFill>
              </a:rPr>
              <a:t>1</a:t>
            </a:r>
            <a:endParaRPr lang="en-IN" b="1" dirty="0">
              <a:solidFill>
                <a:schemeClr val="tx1"/>
              </a:solidFill>
            </a:endParaRPr>
          </a:p>
        </p:txBody>
      </p:sp>
      <p:sp>
        <p:nvSpPr>
          <p:cNvPr id="32" name="Rectangle 31"/>
          <p:cNvSpPr/>
          <p:nvPr/>
        </p:nvSpPr>
        <p:spPr>
          <a:xfrm>
            <a:off x="2771867" y="3058130"/>
            <a:ext cx="504056" cy="504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solidFill>
                  <a:schemeClr val="tx1"/>
                </a:solidFill>
              </a:rPr>
              <a:t>7</a:t>
            </a:r>
          </a:p>
        </p:txBody>
      </p:sp>
      <p:sp>
        <p:nvSpPr>
          <p:cNvPr id="33" name="Rectangle 32"/>
          <p:cNvSpPr/>
          <p:nvPr/>
        </p:nvSpPr>
        <p:spPr>
          <a:xfrm>
            <a:off x="3275856" y="4077072"/>
            <a:ext cx="504056" cy="504000"/>
          </a:xfrm>
          <a:prstGeom prst="rect">
            <a:avLst/>
          </a:prstGeom>
          <a:solidFill>
            <a:srgbClr val="CC681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b="1" dirty="0">
              <a:solidFill>
                <a:schemeClr val="tx1"/>
              </a:solidFill>
            </a:endParaRPr>
          </a:p>
        </p:txBody>
      </p:sp>
      <p:sp>
        <p:nvSpPr>
          <p:cNvPr id="34" name="Rectangle 33"/>
          <p:cNvSpPr/>
          <p:nvPr/>
        </p:nvSpPr>
        <p:spPr>
          <a:xfrm>
            <a:off x="4788091" y="3058130"/>
            <a:ext cx="504056" cy="504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smtClean="0">
                <a:solidFill>
                  <a:schemeClr val="tx1"/>
                </a:solidFill>
              </a:rPr>
              <a:t>5</a:t>
            </a:r>
            <a:endParaRPr lang="en-IN" b="1" dirty="0">
              <a:solidFill>
                <a:schemeClr val="tx1"/>
              </a:solidFill>
            </a:endParaRPr>
          </a:p>
        </p:txBody>
      </p:sp>
    </p:spTree>
    <p:extLst>
      <p:ext uri="{BB962C8B-B14F-4D97-AF65-F5344CB8AC3E}">
        <p14:creationId xmlns:p14="http://schemas.microsoft.com/office/powerpoint/2010/main" val="39706603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19"/>
                                        </p:tgtEl>
                                        <p:attrNameLst>
                                          <p:attrName>style.color</p:attrName>
                                        </p:attrNameLst>
                                      </p:cBhvr>
                                      <p:to>
                                        <a:schemeClr val="bg1"/>
                                      </p:to>
                                    </p:animClr>
                                    <p:animClr clrSpc="rgb" dir="cw">
                                      <p:cBhvr>
                                        <p:cTn id="7" dur="250" autoRev="1" fill="remove"/>
                                        <p:tgtEl>
                                          <p:spTgt spid="19"/>
                                        </p:tgtEl>
                                        <p:attrNameLst>
                                          <p:attrName>fillcolor</p:attrName>
                                        </p:attrNameLst>
                                      </p:cBhvr>
                                      <p:to>
                                        <a:schemeClr val="bg1"/>
                                      </p:to>
                                    </p:animClr>
                                    <p:set>
                                      <p:cBhvr>
                                        <p:cTn id="8" dur="250" autoRev="1" fill="remove"/>
                                        <p:tgtEl>
                                          <p:spTgt spid="19"/>
                                        </p:tgtEl>
                                        <p:attrNameLst>
                                          <p:attrName>fill.type</p:attrName>
                                        </p:attrNameLst>
                                      </p:cBhvr>
                                      <p:to>
                                        <p:strVal val="solid"/>
                                      </p:to>
                                    </p:set>
                                    <p:set>
                                      <p:cBhvr>
                                        <p:cTn id="9" dur="250" autoRev="1" fill="remove"/>
                                        <p:tgtEl>
                                          <p:spTgt spid="19"/>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3"/>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8" grpId="0" animBg="1"/>
      <p:bldP spid="29" grpId="0" animBg="1"/>
      <p:bldP spid="30" grpId="0" animBg="1"/>
      <p:bldP spid="32" grpId="0" animBg="1"/>
      <p:bldP spid="33" grpId="0" animBg="1"/>
      <p:bldP spid="3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5366" y="797511"/>
            <a:ext cx="7416824" cy="369332"/>
          </a:xfrm>
          <a:prstGeom prst="rect">
            <a:avLst/>
          </a:prstGeom>
          <a:ln w="19050">
            <a:solidFill>
              <a:schemeClr val="tx2">
                <a:lumMod val="50000"/>
              </a:schemeClr>
            </a:solidFill>
            <a:prstDash val="lgDash"/>
          </a:ln>
        </p:spPr>
        <p:txBody>
          <a:bodyPr wrap="square">
            <a:spAutoFit/>
          </a:bodyPr>
          <a:lstStyle/>
          <a:p>
            <a:r>
              <a:rPr lang="en-AU" b="1" dirty="0"/>
              <a:t>Case </a:t>
            </a:r>
            <a:r>
              <a:rPr lang="en-AU" b="1" dirty="0" smtClean="0"/>
              <a:t>(3):</a:t>
            </a:r>
            <a:endParaRPr lang="en-IN" b="1" dirty="0"/>
          </a:p>
        </p:txBody>
      </p:sp>
      <p:sp>
        <p:nvSpPr>
          <p:cNvPr id="3" name="Rectangle 2"/>
          <p:cNvSpPr/>
          <p:nvPr/>
        </p:nvSpPr>
        <p:spPr>
          <a:xfrm>
            <a:off x="845366" y="1268760"/>
            <a:ext cx="7416824" cy="646331"/>
          </a:xfrm>
          <a:prstGeom prst="rect">
            <a:avLst/>
          </a:prstGeom>
        </p:spPr>
        <p:txBody>
          <a:bodyPr wrap="square">
            <a:spAutoFit/>
          </a:bodyPr>
          <a:lstStyle/>
          <a:p>
            <a:pPr lvl="0"/>
            <a:r>
              <a:rPr lang="en-AU" dirty="0"/>
              <a:t>When the requested block is not in both SSD Queue and Ghost Queue, the metadata of the request block is put in the head of Ghost Queue.</a:t>
            </a:r>
            <a:endParaRPr lang="en-IN" dirty="0"/>
          </a:p>
        </p:txBody>
      </p:sp>
      <p:sp>
        <p:nvSpPr>
          <p:cNvPr id="4" name="Rectangle 3"/>
          <p:cNvSpPr/>
          <p:nvPr/>
        </p:nvSpPr>
        <p:spPr>
          <a:xfrm>
            <a:off x="845366" y="2420888"/>
            <a:ext cx="7416824" cy="3384376"/>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2771800" y="3058130"/>
            <a:ext cx="504056" cy="504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smtClean="0">
                <a:solidFill>
                  <a:schemeClr val="tx1"/>
                </a:solidFill>
              </a:rPr>
              <a:t>1</a:t>
            </a:r>
            <a:endParaRPr lang="en-IN" b="1" dirty="0">
              <a:solidFill>
                <a:schemeClr val="tx1"/>
              </a:solidFill>
            </a:endParaRPr>
          </a:p>
        </p:txBody>
      </p:sp>
      <p:sp>
        <p:nvSpPr>
          <p:cNvPr id="6" name="Rectangle 5"/>
          <p:cNvSpPr/>
          <p:nvPr/>
        </p:nvSpPr>
        <p:spPr>
          <a:xfrm>
            <a:off x="3275856" y="3058130"/>
            <a:ext cx="504056" cy="504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solidFill>
                  <a:schemeClr val="tx1"/>
                </a:solidFill>
              </a:rPr>
              <a:t>3</a:t>
            </a:r>
          </a:p>
        </p:txBody>
      </p:sp>
      <p:sp>
        <p:nvSpPr>
          <p:cNvPr id="7" name="Rectangle 6"/>
          <p:cNvSpPr/>
          <p:nvPr/>
        </p:nvSpPr>
        <p:spPr>
          <a:xfrm>
            <a:off x="3779912" y="3058130"/>
            <a:ext cx="504056" cy="504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solidFill>
                  <a:schemeClr val="tx1"/>
                </a:solidFill>
              </a:rPr>
              <a:t>4</a:t>
            </a:r>
          </a:p>
        </p:txBody>
      </p:sp>
      <p:sp>
        <p:nvSpPr>
          <p:cNvPr id="8" name="Rectangle 7"/>
          <p:cNvSpPr/>
          <p:nvPr/>
        </p:nvSpPr>
        <p:spPr>
          <a:xfrm>
            <a:off x="4290864" y="3058130"/>
            <a:ext cx="504056" cy="504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solidFill>
                  <a:schemeClr val="tx1"/>
                </a:solidFill>
              </a:rPr>
              <a:t>5</a:t>
            </a:r>
          </a:p>
        </p:txBody>
      </p:sp>
      <p:sp>
        <p:nvSpPr>
          <p:cNvPr id="9" name="Rectangle 8"/>
          <p:cNvSpPr/>
          <p:nvPr/>
        </p:nvSpPr>
        <p:spPr>
          <a:xfrm>
            <a:off x="7304314" y="3058129"/>
            <a:ext cx="504056" cy="504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0" name="Rectangle 9"/>
          <p:cNvSpPr/>
          <p:nvPr/>
        </p:nvSpPr>
        <p:spPr>
          <a:xfrm>
            <a:off x="6811144" y="3053452"/>
            <a:ext cx="504056" cy="504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1" name="Rectangle 10"/>
          <p:cNvSpPr/>
          <p:nvPr/>
        </p:nvSpPr>
        <p:spPr>
          <a:xfrm>
            <a:off x="6307088" y="3053452"/>
            <a:ext cx="504056" cy="504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2" name="Rectangle 11"/>
          <p:cNvSpPr/>
          <p:nvPr/>
        </p:nvSpPr>
        <p:spPr>
          <a:xfrm>
            <a:off x="5803032" y="3053452"/>
            <a:ext cx="504056" cy="504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12"/>
          <p:cNvSpPr/>
          <p:nvPr/>
        </p:nvSpPr>
        <p:spPr>
          <a:xfrm>
            <a:off x="5298976" y="3055176"/>
            <a:ext cx="504056" cy="504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4" name="Rectangle 13"/>
          <p:cNvSpPr/>
          <p:nvPr/>
        </p:nvSpPr>
        <p:spPr>
          <a:xfrm>
            <a:off x="4794920" y="3060610"/>
            <a:ext cx="504056" cy="5015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5" name="Rectangle 14"/>
          <p:cNvSpPr/>
          <p:nvPr/>
        </p:nvSpPr>
        <p:spPr>
          <a:xfrm>
            <a:off x="1187624" y="3060610"/>
            <a:ext cx="504056" cy="504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6</a:t>
            </a:r>
          </a:p>
        </p:txBody>
      </p:sp>
      <p:sp>
        <p:nvSpPr>
          <p:cNvPr id="16" name="TextBox 15"/>
          <p:cNvSpPr txBox="1"/>
          <p:nvPr/>
        </p:nvSpPr>
        <p:spPr>
          <a:xfrm>
            <a:off x="1077858" y="2424353"/>
            <a:ext cx="1227644" cy="646331"/>
          </a:xfrm>
          <a:prstGeom prst="rect">
            <a:avLst/>
          </a:prstGeom>
          <a:noFill/>
        </p:spPr>
        <p:txBody>
          <a:bodyPr wrap="none" rtlCol="0">
            <a:spAutoFit/>
          </a:bodyPr>
          <a:lstStyle/>
          <a:p>
            <a:r>
              <a:rPr lang="en-IN" dirty="0" smtClean="0">
                <a:solidFill>
                  <a:schemeClr val="bg1"/>
                </a:solidFill>
              </a:rPr>
              <a:t>Requested</a:t>
            </a:r>
          </a:p>
          <a:p>
            <a:r>
              <a:rPr lang="en-IN" dirty="0" smtClean="0">
                <a:solidFill>
                  <a:schemeClr val="bg1"/>
                </a:solidFill>
              </a:rPr>
              <a:t>Block</a:t>
            </a:r>
            <a:endParaRPr lang="en-IN" dirty="0">
              <a:solidFill>
                <a:schemeClr val="bg1"/>
              </a:solidFill>
            </a:endParaRPr>
          </a:p>
        </p:txBody>
      </p:sp>
      <p:sp>
        <p:nvSpPr>
          <p:cNvPr id="17" name="TextBox 16"/>
          <p:cNvSpPr txBox="1"/>
          <p:nvPr/>
        </p:nvSpPr>
        <p:spPr>
          <a:xfrm>
            <a:off x="2771867" y="2699684"/>
            <a:ext cx="1308371" cy="369332"/>
          </a:xfrm>
          <a:prstGeom prst="rect">
            <a:avLst/>
          </a:prstGeom>
          <a:noFill/>
        </p:spPr>
        <p:txBody>
          <a:bodyPr wrap="none" rtlCol="0">
            <a:spAutoFit/>
          </a:bodyPr>
          <a:lstStyle/>
          <a:p>
            <a:r>
              <a:rPr lang="en-IN" dirty="0" smtClean="0">
                <a:solidFill>
                  <a:schemeClr val="bg1"/>
                </a:solidFill>
              </a:rPr>
              <a:t>SDD Queue</a:t>
            </a:r>
            <a:endParaRPr lang="en-IN" dirty="0">
              <a:solidFill>
                <a:schemeClr val="bg1"/>
              </a:solidFill>
            </a:endParaRPr>
          </a:p>
        </p:txBody>
      </p:sp>
      <p:sp>
        <p:nvSpPr>
          <p:cNvPr id="18" name="Rectangle 17"/>
          <p:cNvSpPr/>
          <p:nvPr/>
        </p:nvSpPr>
        <p:spPr>
          <a:xfrm>
            <a:off x="2771800" y="4078796"/>
            <a:ext cx="504056" cy="504000"/>
          </a:xfrm>
          <a:prstGeom prst="rect">
            <a:avLst/>
          </a:prstGeom>
          <a:solidFill>
            <a:srgbClr val="CC681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solidFill>
                  <a:schemeClr val="tx1"/>
                </a:solidFill>
              </a:rPr>
              <a:t>8</a:t>
            </a:r>
          </a:p>
        </p:txBody>
      </p:sp>
      <p:sp>
        <p:nvSpPr>
          <p:cNvPr id="19" name="Rectangle 18"/>
          <p:cNvSpPr/>
          <p:nvPr/>
        </p:nvSpPr>
        <p:spPr>
          <a:xfrm>
            <a:off x="3275856" y="4078796"/>
            <a:ext cx="504056" cy="504000"/>
          </a:xfrm>
          <a:prstGeom prst="rect">
            <a:avLst/>
          </a:prstGeom>
          <a:solidFill>
            <a:srgbClr val="CC681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smtClean="0">
                <a:solidFill>
                  <a:schemeClr val="tx1"/>
                </a:solidFill>
              </a:rPr>
              <a:t>7</a:t>
            </a:r>
            <a:endParaRPr lang="en-IN" b="1" dirty="0">
              <a:solidFill>
                <a:schemeClr val="tx1"/>
              </a:solidFill>
            </a:endParaRPr>
          </a:p>
        </p:txBody>
      </p:sp>
      <p:sp>
        <p:nvSpPr>
          <p:cNvPr id="20" name="Rectangle 19"/>
          <p:cNvSpPr/>
          <p:nvPr/>
        </p:nvSpPr>
        <p:spPr>
          <a:xfrm>
            <a:off x="3779912" y="4078796"/>
            <a:ext cx="504056" cy="504000"/>
          </a:xfrm>
          <a:prstGeom prst="rect">
            <a:avLst/>
          </a:prstGeom>
          <a:solidFill>
            <a:srgbClr val="CC681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b="1" dirty="0">
              <a:solidFill>
                <a:schemeClr val="tx1"/>
              </a:solidFill>
            </a:endParaRPr>
          </a:p>
        </p:txBody>
      </p:sp>
      <p:sp>
        <p:nvSpPr>
          <p:cNvPr id="21" name="Rectangle 20"/>
          <p:cNvSpPr/>
          <p:nvPr/>
        </p:nvSpPr>
        <p:spPr>
          <a:xfrm>
            <a:off x="4290864" y="4078796"/>
            <a:ext cx="504056" cy="504000"/>
          </a:xfrm>
          <a:prstGeom prst="rect">
            <a:avLst/>
          </a:prstGeom>
          <a:solidFill>
            <a:srgbClr val="CC681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b="1" dirty="0">
              <a:solidFill>
                <a:schemeClr val="tx1"/>
              </a:solidFill>
            </a:endParaRPr>
          </a:p>
        </p:txBody>
      </p:sp>
      <p:sp>
        <p:nvSpPr>
          <p:cNvPr id="22" name="Rectangle 21"/>
          <p:cNvSpPr/>
          <p:nvPr/>
        </p:nvSpPr>
        <p:spPr>
          <a:xfrm>
            <a:off x="6811144" y="4077072"/>
            <a:ext cx="504056" cy="504000"/>
          </a:xfrm>
          <a:prstGeom prst="rect">
            <a:avLst/>
          </a:prstGeom>
          <a:solidFill>
            <a:srgbClr val="CC681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3" name="Rectangle 22"/>
          <p:cNvSpPr/>
          <p:nvPr/>
        </p:nvSpPr>
        <p:spPr>
          <a:xfrm>
            <a:off x="6307088" y="4077072"/>
            <a:ext cx="504056" cy="504000"/>
          </a:xfrm>
          <a:prstGeom prst="rect">
            <a:avLst/>
          </a:prstGeom>
          <a:solidFill>
            <a:srgbClr val="CC681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4" name="Rectangle 23"/>
          <p:cNvSpPr/>
          <p:nvPr/>
        </p:nvSpPr>
        <p:spPr>
          <a:xfrm>
            <a:off x="5803032" y="4077072"/>
            <a:ext cx="504056" cy="504000"/>
          </a:xfrm>
          <a:prstGeom prst="rect">
            <a:avLst/>
          </a:prstGeom>
          <a:solidFill>
            <a:srgbClr val="CC681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5" name="Rectangle 24"/>
          <p:cNvSpPr/>
          <p:nvPr/>
        </p:nvSpPr>
        <p:spPr>
          <a:xfrm>
            <a:off x="5298976" y="4078796"/>
            <a:ext cx="504056" cy="504000"/>
          </a:xfrm>
          <a:prstGeom prst="rect">
            <a:avLst/>
          </a:prstGeom>
          <a:solidFill>
            <a:srgbClr val="CC681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6" name="Rectangle 25"/>
          <p:cNvSpPr/>
          <p:nvPr/>
        </p:nvSpPr>
        <p:spPr>
          <a:xfrm>
            <a:off x="4794920" y="4078796"/>
            <a:ext cx="504056" cy="504000"/>
          </a:xfrm>
          <a:prstGeom prst="rect">
            <a:avLst/>
          </a:prstGeom>
          <a:solidFill>
            <a:srgbClr val="CC681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7" name="TextBox 26"/>
          <p:cNvSpPr txBox="1"/>
          <p:nvPr/>
        </p:nvSpPr>
        <p:spPr>
          <a:xfrm>
            <a:off x="2771800" y="3717032"/>
            <a:ext cx="1451038" cy="369332"/>
          </a:xfrm>
          <a:prstGeom prst="rect">
            <a:avLst/>
          </a:prstGeom>
          <a:noFill/>
        </p:spPr>
        <p:txBody>
          <a:bodyPr wrap="none" rtlCol="0">
            <a:spAutoFit/>
          </a:bodyPr>
          <a:lstStyle/>
          <a:p>
            <a:r>
              <a:rPr lang="en-IN" dirty="0" smtClean="0">
                <a:solidFill>
                  <a:schemeClr val="bg1"/>
                </a:solidFill>
              </a:rPr>
              <a:t>Ghost Queue</a:t>
            </a:r>
            <a:endParaRPr lang="en-IN" dirty="0">
              <a:solidFill>
                <a:schemeClr val="bg1"/>
              </a:solidFill>
            </a:endParaRPr>
          </a:p>
        </p:txBody>
      </p:sp>
    </p:spTree>
    <p:extLst>
      <p:ext uri="{BB962C8B-B14F-4D97-AF65-F5344CB8AC3E}">
        <p14:creationId xmlns:p14="http://schemas.microsoft.com/office/powerpoint/2010/main" val="127037168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5"/>
                                        </p:tgtEl>
                                        <p:attrNameLst>
                                          <p:attrName>style.color</p:attrName>
                                        </p:attrNameLst>
                                      </p:cBhvr>
                                      <p:by>
                                        <p:hsl h="0" s="-12549" l="-25098"/>
                                      </p:by>
                                    </p:animClr>
                                    <p:animClr clrSpc="hsl" dir="cw">
                                      <p:cBhvr>
                                        <p:cTn id="7" dur="500" fill="hold"/>
                                        <p:tgtEl>
                                          <p:spTgt spid="5"/>
                                        </p:tgtEl>
                                        <p:attrNameLst>
                                          <p:attrName>fillcolor</p:attrName>
                                        </p:attrNameLst>
                                      </p:cBhvr>
                                      <p:by>
                                        <p:hsl h="0" s="-12549" l="-25098"/>
                                      </p:by>
                                    </p:animClr>
                                    <p:animClr clrSpc="hsl" dir="cw">
                                      <p:cBhvr>
                                        <p:cTn id="8" dur="500" fill="hold"/>
                                        <p:tgtEl>
                                          <p:spTgt spid="5"/>
                                        </p:tgtEl>
                                        <p:attrNameLst>
                                          <p:attrName>stroke.color</p:attrName>
                                        </p:attrNameLst>
                                      </p:cBhvr>
                                      <p:by>
                                        <p:hsl h="0" s="-12549" l="-25098"/>
                                      </p:by>
                                    </p:animClr>
                                    <p:set>
                                      <p:cBhvr>
                                        <p:cTn id="9" dur="500" fill="hold"/>
                                        <p:tgtEl>
                                          <p:spTgt spid="5"/>
                                        </p:tgtEl>
                                        <p:attrNameLst>
                                          <p:attrName>fill.type</p:attrName>
                                        </p:attrNameLst>
                                      </p:cBhvr>
                                      <p:to>
                                        <p:strVal val="solid"/>
                                      </p:to>
                                    </p:set>
                                  </p:childTnLst>
                                </p:cTn>
                              </p:par>
                              <p:par>
                                <p:cTn id="10" presetID="24" presetClass="emph" presetSubtype="0" fill="hold" grpId="0" nodeType="withEffect">
                                  <p:stCondLst>
                                    <p:cond delay="0"/>
                                  </p:stCondLst>
                                  <p:childTnLst>
                                    <p:animClr clrSpc="hsl" dir="cw">
                                      <p:cBhvr override="childStyle">
                                        <p:cTn id="11" dur="500" fill="hold"/>
                                        <p:tgtEl>
                                          <p:spTgt spid="6"/>
                                        </p:tgtEl>
                                        <p:attrNameLst>
                                          <p:attrName>style.color</p:attrName>
                                        </p:attrNameLst>
                                      </p:cBhvr>
                                      <p:by>
                                        <p:hsl h="0" s="-12549" l="-25098"/>
                                      </p:by>
                                    </p:animClr>
                                    <p:animClr clrSpc="hsl" dir="cw">
                                      <p:cBhvr>
                                        <p:cTn id="12" dur="500" fill="hold"/>
                                        <p:tgtEl>
                                          <p:spTgt spid="6"/>
                                        </p:tgtEl>
                                        <p:attrNameLst>
                                          <p:attrName>fillcolor</p:attrName>
                                        </p:attrNameLst>
                                      </p:cBhvr>
                                      <p:by>
                                        <p:hsl h="0" s="-12549" l="-25098"/>
                                      </p:by>
                                    </p:animClr>
                                    <p:animClr clrSpc="hsl" dir="cw">
                                      <p:cBhvr>
                                        <p:cTn id="13" dur="500" fill="hold"/>
                                        <p:tgtEl>
                                          <p:spTgt spid="6"/>
                                        </p:tgtEl>
                                        <p:attrNameLst>
                                          <p:attrName>stroke.color</p:attrName>
                                        </p:attrNameLst>
                                      </p:cBhvr>
                                      <p:by>
                                        <p:hsl h="0" s="-12549" l="-25098"/>
                                      </p:by>
                                    </p:animClr>
                                    <p:set>
                                      <p:cBhvr>
                                        <p:cTn id="14" dur="500" fill="hold"/>
                                        <p:tgtEl>
                                          <p:spTgt spid="6"/>
                                        </p:tgtEl>
                                        <p:attrNameLst>
                                          <p:attrName>fill.type</p:attrName>
                                        </p:attrNameLst>
                                      </p:cBhvr>
                                      <p:to>
                                        <p:strVal val="solid"/>
                                      </p:to>
                                    </p:set>
                                  </p:childTnLst>
                                </p:cTn>
                              </p:par>
                              <p:par>
                                <p:cTn id="15" presetID="24" presetClass="emph" presetSubtype="0" fill="hold" grpId="0" nodeType="withEffect">
                                  <p:stCondLst>
                                    <p:cond delay="0"/>
                                  </p:stCondLst>
                                  <p:childTnLst>
                                    <p:animClr clrSpc="hsl" dir="cw">
                                      <p:cBhvr override="childStyle">
                                        <p:cTn id="16" dur="500" fill="hold"/>
                                        <p:tgtEl>
                                          <p:spTgt spid="7"/>
                                        </p:tgtEl>
                                        <p:attrNameLst>
                                          <p:attrName>style.color</p:attrName>
                                        </p:attrNameLst>
                                      </p:cBhvr>
                                      <p:by>
                                        <p:hsl h="0" s="-12549" l="-25098"/>
                                      </p:by>
                                    </p:animClr>
                                    <p:animClr clrSpc="hsl" dir="cw">
                                      <p:cBhvr>
                                        <p:cTn id="17" dur="500" fill="hold"/>
                                        <p:tgtEl>
                                          <p:spTgt spid="7"/>
                                        </p:tgtEl>
                                        <p:attrNameLst>
                                          <p:attrName>fillcolor</p:attrName>
                                        </p:attrNameLst>
                                      </p:cBhvr>
                                      <p:by>
                                        <p:hsl h="0" s="-12549" l="-25098"/>
                                      </p:by>
                                    </p:animClr>
                                    <p:animClr clrSpc="hsl" dir="cw">
                                      <p:cBhvr>
                                        <p:cTn id="18" dur="500" fill="hold"/>
                                        <p:tgtEl>
                                          <p:spTgt spid="7"/>
                                        </p:tgtEl>
                                        <p:attrNameLst>
                                          <p:attrName>stroke.color</p:attrName>
                                        </p:attrNameLst>
                                      </p:cBhvr>
                                      <p:by>
                                        <p:hsl h="0" s="-12549" l="-25098"/>
                                      </p:by>
                                    </p:animClr>
                                    <p:set>
                                      <p:cBhvr>
                                        <p:cTn id="19" dur="500" fill="hold"/>
                                        <p:tgtEl>
                                          <p:spTgt spid="7"/>
                                        </p:tgtEl>
                                        <p:attrNameLst>
                                          <p:attrName>fill.type</p:attrName>
                                        </p:attrNameLst>
                                      </p:cBhvr>
                                      <p:to>
                                        <p:strVal val="solid"/>
                                      </p:to>
                                    </p:set>
                                  </p:childTnLst>
                                </p:cTn>
                              </p:par>
                              <p:par>
                                <p:cTn id="20" presetID="24" presetClass="emph" presetSubtype="0" fill="hold" grpId="0" nodeType="withEffect">
                                  <p:stCondLst>
                                    <p:cond delay="0"/>
                                  </p:stCondLst>
                                  <p:childTnLst>
                                    <p:animClr clrSpc="hsl" dir="cw">
                                      <p:cBhvr override="childStyle">
                                        <p:cTn id="21" dur="500" fill="hold"/>
                                        <p:tgtEl>
                                          <p:spTgt spid="8"/>
                                        </p:tgtEl>
                                        <p:attrNameLst>
                                          <p:attrName>style.color</p:attrName>
                                        </p:attrNameLst>
                                      </p:cBhvr>
                                      <p:by>
                                        <p:hsl h="0" s="-12549" l="-25098"/>
                                      </p:by>
                                    </p:animClr>
                                    <p:animClr clrSpc="hsl" dir="cw">
                                      <p:cBhvr>
                                        <p:cTn id="22" dur="500" fill="hold"/>
                                        <p:tgtEl>
                                          <p:spTgt spid="8"/>
                                        </p:tgtEl>
                                        <p:attrNameLst>
                                          <p:attrName>fillcolor</p:attrName>
                                        </p:attrNameLst>
                                      </p:cBhvr>
                                      <p:by>
                                        <p:hsl h="0" s="-12549" l="-25098"/>
                                      </p:by>
                                    </p:animClr>
                                    <p:animClr clrSpc="hsl" dir="cw">
                                      <p:cBhvr>
                                        <p:cTn id="23" dur="500" fill="hold"/>
                                        <p:tgtEl>
                                          <p:spTgt spid="8"/>
                                        </p:tgtEl>
                                        <p:attrNameLst>
                                          <p:attrName>stroke.color</p:attrName>
                                        </p:attrNameLst>
                                      </p:cBhvr>
                                      <p:by>
                                        <p:hsl h="0" s="-12549" l="-25098"/>
                                      </p:by>
                                    </p:animClr>
                                    <p:set>
                                      <p:cBhvr>
                                        <p:cTn id="24" dur="500" fill="hold"/>
                                        <p:tgtEl>
                                          <p:spTgt spid="8"/>
                                        </p:tgtEl>
                                        <p:attrNameLst>
                                          <p:attrName>fill.type</p:attrName>
                                        </p:attrNameLst>
                                      </p:cBhvr>
                                      <p:to>
                                        <p:strVal val="solid"/>
                                      </p:to>
                                    </p:set>
                                  </p:childTnLst>
                                </p:cTn>
                              </p:par>
                              <p:par>
                                <p:cTn id="25" presetID="24" presetClass="emph" presetSubtype="0" fill="hold" grpId="0" nodeType="withEffect">
                                  <p:stCondLst>
                                    <p:cond delay="0"/>
                                  </p:stCondLst>
                                  <p:childTnLst>
                                    <p:animClr clrSpc="hsl" dir="cw">
                                      <p:cBhvr override="childStyle">
                                        <p:cTn id="26" dur="500" fill="hold"/>
                                        <p:tgtEl>
                                          <p:spTgt spid="9"/>
                                        </p:tgtEl>
                                        <p:attrNameLst>
                                          <p:attrName>style.color</p:attrName>
                                        </p:attrNameLst>
                                      </p:cBhvr>
                                      <p:by>
                                        <p:hsl h="0" s="-12549" l="-25098"/>
                                      </p:by>
                                    </p:animClr>
                                    <p:animClr clrSpc="hsl" dir="cw">
                                      <p:cBhvr>
                                        <p:cTn id="27" dur="500" fill="hold"/>
                                        <p:tgtEl>
                                          <p:spTgt spid="9"/>
                                        </p:tgtEl>
                                        <p:attrNameLst>
                                          <p:attrName>fillcolor</p:attrName>
                                        </p:attrNameLst>
                                      </p:cBhvr>
                                      <p:by>
                                        <p:hsl h="0" s="-12549" l="-25098"/>
                                      </p:by>
                                    </p:animClr>
                                    <p:animClr clrSpc="hsl" dir="cw">
                                      <p:cBhvr>
                                        <p:cTn id="28" dur="500" fill="hold"/>
                                        <p:tgtEl>
                                          <p:spTgt spid="9"/>
                                        </p:tgtEl>
                                        <p:attrNameLst>
                                          <p:attrName>stroke.color</p:attrName>
                                        </p:attrNameLst>
                                      </p:cBhvr>
                                      <p:by>
                                        <p:hsl h="0" s="-12549" l="-25098"/>
                                      </p:by>
                                    </p:animClr>
                                    <p:set>
                                      <p:cBhvr>
                                        <p:cTn id="29" dur="500" fill="hold"/>
                                        <p:tgtEl>
                                          <p:spTgt spid="9"/>
                                        </p:tgtEl>
                                        <p:attrNameLst>
                                          <p:attrName>fill.type</p:attrName>
                                        </p:attrNameLst>
                                      </p:cBhvr>
                                      <p:to>
                                        <p:strVal val="solid"/>
                                      </p:to>
                                    </p:set>
                                  </p:childTnLst>
                                </p:cTn>
                              </p:par>
                              <p:par>
                                <p:cTn id="30" presetID="24" presetClass="emph" presetSubtype="0" fill="hold" grpId="0" nodeType="withEffect">
                                  <p:stCondLst>
                                    <p:cond delay="0"/>
                                  </p:stCondLst>
                                  <p:childTnLst>
                                    <p:animClr clrSpc="hsl" dir="cw">
                                      <p:cBhvr override="childStyle">
                                        <p:cTn id="31" dur="500" fill="hold"/>
                                        <p:tgtEl>
                                          <p:spTgt spid="10"/>
                                        </p:tgtEl>
                                        <p:attrNameLst>
                                          <p:attrName>style.color</p:attrName>
                                        </p:attrNameLst>
                                      </p:cBhvr>
                                      <p:by>
                                        <p:hsl h="0" s="-12549" l="-25098"/>
                                      </p:by>
                                    </p:animClr>
                                    <p:animClr clrSpc="hsl" dir="cw">
                                      <p:cBhvr>
                                        <p:cTn id="32" dur="500" fill="hold"/>
                                        <p:tgtEl>
                                          <p:spTgt spid="10"/>
                                        </p:tgtEl>
                                        <p:attrNameLst>
                                          <p:attrName>fillcolor</p:attrName>
                                        </p:attrNameLst>
                                      </p:cBhvr>
                                      <p:by>
                                        <p:hsl h="0" s="-12549" l="-25098"/>
                                      </p:by>
                                    </p:animClr>
                                    <p:animClr clrSpc="hsl" dir="cw">
                                      <p:cBhvr>
                                        <p:cTn id="33" dur="500" fill="hold"/>
                                        <p:tgtEl>
                                          <p:spTgt spid="10"/>
                                        </p:tgtEl>
                                        <p:attrNameLst>
                                          <p:attrName>stroke.color</p:attrName>
                                        </p:attrNameLst>
                                      </p:cBhvr>
                                      <p:by>
                                        <p:hsl h="0" s="-12549" l="-25098"/>
                                      </p:by>
                                    </p:animClr>
                                    <p:set>
                                      <p:cBhvr>
                                        <p:cTn id="34" dur="500" fill="hold"/>
                                        <p:tgtEl>
                                          <p:spTgt spid="10"/>
                                        </p:tgtEl>
                                        <p:attrNameLst>
                                          <p:attrName>fill.type</p:attrName>
                                        </p:attrNameLst>
                                      </p:cBhvr>
                                      <p:to>
                                        <p:strVal val="solid"/>
                                      </p:to>
                                    </p:set>
                                  </p:childTnLst>
                                </p:cTn>
                              </p:par>
                              <p:par>
                                <p:cTn id="35" presetID="24" presetClass="emph" presetSubtype="0" fill="hold" grpId="0" nodeType="withEffect">
                                  <p:stCondLst>
                                    <p:cond delay="0"/>
                                  </p:stCondLst>
                                  <p:childTnLst>
                                    <p:animClr clrSpc="hsl" dir="cw">
                                      <p:cBhvr override="childStyle">
                                        <p:cTn id="36" dur="500" fill="hold"/>
                                        <p:tgtEl>
                                          <p:spTgt spid="11"/>
                                        </p:tgtEl>
                                        <p:attrNameLst>
                                          <p:attrName>style.color</p:attrName>
                                        </p:attrNameLst>
                                      </p:cBhvr>
                                      <p:by>
                                        <p:hsl h="0" s="-12549" l="-25098"/>
                                      </p:by>
                                    </p:animClr>
                                    <p:animClr clrSpc="hsl" dir="cw">
                                      <p:cBhvr>
                                        <p:cTn id="37" dur="500" fill="hold"/>
                                        <p:tgtEl>
                                          <p:spTgt spid="11"/>
                                        </p:tgtEl>
                                        <p:attrNameLst>
                                          <p:attrName>fillcolor</p:attrName>
                                        </p:attrNameLst>
                                      </p:cBhvr>
                                      <p:by>
                                        <p:hsl h="0" s="-12549" l="-25098"/>
                                      </p:by>
                                    </p:animClr>
                                    <p:animClr clrSpc="hsl" dir="cw">
                                      <p:cBhvr>
                                        <p:cTn id="38" dur="500" fill="hold"/>
                                        <p:tgtEl>
                                          <p:spTgt spid="11"/>
                                        </p:tgtEl>
                                        <p:attrNameLst>
                                          <p:attrName>stroke.color</p:attrName>
                                        </p:attrNameLst>
                                      </p:cBhvr>
                                      <p:by>
                                        <p:hsl h="0" s="-12549" l="-25098"/>
                                      </p:by>
                                    </p:animClr>
                                    <p:set>
                                      <p:cBhvr>
                                        <p:cTn id="39" dur="500" fill="hold"/>
                                        <p:tgtEl>
                                          <p:spTgt spid="11"/>
                                        </p:tgtEl>
                                        <p:attrNameLst>
                                          <p:attrName>fill.type</p:attrName>
                                        </p:attrNameLst>
                                      </p:cBhvr>
                                      <p:to>
                                        <p:strVal val="solid"/>
                                      </p:to>
                                    </p:set>
                                  </p:childTnLst>
                                </p:cTn>
                              </p:par>
                              <p:par>
                                <p:cTn id="40" presetID="24" presetClass="emph" presetSubtype="0" fill="hold" grpId="0" nodeType="withEffect">
                                  <p:stCondLst>
                                    <p:cond delay="0"/>
                                  </p:stCondLst>
                                  <p:childTnLst>
                                    <p:animClr clrSpc="hsl" dir="cw">
                                      <p:cBhvr override="childStyle">
                                        <p:cTn id="41" dur="500" fill="hold"/>
                                        <p:tgtEl>
                                          <p:spTgt spid="12"/>
                                        </p:tgtEl>
                                        <p:attrNameLst>
                                          <p:attrName>style.color</p:attrName>
                                        </p:attrNameLst>
                                      </p:cBhvr>
                                      <p:by>
                                        <p:hsl h="0" s="-12549" l="-25098"/>
                                      </p:by>
                                    </p:animClr>
                                    <p:animClr clrSpc="hsl" dir="cw">
                                      <p:cBhvr>
                                        <p:cTn id="42" dur="500" fill="hold"/>
                                        <p:tgtEl>
                                          <p:spTgt spid="12"/>
                                        </p:tgtEl>
                                        <p:attrNameLst>
                                          <p:attrName>fillcolor</p:attrName>
                                        </p:attrNameLst>
                                      </p:cBhvr>
                                      <p:by>
                                        <p:hsl h="0" s="-12549" l="-25098"/>
                                      </p:by>
                                    </p:animClr>
                                    <p:animClr clrSpc="hsl" dir="cw">
                                      <p:cBhvr>
                                        <p:cTn id="43" dur="500" fill="hold"/>
                                        <p:tgtEl>
                                          <p:spTgt spid="12"/>
                                        </p:tgtEl>
                                        <p:attrNameLst>
                                          <p:attrName>stroke.color</p:attrName>
                                        </p:attrNameLst>
                                      </p:cBhvr>
                                      <p:by>
                                        <p:hsl h="0" s="-12549" l="-25098"/>
                                      </p:by>
                                    </p:animClr>
                                    <p:set>
                                      <p:cBhvr>
                                        <p:cTn id="44" dur="500" fill="hold"/>
                                        <p:tgtEl>
                                          <p:spTgt spid="12"/>
                                        </p:tgtEl>
                                        <p:attrNameLst>
                                          <p:attrName>fill.type</p:attrName>
                                        </p:attrNameLst>
                                      </p:cBhvr>
                                      <p:to>
                                        <p:strVal val="solid"/>
                                      </p:to>
                                    </p:set>
                                  </p:childTnLst>
                                </p:cTn>
                              </p:par>
                              <p:par>
                                <p:cTn id="45" presetID="24" presetClass="emph" presetSubtype="0" fill="hold" grpId="0" nodeType="withEffect">
                                  <p:stCondLst>
                                    <p:cond delay="0"/>
                                  </p:stCondLst>
                                  <p:childTnLst>
                                    <p:animClr clrSpc="hsl" dir="cw">
                                      <p:cBhvr override="childStyle">
                                        <p:cTn id="46" dur="500" fill="hold"/>
                                        <p:tgtEl>
                                          <p:spTgt spid="13"/>
                                        </p:tgtEl>
                                        <p:attrNameLst>
                                          <p:attrName>style.color</p:attrName>
                                        </p:attrNameLst>
                                      </p:cBhvr>
                                      <p:by>
                                        <p:hsl h="0" s="-12549" l="-25098"/>
                                      </p:by>
                                    </p:animClr>
                                    <p:animClr clrSpc="hsl" dir="cw">
                                      <p:cBhvr>
                                        <p:cTn id="47" dur="500" fill="hold"/>
                                        <p:tgtEl>
                                          <p:spTgt spid="13"/>
                                        </p:tgtEl>
                                        <p:attrNameLst>
                                          <p:attrName>fillcolor</p:attrName>
                                        </p:attrNameLst>
                                      </p:cBhvr>
                                      <p:by>
                                        <p:hsl h="0" s="-12549" l="-25098"/>
                                      </p:by>
                                    </p:animClr>
                                    <p:animClr clrSpc="hsl" dir="cw">
                                      <p:cBhvr>
                                        <p:cTn id="48" dur="500" fill="hold"/>
                                        <p:tgtEl>
                                          <p:spTgt spid="13"/>
                                        </p:tgtEl>
                                        <p:attrNameLst>
                                          <p:attrName>stroke.color</p:attrName>
                                        </p:attrNameLst>
                                      </p:cBhvr>
                                      <p:by>
                                        <p:hsl h="0" s="-12549" l="-25098"/>
                                      </p:by>
                                    </p:animClr>
                                    <p:set>
                                      <p:cBhvr>
                                        <p:cTn id="49" dur="500" fill="hold"/>
                                        <p:tgtEl>
                                          <p:spTgt spid="13"/>
                                        </p:tgtEl>
                                        <p:attrNameLst>
                                          <p:attrName>fill.type</p:attrName>
                                        </p:attrNameLst>
                                      </p:cBhvr>
                                      <p:to>
                                        <p:strVal val="solid"/>
                                      </p:to>
                                    </p:set>
                                  </p:childTnLst>
                                </p:cTn>
                              </p:par>
                              <p:par>
                                <p:cTn id="50" presetID="24" presetClass="emph" presetSubtype="0" fill="hold" grpId="0" nodeType="withEffect">
                                  <p:stCondLst>
                                    <p:cond delay="0"/>
                                  </p:stCondLst>
                                  <p:childTnLst>
                                    <p:animClr clrSpc="hsl" dir="cw">
                                      <p:cBhvr override="childStyle">
                                        <p:cTn id="51" dur="500" fill="hold"/>
                                        <p:tgtEl>
                                          <p:spTgt spid="14"/>
                                        </p:tgtEl>
                                        <p:attrNameLst>
                                          <p:attrName>style.color</p:attrName>
                                        </p:attrNameLst>
                                      </p:cBhvr>
                                      <p:by>
                                        <p:hsl h="0" s="-12549" l="-25098"/>
                                      </p:by>
                                    </p:animClr>
                                    <p:animClr clrSpc="hsl" dir="cw">
                                      <p:cBhvr>
                                        <p:cTn id="52" dur="500" fill="hold"/>
                                        <p:tgtEl>
                                          <p:spTgt spid="14"/>
                                        </p:tgtEl>
                                        <p:attrNameLst>
                                          <p:attrName>fillcolor</p:attrName>
                                        </p:attrNameLst>
                                      </p:cBhvr>
                                      <p:by>
                                        <p:hsl h="0" s="-12549" l="-25098"/>
                                      </p:by>
                                    </p:animClr>
                                    <p:animClr clrSpc="hsl" dir="cw">
                                      <p:cBhvr>
                                        <p:cTn id="53" dur="500" fill="hold"/>
                                        <p:tgtEl>
                                          <p:spTgt spid="14"/>
                                        </p:tgtEl>
                                        <p:attrNameLst>
                                          <p:attrName>stroke.color</p:attrName>
                                        </p:attrNameLst>
                                      </p:cBhvr>
                                      <p:by>
                                        <p:hsl h="0" s="-12549" l="-25098"/>
                                      </p:by>
                                    </p:animClr>
                                    <p:set>
                                      <p:cBhvr>
                                        <p:cTn id="54" dur="500" fill="hold"/>
                                        <p:tgtEl>
                                          <p:spTgt spid="14"/>
                                        </p:tgtEl>
                                        <p:attrNameLst>
                                          <p:attrName>fill.type</p:attrName>
                                        </p:attrNameLst>
                                      </p:cBhvr>
                                      <p:to>
                                        <p:strVal val="solid"/>
                                      </p:to>
                                    </p:se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0" nodeType="clickEffect">
                                  <p:stCondLst>
                                    <p:cond delay="0"/>
                                  </p:stCondLst>
                                  <p:childTnLst>
                                    <p:animMotion origin="layout" path="M 4.72222E-6 -0.01088 L 4.72222E-6 0.14653 " pathEditMode="relative" rAng="0" ptsTypes="AA">
                                      <p:cBhvr>
                                        <p:cTn id="58" dur="2000" fill="hold"/>
                                        <p:tgtEl>
                                          <p:spTgt spid="15"/>
                                        </p:tgtEl>
                                        <p:attrNameLst>
                                          <p:attrName>ppt_x</p:attrName>
                                          <p:attrName>ppt_y</p:attrName>
                                        </p:attrNameLst>
                                      </p:cBhvr>
                                      <p:rCtr x="0" y="7870"/>
                                    </p:animMotion>
                                  </p:childTnLst>
                                </p:cTn>
                              </p:par>
                              <p:par>
                                <p:cTn id="59" presetID="42" presetClass="path" presetSubtype="0" accel="50000" decel="50000" fill="hold" grpId="0" nodeType="withEffect">
                                  <p:stCondLst>
                                    <p:cond delay="0"/>
                                  </p:stCondLst>
                                  <p:childTnLst>
                                    <p:animMotion origin="layout" path="M 4.16667E-6 0.00602 L 0.00017 0.14746 " pathEditMode="relative" rAng="0" ptsTypes="AA">
                                      <p:cBhvr>
                                        <p:cTn id="60" dur="2000" fill="hold"/>
                                        <p:tgtEl>
                                          <p:spTgt spid="16"/>
                                        </p:tgtEl>
                                        <p:attrNameLst>
                                          <p:attrName>ppt_x</p:attrName>
                                          <p:attrName>ppt_y</p:attrName>
                                        </p:attrNameLst>
                                      </p:cBhvr>
                                      <p:rCtr x="0" y="706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194</TotalTime>
  <Words>620</Words>
  <Application>Microsoft Office PowerPoint</Application>
  <PresentationFormat>On-screen Show (4:3)</PresentationFormat>
  <Paragraphs>132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Pushpin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Mandar</dc:creator>
  <cp:lastModifiedBy>Mandar</cp:lastModifiedBy>
  <cp:revision>23</cp:revision>
  <dcterms:created xsi:type="dcterms:W3CDTF">2015-10-05T17:11:18Z</dcterms:created>
  <dcterms:modified xsi:type="dcterms:W3CDTF">2016-08-19T18:39:19Z</dcterms:modified>
</cp:coreProperties>
</file>