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1" r:id="rId5"/>
    <p:sldId id="267" r:id="rId6"/>
    <p:sldId id="269" r:id="rId7"/>
    <p:sldId id="262" r:id="rId8"/>
    <p:sldId id="265" r:id="rId9"/>
    <p:sldId id="263" r:id="rId10"/>
    <p:sldId id="266" r:id="rId11"/>
    <p:sldId id="270" r:id="rId12"/>
    <p:sldId id="258" r:id="rId13"/>
    <p:sldId id="264"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4660"/>
  </p:normalViewPr>
  <p:slideViewPr>
    <p:cSldViewPr snapToGrid="0">
      <p:cViewPr>
        <p:scale>
          <a:sx n="100" d="100"/>
          <a:sy n="100" d="100"/>
        </p:scale>
        <p:origin x="73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5FF-5E44-C42B-D178-B87527D9C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38E41B-4842-C281-4A08-5C7728F15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BDD3C60-06B9-1BF0-354B-F3D42DCC3900}"/>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5" name="Footer Placeholder 4">
            <a:extLst>
              <a:ext uri="{FF2B5EF4-FFF2-40B4-BE49-F238E27FC236}">
                <a16:creationId xmlns:a16="http://schemas.microsoft.com/office/drawing/2014/main" id="{0E654150-73FE-C392-B1D5-DE7F907B2D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E577C2-6C3C-CA03-051A-9A0312F78403}"/>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23954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AB53-2F0E-4532-F2F1-8FF2639BDA1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90BFE18-15A2-7EA1-AA8C-DFAD8160B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7E3C9A-1F28-DB9F-21E4-E67813DC4F7B}"/>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5" name="Footer Placeholder 4">
            <a:extLst>
              <a:ext uri="{FF2B5EF4-FFF2-40B4-BE49-F238E27FC236}">
                <a16:creationId xmlns:a16="http://schemas.microsoft.com/office/drawing/2014/main" id="{6ECBCB09-C9B3-63BF-2718-2E7E3CD720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744E1B-E3E3-D701-D6E4-7C6474783ECD}"/>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328682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40DC9-A9E7-3B94-C693-26A965F82E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C4D6995-2471-3972-5CBA-2EB5A868C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879B3F-8F4C-1A22-A5F9-852165F1294F}"/>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5" name="Footer Placeholder 4">
            <a:extLst>
              <a:ext uri="{FF2B5EF4-FFF2-40B4-BE49-F238E27FC236}">
                <a16:creationId xmlns:a16="http://schemas.microsoft.com/office/drawing/2014/main" id="{02DFF14C-2546-FAC6-8CD9-5C303A87BB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84571F-3F7B-8FB9-A3B0-ADFEEDFFC6DB}"/>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228098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D595-183A-3869-0CA9-AC3153E3301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EF7506-D90D-EF23-3F9E-55A00CD30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4F7A51-8914-B0EB-FB2D-8E860024A0EF}"/>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5" name="Footer Placeholder 4">
            <a:extLst>
              <a:ext uri="{FF2B5EF4-FFF2-40B4-BE49-F238E27FC236}">
                <a16:creationId xmlns:a16="http://schemas.microsoft.com/office/drawing/2014/main" id="{7852E78D-D465-06D0-7928-0BE5A18357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3D3298-1A6E-91A5-8D7B-0A00D12B4BBD}"/>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145346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500F-9E0C-5BCB-AB4E-EDC0E7118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C73FF4-D342-CBFD-B40F-8C943E1B8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B2D30B-5505-92D6-2615-3FDEBD89AD28}"/>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5" name="Footer Placeholder 4">
            <a:extLst>
              <a:ext uri="{FF2B5EF4-FFF2-40B4-BE49-F238E27FC236}">
                <a16:creationId xmlns:a16="http://schemas.microsoft.com/office/drawing/2014/main" id="{D776B80D-A15E-26FC-74AE-BA38A6094A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6618F7-E226-256F-C3A7-8AE999E87D9B}"/>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153445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3549-9624-33E5-DDFB-D32BB92D6E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DB4D411-DA36-537D-3791-654647F67A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2195B7A-664E-CC99-9B27-F6472BB55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CD5057C-5596-3387-7ECE-EC559C5E0704}"/>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6" name="Footer Placeholder 5">
            <a:extLst>
              <a:ext uri="{FF2B5EF4-FFF2-40B4-BE49-F238E27FC236}">
                <a16:creationId xmlns:a16="http://schemas.microsoft.com/office/drawing/2014/main" id="{D7C0C941-1259-386D-F2C1-B1DFC6FB3A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7E232C-743C-8590-1995-6422FAEA4236}"/>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351719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2889-840F-4D47-B1E1-58718B77717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A8367D1-0A61-81BA-52D8-656DF8215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F2416-35FC-1C8F-91FF-A2CD055CB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C91D49-FF33-3C37-46C7-9373C5C93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0F3F0-72FB-2ADF-73AE-3295FC167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D20C1A6-137B-3141-6CE5-B050CF25C649}"/>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8" name="Footer Placeholder 7">
            <a:extLst>
              <a:ext uri="{FF2B5EF4-FFF2-40B4-BE49-F238E27FC236}">
                <a16:creationId xmlns:a16="http://schemas.microsoft.com/office/drawing/2014/main" id="{99C4E769-7C89-64EB-A897-048756796D9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5F19289-98B3-519C-14F7-44265D6A9B57}"/>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36930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8467-4D84-9B01-6269-0D1E44745EF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BED4388-543C-7E48-FAD7-81046E6ADB85}"/>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4" name="Footer Placeholder 3">
            <a:extLst>
              <a:ext uri="{FF2B5EF4-FFF2-40B4-BE49-F238E27FC236}">
                <a16:creationId xmlns:a16="http://schemas.microsoft.com/office/drawing/2014/main" id="{F69EF31D-6448-E14C-82CB-BCF99ADB380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5E62B1C-5C52-8B1F-9467-4DECEE047EA4}"/>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195782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C66-AD48-C9B4-0575-8007331A94C7}"/>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3" name="Footer Placeholder 2">
            <a:extLst>
              <a:ext uri="{FF2B5EF4-FFF2-40B4-BE49-F238E27FC236}">
                <a16:creationId xmlns:a16="http://schemas.microsoft.com/office/drawing/2014/main" id="{5288A220-D45F-528D-C96B-F4D39EA05F9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24A54BB-1847-20B0-BFD8-4A9AF520A7D1}"/>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65942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5E3E-E1FD-DE93-59C3-E6C4F28C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DB44F58-4B20-1438-DD2C-133ECCBFB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41E521F-D4CF-9951-6706-6AF8955ED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1C45D-CA39-95C2-DD99-016CB19E4965}"/>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6" name="Footer Placeholder 5">
            <a:extLst>
              <a:ext uri="{FF2B5EF4-FFF2-40B4-BE49-F238E27FC236}">
                <a16:creationId xmlns:a16="http://schemas.microsoft.com/office/drawing/2014/main" id="{B004990C-EF84-6B45-7F10-567717FC38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96CD73-E158-DAF0-F0CF-FC4D155E10A2}"/>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284270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B278-B278-CC86-BF22-9BA70455E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C5F6656-B58B-6F8C-8881-864329D68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53739F8-933C-3FB6-DC88-409146621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78E87-EA3F-8978-F8BE-6B370716C957}"/>
              </a:ext>
            </a:extLst>
          </p:cNvPr>
          <p:cNvSpPr>
            <a:spLocks noGrp="1"/>
          </p:cNvSpPr>
          <p:nvPr>
            <p:ph type="dt" sz="half" idx="10"/>
          </p:nvPr>
        </p:nvSpPr>
        <p:spPr/>
        <p:txBody>
          <a:bodyPr/>
          <a:lstStyle/>
          <a:p>
            <a:fld id="{6223B2F0-CDF8-43D9-94A3-3BADE3F51174}" type="datetimeFigureOut">
              <a:rPr lang="en-CA" smtClean="0"/>
              <a:t>2024-03-04</a:t>
            </a:fld>
            <a:endParaRPr lang="en-CA"/>
          </a:p>
        </p:txBody>
      </p:sp>
      <p:sp>
        <p:nvSpPr>
          <p:cNvPr id="6" name="Footer Placeholder 5">
            <a:extLst>
              <a:ext uri="{FF2B5EF4-FFF2-40B4-BE49-F238E27FC236}">
                <a16:creationId xmlns:a16="http://schemas.microsoft.com/office/drawing/2014/main" id="{416D7C26-E4FE-4683-23D6-46405D9BB8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734804-FF72-36D2-C329-A30334BD0CB4}"/>
              </a:ext>
            </a:extLst>
          </p:cNvPr>
          <p:cNvSpPr>
            <a:spLocks noGrp="1"/>
          </p:cNvSpPr>
          <p:nvPr>
            <p:ph type="sldNum" sz="quarter" idx="12"/>
          </p:nvPr>
        </p:nvSpPr>
        <p:spPr/>
        <p:txBody>
          <a:bodyPr/>
          <a:lstStyle/>
          <a:p>
            <a:fld id="{38EF95F6-3149-4851-9C46-3E30814DB504}" type="slidenum">
              <a:rPr lang="en-CA" smtClean="0"/>
              <a:t>‹#›</a:t>
            </a:fld>
            <a:endParaRPr lang="en-CA"/>
          </a:p>
        </p:txBody>
      </p:sp>
    </p:spTree>
    <p:extLst>
      <p:ext uri="{BB962C8B-B14F-4D97-AF65-F5344CB8AC3E}">
        <p14:creationId xmlns:p14="http://schemas.microsoft.com/office/powerpoint/2010/main" val="381275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7C446-AAB6-014F-FD1A-FB1DD50D3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10F9D19-58BA-C2EE-37B6-6B06D3AB6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AD4AE1E-8F86-F980-BCEA-197366460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3B2F0-CDF8-43D9-94A3-3BADE3F51174}" type="datetimeFigureOut">
              <a:rPr lang="en-CA" smtClean="0"/>
              <a:t>2024-03-04</a:t>
            </a:fld>
            <a:endParaRPr lang="en-CA"/>
          </a:p>
        </p:txBody>
      </p:sp>
      <p:sp>
        <p:nvSpPr>
          <p:cNvPr id="5" name="Footer Placeholder 4">
            <a:extLst>
              <a:ext uri="{FF2B5EF4-FFF2-40B4-BE49-F238E27FC236}">
                <a16:creationId xmlns:a16="http://schemas.microsoft.com/office/drawing/2014/main" id="{72B90A90-42D3-78D7-D351-28FCCF98C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1016AEB-5945-E366-E931-B5D12E1C6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F95F6-3149-4851-9C46-3E30814DB504}" type="slidenum">
              <a:rPr lang="en-CA" smtClean="0"/>
              <a:t>‹#›</a:t>
            </a:fld>
            <a:endParaRPr lang="en-CA"/>
          </a:p>
        </p:txBody>
      </p:sp>
    </p:spTree>
    <p:extLst>
      <p:ext uri="{BB962C8B-B14F-4D97-AF65-F5344CB8AC3E}">
        <p14:creationId xmlns:p14="http://schemas.microsoft.com/office/powerpoint/2010/main" val="57057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urworldindata.org/co2-and-greenhouse-gas-emissions" TargetMode="External"/><Relationship Id="rId2" Type="http://schemas.openxmlformats.org/officeDocument/2006/relationships/hyperlink" Target="http://ourworldindat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AE70-A645-7BA4-5F70-99EAD91E68CB}"/>
              </a:ext>
            </a:extLst>
          </p:cNvPr>
          <p:cNvSpPr>
            <a:spLocks noGrp="1"/>
          </p:cNvSpPr>
          <p:nvPr>
            <p:ph type="ctrTitle"/>
          </p:nvPr>
        </p:nvSpPr>
        <p:spPr/>
        <p:txBody>
          <a:bodyPr/>
          <a:lstStyle/>
          <a:p>
            <a:r>
              <a:rPr lang="en-US" dirty="0"/>
              <a:t>CO2 emissions</a:t>
            </a:r>
            <a:endParaRPr lang="en-CA" dirty="0"/>
          </a:p>
        </p:txBody>
      </p:sp>
      <p:sp>
        <p:nvSpPr>
          <p:cNvPr id="3" name="Subtitle 2">
            <a:extLst>
              <a:ext uri="{FF2B5EF4-FFF2-40B4-BE49-F238E27FC236}">
                <a16:creationId xmlns:a16="http://schemas.microsoft.com/office/drawing/2014/main" id="{D3368A7F-3910-5CE5-BDAF-891AF651BE78}"/>
              </a:ext>
            </a:extLst>
          </p:cNvPr>
          <p:cNvSpPr>
            <a:spLocks noGrp="1"/>
          </p:cNvSpPr>
          <p:nvPr>
            <p:ph type="subTitle" idx="1"/>
          </p:nvPr>
        </p:nvSpPr>
        <p:spPr/>
        <p:txBody>
          <a:bodyPr/>
          <a:lstStyle/>
          <a:p>
            <a:r>
              <a:rPr lang="en-US" dirty="0"/>
              <a:t>Team 1</a:t>
            </a:r>
            <a:endParaRPr lang="en-CA" dirty="0"/>
          </a:p>
        </p:txBody>
      </p:sp>
    </p:spTree>
    <p:extLst>
      <p:ext uri="{BB962C8B-B14F-4D97-AF65-F5344CB8AC3E}">
        <p14:creationId xmlns:p14="http://schemas.microsoft.com/office/powerpoint/2010/main" val="40798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4C06F-9E71-AFDF-3604-70925363F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3BE8B-8063-CDED-6458-2810B8A67044}"/>
              </a:ext>
            </a:extLst>
          </p:cNvPr>
          <p:cNvSpPr>
            <a:spLocks noGrp="1"/>
          </p:cNvSpPr>
          <p:nvPr>
            <p:ph type="title"/>
          </p:nvPr>
        </p:nvSpPr>
        <p:spPr/>
        <p:txBody>
          <a:bodyPr/>
          <a:lstStyle/>
          <a:p>
            <a:pPr algn="ctr"/>
            <a:r>
              <a:rPr lang="en-US" dirty="0"/>
              <a:t>Impact of CO2 emissions</a:t>
            </a:r>
            <a:endParaRPr lang="en-CA" dirty="0"/>
          </a:p>
        </p:txBody>
      </p:sp>
      <p:sp>
        <p:nvSpPr>
          <p:cNvPr id="3" name="Content Placeholder 2">
            <a:extLst>
              <a:ext uri="{FF2B5EF4-FFF2-40B4-BE49-F238E27FC236}">
                <a16:creationId xmlns:a16="http://schemas.microsoft.com/office/drawing/2014/main" id="{D6A111F0-B047-9BDE-9A6E-239C75835466}"/>
              </a:ext>
            </a:extLst>
          </p:cNvPr>
          <p:cNvSpPr>
            <a:spLocks noGrp="1"/>
          </p:cNvSpPr>
          <p:nvPr>
            <p:ph idx="1"/>
          </p:nvPr>
        </p:nvSpPr>
        <p:spPr/>
        <p:txBody>
          <a:bodyPr/>
          <a:lstStyle/>
          <a:p>
            <a:r>
              <a:rPr lang="en-US" dirty="0"/>
              <a:t>It is the countries that contribute to the problem that stand to lose the most from rapid climate change. </a:t>
            </a:r>
          </a:p>
          <a:p>
            <a:r>
              <a:rPr lang="en-US" dirty="0"/>
              <a:t>Developing countries will be hit the hardest leading to conflict over resources, food insecurity, an increase natural disasters and climate refugee movements.</a:t>
            </a:r>
          </a:p>
          <a:p>
            <a:endParaRPr lang="en-CA" dirty="0"/>
          </a:p>
        </p:txBody>
      </p:sp>
    </p:spTree>
    <p:extLst>
      <p:ext uri="{BB962C8B-B14F-4D97-AF65-F5344CB8AC3E}">
        <p14:creationId xmlns:p14="http://schemas.microsoft.com/office/powerpoint/2010/main" val="270656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9108-619B-8B79-AB4B-BED72B866966}"/>
              </a:ext>
            </a:extLst>
          </p:cNvPr>
          <p:cNvSpPr>
            <a:spLocks noGrp="1"/>
          </p:cNvSpPr>
          <p:nvPr>
            <p:ph type="title"/>
          </p:nvPr>
        </p:nvSpPr>
        <p:spPr/>
        <p:txBody>
          <a:bodyPr/>
          <a:lstStyle/>
          <a:p>
            <a:pPr algn="ctr"/>
            <a:r>
              <a:rPr lang="en-US" dirty="0"/>
              <a:t>Proposed solutions</a:t>
            </a:r>
            <a:endParaRPr lang="en-CA" dirty="0"/>
          </a:p>
        </p:txBody>
      </p:sp>
      <p:sp>
        <p:nvSpPr>
          <p:cNvPr id="3" name="Content Placeholder 2">
            <a:extLst>
              <a:ext uri="{FF2B5EF4-FFF2-40B4-BE49-F238E27FC236}">
                <a16:creationId xmlns:a16="http://schemas.microsoft.com/office/drawing/2014/main" id="{6B860C11-8073-6E8D-09C9-8B4D6CBCAF35}"/>
              </a:ext>
            </a:extLst>
          </p:cNvPr>
          <p:cNvSpPr>
            <a:spLocks noGrp="1"/>
          </p:cNvSpPr>
          <p:nvPr>
            <p:ph idx="1"/>
          </p:nvPr>
        </p:nvSpPr>
        <p:spPr/>
        <p:txBody>
          <a:bodyPr/>
          <a:lstStyle/>
          <a:p>
            <a:r>
              <a:rPr lang="en-US" dirty="0"/>
              <a:t>The richest countries have access to the resources, highly educated workforce and technology to develop low cost, low carbon solutions and spread them around the world.</a:t>
            </a:r>
          </a:p>
          <a:p>
            <a:r>
              <a:rPr lang="en-US" dirty="0"/>
              <a:t>If we don’t want developing countries to become as fossil fuel dependent as developed countries are, then low carbon technologies must be cheap and accessible. </a:t>
            </a:r>
          </a:p>
          <a:p>
            <a:r>
              <a:rPr lang="en-US" dirty="0"/>
              <a:t>Climate change is a global problem and no country alone can fix it. </a:t>
            </a:r>
            <a:r>
              <a:rPr lang="en-US" dirty="0">
                <a:solidFill>
                  <a:srgbClr val="FF0000"/>
                </a:solidFill>
              </a:rPr>
              <a:t>Everyone needs to do the best they can and right now we are not doing it.</a:t>
            </a:r>
            <a:endParaRPr lang="en-CA" dirty="0">
              <a:solidFill>
                <a:srgbClr val="FF0000"/>
              </a:solidFill>
            </a:endParaRPr>
          </a:p>
        </p:txBody>
      </p:sp>
    </p:spTree>
    <p:extLst>
      <p:ext uri="{BB962C8B-B14F-4D97-AF65-F5344CB8AC3E}">
        <p14:creationId xmlns:p14="http://schemas.microsoft.com/office/powerpoint/2010/main" val="383077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9537-705C-9EF9-81F1-3E007B2DD9D4}"/>
              </a:ext>
            </a:extLst>
          </p:cNvPr>
          <p:cNvSpPr>
            <a:spLocks noGrp="1"/>
          </p:cNvSpPr>
          <p:nvPr>
            <p:ph type="title"/>
          </p:nvPr>
        </p:nvSpPr>
        <p:spPr/>
        <p:txBody>
          <a:bodyPr/>
          <a:lstStyle/>
          <a:p>
            <a:pPr algn="ctr"/>
            <a:r>
              <a:rPr lang="en-CA" b="0" i="0" dirty="0">
                <a:solidFill>
                  <a:srgbClr val="2B2B2B"/>
                </a:solidFill>
                <a:effectLst/>
              </a:rPr>
              <a:t>Ethical</a:t>
            </a:r>
            <a:r>
              <a:rPr lang="en-CA" b="0" i="0" dirty="0">
                <a:solidFill>
                  <a:srgbClr val="2B2B2B"/>
                </a:solidFill>
                <a:effectLst/>
                <a:latin typeface="Roboto" panose="02000000000000000000" pitchFamily="2" charset="0"/>
              </a:rPr>
              <a:t> </a:t>
            </a:r>
            <a:r>
              <a:rPr lang="en-CA" b="0" i="0" dirty="0">
                <a:solidFill>
                  <a:srgbClr val="2B2B2B"/>
                </a:solidFill>
                <a:effectLst/>
              </a:rPr>
              <a:t>considerations</a:t>
            </a:r>
            <a:endParaRPr lang="en-CA" dirty="0"/>
          </a:p>
        </p:txBody>
      </p:sp>
      <p:sp>
        <p:nvSpPr>
          <p:cNvPr id="3" name="Content Placeholder 2">
            <a:extLst>
              <a:ext uri="{FF2B5EF4-FFF2-40B4-BE49-F238E27FC236}">
                <a16:creationId xmlns:a16="http://schemas.microsoft.com/office/drawing/2014/main" id="{1B8880DC-A3C2-DA96-4B7C-D03DC8B6E2C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419064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C107-BA98-B2D9-5976-0C921C27A346}"/>
              </a:ext>
            </a:extLst>
          </p:cNvPr>
          <p:cNvSpPr>
            <a:spLocks noGrp="1"/>
          </p:cNvSpPr>
          <p:nvPr>
            <p:ph type="title"/>
          </p:nvPr>
        </p:nvSpPr>
        <p:spPr/>
        <p:txBody>
          <a:bodyPr/>
          <a:lstStyle/>
          <a:p>
            <a:pPr algn="ctr"/>
            <a:r>
              <a:rPr lang="en-US" dirty="0"/>
              <a:t>Conclusion</a:t>
            </a:r>
            <a:endParaRPr lang="en-CA" dirty="0"/>
          </a:p>
        </p:txBody>
      </p:sp>
      <p:sp>
        <p:nvSpPr>
          <p:cNvPr id="3" name="Content Placeholder 2">
            <a:extLst>
              <a:ext uri="{FF2B5EF4-FFF2-40B4-BE49-F238E27FC236}">
                <a16:creationId xmlns:a16="http://schemas.microsoft.com/office/drawing/2014/main" id="{E6C35DFB-D015-2717-AC4F-C3E189511857}"/>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3136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D86E-4954-5B47-14F4-AFB591ACCF31}"/>
              </a:ext>
            </a:extLst>
          </p:cNvPr>
          <p:cNvSpPr>
            <a:spLocks noGrp="1"/>
          </p:cNvSpPr>
          <p:nvPr>
            <p:ph type="title"/>
          </p:nvPr>
        </p:nvSpPr>
        <p:spPr/>
        <p:txBody>
          <a:bodyPr/>
          <a:lstStyle/>
          <a:p>
            <a:pPr algn="ctr"/>
            <a:r>
              <a:rPr lang="en-US" dirty="0"/>
              <a:t>Resources</a:t>
            </a:r>
            <a:endParaRPr lang="en-CA" dirty="0"/>
          </a:p>
        </p:txBody>
      </p:sp>
      <p:sp>
        <p:nvSpPr>
          <p:cNvPr id="3" name="Content Placeholder 2">
            <a:extLst>
              <a:ext uri="{FF2B5EF4-FFF2-40B4-BE49-F238E27FC236}">
                <a16:creationId xmlns:a16="http://schemas.microsoft.com/office/drawing/2014/main" id="{E12D1F50-AC9F-7019-F7EE-41CA50C165FE}"/>
              </a:ext>
            </a:extLst>
          </p:cNvPr>
          <p:cNvSpPr>
            <a:spLocks noGrp="1"/>
          </p:cNvSpPr>
          <p:nvPr>
            <p:ph idx="1"/>
          </p:nvPr>
        </p:nvSpPr>
        <p:spPr/>
        <p:txBody>
          <a:bodyPr/>
          <a:lstStyle/>
          <a:p>
            <a:r>
              <a:rPr lang="en-CA" b="0" i="0" dirty="0">
                <a:solidFill>
                  <a:srgbClr val="1D1C1D"/>
                </a:solidFill>
                <a:effectLst/>
                <a:latin typeface="Slack-Lato"/>
              </a:rPr>
              <a:t>Hannah Ritchie, Pablo Rosado and Max </a:t>
            </a:r>
            <a:r>
              <a:rPr lang="en-CA" b="0" i="0" dirty="0" err="1">
                <a:solidFill>
                  <a:srgbClr val="1D1C1D"/>
                </a:solidFill>
                <a:effectLst/>
                <a:latin typeface="Slack-Lato"/>
              </a:rPr>
              <a:t>Roser</a:t>
            </a:r>
            <a:r>
              <a:rPr lang="en-CA" b="0" i="0" dirty="0">
                <a:solidFill>
                  <a:srgbClr val="1D1C1D"/>
                </a:solidFill>
                <a:effectLst/>
                <a:latin typeface="Slack-Lato"/>
              </a:rPr>
              <a:t> (2023) - “CO₂ and Greenhouse Gas Emissions” Published online at </a:t>
            </a:r>
            <a:r>
              <a:rPr lang="en-CA" b="0" i="0" u="none" strike="noStrike" dirty="0">
                <a:effectLst/>
                <a:latin typeface="Slack-Lato"/>
                <a:hlinkClick r:id="rId2"/>
              </a:rPr>
              <a:t>OurWorldInData.org</a:t>
            </a:r>
            <a:r>
              <a:rPr lang="en-CA" b="0" i="0" dirty="0">
                <a:solidFill>
                  <a:srgbClr val="1D1C1D"/>
                </a:solidFill>
                <a:effectLst/>
                <a:latin typeface="Slack-Lato"/>
              </a:rPr>
              <a:t>. Retrieved from: '</a:t>
            </a:r>
            <a:r>
              <a:rPr lang="en-CA" b="0" i="0" u="none" strike="noStrike" dirty="0">
                <a:effectLst/>
                <a:latin typeface="Slack-Lato"/>
                <a:hlinkClick r:id="rId3"/>
              </a:rPr>
              <a:t>https://ourworldindata.org/co2-and-greenhouse-gas-emissions</a:t>
            </a:r>
            <a:r>
              <a:rPr lang="en-CA" b="0" i="0" dirty="0">
                <a:solidFill>
                  <a:srgbClr val="1D1C1D"/>
                </a:solidFill>
                <a:effectLst/>
                <a:latin typeface="Slack-Lato"/>
              </a:rPr>
              <a:t>' [Online Resource]</a:t>
            </a:r>
            <a:endParaRPr lang="en-US" b="0" i="0" dirty="0">
              <a:solidFill>
                <a:srgbClr val="000000"/>
              </a:solidFill>
              <a:effectLst/>
              <a:latin typeface="source-serif-pro"/>
            </a:endParaRPr>
          </a:p>
          <a:p>
            <a:r>
              <a:rPr lang="en-US" b="0" i="0" dirty="0" err="1">
                <a:solidFill>
                  <a:srgbClr val="000000"/>
                </a:solidFill>
                <a:effectLst/>
                <a:latin typeface="source-serif-pro"/>
              </a:rPr>
              <a:t>Kurzgesagt</a:t>
            </a:r>
            <a:r>
              <a:rPr lang="en-US" b="0" i="0" dirty="0">
                <a:solidFill>
                  <a:srgbClr val="000000"/>
                </a:solidFill>
                <a:effectLst/>
                <a:latin typeface="source-serif-pro"/>
              </a:rPr>
              <a:t> – In a Nutshell. (2020, June 21). </a:t>
            </a:r>
            <a:r>
              <a:rPr lang="en-US" b="0" i="1" dirty="0">
                <a:solidFill>
                  <a:srgbClr val="000000"/>
                </a:solidFill>
                <a:effectLst/>
                <a:latin typeface="source-serif-pro"/>
              </a:rPr>
              <a:t>Who Is Responsible For Climate Change? – Who Needs To Fix It? </a:t>
            </a:r>
            <a:r>
              <a:rPr lang="en-US" b="0" i="0" dirty="0">
                <a:solidFill>
                  <a:srgbClr val="000000"/>
                </a:solidFill>
                <a:effectLst/>
                <a:latin typeface="source-serif-pro"/>
              </a:rPr>
              <a:t>[Video]. </a:t>
            </a:r>
            <a:r>
              <a:rPr lang="en-US" b="0" i="0" dirty="0" err="1">
                <a:solidFill>
                  <a:srgbClr val="000000"/>
                </a:solidFill>
                <a:effectLst/>
                <a:latin typeface="source-serif-pro"/>
              </a:rPr>
              <a:t>Youtube</a:t>
            </a:r>
            <a:r>
              <a:rPr lang="en-US" b="0" i="0" dirty="0">
                <a:solidFill>
                  <a:srgbClr val="000000"/>
                </a:solidFill>
                <a:effectLst/>
                <a:latin typeface="source-serif-pro"/>
              </a:rPr>
              <a:t>. </a:t>
            </a:r>
            <a:r>
              <a:rPr lang="en-US" b="1" i="0" u="sng" dirty="0">
                <a:solidFill>
                  <a:srgbClr val="000000"/>
                </a:solidFill>
                <a:effectLst/>
                <a:latin typeface="source-serif-pro"/>
              </a:rPr>
              <a:t>https://www.youtube.com/watch?v=ipVxxxqwBQw</a:t>
            </a:r>
          </a:p>
          <a:p>
            <a:endParaRPr lang="en-CA" dirty="0"/>
          </a:p>
        </p:txBody>
      </p:sp>
    </p:spTree>
    <p:extLst>
      <p:ext uri="{BB962C8B-B14F-4D97-AF65-F5344CB8AC3E}">
        <p14:creationId xmlns:p14="http://schemas.microsoft.com/office/powerpoint/2010/main" val="143297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3E84-4993-EF3B-914D-06A30E6F573D}"/>
              </a:ext>
            </a:extLst>
          </p:cNvPr>
          <p:cNvSpPr>
            <a:spLocks noGrp="1"/>
          </p:cNvSpPr>
          <p:nvPr>
            <p:ph type="title"/>
          </p:nvPr>
        </p:nvSpPr>
        <p:spPr/>
        <p:txBody>
          <a:bodyPr/>
          <a:lstStyle/>
          <a:p>
            <a:pPr algn="ctr"/>
            <a:r>
              <a:rPr lang="en-US" dirty="0"/>
              <a:t>Overview and purpose of project</a:t>
            </a:r>
            <a:endParaRPr lang="en-CA" dirty="0"/>
          </a:p>
        </p:txBody>
      </p:sp>
      <p:sp>
        <p:nvSpPr>
          <p:cNvPr id="3" name="Content Placeholder 2">
            <a:extLst>
              <a:ext uri="{FF2B5EF4-FFF2-40B4-BE49-F238E27FC236}">
                <a16:creationId xmlns:a16="http://schemas.microsoft.com/office/drawing/2014/main" id="{E71B01EF-01DA-8812-60E9-058D6EDC8D97}"/>
              </a:ext>
            </a:extLst>
          </p:cNvPr>
          <p:cNvSpPr>
            <a:spLocks noGrp="1"/>
          </p:cNvSpPr>
          <p:nvPr>
            <p:ph idx="1"/>
          </p:nvPr>
        </p:nvSpPr>
        <p:spPr/>
        <p:txBody>
          <a:bodyPr/>
          <a:lstStyle/>
          <a:p>
            <a:r>
              <a:rPr lang="en-US" dirty="0"/>
              <a:t>Causes of CO2 emissions</a:t>
            </a:r>
          </a:p>
          <a:p>
            <a:pPr marL="0" indent="0">
              <a:buNone/>
            </a:pPr>
            <a:r>
              <a:rPr lang="en-US" b="1" dirty="0"/>
              <a:t>Purpose of the project</a:t>
            </a:r>
          </a:p>
          <a:p>
            <a:r>
              <a:rPr lang="en-US" dirty="0"/>
              <a:t>Analyze factors that contribute to CO2 emissions</a:t>
            </a:r>
          </a:p>
          <a:p>
            <a:r>
              <a:rPr lang="en-US" dirty="0"/>
              <a:t>Comparing the CO2 emissions per country </a:t>
            </a:r>
          </a:p>
          <a:p>
            <a:r>
              <a:rPr lang="en-US" dirty="0"/>
              <a:t>Predict the impact of CO2 emissions</a:t>
            </a:r>
          </a:p>
          <a:p>
            <a:endParaRPr lang="en-US" dirty="0"/>
          </a:p>
          <a:p>
            <a:endParaRPr lang="en-US" dirty="0"/>
          </a:p>
          <a:p>
            <a:endParaRPr lang="en-CA" dirty="0"/>
          </a:p>
        </p:txBody>
      </p:sp>
    </p:spTree>
    <p:extLst>
      <p:ext uri="{BB962C8B-B14F-4D97-AF65-F5344CB8AC3E}">
        <p14:creationId xmlns:p14="http://schemas.microsoft.com/office/powerpoint/2010/main" val="409870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021F-F5D7-91A3-D6EF-0BC634D96506}"/>
              </a:ext>
            </a:extLst>
          </p:cNvPr>
          <p:cNvSpPr>
            <a:spLocks noGrp="1"/>
          </p:cNvSpPr>
          <p:nvPr>
            <p:ph type="title"/>
          </p:nvPr>
        </p:nvSpPr>
        <p:spPr/>
        <p:txBody>
          <a:bodyPr/>
          <a:lstStyle/>
          <a:p>
            <a:pPr algn="ctr"/>
            <a:r>
              <a:rPr lang="en-US" dirty="0"/>
              <a:t>CO2 emissions from </a:t>
            </a:r>
            <a:endParaRPr lang="en-CA" dirty="0"/>
          </a:p>
        </p:txBody>
      </p:sp>
      <p:sp>
        <p:nvSpPr>
          <p:cNvPr id="3" name="Content Placeholder 2">
            <a:extLst>
              <a:ext uri="{FF2B5EF4-FFF2-40B4-BE49-F238E27FC236}">
                <a16:creationId xmlns:a16="http://schemas.microsoft.com/office/drawing/2014/main" id="{8AC92849-055E-C930-BD25-BCAC5CCDDC8C}"/>
              </a:ext>
            </a:extLst>
          </p:cNvPr>
          <p:cNvSpPr>
            <a:spLocks noGrp="1"/>
          </p:cNvSpPr>
          <p:nvPr>
            <p:ph idx="1"/>
          </p:nvPr>
        </p:nvSpPr>
        <p:spPr>
          <a:xfrm>
            <a:off x="838200" y="1495425"/>
            <a:ext cx="10515600" cy="4681538"/>
          </a:xfrm>
        </p:spPr>
        <p:txBody>
          <a:bodyPr/>
          <a:lstStyle/>
          <a:p>
            <a:r>
              <a:rPr lang="en-US" dirty="0"/>
              <a:t>2018:</a:t>
            </a:r>
          </a:p>
          <a:p>
            <a:r>
              <a:rPr lang="en-US" dirty="0"/>
              <a:t>2020:</a:t>
            </a:r>
          </a:p>
          <a:p>
            <a:r>
              <a:rPr lang="en-US" dirty="0"/>
              <a:t>Include statistics…</a:t>
            </a:r>
          </a:p>
          <a:p>
            <a:r>
              <a:rPr lang="en-US" dirty="0">
                <a:solidFill>
                  <a:srgbClr val="FF0000"/>
                </a:solidFill>
              </a:rPr>
              <a:t>(speaking points) Examples which showcase the impact on the environment </a:t>
            </a:r>
          </a:p>
          <a:p>
            <a:r>
              <a:rPr lang="en-US" dirty="0"/>
              <a:t>Past 30 years</a:t>
            </a:r>
          </a:p>
          <a:p>
            <a:r>
              <a:rPr lang="en-US" dirty="0"/>
              <a:t>Increase of CO2 emissions over the past 30 years</a:t>
            </a:r>
          </a:p>
          <a:p>
            <a:r>
              <a:rPr lang="en-US" dirty="0"/>
              <a:t>Impact on climate change which led to an increase in the number of annual natural disasters</a:t>
            </a:r>
            <a:endParaRPr lang="en-CA" dirty="0"/>
          </a:p>
        </p:txBody>
      </p:sp>
    </p:spTree>
    <p:extLst>
      <p:ext uri="{BB962C8B-B14F-4D97-AF65-F5344CB8AC3E}">
        <p14:creationId xmlns:p14="http://schemas.microsoft.com/office/powerpoint/2010/main" val="89099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377A-3F80-41C9-36EA-713FDE4CAA8D}"/>
              </a:ext>
            </a:extLst>
          </p:cNvPr>
          <p:cNvSpPr>
            <a:spLocks noGrp="1"/>
          </p:cNvSpPr>
          <p:nvPr>
            <p:ph type="title"/>
          </p:nvPr>
        </p:nvSpPr>
        <p:spPr>
          <a:xfrm>
            <a:off x="261730" y="500062"/>
            <a:ext cx="10515600" cy="1325563"/>
          </a:xfrm>
        </p:spPr>
        <p:txBody>
          <a:bodyPr/>
          <a:lstStyle/>
          <a:p>
            <a:pPr algn="ctr"/>
            <a:r>
              <a:rPr lang="en-US" dirty="0"/>
              <a:t>Current CO2 emissions 2010-2022</a:t>
            </a:r>
            <a:endParaRPr lang="en-CA" dirty="0"/>
          </a:p>
        </p:txBody>
      </p:sp>
      <p:sp>
        <p:nvSpPr>
          <p:cNvPr id="3" name="Content Placeholder 2">
            <a:extLst>
              <a:ext uri="{FF2B5EF4-FFF2-40B4-BE49-F238E27FC236}">
                <a16:creationId xmlns:a16="http://schemas.microsoft.com/office/drawing/2014/main" id="{5D736493-0E03-533B-D2FA-66A8C254CE53}"/>
              </a:ext>
            </a:extLst>
          </p:cNvPr>
          <p:cNvSpPr>
            <a:spLocks noGrp="1"/>
          </p:cNvSpPr>
          <p:nvPr>
            <p:ph idx="1"/>
          </p:nvPr>
        </p:nvSpPr>
        <p:spPr/>
        <p:txBody>
          <a:bodyPr>
            <a:normAutofit fontScale="92500"/>
          </a:bodyPr>
          <a:lstStyle/>
          <a:p>
            <a:r>
              <a:rPr lang="en-US" dirty="0">
                <a:solidFill>
                  <a:srgbClr val="FF0000"/>
                </a:solidFill>
              </a:rPr>
              <a:t>(speaking points) Although all countries agree on decreasing the CO2 emissions to reduce the impact on climate change, they do not agree on the countries who are responsible for the CO2 emissions. Developed countries argue that they are making efforts to reduce CO2 emissions and developing countries state that they are in fact survival emissions. </a:t>
            </a:r>
          </a:p>
          <a:p>
            <a:r>
              <a:rPr lang="en-US" dirty="0">
                <a:solidFill>
                  <a:srgbClr val="FF0000"/>
                </a:solidFill>
              </a:rPr>
              <a:t>On the other hand, developing countries argue that the developed countries have already caused pollution and the </a:t>
            </a:r>
          </a:p>
          <a:p>
            <a:endParaRPr lang="en-US" dirty="0">
              <a:solidFill>
                <a:srgbClr val="FF0000"/>
              </a:solidFill>
            </a:endParaRPr>
          </a:p>
          <a:p>
            <a:r>
              <a:rPr lang="en-US" dirty="0">
                <a:solidFill>
                  <a:srgbClr val="FF0000"/>
                </a:solidFill>
              </a:rPr>
              <a:t>Upon analysis, China ranks highest in CO2 emissions, 11 billion tons.</a:t>
            </a:r>
          </a:p>
          <a:p>
            <a:r>
              <a:rPr lang="en-US" dirty="0">
                <a:solidFill>
                  <a:srgbClr val="FF0000"/>
                </a:solidFill>
              </a:rPr>
              <a:t>Followed by the United States and India.</a:t>
            </a:r>
            <a:endParaRPr lang="en-CA" dirty="0">
              <a:solidFill>
                <a:srgbClr val="FF0000"/>
              </a:solidFill>
            </a:endParaRPr>
          </a:p>
        </p:txBody>
      </p:sp>
    </p:spTree>
    <p:extLst>
      <p:ext uri="{BB962C8B-B14F-4D97-AF65-F5344CB8AC3E}">
        <p14:creationId xmlns:p14="http://schemas.microsoft.com/office/powerpoint/2010/main" val="336715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E8E3E-6C1A-5C23-39F7-EA05973C4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63B94-6290-843C-4B71-B6D3E0C2B0D6}"/>
              </a:ext>
            </a:extLst>
          </p:cNvPr>
          <p:cNvSpPr>
            <a:spLocks noGrp="1"/>
          </p:cNvSpPr>
          <p:nvPr>
            <p:ph type="title"/>
          </p:nvPr>
        </p:nvSpPr>
        <p:spPr>
          <a:xfrm>
            <a:off x="261730" y="500062"/>
            <a:ext cx="10515600" cy="1325563"/>
          </a:xfrm>
        </p:spPr>
        <p:txBody>
          <a:bodyPr/>
          <a:lstStyle/>
          <a:p>
            <a:pPr algn="ctr"/>
            <a:r>
              <a:rPr lang="en-US" dirty="0"/>
              <a:t>Current CO2 emissions 2010-2022</a:t>
            </a:r>
            <a:endParaRPr lang="en-CA" dirty="0"/>
          </a:p>
        </p:txBody>
      </p:sp>
      <p:sp>
        <p:nvSpPr>
          <p:cNvPr id="3" name="Content Placeholder 2">
            <a:extLst>
              <a:ext uri="{FF2B5EF4-FFF2-40B4-BE49-F238E27FC236}">
                <a16:creationId xmlns:a16="http://schemas.microsoft.com/office/drawing/2014/main" id="{9305FF68-E608-BC41-B663-CFBF42F0FF5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0514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77EC-7594-4DAE-940F-A66E4B72A760}"/>
              </a:ext>
            </a:extLst>
          </p:cNvPr>
          <p:cNvSpPr>
            <a:spLocks noGrp="1"/>
          </p:cNvSpPr>
          <p:nvPr>
            <p:ph type="title"/>
          </p:nvPr>
        </p:nvSpPr>
        <p:spPr/>
        <p:txBody>
          <a:bodyPr/>
          <a:lstStyle/>
          <a:p>
            <a:pPr algn="ctr"/>
            <a:r>
              <a:rPr lang="en-US" dirty="0"/>
              <a:t>Historic CO2 emissions</a:t>
            </a:r>
            <a:endParaRPr lang="en-CA" dirty="0"/>
          </a:p>
        </p:txBody>
      </p:sp>
      <p:sp>
        <p:nvSpPr>
          <p:cNvPr id="3" name="Content Placeholder 2">
            <a:extLst>
              <a:ext uri="{FF2B5EF4-FFF2-40B4-BE49-F238E27FC236}">
                <a16:creationId xmlns:a16="http://schemas.microsoft.com/office/drawing/2014/main" id="{A965390B-9085-4AA6-AE64-EA372CB0D9B6}"/>
              </a:ext>
            </a:extLst>
          </p:cNvPr>
          <p:cNvSpPr>
            <a:spLocks noGrp="1"/>
          </p:cNvSpPr>
          <p:nvPr>
            <p:ph idx="1"/>
          </p:nvPr>
        </p:nvSpPr>
        <p:spPr/>
        <p:txBody>
          <a:bodyPr/>
          <a:lstStyle/>
          <a:p>
            <a:r>
              <a:rPr lang="en-US" dirty="0"/>
              <a:t>It is insufficient to only look at the current CO2 emissions, </a:t>
            </a:r>
          </a:p>
          <a:p>
            <a:endParaRPr lang="en-US" dirty="0"/>
          </a:p>
          <a:p>
            <a:r>
              <a:rPr lang="en-US" dirty="0"/>
              <a:t>From the chart, we can tell that the USA ranked highest on the CO2 emitting countries, followed by the European Union.</a:t>
            </a:r>
          </a:p>
          <a:p>
            <a:r>
              <a:rPr lang="en-US" dirty="0"/>
              <a:t>From the historic data from 1960-1980, we can see that the United States and the countries in the European Union have historically emitted more CO2 emissions than China.</a:t>
            </a:r>
          </a:p>
          <a:p>
            <a:r>
              <a:rPr lang="en-US" dirty="0"/>
              <a:t>In the 20th Century, the United States has emitted around 20 billion tons of CO2 emissions.</a:t>
            </a:r>
          </a:p>
          <a:p>
            <a:pPr marL="0" indent="0">
              <a:buNone/>
            </a:pPr>
            <a:endParaRPr lang="en-CA" dirty="0"/>
          </a:p>
        </p:txBody>
      </p:sp>
    </p:spTree>
    <p:extLst>
      <p:ext uri="{BB962C8B-B14F-4D97-AF65-F5344CB8AC3E}">
        <p14:creationId xmlns:p14="http://schemas.microsoft.com/office/powerpoint/2010/main" val="179095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072E-192B-CDB0-343D-57DA362E9400}"/>
              </a:ext>
            </a:extLst>
          </p:cNvPr>
          <p:cNvSpPr>
            <a:spLocks noGrp="1"/>
          </p:cNvSpPr>
          <p:nvPr>
            <p:ph type="title"/>
          </p:nvPr>
        </p:nvSpPr>
        <p:spPr/>
        <p:txBody>
          <a:bodyPr/>
          <a:lstStyle/>
          <a:p>
            <a:pPr algn="ctr"/>
            <a:r>
              <a:rPr lang="en-US" dirty="0"/>
              <a:t>Cumulative CO2 emissions from 1960-1980</a:t>
            </a:r>
            <a:endParaRPr lang="en-CA" dirty="0"/>
          </a:p>
        </p:txBody>
      </p:sp>
      <p:pic>
        <p:nvPicPr>
          <p:cNvPr id="4" name="Content Placeholder 3">
            <a:extLst>
              <a:ext uri="{FF2B5EF4-FFF2-40B4-BE49-F238E27FC236}">
                <a16:creationId xmlns:a16="http://schemas.microsoft.com/office/drawing/2014/main" id="{33BE0B63-1CE6-F58A-F64E-E8C2E407E76F}"/>
              </a:ext>
            </a:extLst>
          </p:cNvPr>
          <p:cNvPicPr>
            <a:picLocks noGrp="1" noChangeAspect="1"/>
          </p:cNvPicPr>
          <p:nvPr>
            <p:ph idx="1"/>
          </p:nvPr>
        </p:nvPicPr>
        <p:blipFill>
          <a:blip r:embed="rId2"/>
          <a:stretch>
            <a:fillRect/>
          </a:stretch>
        </p:blipFill>
        <p:spPr>
          <a:xfrm>
            <a:off x="2576941" y="1523622"/>
            <a:ext cx="6534777" cy="4351338"/>
          </a:xfrm>
          <a:prstGeom prst="rect">
            <a:avLst/>
          </a:prstGeom>
        </p:spPr>
      </p:pic>
    </p:spTree>
    <p:extLst>
      <p:ext uri="{BB962C8B-B14F-4D97-AF65-F5344CB8AC3E}">
        <p14:creationId xmlns:p14="http://schemas.microsoft.com/office/powerpoint/2010/main" val="34383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7745-3E9E-6140-D8AD-9D803CE8E4AC}"/>
              </a:ext>
            </a:extLst>
          </p:cNvPr>
          <p:cNvSpPr>
            <a:spLocks noGrp="1"/>
          </p:cNvSpPr>
          <p:nvPr>
            <p:ph type="title"/>
          </p:nvPr>
        </p:nvSpPr>
        <p:spPr/>
        <p:txBody>
          <a:bodyPr/>
          <a:lstStyle/>
          <a:p>
            <a:pPr algn="ctr"/>
            <a:r>
              <a:rPr lang="en-US" dirty="0"/>
              <a:t>Top 10 countries is CO2 emissions </a:t>
            </a:r>
            <a:br>
              <a:rPr lang="en-US" dirty="0"/>
            </a:br>
            <a:r>
              <a:rPr lang="en-US" dirty="0"/>
              <a:t>Historic data from 1960-1980</a:t>
            </a:r>
            <a:endParaRPr lang="en-CA" dirty="0"/>
          </a:p>
        </p:txBody>
      </p:sp>
      <p:pic>
        <p:nvPicPr>
          <p:cNvPr id="4" name="Content Placeholder 3">
            <a:extLst>
              <a:ext uri="{FF2B5EF4-FFF2-40B4-BE49-F238E27FC236}">
                <a16:creationId xmlns:a16="http://schemas.microsoft.com/office/drawing/2014/main" id="{635963E5-5252-0C02-6AF8-69942B84FA89}"/>
              </a:ext>
            </a:extLst>
          </p:cNvPr>
          <p:cNvPicPr>
            <a:picLocks noGrp="1" noChangeAspect="1"/>
          </p:cNvPicPr>
          <p:nvPr>
            <p:ph idx="1"/>
          </p:nvPr>
        </p:nvPicPr>
        <p:blipFill>
          <a:blip r:embed="rId2"/>
          <a:stretch>
            <a:fillRect/>
          </a:stretch>
        </p:blipFill>
        <p:spPr>
          <a:xfrm>
            <a:off x="2860645" y="1662508"/>
            <a:ext cx="6207853" cy="4884389"/>
          </a:xfrm>
          <a:prstGeom prst="rect">
            <a:avLst/>
          </a:prstGeom>
        </p:spPr>
      </p:pic>
    </p:spTree>
    <p:extLst>
      <p:ext uri="{BB962C8B-B14F-4D97-AF65-F5344CB8AC3E}">
        <p14:creationId xmlns:p14="http://schemas.microsoft.com/office/powerpoint/2010/main" val="54702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5DA-EBCA-31FA-3581-7A2AA4D34B47}"/>
              </a:ext>
            </a:extLst>
          </p:cNvPr>
          <p:cNvSpPr>
            <a:spLocks noGrp="1"/>
          </p:cNvSpPr>
          <p:nvPr>
            <p:ph type="title"/>
          </p:nvPr>
        </p:nvSpPr>
        <p:spPr/>
        <p:txBody>
          <a:bodyPr/>
          <a:lstStyle/>
          <a:p>
            <a:pPr algn="ctr"/>
            <a:r>
              <a:rPr lang="en-US" dirty="0"/>
              <a:t>CO2 emissions per Capita 2010-2022</a:t>
            </a:r>
            <a:endParaRPr lang="en-CA" dirty="0"/>
          </a:p>
        </p:txBody>
      </p:sp>
      <p:sp>
        <p:nvSpPr>
          <p:cNvPr id="3" name="Content Placeholder 2">
            <a:extLst>
              <a:ext uri="{FF2B5EF4-FFF2-40B4-BE49-F238E27FC236}">
                <a16:creationId xmlns:a16="http://schemas.microsoft.com/office/drawing/2014/main" id="{E39CF98C-F173-DFA7-EEEE-EF7F62BF4027}"/>
              </a:ext>
            </a:extLst>
          </p:cNvPr>
          <p:cNvSpPr>
            <a:spLocks noGrp="1"/>
          </p:cNvSpPr>
          <p:nvPr>
            <p:ph idx="1"/>
          </p:nvPr>
        </p:nvSpPr>
        <p:spPr>
          <a:xfrm>
            <a:off x="838200" y="1590675"/>
            <a:ext cx="10515600" cy="4586288"/>
          </a:xfrm>
        </p:spPr>
        <p:txBody>
          <a:bodyPr>
            <a:normAutofit fontScale="92500" lnSpcReduction="10000"/>
          </a:bodyPr>
          <a:lstStyle/>
          <a:p>
            <a:r>
              <a:rPr lang="en-US" dirty="0"/>
              <a:t>The average human is responsible for 5 tons of CO2 emissions/year.</a:t>
            </a:r>
          </a:p>
          <a:p>
            <a:r>
              <a:rPr lang="en-US" dirty="0"/>
              <a:t>The numbers varies based on individuals from different countries. For example, the population in the oil producing countries have higher CO2 emissions.</a:t>
            </a:r>
          </a:p>
          <a:p>
            <a:r>
              <a:rPr lang="en-US" dirty="0"/>
              <a:t>Qatar is the top country which has the highest CO2 emissions. They emit around 37 tons/year.</a:t>
            </a:r>
          </a:p>
          <a:p>
            <a:r>
              <a:rPr lang="en-US" dirty="0"/>
              <a:t>Wealth is one of the strongest indicators of carbon footprint.</a:t>
            </a:r>
          </a:p>
          <a:p>
            <a:r>
              <a:rPr lang="en-US" dirty="0">
                <a:solidFill>
                  <a:srgbClr val="FF0000"/>
                </a:solidFill>
              </a:rPr>
              <a:t>(SP) </a:t>
            </a:r>
            <a:r>
              <a:rPr lang="en-US" dirty="0"/>
              <a:t>as individuals accumulate wealth, they gain access to modern </a:t>
            </a:r>
            <a:r>
              <a:rPr lang="en-US" dirty="0">
                <a:solidFill>
                  <a:srgbClr val="FF0000"/>
                </a:solidFill>
              </a:rPr>
              <a:t>technologies.</a:t>
            </a:r>
          </a:p>
          <a:p>
            <a:r>
              <a:rPr lang="en-CA" dirty="0">
                <a:solidFill>
                  <a:srgbClr val="FF0000"/>
                </a:solidFill>
              </a:rPr>
              <a:t>The wealthiest half of the countries are responsible for 86% of global emissions. The bottom half only contribute to 14% of the global emissions.</a:t>
            </a:r>
          </a:p>
        </p:txBody>
      </p:sp>
    </p:spTree>
    <p:extLst>
      <p:ext uri="{BB962C8B-B14F-4D97-AF65-F5344CB8AC3E}">
        <p14:creationId xmlns:p14="http://schemas.microsoft.com/office/powerpoint/2010/main" val="1697485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643</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Slack-Lato</vt:lpstr>
      <vt:lpstr>source-serif-pro</vt:lpstr>
      <vt:lpstr>Arial</vt:lpstr>
      <vt:lpstr>Calibri</vt:lpstr>
      <vt:lpstr>Calibri Light</vt:lpstr>
      <vt:lpstr>Roboto</vt:lpstr>
      <vt:lpstr>Office Theme</vt:lpstr>
      <vt:lpstr>CO2 emissions</vt:lpstr>
      <vt:lpstr>Overview and purpose of project</vt:lpstr>
      <vt:lpstr>CO2 emissions from </vt:lpstr>
      <vt:lpstr>Current CO2 emissions 2010-2022</vt:lpstr>
      <vt:lpstr>Current CO2 emissions 2010-2022</vt:lpstr>
      <vt:lpstr>Historic CO2 emissions</vt:lpstr>
      <vt:lpstr>Cumulative CO2 emissions from 1960-1980</vt:lpstr>
      <vt:lpstr>Top 10 countries is CO2 emissions  Historic data from 1960-1980</vt:lpstr>
      <vt:lpstr>CO2 emissions per Capita 2010-2022</vt:lpstr>
      <vt:lpstr>Impact of CO2 emissions</vt:lpstr>
      <vt:lpstr>Proposed solutions</vt:lpstr>
      <vt:lpstr>Ethical considerations</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emissions</dc:title>
  <dc:creator>Jia Xin Sun</dc:creator>
  <cp:lastModifiedBy>Jia Xin Sun</cp:lastModifiedBy>
  <cp:revision>11</cp:revision>
  <dcterms:created xsi:type="dcterms:W3CDTF">2024-03-05T00:22:51Z</dcterms:created>
  <dcterms:modified xsi:type="dcterms:W3CDTF">2024-03-05T01:42:44Z</dcterms:modified>
</cp:coreProperties>
</file>