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Montserrat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  <p:embeddedFont>
      <p:font typeface="Quicksand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0C7687D-9A6A-4233-A5EC-823A8148C68B}">
  <a:tblStyle styleId="{A0C7687D-9A6A-4233-A5EC-823A8148C6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5.xml"/><Relationship Id="rId33" Type="http://schemas.openxmlformats.org/officeDocument/2006/relationships/font" Target="fonts/Lato-regular.fntdata"/><Relationship Id="rId10" Type="http://schemas.openxmlformats.org/officeDocument/2006/relationships/slide" Target="slides/slide4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7.xml"/><Relationship Id="rId35" Type="http://schemas.openxmlformats.org/officeDocument/2006/relationships/font" Target="fonts/Lato-italic.fntdata"/><Relationship Id="rId12" Type="http://schemas.openxmlformats.org/officeDocument/2006/relationships/slide" Target="slides/slide6.xml"/><Relationship Id="rId34" Type="http://schemas.openxmlformats.org/officeDocument/2006/relationships/font" Target="fonts/Lato-bold.fntdata"/><Relationship Id="rId15" Type="http://schemas.openxmlformats.org/officeDocument/2006/relationships/slide" Target="slides/slide9.xml"/><Relationship Id="rId37" Type="http://schemas.openxmlformats.org/officeDocument/2006/relationships/font" Target="fonts/Quicksand-regular.fntdata"/><Relationship Id="rId14" Type="http://schemas.openxmlformats.org/officeDocument/2006/relationships/slide" Target="slides/slide8.xml"/><Relationship Id="rId36" Type="http://schemas.openxmlformats.org/officeDocument/2006/relationships/font" Target="fonts/La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Quicksand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e1d112406b_2_52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e1d112406b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e1d112406b_2_103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e1d112406b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e1d112406b_2_109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e1d112406b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e1d112406b_2_114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e1d112406b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e1d112406b_2_123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e1d112406b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e1d112406b_2_134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e1d112406b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e1d112406b_2_139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e1d112406b_2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e1d112406b_2_145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e1d112406b_2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e1d112406b_2_161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e1d112406b_2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e1d112406b_2_166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e1d112406b_2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e1d112406b_2_172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e1d112406b_2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e1d112406b_2_57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e1d112406b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e1d112406b_2_184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e1d112406b_2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e1d112406b_2_190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e1d112406b_2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e1d112406b_2_195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e1d112406b_2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e1d112406b_2_62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e1d112406b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e1d112406b_2_68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e1d112406b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1d112406b_2_74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e1d112406b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1d112406b_2_80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e1d112406b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e1d112406b_2_87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e1d112406b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e1d112406b_2_92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e1d112406b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e1d112406b_2_98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e1d112406b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ctrTitle"/>
          </p:nvPr>
        </p:nvSpPr>
        <p:spPr>
          <a:xfrm>
            <a:off x="1319175" y="2157319"/>
            <a:ext cx="6680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132" name="Google Shape;132;p13"/>
          <p:cNvCxnSpPr>
            <a:stCxn id="133" idx="4"/>
          </p:cNvCxnSpPr>
          <p:nvPr/>
        </p:nvCxnSpPr>
        <p:spPr>
          <a:xfrm>
            <a:off x="903750" y="2672925"/>
            <a:ext cx="0" cy="24708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13"/>
          <p:cNvSpPr/>
          <p:nvPr/>
        </p:nvSpPr>
        <p:spPr>
          <a:xfrm>
            <a:off x="769050" y="2470725"/>
            <a:ext cx="269400" cy="202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>
  <p:cSld name="TITLE_AND_BODY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Google Shape;135;p14"/>
          <p:cNvCxnSpPr/>
          <p:nvPr/>
        </p:nvCxnSpPr>
        <p:spPr>
          <a:xfrm>
            <a:off x="903825" y="-5944"/>
            <a:ext cx="0" cy="5149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14"/>
          <p:cNvSpPr/>
          <p:nvPr/>
        </p:nvSpPr>
        <p:spPr>
          <a:xfrm>
            <a:off x="808725" y="600563"/>
            <a:ext cx="190200" cy="1428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/>
          <p:nvPr/>
        </p:nvSpPr>
        <p:spPr>
          <a:xfrm>
            <a:off x="769050" y="1396425"/>
            <a:ext cx="269400" cy="202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4"/>
          <p:cNvSpPr txBox="1"/>
          <p:nvPr>
            <p:ph type="title"/>
          </p:nvPr>
        </p:nvSpPr>
        <p:spPr>
          <a:xfrm>
            <a:off x="1165475" y="499481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1" type="body"/>
          </p:nvPr>
        </p:nvSpPr>
        <p:spPr>
          <a:xfrm>
            <a:off x="1165498" y="1200150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2" name="Google Shape;142;p15"/>
          <p:cNvSpPr txBox="1"/>
          <p:nvPr>
            <p:ph idx="1" type="subTitle"/>
          </p:nvPr>
        </p:nvSpPr>
        <p:spPr>
          <a:xfrm>
            <a:off x="1530175" y="2782913"/>
            <a:ext cx="69279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43" name="Google Shape;143;p15"/>
          <p:cNvCxnSpPr/>
          <p:nvPr/>
        </p:nvCxnSpPr>
        <p:spPr>
          <a:xfrm>
            <a:off x="903825" y="-5944"/>
            <a:ext cx="0" cy="5149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15"/>
          <p:cNvSpPr/>
          <p:nvPr/>
        </p:nvSpPr>
        <p:spPr>
          <a:xfrm>
            <a:off x="493600" y="2264138"/>
            <a:ext cx="820200" cy="6153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1165475" y="499481"/>
            <a:ext cx="6858000" cy="3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1165475" y="1255481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48" name="Google Shape;148;p16"/>
          <p:cNvSpPr txBox="1"/>
          <p:nvPr>
            <p:ph idx="2" type="body"/>
          </p:nvPr>
        </p:nvSpPr>
        <p:spPr>
          <a:xfrm>
            <a:off x="3692249" y="1255481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49" name="Google Shape;149;p16"/>
          <p:cNvSpPr txBox="1"/>
          <p:nvPr>
            <p:ph idx="3" type="body"/>
          </p:nvPr>
        </p:nvSpPr>
        <p:spPr>
          <a:xfrm>
            <a:off x="6219023" y="1255481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150" name="Google Shape;150;p16"/>
          <p:cNvCxnSpPr/>
          <p:nvPr/>
        </p:nvCxnSpPr>
        <p:spPr>
          <a:xfrm>
            <a:off x="903825" y="-5944"/>
            <a:ext cx="0" cy="5149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16"/>
          <p:cNvSpPr/>
          <p:nvPr/>
        </p:nvSpPr>
        <p:spPr>
          <a:xfrm>
            <a:off x="808725" y="600563"/>
            <a:ext cx="190200" cy="1428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769050" y="1396425"/>
            <a:ext cx="269400" cy="202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ctrTitle"/>
          </p:nvPr>
        </p:nvSpPr>
        <p:spPr>
          <a:xfrm>
            <a:off x="1319175" y="2157319"/>
            <a:ext cx="7989900" cy="29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NYC TAXI Tip Predictor: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for Fare-based Gratuity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ctrTitle"/>
          </p:nvPr>
        </p:nvSpPr>
        <p:spPr>
          <a:xfrm>
            <a:off x="1530175" y="2307788"/>
            <a:ext cx="6767100" cy="53235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&amp; FEATURES</a:t>
            </a:r>
            <a:endParaRPr/>
          </a:p>
        </p:txBody>
      </p:sp>
      <p:sp>
        <p:nvSpPr>
          <p:cNvPr id="217" name="Google Shape;217;p26"/>
          <p:cNvSpPr txBox="1"/>
          <p:nvPr>
            <p:ph idx="1" type="subTitle"/>
          </p:nvPr>
        </p:nvSpPr>
        <p:spPr>
          <a:xfrm>
            <a:off x="1530175" y="2782913"/>
            <a:ext cx="6927900" cy="3530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Data Cleaning, Data Visualization, Feature Engineering</a:t>
            </a:r>
            <a:endParaRPr/>
          </a:p>
        </p:txBody>
      </p:sp>
      <p:sp>
        <p:nvSpPr>
          <p:cNvPr id="218" name="Google Shape;218;p26"/>
          <p:cNvSpPr txBox="1"/>
          <p:nvPr/>
        </p:nvSpPr>
        <p:spPr>
          <a:xfrm>
            <a:off x="502600" y="2279925"/>
            <a:ext cx="802500" cy="589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1165475" y="499481"/>
            <a:ext cx="6858000" cy="344925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1165500" y="1200150"/>
            <a:ext cx="6858000" cy="3774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404812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Filtering NA and missing values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4812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◦"/>
            </a:pPr>
            <a:r>
              <a:rPr lang="en"/>
              <a:t>Identifying outliers and incorrect values</a:t>
            </a:r>
            <a:endParaRPr/>
          </a:p>
          <a:p>
            <a:pPr indent="-369569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▫"/>
            </a:pPr>
            <a:r>
              <a:rPr lang="en"/>
              <a:t>Plots to detect outliers</a:t>
            </a:r>
            <a:endParaRPr/>
          </a:p>
          <a:p>
            <a:pPr indent="-369569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▫"/>
            </a:pPr>
            <a:r>
              <a:rPr lang="en"/>
              <a:t>Removed incorrect values Eg. Passenger count of 250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4812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◦"/>
            </a:pPr>
            <a:r>
              <a:rPr lang="en"/>
              <a:t>Visualizations to identify correlations with tip amount.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1165475" y="499481"/>
            <a:ext cx="6858000" cy="344925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sp>
        <p:nvSpPr>
          <p:cNvPr id="230" name="Google Shape;230;p28"/>
          <p:cNvSpPr txBox="1"/>
          <p:nvPr>
            <p:ph idx="1" type="body"/>
          </p:nvPr>
        </p:nvSpPr>
        <p:spPr>
          <a:xfrm>
            <a:off x="1165499" y="1200150"/>
            <a:ext cx="3669900" cy="37257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500" y="1200150"/>
            <a:ext cx="2752500" cy="188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5500" y="3182813"/>
            <a:ext cx="2752500" cy="1879976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8"/>
          <p:cNvSpPr txBox="1"/>
          <p:nvPr/>
        </p:nvSpPr>
        <p:spPr>
          <a:xfrm>
            <a:off x="5181800" y="1926263"/>
            <a:ext cx="2946900" cy="344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Tip Amount Density Function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4" name="Google Shape;234;p28"/>
          <p:cNvSpPr txBox="1"/>
          <p:nvPr/>
        </p:nvSpPr>
        <p:spPr>
          <a:xfrm>
            <a:off x="5244075" y="3885731"/>
            <a:ext cx="3227100" cy="344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Tip Percentage Density Function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1165475" y="499481"/>
            <a:ext cx="6858000" cy="344925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CORRELATIONS</a:t>
            </a:r>
            <a:endParaRPr/>
          </a:p>
        </p:txBody>
      </p:sp>
      <p:sp>
        <p:nvSpPr>
          <p:cNvPr id="240" name="Google Shape;240;p29"/>
          <p:cNvSpPr txBox="1"/>
          <p:nvPr>
            <p:ph idx="1" type="body"/>
          </p:nvPr>
        </p:nvSpPr>
        <p:spPr>
          <a:xfrm>
            <a:off x="1072400" y="844406"/>
            <a:ext cx="2687100" cy="43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400" y="834431"/>
            <a:ext cx="1985963" cy="1421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1400" y="2256038"/>
            <a:ext cx="1985963" cy="1421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1400" y="3677644"/>
            <a:ext cx="1985963" cy="1421606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9"/>
          <p:cNvSpPr txBox="1"/>
          <p:nvPr/>
        </p:nvSpPr>
        <p:spPr>
          <a:xfrm>
            <a:off x="4316675" y="1429922"/>
            <a:ext cx="2946900" cy="344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Tip Amount vs Payment Type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5" name="Google Shape;245;p29"/>
          <p:cNvSpPr txBox="1"/>
          <p:nvPr/>
        </p:nvSpPr>
        <p:spPr>
          <a:xfrm>
            <a:off x="4396975" y="2851538"/>
            <a:ext cx="2946900" cy="344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Tip Amount vs Tolls Amount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6" name="Google Shape;246;p29"/>
          <p:cNvSpPr txBox="1"/>
          <p:nvPr/>
        </p:nvSpPr>
        <p:spPr>
          <a:xfrm>
            <a:off x="4316675" y="4273134"/>
            <a:ext cx="2946900" cy="344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Tip Amount vs Fare Amount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>
            <p:ph type="title"/>
          </p:nvPr>
        </p:nvSpPr>
        <p:spPr>
          <a:xfrm>
            <a:off x="1165475" y="499481"/>
            <a:ext cx="6858000" cy="344925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252" name="Google Shape;252;p30"/>
          <p:cNvSpPr txBox="1"/>
          <p:nvPr>
            <p:ph idx="1" type="body"/>
          </p:nvPr>
        </p:nvSpPr>
        <p:spPr>
          <a:xfrm>
            <a:off x="1165500" y="1200150"/>
            <a:ext cx="6858000" cy="3774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404812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Char char="◦"/>
            </a:pPr>
            <a:r>
              <a:rPr lang="en"/>
              <a:t>Date-Time Based</a:t>
            </a:r>
            <a:endParaRPr/>
          </a:p>
          <a:p>
            <a:pPr indent="-369569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▫"/>
            </a:pPr>
            <a:r>
              <a:rPr lang="en"/>
              <a:t>Weekend/ Weekday</a:t>
            </a:r>
            <a:endParaRPr/>
          </a:p>
          <a:p>
            <a:pPr indent="-369569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▫"/>
            </a:pPr>
            <a:r>
              <a:rPr lang="en"/>
              <a:t>Time of the day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4812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◦"/>
            </a:pPr>
            <a:r>
              <a:rPr lang="en"/>
              <a:t>Location Based</a:t>
            </a:r>
            <a:endParaRPr/>
          </a:p>
          <a:p>
            <a:pPr indent="-369569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▫"/>
            </a:pPr>
            <a:r>
              <a:rPr lang="en"/>
              <a:t>Latitude-Longitude to Zip code</a:t>
            </a:r>
            <a:endParaRPr/>
          </a:p>
          <a:p>
            <a:pPr indent="-369569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▫"/>
            </a:pPr>
            <a:r>
              <a:rPr lang="en"/>
              <a:t>Zip code to boroughs</a:t>
            </a:r>
            <a:endParaRPr/>
          </a:p>
          <a:p>
            <a:pPr indent="-369569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▫"/>
            </a:pPr>
            <a:r>
              <a:rPr lang="en"/>
              <a:t>Boroughs to demographic 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/>
          <p:nvPr>
            <p:ph type="ctrTitle"/>
          </p:nvPr>
        </p:nvSpPr>
        <p:spPr>
          <a:xfrm>
            <a:off x="1530175" y="2307788"/>
            <a:ext cx="6767100" cy="53235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&amp; METRICS</a:t>
            </a:r>
            <a:endParaRPr/>
          </a:p>
        </p:txBody>
      </p:sp>
      <p:sp>
        <p:nvSpPr>
          <p:cNvPr id="258" name="Google Shape;258;p31"/>
          <p:cNvSpPr txBox="1"/>
          <p:nvPr>
            <p:ph idx="1" type="subTitle"/>
          </p:nvPr>
        </p:nvSpPr>
        <p:spPr>
          <a:xfrm>
            <a:off x="1530175" y="2782913"/>
            <a:ext cx="6927900" cy="3530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Models, Algorithms, Analysis</a:t>
            </a:r>
            <a:endParaRPr/>
          </a:p>
        </p:txBody>
      </p:sp>
      <p:sp>
        <p:nvSpPr>
          <p:cNvPr id="259" name="Google Shape;259;p31"/>
          <p:cNvSpPr txBox="1"/>
          <p:nvPr/>
        </p:nvSpPr>
        <p:spPr>
          <a:xfrm>
            <a:off x="502600" y="2279925"/>
            <a:ext cx="802500" cy="589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cxnSp>
        <p:nvCxnSpPr>
          <p:cNvPr id="265" name="Google Shape;265;p32"/>
          <p:cNvCxnSpPr/>
          <p:nvPr/>
        </p:nvCxnSpPr>
        <p:spPr>
          <a:xfrm rot="10800000">
            <a:off x="1482251" y="1896550"/>
            <a:ext cx="0" cy="11592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oval"/>
          </a:ln>
        </p:spPr>
      </p:cxnSp>
      <p:cxnSp>
        <p:nvCxnSpPr>
          <p:cNvPr id="266" name="Google Shape;266;p32"/>
          <p:cNvCxnSpPr/>
          <p:nvPr/>
        </p:nvCxnSpPr>
        <p:spPr>
          <a:xfrm rot="10800000">
            <a:off x="1482251" y="513024"/>
            <a:ext cx="0" cy="11592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oval"/>
          </a:ln>
        </p:spPr>
      </p:cxnSp>
      <p:sp>
        <p:nvSpPr>
          <p:cNvPr id="267" name="Google Shape;267;p32"/>
          <p:cNvSpPr txBox="1"/>
          <p:nvPr/>
        </p:nvSpPr>
        <p:spPr>
          <a:xfrm>
            <a:off x="2350825" y="1671938"/>
            <a:ext cx="3344700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Tip Class w/ Zero Tip Data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8" name="Google Shape;268;p32"/>
          <p:cNvSpPr txBox="1"/>
          <p:nvPr/>
        </p:nvSpPr>
        <p:spPr>
          <a:xfrm>
            <a:off x="2350825" y="949744"/>
            <a:ext cx="2310300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Tip - No Tip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69" name="Google Shape;269;p32"/>
          <p:cNvCxnSpPr/>
          <p:nvPr/>
        </p:nvCxnSpPr>
        <p:spPr>
          <a:xfrm rot="10800000">
            <a:off x="1482251" y="1235209"/>
            <a:ext cx="0" cy="11592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oval"/>
          </a:ln>
        </p:spPr>
      </p:cxnSp>
      <p:cxnSp>
        <p:nvCxnSpPr>
          <p:cNvPr id="270" name="Google Shape;270;p32"/>
          <p:cNvCxnSpPr/>
          <p:nvPr/>
        </p:nvCxnSpPr>
        <p:spPr>
          <a:xfrm rot="10800000">
            <a:off x="1482251" y="2666049"/>
            <a:ext cx="0" cy="11592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oval"/>
          </a:ln>
        </p:spPr>
      </p:cxnSp>
      <p:cxnSp>
        <p:nvCxnSpPr>
          <p:cNvPr id="271" name="Google Shape;271;p32"/>
          <p:cNvCxnSpPr/>
          <p:nvPr/>
        </p:nvCxnSpPr>
        <p:spPr>
          <a:xfrm rot="10800000">
            <a:off x="1482251" y="3367946"/>
            <a:ext cx="0" cy="11592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oval"/>
          </a:ln>
        </p:spPr>
      </p:cxnSp>
      <p:cxnSp>
        <p:nvCxnSpPr>
          <p:cNvPr id="272" name="Google Shape;272;p32"/>
          <p:cNvCxnSpPr/>
          <p:nvPr/>
        </p:nvCxnSpPr>
        <p:spPr>
          <a:xfrm rot="10800000">
            <a:off x="1482251" y="4042806"/>
            <a:ext cx="0" cy="11592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oval"/>
          </a:ln>
        </p:spPr>
      </p:cxnSp>
      <p:sp>
        <p:nvSpPr>
          <p:cNvPr id="273" name="Google Shape;273;p32"/>
          <p:cNvSpPr txBox="1"/>
          <p:nvPr/>
        </p:nvSpPr>
        <p:spPr>
          <a:xfrm>
            <a:off x="2350825" y="2333269"/>
            <a:ext cx="3795300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Tip Class w/o Zero Tip Data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74" name="Google Shape;274;p32"/>
          <p:cNvSpPr txBox="1"/>
          <p:nvPr/>
        </p:nvSpPr>
        <p:spPr>
          <a:xfrm>
            <a:off x="2350825" y="3102769"/>
            <a:ext cx="4191600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Tip Percent Class w/ Zero Tip Data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75" name="Google Shape;275;p32"/>
          <p:cNvSpPr txBox="1"/>
          <p:nvPr/>
        </p:nvSpPr>
        <p:spPr>
          <a:xfrm>
            <a:off x="2350825" y="3791156"/>
            <a:ext cx="4507200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Tip Percent Class w/o Zero Tip Data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76" name="Google Shape;276;p32"/>
          <p:cNvSpPr txBox="1"/>
          <p:nvPr/>
        </p:nvSpPr>
        <p:spPr>
          <a:xfrm>
            <a:off x="2350825" y="4479544"/>
            <a:ext cx="3344700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Tip Amount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 txBox="1"/>
          <p:nvPr>
            <p:ph type="title"/>
          </p:nvPr>
        </p:nvSpPr>
        <p:spPr>
          <a:xfrm>
            <a:off x="1165475" y="499481"/>
            <a:ext cx="6858000" cy="344925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</a:t>
            </a:r>
            <a:endParaRPr/>
          </a:p>
        </p:txBody>
      </p:sp>
      <p:sp>
        <p:nvSpPr>
          <p:cNvPr id="282" name="Google Shape;282;p33"/>
          <p:cNvSpPr txBox="1"/>
          <p:nvPr>
            <p:ph idx="1" type="body"/>
          </p:nvPr>
        </p:nvSpPr>
        <p:spPr>
          <a:xfrm>
            <a:off x="1165498" y="1200150"/>
            <a:ext cx="6858000" cy="37257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90525" lvl="0" marL="457200" rtl="0" algn="l">
              <a:spcBef>
                <a:spcPts val="600"/>
              </a:spcBef>
              <a:spcAft>
                <a:spcPts val="0"/>
              </a:spcAft>
              <a:buSzPct val="100000"/>
              <a:buChar char="◦"/>
            </a:pPr>
            <a:r>
              <a:rPr lang="en"/>
              <a:t>Classification Models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▫"/>
            </a:pPr>
            <a:r>
              <a:rPr lang="en"/>
              <a:t>SVM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▫"/>
            </a:pPr>
            <a:r>
              <a:rPr lang="en"/>
              <a:t>Decision Tree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▫"/>
            </a:pPr>
            <a:r>
              <a:rPr lang="en"/>
              <a:t>Random Forest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▫"/>
            </a:pPr>
            <a:r>
              <a:rPr lang="en"/>
              <a:t>Adaboost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052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◦"/>
            </a:pPr>
            <a:r>
              <a:rPr lang="en"/>
              <a:t>Regression Models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▫"/>
            </a:pPr>
            <a:r>
              <a:rPr lang="en"/>
              <a:t>Linear Regression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▫"/>
            </a:pPr>
            <a:r>
              <a:rPr lang="en"/>
              <a:t>SVM Regression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▫"/>
            </a:pPr>
            <a:r>
              <a:rPr lang="en"/>
              <a:t>Lasso Regression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- CLASSIFICATION &amp; REGRESSION</a:t>
            </a:r>
            <a:endParaRPr/>
          </a:p>
        </p:txBody>
      </p:sp>
      <p:graphicFrame>
        <p:nvGraphicFramePr>
          <p:cNvPr id="288" name="Google Shape;288;p34"/>
          <p:cNvGraphicFramePr/>
          <p:nvPr/>
        </p:nvGraphicFramePr>
        <p:xfrm>
          <a:off x="902938" y="13833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{A0C7687D-9A6A-4233-A5EC-823A8148C68B}</a:tableStyleId>
              </a:tblPr>
              <a:tblGrid>
                <a:gridCol w="1464100"/>
                <a:gridCol w="1148675"/>
                <a:gridCol w="1076575"/>
                <a:gridCol w="1617300"/>
                <a:gridCol w="1563225"/>
                <a:gridCol w="1373975"/>
              </a:tblGrid>
              <a:tr h="32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Baseline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SVM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Decision Tree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Random Forest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Adaboost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Tip - No Tip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52.33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98.516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98.249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98.259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98.299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Tip Class w/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47.66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81.253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81.565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81.593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81.208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Tip Class w/o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45.07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67.98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68.002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68.002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66.72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Tip % w/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47.66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68.10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68.08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68.097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68.013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Tip % w/o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41.47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41.58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42.12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42.14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41.97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9" name="Google Shape;289;p34"/>
          <p:cNvGraphicFramePr/>
          <p:nvPr/>
        </p:nvGraphicFramePr>
        <p:xfrm>
          <a:off x="907438" y="4198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{A0C7687D-9A6A-4233-A5EC-823A8148C68B}</a:tableStyleId>
              </a:tblPr>
              <a:tblGrid>
                <a:gridCol w="871950"/>
                <a:gridCol w="2494125"/>
                <a:gridCol w="1574850"/>
                <a:gridCol w="1646975"/>
                <a:gridCol w="16469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Baseline(Mean Abs Error)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Linear 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SVM 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Lasso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Tip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1.38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0.75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0.79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1.254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sp>
        <p:nvSpPr>
          <p:cNvPr id="295" name="Google Shape;295;p35"/>
          <p:cNvSpPr txBox="1"/>
          <p:nvPr>
            <p:ph idx="1" type="body"/>
          </p:nvPr>
        </p:nvSpPr>
        <p:spPr>
          <a:xfrm>
            <a:off x="1165475" y="971297"/>
            <a:ext cx="2169000" cy="5368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/>
              <a:t>Tip - No Tip</a:t>
            </a:r>
            <a:endParaRPr sz="1800"/>
          </a:p>
        </p:txBody>
      </p:sp>
      <p:sp>
        <p:nvSpPr>
          <p:cNvPr id="296" name="Google Shape;296;p35"/>
          <p:cNvSpPr txBox="1"/>
          <p:nvPr>
            <p:ph idx="4294967295" type="body"/>
          </p:nvPr>
        </p:nvSpPr>
        <p:spPr>
          <a:xfrm>
            <a:off x="6155950" y="971306"/>
            <a:ext cx="28560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/>
              <a:t>Tip Class w/o Zero Tip</a:t>
            </a:r>
            <a:endParaRPr sz="1800"/>
          </a:p>
        </p:txBody>
      </p:sp>
      <p:sp>
        <p:nvSpPr>
          <p:cNvPr id="297" name="Google Shape;297;p35"/>
          <p:cNvSpPr txBox="1"/>
          <p:nvPr>
            <p:ph idx="1" type="body"/>
          </p:nvPr>
        </p:nvSpPr>
        <p:spPr>
          <a:xfrm>
            <a:off x="1165475" y="2999906"/>
            <a:ext cx="32865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/>
              <a:t>Tip Class w/ Zero Tip</a:t>
            </a:r>
            <a:endParaRPr sz="1800"/>
          </a:p>
        </p:txBody>
      </p:sp>
      <p:sp>
        <p:nvSpPr>
          <p:cNvPr id="298" name="Google Shape;298;p35"/>
          <p:cNvSpPr txBox="1"/>
          <p:nvPr>
            <p:ph idx="4294967295" type="body"/>
          </p:nvPr>
        </p:nvSpPr>
        <p:spPr>
          <a:xfrm>
            <a:off x="6219025" y="3098400"/>
            <a:ext cx="2288100" cy="5368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/>
              <a:t>Tip % w/ Zero Tip</a:t>
            </a:r>
            <a:endParaRPr sz="1800"/>
          </a:p>
        </p:txBody>
      </p:sp>
      <p:pic>
        <p:nvPicPr>
          <p:cNvPr id="299" name="Google Shape;29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950" y="1466063"/>
            <a:ext cx="1671638" cy="1435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8575" y="1453000"/>
            <a:ext cx="1626750" cy="1462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2950" y="3574856"/>
            <a:ext cx="1793081" cy="1593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61550" y="3635250"/>
            <a:ext cx="1671638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1165475" y="499481"/>
            <a:ext cx="6858000" cy="344925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PROJECT GOALS</a:t>
            </a:r>
            <a:endParaRPr sz="3000">
              <a:solidFill>
                <a:srgbClr val="39C0BA"/>
              </a:solidFill>
            </a:endParaRPr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1165498" y="1200150"/>
            <a:ext cx="6858000" cy="37257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-390525" lvl="0" marL="457200" rtl="0" algn="l">
              <a:spcBef>
                <a:spcPts val="600"/>
              </a:spcBef>
              <a:spcAft>
                <a:spcPts val="0"/>
              </a:spcAft>
              <a:buSzPct val="100000"/>
              <a:buChar char="◦"/>
            </a:pPr>
            <a:r>
              <a:rPr lang="en"/>
              <a:t>Maximize tip benefits for taxi drivers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052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◦"/>
            </a:pPr>
            <a:r>
              <a:rPr lang="en"/>
              <a:t>A generic algorithm that can be extended to any city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6"/>
          <p:cNvSpPr txBox="1"/>
          <p:nvPr>
            <p:ph type="ctrTitle"/>
          </p:nvPr>
        </p:nvSpPr>
        <p:spPr>
          <a:xfrm>
            <a:off x="1530175" y="2307788"/>
            <a:ext cx="6767100" cy="53235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INFERENCES &amp; ROADMAP</a:t>
            </a:r>
            <a:endParaRPr/>
          </a:p>
        </p:txBody>
      </p:sp>
      <p:sp>
        <p:nvSpPr>
          <p:cNvPr id="308" name="Google Shape;308;p36"/>
          <p:cNvSpPr txBox="1"/>
          <p:nvPr>
            <p:ph idx="1" type="subTitle"/>
          </p:nvPr>
        </p:nvSpPr>
        <p:spPr>
          <a:xfrm>
            <a:off x="1530175" y="2782913"/>
            <a:ext cx="6927900" cy="3530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Insights Gained, Future Work</a:t>
            </a:r>
            <a:endParaRPr/>
          </a:p>
        </p:txBody>
      </p:sp>
      <p:sp>
        <p:nvSpPr>
          <p:cNvPr id="309" name="Google Shape;309;p36"/>
          <p:cNvSpPr txBox="1"/>
          <p:nvPr/>
        </p:nvSpPr>
        <p:spPr>
          <a:xfrm>
            <a:off x="502600" y="2279925"/>
            <a:ext cx="802500" cy="589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>
            <p:ph type="title"/>
          </p:nvPr>
        </p:nvSpPr>
        <p:spPr>
          <a:xfrm>
            <a:off x="1165475" y="499481"/>
            <a:ext cx="6858000" cy="344925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INFERENCES</a:t>
            </a:r>
            <a:endParaRPr/>
          </a:p>
        </p:txBody>
      </p:sp>
      <p:sp>
        <p:nvSpPr>
          <p:cNvPr id="315" name="Google Shape;315;p37"/>
          <p:cNvSpPr txBox="1"/>
          <p:nvPr>
            <p:ph idx="1" type="body"/>
          </p:nvPr>
        </p:nvSpPr>
        <p:spPr>
          <a:xfrm>
            <a:off x="1165500" y="1200150"/>
            <a:ext cx="7792200" cy="3774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</a:pPr>
            <a:r>
              <a:rPr lang="en"/>
              <a:t>Card Payments have higher tip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◦"/>
            </a:pPr>
            <a:r>
              <a:rPr lang="en"/>
              <a:t>Tip varies directly with fare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◦"/>
            </a:pPr>
            <a:r>
              <a:rPr lang="en"/>
              <a:t>Routes with tolls yield less tip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◦"/>
            </a:pPr>
            <a:r>
              <a:rPr lang="en"/>
              <a:t>Tip directly varies with the cost of living index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8"/>
          <p:cNvSpPr txBox="1"/>
          <p:nvPr>
            <p:ph type="title"/>
          </p:nvPr>
        </p:nvSpPr>
        <p:spPr>
          <a:xfrm>
            <a:off x="1165475" y="499481"/>
            <a:ext cx="6858000" cy="344925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321" name="Google Shape;321;p38"/>
          <p:cNvSpPr txBox="1"/>
          <p:nvPr>
            <p:ph idx="1" type="body"/>
          </p:nvPr>
        </p:nvSpPr>
        <p:spPr>
          <a:xfrm>
            <a:off x="1165500" y="1200150"/>
            <a:ext cx="7792200" cy="3774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</a:pPr>
            <a:r>
              <a:rPr lang="en"/>
              <a:t>Larger 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◦"/>
            </a:pPr>
            <a:r>
              <a:rPr lang="en"/>
              <a:t>More feature engineering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◦"/>
            </a:pPr>
            <a:r>
              <a:rPr lang="en"/>
              <a:t>Apply the model to another city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ctrTitle"/>
          </p:nvPr>
        </p:nvSpPr>
        <p:spPr>
          <a:xfrm>
            <a:off x="1530175" y="2307788"/>
            <a:ext cx="6767100" cy="53235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69" name="Google Shape;169;p19"/>
          <p:cNvSpPr txBox="1"/>
          <p:nvPr>
            <p:ph idx="1" type="subTitle"/>
          </p:nvPr>
        </p:nvSpPr>
        <p:spPr>
          <a:xfrm>
            <a:off x="1530175" y="2782913"/>
            <a:ext cx="6927900" cy="3530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Source, Size, Relevant Fields</a:t>
            </a:r>
            <a:endParaRPr/>
          </a:p>
        </p:txBody>
      </p:sp>
      <p:sp>
        <p:nvSpPr>
          <p:cNvPr id="170" name="Google Shape;170;p19"/>
          <p:cNvSpPr txBox="1"/>
          <p:nvPr/>
        </p:nvSpPr>
        <p:spPr>
          <a:xfrm>
            <a:off x="502600" y="2279925"/>
            <a:ext cx="802500" cy="589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165475" y="499481"/>
            <a:ext cx="6858000" cy="344925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165500" y="1200150"/>
            <a:ext cx="6858000" cy="22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76237" lvl="0" marL="457200" rtl="0" algn="l">
              <a:spcBef>
                <a:spcPts val="600"/>
              </a:spcBef>
              <a:spcAft>
                <a:spcPts val="0"/>
              </a:spcAft>
              <a:buSzPct val="100000"/>
              <a:buChar char="◦"/>
            </a:pPr>
            <a:r>
              <a:rPr lang="en"/>
              <a:t>NYC Taxi and Limousine Commission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762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◦"/>
            </a:pPr>
            <a:r>
              <a:rPr lang="en"/>
              <a:t>The data comes from several vendors who manage the meter/gps systems in the cabs</a:t>
            </a:r>
            <a:endParaRPr/>
          </a:p>
        </p:txBody>
      </p:sp>
      <p:sp>
        <p:nvSpPr>
          <p:cNvPr id="177" name="Google Shape;177;p20"/>
          <p:cNvSpPr txBox="1"/>
          <p:nvPr/>
        </p:nvSpPr>
        <p:spPr>
          <a:xfrm>
            <a:off x="1009325" y="4765013"/>
            <a:ext cx="4722300" cy="344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Source: http://publish.illinois.edu/dbwork/open-data/</a:t>
            </a:r>
            <a:endParaRPr sz="11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165475" y="499481"/>
            <a:ext cx="6858000" cy="344925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165500" y="1200150"/>
            <a:ext cx="7882500" cy="3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76237" lvl="0" marL="457200" rtl="0" algn="l">
              <a:spcBef>
                <a:spcPts val="600"/>
              </a:spcBef>
              <a:spcAft>
                <a:spcPts val="0"/>
              </a:spcAft>
              <a:buSzPct val="100000"/>
              <a:buChar char="◦"/>
            </a:pPr>
            <a:r>
              <a:rPr lang="en"/>
              <a:t>Merged from 2 datasets each spanning over 4 years - 2014 to 2018</a:t>
            </a:r>
            <a:endParaRPr/>
          </a:p>
          <a:p>
            <a:pPr indent="-34671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▫"/>
            </a:pPr>
            <a:r>
              <a:rPr lang="en"/>
              <a:t>Trips - 105 GB (uncompressed)</a:t>
            </a:r>
            <a:endParaRPr/>
          </a:p>
          <a:p>
            <a:pPr indent="-34671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▫"/>
            </a:pPr>
            <a:r>
              <a:rPr lang="en"/>
              <a:t>Fares - 80 GB (uncompressed)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762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◦"/>
            </a:pPr>
            <a:r>
              <a:rPr lang="en"/>
              <a:t>Subset Chosen</a:t>
            </a:r>
            <a:endParaRPr/>
          </a:p>
          <a:p>
            <a:pPr indent="-34671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▫"/>
            </a:pPr>
            <a:r>
              <a:rPr lang="en"/>
              <a:t>Year 2014</a:t>
            </a:r>
            <a:endParaRPr/>
          </a:p>
          <a:p>
            <a:pPr indent="-34671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▫"/>
            </a:pPr>
            <a:r>
              <a:rPr lang="en"/>
              <a:t>Randomly sampled 10% of each month</a:t>
            </a:r>
            <a:endParaRPr/>
          </a:p>
          <a:p>
            <a:pPr indent="-34671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▫"/>
            </a:pPr>
            <a:r>
              <a:rPr lang="en"/>
              <a:t>200,000 records from above</a:t>
            </a:r>
            <a:endParaRPr/>
          </a:p>
        </p:txBody>
      </p:sp>
      <p:sp>
        <p:nvSpPr>
          <p:cNvPr id="184" name="Google Shape;184;p21"/>
          <p:cNvSpPr txBox="1"/>
          <p:nvPr/>
        </p:nvSpPr>
        <p:spPr>
          <a:xfrm>
            <a:off x="1009325" y="4765013"/>
            <a:ext cx="4722300" cy="344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Source: http://publish.illinois.edu/dbwork/open-data/</a:t>
            </a:r>
            <a:endParaRPr sz="11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165475" y="499481"/>
            <a:ext cx="6858000" cy="3449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RELEVANT FIELDS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165475" y="1255481"/>
            <a:ext cx="2403600" cy="367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Unique Fields</a:t>
            </a:r>
            <a:endParaRPr b="1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medallion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hack_license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vendor_id</a:t>
            </a:r>
            <a:endParaRPr/>
          </a:p>
        </p:txBody>
      </p:sp>
      <p:sp>
        <p:nvSpPr>
          <p:cNvPr id="191" name="Google Shape;191;p22"/>
          <p:cNvSpPr txBox="1"/>
          <p:nvPr>
            <p:ph idx="2" type="body"/>
          </p:nvPr>
        </p:nvSpPr>
        <p:spPr>
          <a:xfrm>
            <a:off x="3496600" y="1255481"/>
            <a:ext cx="2982900" cy="367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Trip Fields</a:t>
            </a:r>
            <a:endParaRPr b="1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pickup_datetime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dropoff_datetime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trip_time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trip_distance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pickup_latitude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pickup_longitude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dropoff_latitude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dropoff_longitude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passenger_count</a:t>
            </a:r>
            <a:endParaRPr/>
          </a:p>
        </p:txBody>
      </p:sp>
      <p:sp>
        <p:nvSpPr>
          <p:cNvPr id="192" name="Google Shape;192;p22"/>
          <p:cNvSpPr txBox="1"/>
          <p:nvPr>
            <p:ph idx="3" type="body"/>
          </p:nvPr>
        </p:nvSpPr>
        <p:spPr>
          <a:xfrm>
            <a:off x="6443450" y="1255481"/>
            <a:ext cx="2577300" cy="367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Fare Fields</a:t>
            </a:r>
            <a:endParaRPr b="1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fare_amount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tip_amount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tolls_amount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total_amount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mta_tax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payment_type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1165475" y="499481"/>
            <a:ext cx="6858000" cy="344925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SOURCE</a:t>
            </a:r>
            <a:endParaRPr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1165500" y="1200150"/>
            <a:ext cx="6858000" cy="22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SzPct val="100000"/>
              <a:buChar char="◦"/>
            </a:pPr>
            <a:r>
              <a:rPr lang="en"/>
              <a:t>US Census Data </a:t>
            </a:r>
            <a:endParaRPr/>
          </a:p>
          <a:p>
            <a:pPr indent="-33528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▫"/>
            </a:pPr>
            <a:r>
              <a:rPr lang="en"/>
              <a:t>Cost of living index</a:t>
            </a:r>
            <a:endParaRPr/>
          </a:p>
          <a:p>
            <a:pPr indent="-33528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▫"/>
            </a:pPr>
            <a:r>
              <a:rPr lang="en"/>
              <a:t>Median household income </a:t>
            </a:r>
            <a:endParaRPr/>
          </a:p>
          <a:p>
            <a:pPr indent="-33528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▫"/>
            </a:pPr>
            <a:r>
              <a:rPr lang="en"/>
              <a:t>Population Density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◦"/>
            </a:pPr>
            <a:r>
              <a:rPr lang="en"/>
              <a:t>Available per Zip code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ctrTitle"/>
          </p:nvPr>
        </p:nvSpPr>
        <p:spPr>
          <a:xfrm>
            <a:off x="1530175" y="2307788"/>
            <a:ext cx="6767100" cy="53235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</p:txBody>
      </p:sp>
      <p:sp>
        <p:nvSpPr>
          <p:cNvPr id="204" name="Google Shape;204;p24"/>
          <p:cNvSpPr txBox="1"/>
          <p:nvPr>
            <p:ph idx="1" type="subTitle"/>
          </p:nvPr>
        </p:nvSpPr>
        <p:spPr>
          <a:xfrm>
            <a:off x="1530175" y="2782913"/>
            <a:ext cx="6927900" cy="3530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Libraries, Infrastructure</a:t>
            </a:r>
            <a:endParaRPr/>
          </a:p>
        </p:txBody>
      </p:sp>
      <p:sp>
        <p:nvSpPr>
          <p:cNvPr id="205" name="Google Shape;205;p24"/>
          <p:cNvSpPr txBox="1"/>
          <p:nvPr/>
        </p:nvSpPr>
        <p:spPr>
          <a:xfrm>
            <a:off x="502600" y="2279925"/>
            <a:ext cx="802500" cy="589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1165475" y="499481"/>
            <a:ext cx="6858000" cy="344925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&amp; INFRASTRUCTURE</a:t>
            </a:r>
            <a:endParaRPr/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1165500" y="1200150"/>
            <a:ext cx="6858000" cy="2618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76237" lvl="0" marL="457200" rtl="0" algn="l">
              <a:spcBef>
                <a:spcPts val="600"/>
              </a:spcBef>
              <a:spcAft>
                <a:spcPts val="0"/>
              </a:spcAft>
              <a:buSzPct val="100000"/>
              <a:buChar char="◦"/>
            </a:pPr>
            <a:r>
              <a:rPr lang="en"/>
              <a:t>Language &amp; Libraries</a:t>
            </a:r>
            <a:endParaRPr/>
          </a:p>
          <a:p>
            <a:pPr indent="-34671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▫"/>
            </a:pPr>
            <a:r>
              <a:rPr lang="en"/>
              <a:t>Python, BASH Scripting</a:t>
            </a:r>
            <a:endParaRPr/>
          </a:p>
          <a:p>
            <a:pPr indent="-34671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▫"/>
            </a:pPr>
            <a:r>
              <a:rPr lang="en"/>
              <a:t>Scikit, matplotlib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762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◦"/>
            </a:pPr>
            <a:r>
              <a:rPr lang="en"/>
              <a:t>Infrastructure</a:t>
            </a:r>
            <a:endParaRPr/>
          </a:p>
          <a:p>
            <a:pPr indent="-34671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▫"/>
            </a:pPr>
            <a:r>
              <a:rPr lang="en"/>
              <a:t>IBM Softlayer Cloud</a:t>
            </a:r>
            <a:endParaRPr/>
          </a:p>
          <a:p>
            <a:pPr indent="-34671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▫"/>
            </a:pPr>
            <a:r>
              <a:rPr lang="en"/>
              <a:t>16 cores, 16GB RAM, 100 GB Hard Disk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