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65" r:id="rId14"/>
    <p:sldId id="267"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8"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69E3E7-03F8-475E-8165-DF777057663E}" type="datetimeFigureOut">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73CB2-938F-46AF-95CF-876452CAD61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81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9E3E7-03F8-475E-8165-DF777057663E}" type="datetimeFigureOut">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73CB2-938F-46AF-95CF-876452CAD613}" type="slidenum">
              <a:rPr lang="en-IN" smtClean="0"/>
              <a:t>‹#›</a:t>
            </a:fld>
            <a:endParaRPr lang="en-IN"/>
          </a:p>
        </p:txBody>
      </p:sp>
    </p:spTree>
    <p:extLst>
      <p:ext uri="{BB962C8B-B14F-4D97-AF65-F5344CB8AC3E}">
        <p14:creationId xmlns:p14="http://schemas.microsoft.com/office/powerpoint/2010/main" val="1473811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9E3E7-03F8-475E-8165-DF777057663E}" type="datetimeFigureOut">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73CB2-938F-46AF-95CF-876452CAD613}" type="slidenum">
              <a:rPr lang="en-IN" smtClean="0"/>
              <a:t>‹#›</a:t>
            </a:fld>
            <a:endParaRPr lang="en-IN"/>
          </a:p>
        </p:txBody>
      </p:sp>
    </p:spTree>
    <p:extLst>
      <p:ext uri="{BB962C8B-B14F-4D97-AF65-F5344CB8AC3E}">
        <p14:creationId xmlns:p14="http://schemas.microsoft.com/office/powerpoint/2010/main" val="270656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9E3E7-03F8-475E-8165-DF777057663E}" type="datetimeFigureOut">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73CB2-938F-46AF-95CF-876452CAD613}" type="slidenum">
              <a:rPr lang="en-IN" smtClean="0"/>
              <a:t>‹#›</a:t>
            </a:fld>
            <a:endParaRPr lang="en-IN"/>
          </a:p>
        </p:txBody>
      </p:sp>
    </p:spTree>
    <p:extLst>
      <p:ext uri="{BB962C8B-B14F-4D97-AF65-F5344CB8AC3E}">
        <p14:creationId xmlns:p14="http://schemas.microsoft.com/office/powerpoint/2010/main" val="155187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9E3E7-03F8-475E-8165-DF777057663E}" type="datetimeFigureOut">
              <a:rPr lang="en-IN" smtClean="0"/>
              <a:t>13-10-2020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973CB2-938F-46AF-95CF-876452CAD61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21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69E3E7-03F8-475E-8165-DF777057663E}" type="datetimeFigureOut">
              <a:rPr lang="en-IN" smtClean="0"/>
              <a:t>13-10-2020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73CB2-938F-46AF-95CF-876452CAD613}" type="slidenum">
              <a:rPr lang="en-IN" smtClean="0"/>
              <a:t>‹#›</a:t>
            </a:fld>
            <a:endParaRPr lang="en-IN"/>
          </a:p>
        </p:txBody>
      </p:sp>
    </p:spTree>
    <p:extLst>
      <p:ext uri="{BB962C8B-B14F-4D97-AF65-F5344CB8AC3E}">
        <p14:creationId xmlns:p14="http://schemas.microsoft.com/office/powerpoint/2010/main" val="356835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69E3E7-03F8-475E-8165-DF777057663E}" type="datetimeFigureOut">
              <a:rPr lang="en-IN" smtClean="0"/>
              <a:t>13-10-2020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973CB2-938F-46AF-95CF-876452CAD613}" type="slidenum">
              <a:rPr lang="en-IN" smtClean="0"/>
              <a:t>‹#›</a:t>
            </a:fld>
            <a:endParaRPr lang="en-IN"/>
          </a:p>
        </p:txBody>
      </p:sp>
    </p:spTree>
    <p:extLst>
      <p:ext uri="{BB962C8B-B14F-4D97-AF65-F5344CB8AC3E}">
        <p14:creationId xmlns:p14="http://schemas.microsoft.com/office/powerpoint/2010/main" val="87023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69E3E7-03F8-475E-8165-DF777057663E}" type="datetimeFigureOut">
              <a:rPr lang="en-IN" smtClean="0"/>
              <a:t>13-10-2020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973CB2-938F-46AF-95CF-876452CAD613}" type="slidenum">
              <a:rPr lang="en-IN" smtClean="0"/>
              <a:t>‹#›</a:t>
            </a:fld>
            <a:endParaRPr lang="en-IN"/>
          </a:p>
        </p:txBody>
      </p:sp>
    </p:spTree>
    <p:extLst>
      <p:ext uri="{BB962C8B-B14F-4D97-AF65-F5344CB8AC3E}">
        <p14:creationId xmlns:p14="http://schemas.microsoft.com/office/powerpoint/2010/main" val="209746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69E3E7-03F8-475E-8165-DF777057663E}" type="datetimeFigureOut">
              <a:rPr lang="en-IN" smtClean="0"/>
              <a:t>13-10-2020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6973CB2-938F-46AF-95CF-876452CAD613}" type="slidenum">
              <a:rPr lang="en-IN" smtClean="0"/>
              <a:t>‹#›</a:t>
            </a:fld>
            <a:endParaRPr lang="en-IN"/>
          </a:p>
        </p:txBody>
      </p:sp>
    </p:spTree>
    <p:extLst>
      <p:ext uri="{BB962C8B-B14F-4D97-AF65-F5344CB8AC3E}">
        <p14:creationId xmlns:p14="http://schemas.microsoft.com/office/powerpoint/2010/main" val="2911040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69E3E7-03F8-475E-8165-DF777057663E}" type="datetimeFigureOut">
              <a:rPr lang="en-IN" smtClean="0"/>
              <a:t>13-10-2020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6973CB2-938F-46AF-95CF-876452CAD613}" type="slidenum">
              <a:rPr lang="en-IN" smtClean="0"/>
              <a:t>‹#›</a:t>
            </a:fld>
            <a:endParaRPr lang="en-IN"/>
          </a:p>
        </p:txBody>
      </p:sp>
    </p:spTree>
    <p:extLst>
      <p:ext uri="{BB962C8B-B14F-4D97-AF65-F5344CB8AC3E}">
        <p14:creationId xmlns:p14="http://schemas.microsoft.com/office/powerpoint/2010/main" val="47965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69E3E7-03F8-475E-8165-DF777057663E}" type="datetimeFigureOut">
              <a:rPr lang="en-IN" smtClean="0"/>
              <a:t>13-10-2020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973CB2-938F-46AF-95CF-876452CAD613}" type="slidenum">
              <a:rPr lang="en-IN" smtClean="0"/>
              <a:t>‹#›</a:t>
            </a:fld>
            <a:endParaRPr lang="en-IN"/>
          </a:p>
        </p:txBody>
      </p:sp>
    </p:spTree>
    <p:extLst>
      <p:ext uri="{BB962C8B-B14F-4D97-AF65-F5344CB8AC3E}">
        <p14:creationId xmlns:p14="http://schemas.microsoft.com/office/powerpoint/2010/main" val="1178980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69E3E7-03F8-475E-8165-DF777057663E}" type="datetimeFigureOut">
              <a:rPr lang="en-IN" smtClean="0"/>
              <a:t>13-10-2020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6973CB2-938F-46AF-95CF-876452CAD61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1495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hodhganga.inflibnet.ac.in/bitstream/10603/176862/8/08_chapter%202.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Signature Verification	</a:t>
            </a:r>
          </a:p>
        </p:txBody>
      </p:sp>
      <p:sp>
        <p:nvSpPr>
          <p:cNvPr id="3" name="Subtitle 2"/>
          <p:cNvSpPr>
            <a:spLocks noGrp="1"/>
          </p:cNvSpPr>
          <p:nvPr>
            <p:ph type="subTitle" idx="1"/>
          </p:nvPr>
        </p:nvSpPr>
        <p:spPr/>
        <p:txBody>
          <a:bodyPr/>
          <a:lstStyle/>
          <a:p>
            <a:r>
              <a:rPr lang="en-IN" dirty="0"/>
              <a:t>DSIP MINI-Project</a:t>
            </a:r>
          </a:p>
        </p:txBody>
      </p:sp>
    </p:spTree>
    <p:extLst>
      <p:ext uri="{BB962C8B-B14F-4D97-AF65-F5344CB8AC3E}">
        <p14:creationId xmlns:p14="http://schemas.microsoft.com/office/powerpoint/2010/main" val="2856986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a:t>
            </a:r>
          </a:p>
        </p:txBody>
      </p:sp>
      <p:sp>
        <p:nvSpPr>
          <p:cNvPr id="3" name="Content Placeholder 2"/>
          <p:cNvSpPr>
            <a:spLocks noGrp="1"/>
          </p:cNvSpPr>
          <p:nvPr>
            <p:ph idx="1"/>
          </p:nvPr>
        </p:nvSpPr>
        <p:spPr>
          <a:xfrm>
            <a:off x="1097280" y="1876214"/>
            <a:ext cx="10058400" cy="4023360"/>
          </a:xfrm>
        </p:spPr>
        <p:txBody>
          <a:bodyPr/>
          <a:lstStyle/>
          <a:p>
            <a:r>
              <a:rPr lang="en-IN" dirty="0"/>
              <a:t>STEP 1:</a:t>
            </a:r>
          </a:p>
          <a:p>
            <a:r>
              <a:rPr lang="en-IN" dirty="0"/>
              <a:t>Images are inserted in the insert blocks. In Block (1), Original Image is inserted and in Block (2), Checking Image is inserted. </a:t>
            </a:r>
          </a:p>
        </p:txBody>
      </p:sp>
      <p:grpSp>
        <p:nvGrpSpPr>
          <p:cNvPr id="9" name="Group 8">
            <a:extLst>
              <a:ext uri="{FF2B5EF4-FFF2-40B4-BE49-F238E27FC236}">
                <a16:creationId xmlns:a16="http://schemas.microsoft.com/office/drawing/2014/main" id="{30B43A0D-629C-4CD9-B935-99E7530EA6AA}"/>
              </a:ext>
            </a:extLst>
          </p:cNvPr>
          <p:cNvGrpSpPr/>
          <p:nvPr/>
        </p:nvGrpSpPr>
        <p:grpSpPr>
          <a:xfrm>
            <a:off x="3712803" y="3030760"/>
            <a:ext cx="4766394" cy="3207748"/>
            <a:chOff x="3712803" y="2959640"/>
            <a:chExt cx="4766394" cy="3207748"/>
          </a:xfrm>
        </p:grpSpPr>
        <p:pic>
          <p:nvPicPr>
            <p:cNvPr id="5" name="Picture 4">
              <a:extLst>
                <a:ext uri="{FF2B5EF4-FFF2-40B4-BE49-F238E27FC236}">
                  <a16:creationId xmlns:a16="http://schemas.microsoft.com/office/drawing/2014/main" id="{2E672FC2-B154-4202-ADF3-10A665C2B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803" y="2959640"/>
              <a:ext cx="4766394" cy="3207748"/>
            </a:xfrm>
            <a:prstGeom prst="rect">
              <a:avLst/>
            </a:prstGeom>
          </p:spPr>
        </p:pic>
        <p:sp>
          <p:nvSpPr>
            <p:cNvPr id="6" name="TextBox 5">
              <a:extLst>
                <a:ext uri="{FF2B5EF4-FFF2-40B4-BE49-F238E27FC236}">
                  <a16:creationId xmlns:a16="http://schemas.microsoft.com/office/drawing/2014/main" id="{5BE88C2C-4AA2-456B-A7EF-E2B3EE45971E}"/>
                </a:ext>
              </a:extLst>
            </p:cNvPr>
            <p:cNvSpPr txBox="1"/>
            <p:nvPr/>
          </p:nvSpPr>
          <p:spPr>
            <a:xfrm rot="19436325">
              <a:off x="3921760" y="4189359"/>
              <a:ext cx="1828800" cy="523220"/>
            </a:xfrm>
            <a:prstGeom prst="rect">
              <a:avLst/>
            </a:prstGeom>
            <a:noFill/>
          </p:spPr>
          <p:txBody>
            <a:bodyPr wrap="square" rtlCol="0">
              <a:spAutoFit/>
            </a:bodyPr>
            <a:lstStyle/>
            <a:p>
              <a:r>
                <a:rPr lang="en-IN" sz="2800" dirty="0">
                  <a:solidFill>
                    <a:schemeClr val="tx2">
                      <a:lumMod val="60000"/>
                      <a:lumOff val="40000"/>
                    </a:schemeClr>
                  </a:solidFill>
                </a:rPr>
                <a:t>BLOCK (1)</a:t>
              </a:r>
            </a:p>
          </p:txBody>
        </p:sp>
        <p:sp>
          <p:nvSpPr>
            <p:cNvPr id="8" name="TextBox 7">
              <a:extLst>
                <a:ext uri="{FF2B5EF4-FFF2-40B4-BE49-F238E27FC236}">
                  <a16:creationId xmlns:a16="http://schemas.microsoft.com/office/drawing/2014/main" id="{8672CDFF-02A1-4BE7-ABF4-FD477E2A3F07}"/>
                </a:ext>
              </a:extLst>
            </p:cNvPr>
            <p:cNvSpPr txBox="1"/>
            <p:nvPr/>
          </p:nvSpPr>
          <p:spPr>
            <a:xfrm rot="19179987">
              <a:off x="6301964" y="4189360"/>
              <a:ext cx="1828800" cy="523220"/>
            </a:xfrm>
            <a:prstGeom prst="rect">
              <a:avLst/>
            </a:prstGeom>
            <a:noFill/>
          </p:spPr>
          <p:txBody>
            <a:bodyPr wrap="square" rtlCol="0">
              <a:spAutoFit/>
            </a:bodyPr>
            <a:lstStyle/>
            <a:p>
              <a:r>
                <a:rPr lang="en-IN" sz="2800" dirty="0">
                  <a:solidFill>
                    <a:schemeClr val="tx2">
                      <a:lumMod val="60000"/>
                      <a:lumOff val="40000"/>
                    </a:schemeClr>
                  </a:solidFill>
                </a:rPr>
                <a:t>BLOCK (2)</a:t>
              </a:r>
            </a:p>
          </p:txBody>
        </p:sp>
      </p:grpSp>
    </p:spTree>
    <p:extLst>
      <p:ext uri="{BB962C8B-B14F-4D97-AF65-F5344CB8AC3E}">
        <p14:creationId xmlns:p14="http://schemas.microsoft.com/office/powerpoint/2010/main" val="607059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a:t>
            </a:r>
          </a:p>
        </p:txBody>
      </p:sp>
      <p:sp>
        <p:nvSpPr>
          <p:cNvPr id="3" name="Content Placeholder 2"/>
          <p:cNvSpPr>
            <a:spLocks noGrp="1"/>
          </p:cNvSpPr>
          <p:nvPr>
            <p:ph idx="1"/>
          </p:nvPr>
        </p:nvSpPr>
        <p:spPr>
          <a:xfrm>
            <a:off x="1097280" y="1876214"/>
            <a:ext cx="10058400" cy="4023360"/>
          </a:xfrm>
        </p:spPr>
        <p:txBody>
          <a:bodyPr/>
          <a:lstStyle/>
          <a:p>
            <a:r>
              <a:rPr lang="en-IN" dirty="0"/>
              <a:t>STEP 2:</a:t>
            </a:r>
          </a:p>
          <a:p>
            <a:r>
              <a:rPr lang="en-IN" dirty="0"/>
              <a:t>After Image is inserted, Press “Validate Signature” Button. </a:t>
            </a:r>
          </a:p>
        </p:txBody>
      </p:sp>
      <p:pic>
        <p:nvPicPr>
          <p:cNvPr id="7" name="Picture 6">
            <a:extLst>
              <a:ext uri="{FF2B5EF4-FFF2-40B4-BE49-F238E27FC236}">
                <a16:creationId xmlns:a16="http://schemas.microsoft.com/office/drawing/2014/main" id="{5447735C-38DA-46E8-88C7-855FEAAB7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764" y="3429000"/>
            <a:ext cx="5020472" cy="1397000"/>
          </a:xfrm>
          <a:prstGeom prst="rect">
            <a:avLst/>
          </a:prstGeom>
        </p:spPr>
      </p:pic>
      <p:sp>
        <p:nvSpPr>
          <p:cNvPr id="10" name="Rectangle 9">
            <a:extLst>
              <a:ext uri="{FF2B5EF4-FFF2-40B4-BE49-F238E27FC236}">
                <a16:creationId xmlns:a16="http://schemas.microsoft.com/office/drawing/2014/main" id="{586E0F5F-5DD9-4F78-903C-D31AD1D7D119}"/>
              </a:ext>
            </a:extLst>
          </p:cNvPr>
          <p:cNvSpPr/>
          <p:nvPr/>
        </p:nvSpPr>
        <p:spPr>
          <a:xfrm>
            <a:off x="3972560" y="3566160"/>
            <a:ext cx="4328160" cy="1148080"/>
          </a:xfrm>
          <a:prstGeom prst="rect">
            <a:avLst/>
          </a:prstGeom>
          <a:noFill/>
          <a:ln w="76200">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3380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a:t>
            </a:r>
          </a:p>
        </p:txBody>
      </p:sp>
      <p:sp>
        <p:nvSpPr>
          <p:cNvPr id="3" name="Content Placeholder 2"/>
          <p:cNvSpPr>
            <a:spLocks noGrp="1"/>
          </p:cNvSpPr>
          <p:nvPr>
            <p:ph idx="1"/>
          </p:nvPr>
        </p:nvSpPr>
        <p:spPr>
          <a:xfrm>
            <a:off x="1097280" y="1876214"/>
            <a:ext cx="10058400" cy="4023360"/>
          </a:xfrm>
        </p:spPr>
        <p:txBody>
          <a:bodyPr/>
          <a:lstStyle/>
          <a:p>
            <a:r>
              <a:rPr lang="en-IN" dirty="0"/>
              <a:t>STEP 3:</a:t>
            </a:r>
          </a:p>
          <a:p>
            <a:r>
              <a:rPr lang="en-IN" dirty="0"/>
              <a:t>Both Images are processed and their extracted features are compared to get the output. </a:t>
            </a:r>
          </a:p>
        </p:txBody>
      </p:sp>
      <p:pic>
        <p:nvPicPr>
          <p:cNvPr id="5" name="Picture 4">
            <a:extLst>
              <a:ext uri="{FF2B5EF4-FFF2-40B4-BE49-F238E27FC236}">
                <a16:creationId xmlns:a16="http://schemas.microsoft.com/office/drawing/2014/main" id="{3C91D137-3518-4A19-BBB4-76691F310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7131" y="2863500"/>
            <a:ext cx="4358697" cy="3174928"/>
          </a:xfrm>
          <a:prstGeom prst="rect">
            <a:avLst/>
          </a:prstGeom>
        </p:spPr>
      </p:pic>
      <p:sp>
        <p:nvSpPr>
          <p:cNvPr id="10" name="Rectangle 9">
            <a:extLst>
              <a:ext uri="{FF2B5EF4-FFF2-40B4-BE49-F238E27FC236}">
                <a16:creationId xmlns:a16="http://schemas.microsoft.com/office/drawing/2014/main" id="{586E0F5F-5DD9-4F78-903C-D31AD1D7D119}"/>
              </a:ext>
            </a:extLst>
          </p:cNvPr>
          <p:cNvSpPr/>
          <p:nvPr/>
        </p:nvSpPr>
        <p:spPr>
          <a:xfrm>
            <a:off x="5961394" y="5252721"/>
            <a:ext cx="2176766" cy="646854"/>
          </a:xfrm>
          <a:prstGeom prst="rect">
            <a:avLst/>
          </a:prstGeom>
          <a:noFill/>
          <a:ln w="76200">
            <a:solidFill>
              <a:srgbClr val="FFFF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1622F7D8-E0F7-4968-AD48-9CBEE001B037}"/>
              </a:ext>
            </a:extLst>
          </p:cNvPr>
          <p:cNvSpPr txBox="1"/>
          <p:nvPr/>
        </p:nvSpPr>
        <p:spPr>
          <a:xfrm rot="19436325">
            <a:off x="4204563" y="3799304"/>
            <a:ext cx="1890352" cy="400110"/>
          </a:xfrm>
          <a:prstGeom prst="rect">
            <a:avLst/>
          </a:prstGeom>
          <a:noFill/>
        </p:spPr>
        <p:txBody>
          <a:bodyPr wrap="square" rtlCol="0">
            <a:spAutoFit/>
          </a:bodyPr>
          <a:lstStyle/>
          <a:p>
            <a:r>
              <a:rPr lang="en-IN" sz="2000" dirty="0">
                <a:solidFill>
                  <a:schemeClr val="tx2">
                    <a:lumMod val="60000"/>
                    <a:lumOff val="40000"/>
                  </a:schemeClr>
                </a:solidFill>
              </a:rPr>
              <a:t>BLOCK (1)</a:t>
            </a:r>
          </a:p>
        </p:txBody>
      </p:sp>
      <p:sp>
        <p:nvSpPr>
          <p:cNvPr id="9" name="TextBox 8">
            <a:extLst>
              <a:ext uri="{FF2B5EF4-FFF2-40B4-BE49-F238E27FC236}">
                <a16:creationId xmlns:a16="http://schemas.microsoft.com/office/drawing/2014/main" id="{EBCD2A3C-FCBE-41A9-90B1-054ADD3DEF7B}"/>
              </a:ext>
            </a:extLst>
          </p:cNvPr>
          <p:cNvSpPr txBox="1"/>
          <p:nvPr/>
        </p:nvSpPr>
        <p:spPr>
          <a:xfrm rot="19179987">
            <a:off x="6590318" y="3792015"/>
            <a:ext cx="1890353" cy="400110"/>
          </a:xfrm>
          <a:prstGeom prst="rect">
            <a:avLst/>
          </a:prstGeom>
          <a:noFill/>
        </p:spPr>
        <p:txBody>
          <a:bodyPr wrap="square" rtlCol="0">
            <a:spAutoFit/>
          </a:bodyPr>
          <a:lstStyle/>
          <a:p>
            <a:r>
              <a:rPr lang="en-IN" sz="2000" dirty="0">
                <a:solidFill>
                  <a:schemeClr val="tx2">
                    <a:lumMod val="60000"/>
                    <a:lumOff val="40000"/>
                  </a:schemeClr>
                </a:solidFill>
              </a:rPr>
              <a:t>BLOCK (2)</a:t>
            </a:r>
          </a:p>
        </p:txBody>
      </p:sp>
    </p:spTree>
    <p:extLst>
      <p:ext uri="{BB962C8B-B14F-4D97-AF65-F5344CB8AC3E}">
        <p14:creationId xmlns:p14="http://schemas.microsoft.com/office/powerpoint/2010/main" val="584705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a:t>
            </a:r>
          </a:p>
        </p:txBody>
      </p:sp>
      <p:sp>
        <p:nvSpPr>
          <p:cNvPr id="3" name="Content Placeholder 2"/>
          <p:cNvSpPr>
            <a:spLocks noGrp="1"/>
          </p:cNvSpPr>
          <p:nvPr>
            <p:ph idx="1"/>
          </p:nvPr>
        </p:nvSpPr>
        <p:spPr>
          <a:xfrm>
            <a:off x="1097280" y="1977814"/>
            <a:ext cx="10058400" cy="4023360"/>
          </a:xfrm>
        </p:spPr>
        <p:txBody>
          <a:bodyPr/>
          <a:lstStyle/>
          <a:p>
            <a:r>
              <a:rPr lang="en-IN" dirty="0"/>
              <a:t>We have written a program in MATLAB that identified and distinguishes between genuine and forged signatures with a high accuracy.</a:t>
            </a:r>
          </a:p>
          <a:p>
            <a:endParaRPr lang="en-IN" dirty="0"/>
          </a:p>
        </p:txBody>
      </p:sp>
    </p:spTree>
    <p:extLst>
      <p:ext uri="{BB962C8B-B14F-4D97-AF65-F5344CB8AC3E}">
        <p14:creationId xmlns:p14="http://schemas.microsoft.com/office/powerpoint/2010/main" val="250901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r>
              <a:rPr lang="en-IN" dirty="0"/>
              <a:t>Research Paper Followed : </a:t>
            </a:r>
            <a:r>
              <a:rPr lang="en-IN" dirty="0">
                <a:hlinkClick r:id="rId2"/>
              </a:rPr>
              <a:t>http://shodhganga.inflibnet.ac.in/bitstream/10603/176862/8/08_chapter%202.pdf</a:t>
            </a:r>
            <a:endParaRPr lang="en-IN" dirty="0"/>
          </a:p>
          <a:p>
            <a:pPr marL="0" indent="0">
              <a:buNone/>
            </a:pPr>
            <a:endParaRPr lang="en-IN" dirty="0"/>
          </a:p>
        </p:txBody>
      </p:sp>
    </p:spTree>
    <p:extLst>
      <p:ext uri="{BB962C8B-B14F-4D97-AF65-F5344CB8AC3E}">
        <p14:creationId xmlns:p14="http://schemas.microsoft.com/office/powerpoint/2010/main" val="386874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D09A20-7F08-4830-B328-EA790DBC6B27}"/>
              </a:ext>
            </a:extLst>
          </p:cNvPr>
          <p:cNvSpPr txBox="1"/>
          <p:nvPr/>
        </p:nvSpPr>
        <p:spPr>
          <a:xfrm>
            <a:off x="2707640" y="1982450"/>
            <a:ext cx="6776720" cy="1446550"/>
          </a:xfrm>
          <a:prstGeom prst="rect">
            <a:avLst/>
          </a:prstGeom>
          <a:noFill/>
        </p:spPr>
        <p:txBody>
          <a:bodyPr wrap="square" rtlCol="0">
            <a:spAutoFit/>
          </a:bodyPr>
          <a:lstStyle/>
          <a:p>
            <a:r>
              <a:rPr lang="en-IN" sz="8800" dirty="0"/>
              <a:t>THANK YOU</a:t>
            </a:r>
          </a:p>
        </p:txBody>
      </p:sp>
    </p:spTree>
    <p:extLst>
      <p:ext uri="{BB962C8B-B14F-4D97-AF65-F5344CB8AC3E}">
        <p14:creationId xmlns:p14="http://schemas.microsoft.com/office/powerpoint/2010/main" val="2555862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1097280" y="1957494"/>
            <a:ext cx="10058400" cy="4023360"/>
          </a:xfrm>
        </p:spPr>
        <p:txBody>
          <a:bodyPr/>
          <a:lstStyle/>
          <a:p>
            <a:pPr marL="201168" lvl="1" indent="0">
              <a:buNone/>
            </a:pPr>
            <a:r>
              <a:rPr lang="en-IN" sz="2400" dirty="0"/>
              <a:t>Even in todays age signature is the most important and most used form of proof of identity of a person. Signatures are used for all documents in financial services, legal services or on letters, documents, checks, security documents.</a:t>
            </a:r>
          </a:p>
          <a:p>
            <a:pPr marL="201168" lvl="1" indent="0">
              <a:buNone/>
            </a:pPr>
            <a:r>
              <a:rPr lang="en-IN" sz="2400" dirty="0"/>
              <a:t>Thus to reducing illegal acts like forgery are a great concern in our day and age.</a:t>
            </a:r>
          </a:p>
          <a:p>
            <a:pPr marL="201168" lvl="1" indent="0">
              <a:buNone/>
            </a:pPr>
            <a:r>
              <a:rPr lang="en-IN" sz="2400" dirty="0"/>
              <a:t>Negligence of signature verification is one of the main cause of fraud in our country. So to avoid such cases, we decided to make this project.</a:t>
            </a:r>
            <a:endParaRPr lang="en-IN" dirty="0"/>
          </a:p>
        </p:txBody>
      </p:sp>
    </p:spTree>
    <p:extLst>
      <p:ext uri="{BB962C8B-B14F-4D97-AF65-F5344CB8AC3E}">
        <p14:creationId xmlns:p14="http://schemas.microsoft.com/office/powerpoint/2010/main" val="333069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a:xfrm>
            <a:off x="1097280" y="1987974"/>
            <a:ext cx="10058400" cy="4023360"/>
          </a:xfrm>
        </p:spPr>
        <p:txBody>
          <a:bodyPr>
            <a:normAutofit/>
          </a:bodyPr>
          <a:lstStyle/>
          <a:p>
            <a:r>
              <a:rPr lang="en-IN" sz="2400" dirty="0"/>
              <a:t>To write a program in MATLAB that can distinguish between genuine and forged signatures.</a:t>
            </a:r>
          </a:p>
        </p:txBody>
      </p:sp>
    </p:spTree>
    <p:extLst>
      <p:ext uri="{BB962C8B-B14F-4D97-AF65-F5344CB8AC3E}">
        <p14:creationId xmlns:p14="http://schemas.microsoft.com/office/powerpoint/2010/main" val="264739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Methodology</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IN" sz="3200" dirty="0"/>
              <a:t>Database Preparation</a:t>
            </a:r>
          </a:p>
          <a:p>
            <a:pPr>
              <a:buFont typeface="Wingdings" panose="05000000000000000000" pitchFamily="2" charset="2"/>
              <a:buChar char="§"/>
            </a:pPr>
            <a:r>
              <a:rPr lang="en-IN" sz="3200" dirty="0"/>
              <a:t>Pre-Processing</a:t>
            </a:r>
          </a:p>
          <a:p>
            <a:pPr>
              <a:buFont typeface="Wingdings" panose="05000000000000000000" pitchFamily="2" charset="2"/>
              <a:buChar char="§"/>
            </a:pPr>
            <a:r>
              <a:rPr lang="en-IN" sz="3200" dirty="0"/>
              <a:t>Feature Extraction</a:t>
            </a:r>
          </a:p>
          <a:p>
            <a:pPr>
              <a:buFont typeface="Wingdings" panose="05000000000000000000" pitchFamily="2" charset="2"/>
              <a:buChar char="§"/>
            </a:pPr>
            <a:r>
              <a:rPr lang="en-IN" sz="3200" dirty="0"/>
              <a:t>Verification using extracted Features</a:t>
            </a:r>
          </a:p>
          <a:p>
            <a:pPr>
              <a:buFont typeface="Wingdings" panose="05000000000000000000" pitchFamily="2" charset="2"/>
              <a:buChar char="§"/>
            </a:pPr>
            <a:r>
              <a:rPr lang="en-IN" sz="3200" dirty="0"/>
              <a:t>Working</a:t>
            </a:r>
          </a:p>
        </p:txBody>
      </p:sp>
    </p:spTree>
    <p:extLst>
      <p:ext uri="{BB962C8B-B14F-4D97-AF65-F5344CB8AC3E}">
        <p14:creationId xmlns:p14="http://schemas.microsoft.com/office/powerpoint/2010/main" val="1817341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Database Preparation</a:t>
            </a:r>
          </a:p>
        </p:txBody>
      </p:sp>
      <p:sp>
        <p:nvSpPr>
          <p:cNvPr id="3" name="Content Placeholder 2"/>
          <p:cNvSpPr>
            <a:spLocks noGrp="1"/>
          </p:cNvSpPr>
          <p:nvPr>
            <p:ph idx="1"/>
          </p:nvPr>
        </p:nvSpPr>
        <p:spPr>
          <a:xfrm>
            <a:off x="1097280" y="2018454"/>
            <a:ext cx="10058400" cy="4023360"/>
          </a:xfrm>
        </p:spPr>
        <p:txBody>
          <a:bodyPr>
            <a:normAutofit/>
          </a:bodyPr>
          <a:lstStyle/>
          <a:p>
            <a:pPr marL="201168" lvl="1" indent="0">
              <a:buNone/>
            </a:pPr>
            <a:r>
              <a:rPr lang="en-US" sz="2000" dirty="0"/>
              <a:t>For the code we have written, we require a square image with high resolution and which is noise free.</a:t>
            </a:r>
          </a:p>
          <a:p>
            <a:pPr marL="201168" lvl="1" indent="0">
              <a:buNone/>
            </a:pPr>
            <a:r>
              <a:rPr lang="en-US" sz="2000" dirty="0"/>
              <a:t>Signature should be made on an </a:t>
            </a:r>
            <a:r>
              <a:rPr lang="en-US" sz="2000" dirty="0" err="1"/>
              <a:t>uncrumbled</a:t>
            </a:r>
            <a:r>
              <a:rPr lang="en-US" sz="2000" dirty="0"/>
              <a:t> blank sheet of paper and shot with a camera which is focused on the image.</a:t>
            </a:r>
          </a:p>
          <a:p>
            <a:pPr marL="201168" lvl="1" indent="0">
              <a:buNone/>
            </a:pPr>
            <a:r>
              <a:rPr lang="en-US" sz="2000" dirty="0"/>
              <a:t>The image should then be modified to a square resolution to be used.</a:t>
            </a:r>
          </a:p>
          <a:p>
            <a:pPr marL="201168" lvl="1" indent="0">
              <a:buNone/>
            </a:pPr>
            <a:r>
              <a:rPr lang="en-IN" dirty="0"/>
              <a:t>So we took a database from internet with Genuine and Forged Images.</a:t>
            </a:r>
          </a:p>
        </p:txBody>
      </p:sp>
    </p:spTree>
    <p:extLst>
      <p:ext uri="{BB962C8B-B14F-4D97-AF65-F5344CB8AC3E}">
        <p14:creationId xmlns:p14="http://schemas.microsoft.com/office/powerpoint/2010/main" val="3922596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Pre-Processing</a:t>
            </a:r>
          </a:p>
        </p:txBody>
      </p:sp>
      <p:sp>
        <p:nvSpPr>
          <p:cNvPr id="3" name="Content Placeholder 2"/>
          <p:cNvSpPr>
            <a:spLocks noGrp="1"/>
          </p:cNvSpPr>
          <p:nvPr>
            <p:ph idx="1"/>
          </p:nvPr>
        </p:nvSpPr>
        <p:spPr/>
        <p:txBody>
          <a:bodyPr/>
          <a:lstStyle/>
          <a:p>
            <a:r>
              <a:rPr lang="en-IN" dirty="0"/>
              <a:t>The Steps of Pre-Processing of the image from database is :</a:t>
            </a:r>
          </a:p>
          <a:p>
            <a:r>
              <a:rPr lang="en-IN" dirty="0"/>
              <a:t>1. Cropping</a:t>
            </a:r>
          </a:p>
          <a:p>
            <a:r>
              <a:rPr lang="en-IN" dirty="0"/>
              <a:t>2. Filtering</a:t>
            </a:r>
          </a:p>
          <a:p>
            <a:r>
              <a:rPr lang="en-IN" dirty="0"/>
              <a:t>3. Conversion of Colour Image to </a:t>
            </a:r>
            <a:r>
              <a:rPr lang="en-IN" dirty="0" err="1"/>
              <a:t>Gray</a:t>
            </a:r>
            <a:r>
              <a:rPr lang="en-IN" dirty="0"/>
              <a:t> scale</a:t>
            </a:r>
          </a:p>
          <a:p>
            <a:r>
              <a:rPr lang="en-IN" dirty="0"/>
              <a:t>4. </a:t>
            </a:r>
            <a:r>
              <a:rPr lang="en-IN" dirty="0" err="1"/>
              <a:t>Binarization</a:t>
            </a:r>
            <a:r>
              <a:rPr lang="en-IN" dirty="0"/>
              <a:t> of Grey scale image</a:t>
            </a:r>
          </a:p>
          <a:p>
            <a:r>
              <a:rPr lang="en-IN" dirty="0"/>
              <a:t>5.Thinning</a:t>
            </a:r>
          </a:p>
          <a:p>
            <a:r>
              <a:rPr lang="en-IN" dirty="0"/>
              <a:t>6. Rotation for Skew Correction</a:t>
            </a:r>
          </a:p>
          <a:p>
            <a:r>
              <a:rPr lang="en-IN" dirty="0"/>
              <a:t>7. Resizing</a:t>
            </a:r>
          </a:p>
          <a:p>
            <a:endParaRPr lang="en-IN" dirty="0"/>
          </a:p>
        </p:txBody>
      </p:sp>
    </p:spTree>
    <p:extLst>
      <p:ext uri="{BB962C8B-B14F-4D97-AF65-F5344CB8AC3E}">
        <p14:creationId xmlns:p14="http://schemas.microsoft.com/office/powerpoint/2010/main" val="362458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Extraction</a:t>
            </a:r>
          </a:p>
        </p:txBody>
      </p:sp>
      <p:sp>
        <p:nvSpPr>
          <p:cNvPr id="3" name="Content Placeholder 2"/>
          <p:cNvSpPr>
            <a:spLocks noGrp="1"/>
          </p:cNvSpPr>
          <p:nvPr>
            <p:ph idx="1"/>
          </p:nvPr>
        </p:nvSpPr>
        <p:spPr/>
        <p:txBody>
          <a:bodyPr>
            <a:normAutofit/>
          </a:bodyPr>
          <a:lstStyle/>
          <a:p>
            <a:r>
              <a:rPr lang="en-IN" sz="2400" dirty="0"/>
              <a:t>The following features are extracted from the processed image:</a:t>
            </a:r>
          </a:p>
          <a:p>
            <a:pPr>
              <a:buFont typeface="Arial" panose="020B0604020202020204" pitchFamily="34" charset="0"/>
              <a:buChar char="•"/>
            </a:pPr>
            <a:r>
              <a:rPr lang="en-IN" sz="2400" dirty="0"/>
              <a:t>Normalised Signature Area</a:t>
            </a:r>
          </a:p>
          <a:p>
            <a:pPr marL="201168" lvl="1" indent="0">
              <a:buNone/>
            </a:pPr>
            <a:r>
              <a:rPr lang="en-IN" sz="2400" dirty="0"/>
              <a:t>Total number of black signature pixels divided by total number of pixels of the image</a:t>
            </a:r>
          </a:p>
          <a:p>
            <a:pPr>
              <a:buFont typeface="Arial" panose="020B0604020202020204" pitchFamily="34" charset="0"/>
              <a:buChar char="•"/>
            </a:pPr>
            <a:r>
              <a:rPr lang="en-IN" sz="2400" dirty="0"/>
              <a:t>Aspect Ratio</a:t>
            </a:r>
          </a:p>
          <a:p>
            <a:pPr marL="201168" lvl="1" indent="0">
              <a:buNone/>
            </a:pPr>
            <a:r>
              <a:rPr lang="en-IN" sz="2400" dirty="0"/>
              <a:t>The Aspect ratio of the processed image = width/height</a:t>
            </a:r>
          </a:p>
          <a:p>
            <a:pPr lvl="0">
              <a:buClr>
                <a:srgbClr val="1CADE4"/>
              </a:buClr>
              <a:buFont typeface="Arial" panose="020B0604020202020204" pitchFamily="34" charset="0"/>
              <a:buChar char="•"/>
            </a:pPr>
            <a:r>
              <a:rPr lang="en-IN" sz="2400" dirty="0">
                <a:solidFill>
                  <a:prstClr val="black">
                    <a:lumMod val="75000"/>
                    <a:lumOff val="25000"/>
                  </a:prstClr>
                </a:solidFill>
              </a:rPr>
              <a:t>Maximum Horizontal Projection</a:t>
            </a:r>
          </a:p>
          <a:p>
            <a:pPr marL="201168" lvl="1" indent="0">
              <a:buClr>
                <a:srgbClr val="1CADE4"/>
              </a:buClr>
              <a:buNone/>
            </a:pPr>
            <a:r>
              <a:rPr lang="en-IN" sz="2400" dirty="0">
                <a:solidFill>
                  <a:prstClr val="black">
                    <a:lumMod val="75000"/>
                    <a:lumOff val="25000"/>
                  </a:prstClr>
                </a:solidFill>
              </a:rPr>
              <a:t>It is the maximum number of black pixels among all horizontal rows of the image</a:t>
            </a:r>
          </a:p>
          <a:p>
            <a:pPr marL="201168" lvl="1" indent="0">
              <a:buClr>
                <a:srgbClr val="1CADE4"/>
              </a:buClr>
              <a:buNone/>
            </a:pPr>
            <a:endParaRPr lang="en-IN" sz="2400" dirty="0">
              <a:solidFill>
                <a:prstClr val="black">
                  <a:lumMod val="75000"/>
                  <a:lumOff val="25000"/>
                </a:prstClr>
              </a:solidFill>
            </a:endParaRPr>
          </a:p>
          <a:p>
            <a:pPr marL="201168" lvl="1" indent="0">
              <a:buClr>
                <a:srgbClr val="1CADE4"/>
              </a:buClr>
              <a:buNone/>
            </a:pPr>
            <a:endParaRPr lang="en-IN" dirty="0"/>
          </a:p>
        </p:txBody>
      </p:sp>
    </p:spTree>
    <p:extLst>
      <p:ext uri="{BB962C8B-B14F-4D97-AF65-F5344CB8AC3E}">
        <p14:creationId xmlns:p14="http://schemas.microsoft.com/office/powerpoint/2010/main" val="2143433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Extraction</a:t>
            </a:r>
          </a:p>
        </p:txBody>
      </p:sp>
      <p:sp>
        <p:nvSpPr>
          <p:cNvPr id="3" name="Content Placeholder 2"/>
          <p:cNvSpPr>
            <a:spLocks noGrp="1"/>
          </p:cNvSpPr>
          <p:nvPr>
            <p:ph idx="1"/>
          </p:nvPr>
        </p:nvSpPr>
        <p:spPr/>
        <p:txBody>
          <a:bodyPr>
            <a:normAutofit/>
          </a:bodyPr>
          <a:lstStyle/>
          <a:p>
            <a:r>
              <a:rPr lang="en-IN" sz="2400" dirty="0"/>
              <a:t>The following features are extracted from the processed image: (continued)</a:t>
            </a:r>
          </a:p>
          <a:p>
            <a:pPr lvl="0">
              <a:buClr>
                <a:srgbClr val="1CADE4"/>
              </a:buClr>
              <a:buFont typeface="Arial" panose="020B0604020202020204" pitchFamily="34" charset="0"/>
              <a:buChar char="•"/>
            </a:pPr>
            <a:r>
              <a:rPr lang="en-IN" sz="2400" dirty="0">
                <a:solidFill>
                  <a:prstClr val="black">
                    <a:lumMod val="75000"/>
                    <a:lumOff val="25000"/>
                  </a:prstClr>
                </a:solidFill>
              </a:rPr>
              <a:t>End Points</a:t>
            </a:r>
          </a:p>
          <a:p>
            <a:pPr marL="201168" lvl="1" indent="0">
              <a:buClr>
                <a:srgbClr val="1CADE4"/>
              </a:buClr>
              <a:buNone/>
            </a:pPr>
            <a:r>
              <a:rPr lang="en-IN" sz="2400" dirty="0">
                <a:solidFill>
                  <a:prstClr val="black">
                    <a:lumMod val="75000"/>
                    <a:lumOff val="25000"/>
                  </a:prstClr>
                </a:solidFill>
              </a:rPr>
              <a:t>It is the number of endpoints of the signature</a:t>
            </a:r>
          </a:p>
          <a:p>
            <a:pPr lvl="0">
              <a:buClr>
                <a:srgbClr val="1CADE4"/>
              </a:buClr>
              <a:buFont typeface="Arial" panose="020B0604020202020204" pitchFamily="34" charset="0"/>
              <a:buChar char="•"/>
            </a:pPr>
            <a:r>
              <a:rPr lang="en-IN" sz="2400" dirty="0">
                <a:solidFill>
                  <a:prstClr val="black">
                    <a:lumMod val="75000"/>
                    <a:lumOff val="25000"/>
                  </a:prstClr>
                </a:solidFill>
              </a:rPr>
              <a:t>Centroid of vertically divided images</a:t>
            </a:r>
          </a:p>
          <a:p>
            <a:pPr marL="201168" lvl="1" indent="0">
              <a:buClr>
                <a:srgbClr val="1CADE4"/>
              </a:buClr>
              <a:buNone/>
            </a:pPr>
            <a:r>
              <a:rPr lang="en-IN" sz="2400" dirty="0">
                <a:solidFill>
                  <a:prstClr val="black">
                    <a:lumMod val="75000"/>
                    <a:lumOff val="25000"/>
                  </a:prstClr>
                </a:solidFill>
              </a:rPr>
              <a:t>It is the pair of centroid of the 2 images formed by vertically dividing the main image</a:t>
            </a:r>
          </a:p>
          <a:p>
            <a:pPr lvl="0">
              <a:buClr>
                <a:srgbClr val="1CADE4"/>
              </a:buClr>
              <a:buFont typeface="Arial" panose="020B0604020202020204" pitchFamily="34" charset="0"/>
              <a:buChar char="•"/>
            </a:pPr>
            <a:r>
              <a:rPr lang="en-IN" sz="2400" dirty="0">
                <a:solidFill>
                  <a:prstClr val="black">
                    <a:lumMod val="75000"/>
                    <a:lumOff val="25000"/>
                  </a:prstClr>
                </a:solidFill>
              </a:rPr>
              <a:t>Skew Angle</a:t>
            </a:r>
          </a:p>
          <a:p>
            <a:pPr marL="201168" lvl="1" indent="0">
              <a:buClr>
                <a:srgbClr val="1CADE4"/>
              </a:buClr>
              <a:buNone/>
            </a:pPr>
            <a:r>
              <a:rPr lang="en-IN" sz="2400" dirty="0">
                <a:solidFill>
                  <a:prstClr val="black">
                    <a:lumMod val="75000"/>
                    <a:lumOff val="25000"/>
                  </a:prstClr>
                </a:solidFill>
              </a:rPr>
              <a:t>It is the angle made by the centroids of the vertically divided images</a:t>
            </a:r>
          </a:p>
          <a:p>
            <a:pPr marL="201168" lvl="1" indent="0">
              <a:buClr>
                <a:srgbClr val="1CADE4"/>
              </a:buClr>
              <a:buNone/>
            </a:pPr>
            <a:endParaRPr lang="en-IN" sz="2400" dirty="0">
              <a:solidFill>
                <a:prstClr val="black">
                  <a:lumMod val="75000"/>
                  <a:lumOff val="25000"/>
                </a:prstClr>
              </a:solidFill>
            </a:endParaRPr>
          </a:p>
          <a:p>
            <a:pPr marL="201168" lvl="1" indent="0">
              <a:buClr>
                <a:srgbClr val="1CADE4"/>
              </a:buClr>
              <a:buNone/>
            </a:pPr>
            <a:endParaRPr lang="en-IN" dirty="0"/>
          </a:p>
        </p:txBody>
      </p:sp>
    </p:spTree>
    <p:extLst>
      <p:ext uri="{BB962C8B-B14F-4D97-AF65-F5344CB8AC3E}">
        <p14:creationId xmlns:p14="http://schemas.microsoft.com/office/powerpoint/2010/main" val="225599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Verification using Extracted Features</a:t>
            </a:r>
          </a:p>
        </p:txBody>
      </p:sp>
      <p:sp>
        <p:nvSpPr>
          <p:cNvPr id="3" name="Content Placeholder 2"/>
          <p:cNvSpPr>
            <a:spLocks noGrp="1"/>
          </p:cNvSpPr>
          <p:nvPr>
            <p:ph idx="1"/>
          </p:nvPr>
        </p:nvSpPr>
        <p:spPr>
          <a:xfrm>
            <a:off x="1097280" y="1947334"/>
            <a:ext cx="10058400" cy="4023360"/>
          </a:xfrm>
        </p:spPr>
        <p:txBody>
          <a:bodyPr/>
          <a:lstStyle/>
          <a:p>
            <a:r>
              <a:rPr lang="en-IN" dirty="0"/>
              <a:t>Once the Features are extracted they are stored in a Vector. Now we need to fix minimum error threshold values for each feature implemented using which it classifies genuine signatures.</a:t>
            </a:r>
          </a:p>
          <a:p>
            <a:r>
              <a:rPr lang="en-IN" dirty="0"/>
              <a:t>We have done this step manually by generating the tables of data for input and selecting error threshold values. The more images this step is applied to the more accurate our algorithm becomes.</a:t>
            </a:r>
          </a:p>
          <a:p>
            <a:endParaRPr lang="en-IN" dirty="0"/>
          </a:p>
        </p:txBody>
      </p:sp>
    </p:spTree>
    <p:extLst>
      <p:ext uri="{BB962C8B-B14F-4D97-AF65-F5344CB8AC3E}">
        <p14:creationId xmlns:p14="http://schemas.microsoft.com/office/powerpoint/2010/main" val="15900412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205</TotalTime>
  <Words>569</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Wingdings</vt:lpstr>
      <vt:lpstr>Retrospect</vt:lpstr>
      <vt:lpstr>Signature Verification </vt:lpstr>
      <vt:lpstr>Introduction</vt:lpstr>
      <vt:lpstr>Problem Statement</vt:lpstr>
      <vt:lpstr>Methodology</vt:lpstr>
      <vt:lpstr>Database Preparation</vt:lpstr>
      <vt:lpstr>Pre-Processing</vt:lpstr>
      <vt:lpstr>Feature Extraction</vt:lpstr>
      <vt:lpstr>Feature Extraction</vt:lpstr>
      <vt:lpstr>Verification using Extracted Features</vt:lpstr>
      <vt:lpstr>Working</vt:lpstr>
      <vt:lpstr>Working</vt:lpstr>
      <vt:lpstr>Working</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Signature Verification </dc:title>
  <dc:creator>Windows User</dc:creator>
  <cp:lastModifiedBy>Mandar Bagwe</cp:lastModifiedBy>
  <cp:revision>53</cp:revision>
  <dcterms:created xsi:type="dcterms:W3CDTF">2018-12-10T18:26:31Z</dcterms:created>
  <dcterms:modified xsi:type="dcterms:W3CDTF">2020-10-13T17:05:31Z</dcterms:modified>
</cp:coreProperties>
</file>