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086485-8DEB-4419-84C4-1B11199CAB28}">
  <a:tblStyle styleId="{48086485-8DEB-4419-84C4-1B11199CAB28}"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8D1FF4F-3C66-4556-942D-9DFF817B214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AlfaSlabOn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1a26d23e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1a26d23e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a26d23e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1a26d23e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1a26d23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1a26d23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a26d23e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a26d23e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1a26d23e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1a26d23e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1a26d2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1a26d2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1a26d23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1a26d23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1a26d23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1a26d23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1a26d23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1a26d23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a26d23e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a26d23e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1a26d23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1a26d23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1a26d23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1a26d23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1a26d23e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1a26d23e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kaggle.com/uciml/student-alcohol-consump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chemeClr val="accent1"/>
                </a:solidFill>
              </a:rPr>
              <a:t>Effects of alcohol consumption in student life</a:t>
            </a:r>
            <a:endParaRPr sz="4100">
              <a:solidFill>
                <a:schemeClr val="accent1"/>
              </a:solidFill>
            </a:endParaRPr>
          </a:p>
        </p:txBody>
      </p:sp>
      <p:sp>
        <p:nvSpPr>
          <p:cNvPr id="57" name="Google Shape;57;p13"/>
          <p:cNvSpPr txBox="1"/>
          <p:nvPr>
            <p:ph idx="1" type="subTitle"/>
          </p:nvPr>
        </p:nvSpPr>
        <p:spPr>
          <a:xfrm>
            <a:off x="5433000" y="3165825"/>
            <a:ext cx="3399300" cy="160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Craciun Eugen Mihai</a:t>
            </a:r>
            <a:endParaRPr/>
          </a:p>
          <a:p>
            <a:pPr indent="0" lvl="0" marL="0" rtl="0" algn="r">
              <a:spcBef>
                <a:spcPts val="0"/>
              </a:spcBef>
              <a:spcAft>
                <a:spcPts val="0"/>
              </a:spcAft>
              <a:buNone/>
            </a:pPr>
            <a:r>
              <a:rPr lang="en"/>
              <a:t>Iancu Robert</a:t>
            </a:r>
            <a:endParaRPr/>
          </a:p>
          <a:p>
            <a:pPr indent="0" lvl="0" marL="0" rtl="0" algn="r">
              <a:spcBef>
                <a:spcPts val="0"/>
              </a:spcBef>
              <a:spcAft>
                <a:spcPts val="0"/>
              </a:spcAft>
              <a:buNone/>
            </a:pPr>
            <a:r>
              <a:rPr lang="en"/>
              <a:t>Melinte Tudor Matei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a:t>
            </a:r>
            <a:endParaRPr>
              <a:solidFill>
                <a:schemeClr val="accent1"/>
              </a:solidFill>
            </a:endParaRPr>
          </a:p>
        </p:txBody>
      </p:sp>
      <p:sp>
        <p:nvSpPr>
          <p:cNvPr id="118" name="Google Shape;118;p22"/>
          <p:cNvSpPr txBox="1"/>
          <p:nvPr>
            <p:ph idx="1" type="body"/>
          </p:nvPr>
        </p:nvSpPr>
        <p:spPr>
          <a:xfrm>
            <a:off x="311700" y="4552950"/>
            <a:ext cx="3999900" cy="266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i="1" lang="en" sz="1200">
                <a:solidFill>
                  <a:srgbClr val="000000"/>
                </a:solidFill>
                <a:latin typeface="Times New Roman"/>
                <a:ea typeface="Times New Roman"/>
                <a:cs typeface="Times New Roman"/>
                <a:sym typeface="Times New Roman"/>
              </a:rPr>
              <a:t>Classification report of the random forest model with 94.95%</a:t>
            </a:r>
            <a:endParaRPr i="1"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19" name="Google Shape;119;p22"/>
          <p:cNvSpPr txBox="1"/>
          <p:nvPr>
            <p:ph idx="2" type="body"/>
          </p:nvPr>
        </p:nvSpPr>
        <p:spPr>
          <a:xfrm>
            <a:off x="4781475" y="4520100"/>
            <a:ext cx="3999900" cy="3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Overall Results</a:t>
            </a:r>
            <a:endParaRPr/>
          </a:p>
        </p:txBody>
      </p:sp>
      <p:pic>
        <p:nvPicPr>
          <p:cNvPr id="120" name="Google Shape;120;p22"/>
          <p:cNvPicPr preferRelativeResize="0"/>
          <p:nvPr/>
        </p:nvPicPr>
        <p:blipFill>
          <a:blip r:embed="rId3">
            <a:alphaModFix/>
          </a:blip>
          <a:stretch>
            <a:fillRect/>
          </a:stretch>
        </p:blipFill>
        <p:spPr>
          <a:xfrm>
            <a:off x="94200" y="1083600"/>
            <a:ext cx="4581525" cy="3152775"/>
          </a:xfrm>
          <a:prstGeom prst="rect">
            <a:avLst/>
          </a:prstGeom>
          <a:noFill/>
          <a:ln>
            <a:noFill/>
          </a:ln>
        </p:spPr>
      </p:pic>
      <p:pic>
        <p:nvPicPr>
          <p:cNvPr id="121" name="Google Shape;121;p22" title="Dalc Accuracy, Walc Accuracy and Overall Accuracy"/>
          <p:cNvPicPr preferRelativeResize="0"/>
          <p:nvPr/>
        </p:nvPicPr>
        <p:blipFill>
          <a:blip r:embed="rId4">
            <a:alphaModFix/>
          </a:blip>
          <a:stretch>
            <a:fillRect/>
          </a:stretch>
        </p:blipFill>
        <p:spPr>
          <a:xfrm>
            <a:off x="4567763" y="1083600"/>
            <a:ext cx="4529176" cy="28084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Grades regression</a:t>
            </a:r>
            <a:endParaRPr>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The direct professional bad impact which the alcohol consumption has on students are their grades. One helpful thing would be, given some background variables like parents status, age, parents education, alongside with the alcohol consumption, to be able to generate expected grades.</a:t>
            </a:r>
            <a:endParaRPr>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Proposed Solutions</a:t>
            </a:r>
            <a:endParaRPr>
              <a:solidFill>
                <a:schemeClr val="accent1"/>
              </a:solidFill>
            </a:endParaRPr>
          </a:p>
        </p:txBody>
      </p:sp>
      <p:sp>
        <p:nvSpPr>
          <p:cNvPr id="133" name="Google Shape;13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We have compared three machine learning algorithms: </a:t>
            </a:r>
            <a:r>
              <a:rPr b="1" lang="en">
                <a:solidFill>
                  <a:srgbClr val="000000"/>
                </a:solidFill>
                <a:latin typeface="Times New Roman"/>
                <a:ea typeface="Times New Roman"/>
                <a:cs typeface="Times New Roman"/>
                <a:sym typeface="Times New Roman"/>
              </a:rPr>
              <a:t>ElasticNet</a:t>
            </a: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K Nearest Neighbours Regression</a:t>
            </a: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Random Tree Forest Regression.</a:t>
            </a:r>
            <a:endParaRPr/>
          </a:p>
        </p:txBody>
      </p:sp>
      <p:sp>
        <p:nvSpPr>
          <p:cNvPr id="134" name="Google Shape;134;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And three feature sets: </a:t>
            </a:r>
            <a:r>
              <a:rPr b="1" lang="en">
                <a:solidFill>
                  <a:srgbClr val="000000"/>
                </a:solidFill>
                <a:latin typeface="Times New Roman"/>
                <a:ea typeface="Times New Roman"/>
                <a:cs typeface="Times New Roman"/>
                <a:sym typeface="Times New Roman"/>
              </a:rPr>
              <a:t>Predicting G3 using G1 and G2</a:t>
            </a: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Using all the features </a:t>
            </a:r>
            <a:r>
              <a:rPr lang="en">
                <a:solidFill>
                  <a:srgbClr val="000000"/>
                </a:solidFill>
                <a:latin typeface="Times New Roman"/>
                <a:ea typeface="Times New Roman"/>
                <a:cs typeface="Times New Roman"/>
                <a:sym typeface="Times New Roman"/>
              </a:rPr>
              <a:t>and  </a:t>
            </a:r>
            <a:r>
              <a:rPr b="1" lang="en">
                <a:solidFill>
                  <a:srgbClr val="000000"/>
                </a:solidFill>
                <a:latin typeface="Times New Roman"/>
                <a:ea typeface="Times New Roman"/>
                <a:cs typeface="Times New Roman"/>
                <a:sym typeface="Times New Roman"/>
              </a:rPr>
              <a:t>Alcohol consumption (Dalc and Walc)</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a:t>
            </a:r>
            <a:endParaRPr>
              <a:solidFill>
                <a:schemeClr val="accent1"/>
              </a:solidFill>
            </a:endParaRPr>
          </a:p>
        </p:txBody>
      </p:sp>
      <p:sp>
        <p:nvSpPr>
          <p:cNvPr id="140" name="Google Shape;140;p25"/>
          <p:cNvSpPr txBox="1"/>
          <p:nvPr>
            <p:ph idx="1" type="body"/>
          </p:nvPr>
        </p:nvSpPr>
        <p:spPr>
          <a:xfrm>
            <a:off x="1695775" y="4639450"/>
            <a:ext cx="5752200" cy="40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rgbClr val="000000"/>
                </a:solidFill>
                <a:latin typeface="Times New Roman"/>
                <a:ea typeface="Times New Roman"/>
                <a:cs typeface="Times New Roman"/>
                <a:sym typeface="Times New Roman"/>
              </a:rPr>
              <a:t>Results for model using all the features</a:t>
            </a:r>
            <a:endParaRPr i="1" sz="1200">
              <a:solidFill>
                <a:srgbClr val="000000"/>
              </a:solidFill>
              <a:latin typeface="Times New Roman"/>
              <a:ea typeface="Times New Roman"/>
              <a:cs typeface="Times New Roman"/>
              <a:sym typeface="Times New Roman"/>
            </a:endParaRPr>
          </a:p>
        </p:txBody>
      </p:sp>
      <p:graphicFrame>
        <p:nvGraphicFramePr>
          <p:cNvPr id="141" name="Google Shape;141;p25"/>
          <p:cNvGraphicFramePr/>
          <p:nvPr/>
        </p:nvGraphicFramePr>
        <p:xfrm>
          <a:off x="1695913" y="2185250"/>
          <a:ext cx="3000000" cy="3000000"/>
        </p:xfrm>
        <a:graphic>
          <a:graphicData uri="http://schemas.openxmlformats.org/drawingml/2006/table">
            <a:tbl>
              <a:tblPr>
                <a:noFill/>
                <a:tableStyleId>{68D1FF4F-3C66-4556-942D-9DFF817B2144}</a:tableStyleId>
              </a:tblPr>
              <a:tblGrid>
                <a:gridCol w="1796950"/>
                <a:gridCol w="2785775"/>
                <a:gridCol w="560950"/>
                <a:gridCol w="608500"/>
              </a:tblGrid>
              <a:tr h="251350">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Model</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best_params</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MAE</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R2</a:t>
                      </a:r>
                      <a:endParaRPr b="1">
                        <a:highlight>
                          <a:srgbClr val="FFFFFF"/>
                        </a:highlight>
                        <a:latin typeface="Times New Roman"/>
                        <a:ea typeface="Times New Roman"/>
                        <a:cs typeface="Times New Roman"/>
                        <a:sym typeface="Times New Roman"/>
                      </a:endParaRPr>
                    </a:p>
                  </a:txBody>
                  <a:tcPr marT="63500" marB="63500" marR="63500" marL="63500"/>
                </a:tc>
              </a:tr>
              <a:tr h="407850">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Random Forest Reg</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{'max_depth': 15, 'n_estimators': 400}</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2.26</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0.45</a:t>
                      </a:r>
                      <a:endParaRPr b="1">
                        <a:highlight>
                          <a:srgbClr val="FFFFFF"/>
                        </a:highlight>
                        <a:latin typeface="Times New Roman"/>
                        <a:ea typeface="Times New Roman"/>
                        <a:cs typeface="Times New Roman"/>
                        <a:sym typeface="Times New Roman"/>
                      </a:endParaRPr>
                    </a:p>
                  </a:txBody>
                  <a:tcPr marT="63500" marB="63500" marR="63500" marL="63500"/>
                </a:tc>
              </a:tr>
              <a:tr h="251350">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SVR</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{'C': 10.0, 'gamma': 0.1}</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2.38</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0.29</a:t>
                      </a:r>
                      <a:endParaRPr b="1">
                        <a:highlight>
                          <a:srgbClr val="FFFFFF"/>
                        </a:highlight>
                        <a:latin typeface="Times New Roman"/>
                        <a:ea typeface="Times New Roman"/>
                        <a:cs typeface="Times New Roman"/>
                        <a:sym typeface="Times New Roman"/>
                      </a:endParaRPr>
                    </a:p>
                  </a:txBody>
                  <a:tcPr marT="63500" marB="63500" marR="63500" marL="63500"/>
                </a:tc>
              </a:tr>
              <a:tr h="564350">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ElasticNet</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{'alpha': 0.05263157894736842, 'fit_intercept': True, 'l1_ratio': 1.0}</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2.54</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0.24</a:t>
                      </a:r>
                      <a:endParaRPr b="1">
                        <a:highlight>
                          <a:srgbClr val="FFFFFF"/>
                        </a:highlight>
                        <a:latin typeface="Times New Roman"/>
                        <a:ea typeface="Times New Roman"/>
                        <a:cs typeface="Times New Roman"/>
                        <a:sym typeface="Times New Roman"/>
                      </a:endParaRPr>
                    </a:p>
                  </a:txBody>
                  <a:tcPr marT="63500" marB="63500" marR="63500" marL="63500"/>
                </a:tc>
              </a:tr>
              <a:tr h="251350">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KNN Regression</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{'n_neighbors': 22}</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2.71</a:t>
                      </a:r>
                      <a:endParaRPr b="1">
                        <a:highlight>
                          <a:srgbClr val="FFFFFF"/>
                        </a:highlight>
                        <a:latin typeface="Times New Roman"/>
                        <a:ea typeface="Times New Roman"/>
                        <a:cs typeface="Times New Roman"/>
                        <a:sym typeface="Times New Roman"/>
                      </a:endParaRPr>
                    </a:p>
                  </a:txBody>
                  <a:tcPr marT="63500" marB="63500" marR="63500" marL="63500"/>
                </a:tc>
                <a:tc>
                  <a:txBody>
                    <a:bodyPr>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0.12</a:t>
                      </a:r>
                      <a:endParaRPr b="1">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42" name="Google Shape;142;p25"/>
          <p:cNvSpPr txBox="1"/>
          <p:nvPr/>
        </p:nvSpPr>
        <p:spPr>
          <a:xfrm>
            <a:off x="389775" y="1235950"/>
            <a:ext cx="8560800" cy="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regression problem proved to be a more difficult one, but the results obtained were good. Best performing model was also </a:t>
            </a:r>
            <a:r>
              <a:rPr b="1" lang="en">
                <a:latin typeface="Times New Roman"/>
                <a:ea typeface="Times New Roman"/>
                <a:cs typeface="Times New Roman"/>
                <a:sym typeface="Times New Roman"/>
              </a:rPr>
              <a:t>Random Forest </a:t>
            </a:r>
            <a:r>
              <a:rPr lang="en">
                <a:latin typeface="Times New Roman"/>
                <a:ea typeface="Times New Roman"/>
                <a:cs typeface="Times New Roman"/>
                <a:sym typeface="Times New Roman"/>
              </a:rPr>
              <a:t>achieving an </a:t>
            </a:r>
            <a:r>
              <a:rPr b="1" lang="en">
                <a:latin typeface="Times New Roman"/>
                <a:ea typeface="Times New Roman"/>
                <a:cs typeface="Times New Roman"/>
                <a:sym typeface="Times New Roman"/>
              </a:rPr>
              <a:t>R2 score </a:t>
            </a:r>
            <a:r>
              <a:rPr lang="en">
                <a:latin typeface="Times New Roman"/>
                <a:ea typeface="Times New Roman"/>
                <a:cs typeface="Times New Roman"/>
                <a:sym typeface="Times New Roman"/>
              </a:rPr>
              <a:t>of </a:t>
            </a:r>
            <a:r>
              <a:rPr b="1" lang="en">
                <a:latin typeface="Times New Roman"/>
                <a:ea typeface="Times New Roman"/>
                <a:cs typeface="Times New Roman"/>
                <a:sym typeface="Times New Roman"/>
              </a:rPr>
              <a:t>0.45</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Conclusion</a:t>
            </a:r>
            <a:endParaRPr>
              <a:solidFill>
                <a:schemeClr val="accent1"/>
              </a:solidFill>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The results obtained helped see the causes and the effects of the alcohol in the lives of students, but also what stands out is that the family relationship is the most important in the young students lives.</a:t>
            </a:r>
            <a:endParaRPr>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Motivation</a:t>
            </a:r>
            <a:endParaRPr>
              <a:solidFill>
                <a:schemeClr val="accent1"/>
              </a:solidFill>
            </a:endParaRPr>
          </a:p>
        </p:txBody>
      </p:sp>
      <p:sp>
        <p:nvSpPr>
          <p:cNvPr id="63" name="Google Shape;63;p14"/>
          <p:cNvSpPr txBox="1"/>
          <p:nvPr>
            <p:ph idx="1" type="body"/>
          </p:nvPr>
        </p:nvSpPr>
        <p:spPr>
          <a:xfrm>
            <a:off x="311700" y="1152475"/>
            <a:ext cx="4911900" cy="3325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We are students. Every student drinks alcohol in a certain amount. This is the period in our lives when we want to grow stronger and we want to learn more to become smart, independent individuals that succeed in their lives . This is why, after searching for an interesting topic, we decided to go with the Student alcohol consumption dataset.</a:t>
            </a:r>
            <a:endParaRPr>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64" name="Google Shape;64;p14"/>
          <p:cNvPicPr preferRelativeResize="0"/>
          <p:nvPr/>
        </p:nvPicPr>
        <p:blipFill>
          <a:blip r:embed="rId3">
            <a:alphaModFix/>
          </a:blip>
          <a:stretch>
            <a:fillRect/>
          </a:stretch>
        </p:blipFill>
        <p:spPr>
          <a:xfrm>
            <a:off x="5983721" y="1152475"/>
            <a:ext cx="2710051" cy="3121025"/>
          </a:xfrm>
          <a:prstGeom prst="rect">
            <a:avLst/>
          </a:prstGeom>
          <a:noFill/>
          <a:ln>
            <a:noFill/>
          </a:ln>
        </p:spPr>
      </p:pic>
      <p:sp>
        <p:nvSpPr>
          <p:cNvPr id="65" name="Google Shape;65;p14"/>
          <p:cNvSpPr txBox="1"/>
          <p:nvPr/>
        </p:nvSpPr>
        <p:spPr>
          <a:xfrm>
            <a:off x="261300" y="4597875"/>
            <a:ext cx="49980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https://www.kaggle.com/uciml/student-alcohol-consumption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95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is our purpose?</a:t>
            </a:r>
            <a:endParaRPr>
              <a:solidFill>
                <a:schemeClr val="accent1"/>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Our purpose is to try to understand the data, hidden relationships between features, and answer questions like, how will my alcohol consumption affect my grades, does it affect them at all? How is the importance of other factors like family status, free time, age, sex, compared to the importance of alcohol in a student’s life.</a:t>
            </a:r>
            <a:endParaRPr>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The dataset</a:t>
            </a:r>
            <a:endParaRPr>
              <a:solidFill>
                <a:schemeClr val="accent1"/>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highlight>
                  <a:srgbClr val="FFFFFF"/>
                </a:highlight>
                <a:latin typeface="Times New Roman"/>
                <a:ea typeface="Times New Roman"/>
                <a:cs typeface="Times New Roman"/>
                <a:sym typeface="Times New Roman"/>
              </a:rPr>
              <a:t>The data were obtained in a survey of students math and portuguese language courses in secondary school. It contains a lot of interesting social, gender and study information about students. It also contains the alcohol consumption during workdays and weekends.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The dataset</a:t>
            </a:r>
            <a:endParaRPr>
              <a:solidFill>
                <a:schemeClr val="accent1"/>
              </a:solidFill>
            </a:endParaRPr>
          </a:p>
        </p:txBody>
      </p:sp>
      <p:sp>
        <p:nvSpPr>
          <p:cNvPr id="83" name="Google Shape;83;p17"/>
          <p:cNvSpPr txBox="1"/>
          <p:nvPr>
            <p:ph idx="1" type="body"/>
          </p:nvPr>
        </p:nvSpPr>
        <p:spPr>
          <a:xfrm>
            <a:off x="311700" y="4648725"/>
            <a:ext cx="8520600" cy="251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Density distribution on ages for each alcohol consumption value</a:t>
            </a:r>
            <a:endParaRPr/>
          </a:p>
        </p:txBody>
      </p:sp>
      <p:pic>
        <p:nvPicPr>
          <p:cNvPr id="84" name="Google Shape;84;p17"/>
          <p:cNvPicPr preferRelativeResize="0"/>
          <p:nvPr/>
        </p:nvPicPr>
        <p:blipFill>
          <a:blip r:embed="rId3">
            <a:alphaModFix/>
          </a:blip>
          <a:stretch>
            <a:fillRect/>
          </a:stretch>
        </p:blipFill>
        <p:spPr>
          <a:xfrm>
            <a:off x="1533525" y="1309225"/>
            <a:ext cx="607695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The dataset</a:t>
            </a:r>
            <a:endParaRPr>
              <a:solidFill>
                <a:schemeClr val="accent1"/>
              </a:solidFill>
            </a:endParaRPr>
          </a:p>
        </p:txBody>
      </p:sp>
      <p:sp>
        <p:nvSpPr>
          <p:cNvPr id="90" name="Google Shape;90;p18"/>
          <p:cNvSpPr txBox="1"/>
          <p:nvPr>
            <p:ph idx="1" type="body"/>
          </p:nvPr>
        </p:nvSpPr>
        <p:spPr>
          <a:xfrm>
            <a:off x="311700" y="1152475"/>
            <a:ext cx="27579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Camér’s V Correlation highlights a lot of correlations between. The most noticeable correlations are between: </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Dalc, Walc and student’s sex;</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Address, reason and school;</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Family size and parent's cohabitation status;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3135150" y="1150938"/>
            <a:ext cx="5762625" cy="34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Alcohol consumption classification</a:t>
            </a:r>
            <a:endParaRPr>
              <a:solidFill>
                <a:schemeClr val="accent1"/>
              </a:solidFil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In this part we will present how different features regarding school performance, family and social status are influencing the alcohol consumption of students. We are approaching this problem as a classification because our targets are “workday alcohol consumption” and “weekend alcohol consumption”.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Proposed Solutions</a:t>
            </a:r>
            <a:endParaRPr>
              <a:solidFill>
                <a:schemeClr val="accent1"/>
              </a:solidFill>
            </a:endParaRPr>
          </a:p>
        </p:txBody>
      </p:sp>
      <p:sp>
        <p:nvSpPr>
          <p:cNvPr id="103" name="Google Shape;103;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We have compared four machine learning algorithms: </a:t>
            </a:r>
            <a:r>
              <a:rPr b="1" lang="en" sz="1600">
                <a:solidFill>
                  <a:srgbClr val="000000"/>
                </a:solidFill>
                <a:latin typeface="Times New Roman"/>
                <a:ea typeface="Times New Roman"/>
                <a:cs typeface="Times New Roman"/>
                <a:sym typeface="Times New Roman"/>
              </a:rPr>
              <a:t>Logistic Regression</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Random Forest</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Nearest Neighbor</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Support Vector Machine</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sp>
        <p:nvSpPr>
          <p:cNvPr id="104" name="Google Shape;104;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And five feature sets with different characteristics: </a:t>
            </a:r>
            <a:r>
              <a:rPr b="1" lang="en" sz="1600">
                <a:solidFill>
                  <a:srgbClr val="000000"/>
                </a:solidFill>
                <a:latin typeface="Times New Roman"/>
                <a:ea typeface="Times New Roman"/>
                <a:cs typeface="Times New Roman"/>
                <a:sym typeface="Times New Roman"/>
              </a:rPr>
              <a:t>All available features</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Removing school attributes</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Remove school attributes and grades info</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Only family and social features</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Only school performances</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a:t>
            </a:r>
            <a:endParaRPr>
              <a:solidFill>
                <a:schemeClr val="accent1"/>
              </a:solidFill>
            </a:endParaRPr>
          </a:p>
        </p:txBody>
      </p:sp>
      <p:sp>
        <p:nvSpPr>
          <p:cNvPr id="110" name="Google Shape;110;p21"/>
          <p:cNvSpPr txBox="1"/>
          <p:nvPr>
            <p:ph idx="1" type="body"/>
          </p:nvPr>
        </p:nvSpPr>
        <p:spPr>
          <a:xfrm>
            <a:off x="311700" y="1152475"/>
            <a:ext cx="85206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Times New Roman"/>
                <a:ea typeface="Times New Roman"/>
                <a:cs typeface="Times New Roman"/>
                <a:sym typeface="Times New Roman"/>
              </a:rPr>
              <a:t>The best results were obtained when using all the features and the best performing model was </a:t>
            </a:r>
            <a:r>
              <a:rPr b="1" lang="en">
                <a:solidFill>
                  <a:srgbClr val="000000"/>
                </a:solidFill>
                <a:latin typeface="Times New Roman"/>
                <a:ea typeface="Times New Roman"/>
                <a:cs typeface="Times New Roman"/>
                <a:sym typeface="Times New Roman"/>
              </a:rPr>
              <a:t>Random Forest</a:t>
            </a:r>
            <a:r>
              <a:rPr lang="en">
                <a:solidFill>
                  <a:srgbClr val="000000"/>
                </a:solidFill>
                <a:latin typeface="Times New Roman"/>
                <a:ea typeface="Times New Roman"/>
                <a:cs typeface="Times New Roman"/>
                <a:sym typeface="Times New Roman"/>
              </a:rPr>
              <a:t>. Other good models were obtained when using only the family and social features.</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graphicFrame>
        <p:nvGraphicFramePr>
          <p:cNvPr id="111" name="Google Shape;111;p21"/>
          <p:cNvGraphicFramePr/>
          <p:nvPr/>
        </p:nvGraphicFramePr>
        <p:xfrm>
          <a:off x="1527375" y="2382600"/>
          <a:ext cx="3000000" cy="3000000"/>
        </p:xfrm>
        <a:graphic>
          <a:graphicData uri="http://schemas.openxmlformats.org/drawingml/2006/table">
            <a:tbl>
              <a:tblPr>
                <a:noFill/>
                <a:tableStyleId>{48086485-8DEB-4419-84C4-1B11199CAB28}</a:tableStyleId>
              </a:tblPr>
              <a:tblGrid>
                <a:gridCol w="1181100"/>
                <a:gridCol w="628650"/>
                <a:gridCol w="2305050"/>
                <a:gridCol w="1371600"/>
              </a:tblGrid>
              <a:tr h="12700">
                <a:tc>
                  <a:txBody>
                    <a:bodyPr>
                      <a:noAutofit/>
                    </a:bodyPr>
                    <a:lstStyle/>
                    <a:p>
                      <a:pPr indent="0" lvl="0" marL="0" rtl="0" algn="l">
                        <a:lnSpc>
                          <a:spcPct val="115000"/>
                        </a:lnSpc>
                        <a:spcBef>
                          <a:spcPts val="0"/>
                        </a:spcBef>
                        <a:spcAft>
                          <a:spcPts val="0"/>
                        </a:spcAft>
                        <a:buNone/>
                      </a:pPr>
                      <a:r>
                        <a:rPr b="1" lang="en" sz="1000"/>
                        <a:t>Model</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000"/>
                        <a:t>Score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000"/>
                        <a:t>Best parameters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000"/>
                        <a:t>Target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12700">
                <a:tc>
                  <a:txBody>
                    <a:bodyPr>
                      <a:noAutofit/>
                    </a:bodyPr>
                    <a:lstStyle/>
                    <a:p>
                      <a:pPr indent="0" lvl="0" marL="0" rtl="0" algn="l">
                        <a:lnSpc>
                          <a:spcPct val="115000"/>
                        </a:lnSpc>
                        <a:spcBef>
                          <a:spcPts val="0"/>
                        </a:spcBef>
                        <a:spcAft>
                          <a:spcPts val="0"/>
                        </a:spcAft>
                        <a:buNone/>
                      </a:pPr>
                      <a:r>
                        <a:rPr lang="en" sz="1000"/>
                        <a:t>random_forest</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5818E"/>
                    </a:solidFill>
                  </a:tcPr>
                </a:tc>
                <a:tc>
                  <a:txBody>
                    <a:bodyPr>
                      <a:noAutofit/>
                    </a:bodyPr>
                    <a:lstStyle/>
                    <a:p>
                      <a:pPr indent="0" lvl="0" marL="0" rtl="0" algn="r">
                        <a:lnSpc>
                          <a:spcPct val="115000"/>
                        </a:lnSpc>
                        <a:spcBef>
                          <a:spcPts val="0"/>
                        </a:spcBef>
                        <a:spcAft>
                          <a:spcPts val="0"/>
                        </a:spcAft>
                        <a:buNone/>
                      </a:pPr>
                      <a:r>
                        <a:rPr lang="en" sz="1000"/>
                        <a:t>94.95%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67C73"/>
                    </a:solidFill>
                  </a:tcPr>
                </a:tc>
                <a:tc>
                  <a:txBody>
                    <a:bodyPr>
                      <a:noAutofit/>
                    </a:bodyPr>
                    <a:lstStyle/>
                    <a:p>
                      <a:pPr indent="0" lvl="0" marL="0" rtl="0" algn="l">
                        <a:lnSpc>
                          <a:spcPct val="115000"/>
                        </a:lnSpc>
                        <a:spcBef>
                          <a:spcPts val="0"/>
                        </a:spcBef>
                        <a:spcAft>
                          <a:spcPts val="0"/>
                        </a:spcAft>
                        <a:buNone/>
                      </a:pPr>
                      <a:r>
                        <a:rPr lang="en" sz="1000"/>
                        <a:t>n_estimators': 50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3C78D8"/>
                          </a:solidFill>
                        </a:rPr>
                        <a:t>Dalc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700">
                <a:tc>
                  <a:txBody>
                    <a:bodyPr>
                      <a:noAutofit/>
                    </a:bodyPr>
                    <a:lstStyle/>
                    <a:p>
                      <a:pPr indent="0" lvl="0" marL="0" rtl="0" algn="l">
                        <a:lnSpc>
                          <a:spcPct val="115000"/>
                        </a:lnSpc>
                        <a:spcBef>
                          <a:spcPts val="0"/>
                        </a:spcBef>
                        <a:spcAft>
                          <a:spcPts val="0"/>
                        </a:spcAft>
                        <a:buNone/>
                      </a:pPr>
                      <a:r>
                        <a:rPr lang="en" sz="1000"/>
                        <a:t>svc</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76.26%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A9A3"/>
                    </a:solidFill>
                  </a:tcPr>
                </a:tc>
                <a:tc>
                  <a:txBody>
                    <a:bodyPr>
                      <a:noAutofit/>
                    </a:bodyPr>
                    <a:lstStyle/>
                    <a:p>
                      <a:pPr indent="0" lvl="0" marL="0" rtl="0" algn="l">
                        <a:lnSpc>
                          <a:spcPct val="115000"/>
                        </a:lnSpc>
                        <a:spcBef>
                          <a:spcPts val="0"/>
                        </a:spcBef>
                        <a:spcAft>
                          <a:spcPts val="0"/>
                        </a:spcAft>
                        <a:buNone/>
                      </a:pPr>
                      <a:r>
                        <a:rPr lang="en" sz="1000"/>
                        <a:t>C': 0.9, 'kernel': 'linear'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3C78D8"/>
                          </a:solidFill>
                        </a:rPr>
                        <a:t>Dalc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700">
                <a:tc>
                  <a:txBody>
                    <a:bodyPr>
                      <a:noAutofit/>
                    </a:bodyPr>
                    <a:lstStyle/>
                    <a:p>
                      <a:pPr indent="0" lvl="0" marL="0" rtl="0" algn="l">
                        <a:lnSpc>
                          <a:spcPct val="115000"/>
                        </a:lnSpc>
                        <a:spcBef>
                          <a:spcPts val="0"/>
                        </a:spcBef>
                        <a:spcAft>
                          <a:spcPts val="0"/>
                        </a:spcAft>
                        <a:buNone/>
                      </a:pPr>
                      <a:r>
                        <a:rPr lang="en" sz="1000"/>
                        <a:t>knn</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8B2"/>
                    </a:solidFill>
                  </a:tcPr>
                </a:tc>
                <a:tc>
                  <a:txBody>
                    <a:bodyPr>
                      <a:noAutofit/>
                    </a:bodyPr>
                    <a:lstStyle/>
                    <a:p>
                      <a:pPr indent="0" lvl="0" marL="0" rtl="0" algn="r">
                        <a:lnSpc>
                          <a:spcPct val="115000"/>
                        </a:lnSpc>
                        <a:spcBef>
                          <a:spcPts val="0"/>
                        </a:spcBef>
                        <a:spcAft>
                          <a:spcPts val="0"/>
                        </a:spcAft>
                        <a:buNone/>
                      </a:pPr>
                      <a:r>
                        <a:rPr lang="en" sz="1000"/>
                        <a:t>71.72%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B3AE"/>
                    </a:solidFill>
                  </a:tcPr>
                </a:tc>
                <a:tc>
                  <a:txBody>
                    <a:bodyPr>
                      <a:noAutofit/>
                    </a:bodyPr>
                    <a:lstStyle/>
                    <a:p>
                      <a:pPr indent="0" lvl="0" marL="0" rtl="0" algn="l">
                        <a:lnSpc>
                          <a:spcPct val="115000"/>
                        </a:lnSpc>
                        <a:spcBef>
                          <a:spcPts val="0"/>
                        </a:spcBef>
                        <a:spcAft>
                          <a:spcPts val="0"/>
                        </a:spcAft>
                        <a:buNone/>
                      </a:pPr>
                      <a:r>
                        <a:rPr lang="en" sz="1000"/>
                        <a:t>leaf_size': 5, 'n_neighbors': 12, 'p': 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3C78D8"/>
                          </a:solidFill>
                        </a:rPr>
                        <a:t>Dalc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6200">
                <a:tc>
                  <a:txBody>
                    <a:bodyPr>
                      <a:noAutofit/>
                    </a:bodyPr>
                    <a:lstStyle/>
                    <a:p>
                      <a:pPr indent="0" lvl="0" marL="0" rtl="0" algn="l">
                        <a:lnSpc>
                          <a:spcPct val="115000"/>
                        </a:lnSpc>
                        <a:spcBef>
                          <a:spcPts val="0"/>
                        </a:spcBef>
                        <a:spcAft>
                          <a:spcPts val="0"/>
                        </a:spcAft>
                        <a:buNone/>
                      </a:pPr>
                      <a:r>
                        <a:rPr lang="en" sz="1000"/>
                        <a:t>logistic_regression</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FA8DC"/>
                    </a:solidFill>
                  </a:tcPr>
                </a:tc>
                <a:tc>
                  <a:txBody>
                    <a:bodyPr>
                      <a:noAutofit/>
                    </a:bodyPr>
                    <a:lstStyle/>
                    <a:p>
                      <a:pPr indent="0" lvl="0" marL="0" rtl="0" algn="r">
                        <a:lnSpc>
                          <a:spcPct val="115000"/>
                        </a:lnSpc>
                        <a:spcBef>
                          <a:spcPts val="0"/>
                        </a:spcBef>
                        <a:spcAft>
                          <a:spcPts val="0"/>
                        </a:spcAft>
                        <a:buNone/>
                      </a:pPr>
                      <a:r>
                        <a:rPr lang="en" sz="1000"/>
                        <a:t>65.66%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2BD"/>
                    </a:solidFill>
                  </a:tcPr>
                </a:tc>
                <a:tc>
                  <a:txBody>
                    <a:bodyPr>
                      <a:noAutofit/>
                    </a:bodyPr>
                    <a:lstStyle/>
                    <a:p>
                      <a:pPr indent="0" lvl="0" marL="0" rtl="0" algn="l">
                        <a:lnSpc>
                          <a:spcPct val="115000"/>
                        </a:lnSpc>
                        <a:spcBef>
                          <a:spcPts val="0"/>
                        </a:spcBef>
                        <a:spcAft>
                          <a:spcPts val="0"/>
                        </a:spcAft>
                        <a:buNone/>
                      </a:pPr>
                      <a:r>
                        <a:rPr lang="en" sz="1000"/>
                        <a:t>C': 0.1, 'solver': 'lbfgs', 'tol': 0.0001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3C78D8"/>
                          </a:solidFill>
                        </a:rPr>
                        <a:t>Dalc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700">
                <a:tc>
                  <a:txBody>
                    <a:bodyPr>
                      <a:noAutofit/>
                    </a:bodyPr>
                    <a:lstStyle/>
                    <a:p>
                      <a:pPr indent="0" lvl="0" marL="0" rtl="0" algn="l">
                        <a:lnSpc>
                          <a:spcPct val="115000"/>
                        </a:lnSpc>
                        <a:spcBef>
                          <a:spcPts val="0"/>
                        </a:spcBef>
                        <a:spcAft>
                          <a:spcPts val="0"/>
                        </a:spcAft>
                        <a:buNone/>
                      </a:pPr>
                      <a:r>
                        <a:rPr lang="en" sz="1000"/>
                        <a:t>random_forest</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5818E"/>
                    </a:solidFill>
                  </a:tcPr>
                </a:tc>
                <a:tc>
                  <a:txBody>
                    <a:bodyPr>
                      <a:noAutofit/>
                    </a:bodyPr>
                    <a:lstStyle/>
                    <a:p>
                      <a:pPr indent="0" lvl="0" marL="0" rtl="0" algn="r">
                        <a:lnSpc>
                          <a:spcPct val="115000"/>
                        </a:lnSpc>
                        <a:spcBef>
                          <a:spcPts val="0"/>
                        </a:spcBef>
                        <a:spcAft>
                          <a:spcPts val="0"/>
                        </a:spcAft>
                        <a:buNone/>
                      </a:pPr>
                      <a:r>
                        <a:rPr lang="en" sz="1000"/>
                        <a:t>87.88%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A8D85"/>
                    </a:solidFill>
                  </a:tcPr>
                </a:tc>
                <a:tc>
                  <a:txBody>
                    <a:bodyPr>
                      <a:noAutofit/>
                    </a:bodyPr>
                    <a:lstStyle/>
                    <a:p>
                      <a:pPr indent="0" lvl="0" marL="0" rtl="0" algn="l">
                        <a:lnSpc>
                          <a:spcPct val="115000"/>
                        </a:lnSpc>
                        <a:spcBef>
                          <a:spcPts val="0"/>
                        </a:spcBef>
                        <a:spcAft>
                          <a:spcPts val="0"/>
                        </a:spcAft>
                        <a:buNone/>
                      </a:pPr>
                      <a:r>
                        <a:rPr lang="en" sz="1000"/>
                        <a:t>n_estimators': 400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C53929"/>
                          </a:solidFill>
                        </a:rPr>
                        <a:t>Walc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4300">
                <a:tc>
                  <a:txBody>
                    <a:bodyPr>
                      <a:noAutofit/>
                    </a:bodyPr>
                    <a:lstStyle/>
                    <a:p>
                      <a:pPr indent="0" lvl="0" marL="0" rtl="0" algn="l">
                        <a:lnSpc>
                          <a:spcPct val="115000"/>
                        </a:lnSpc>
                        <a:spcBef>
                          <a:spcPts val="0"/>
                        </a:spcBef>
                        <a:spcAft>
                          <a:spcPts val="0"/>
                        </a:spcAft>
                        <a:buNone/>
                      </a:pPr>
                      <a:r>
                        <a:rPr lang="en" sz="1000"/>
                        <a:t>logistic_regression</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FA8DC"/>
                    </a:solidFill>
                  </a:tcPr>
                </a:tc>
                <a:tc>
                  <a:txBody>
                    <a:bodyPr>
                      <a:noAutofit/>
                    </a:bodyPr>
                    <a:lstStyle/>
                    <a:p>
                      <a:pPr indent="0" lvl="0" marL="0" rtl="0" algn="r">
                        <a:lnSpc>
                          <a:spcPct val="115000"/>
                        </a:lnSpc>
                        <a:spcBef>
                          <a:spcPts val="0"/>
                        </a:spcBef>
                        <a:spcAft>
                          <a:spcPts val="0"/>
                        </a:spcAft>
                        <a:buNone/>
                      </a:pPr>
                      <a:r>
                        <a:rPr lang="en" sz="1000"/>
                        <a:t>54.04%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DDDB"/>
                    </a:solidFill>
                  </a:tcPr>
                </a:tc>
                <a:tc>
                  <a:txBody>
                    <a:bodyPr>
                      <a:noAutofit/>
                    </a:bodyPr>
                    <a:lstStyle/>
                    <a:p>
                      <a:pPr indent="0" lvl="0" marL="0" rtl="0" algn="l">
                        <a:lnSpc>
                          <a:spcPct val="115000"/>
                        </a:lnSpc>
                        <a:spcBef>
                          <a:spcPts val="0"/>
                        </a:spcBef>
                        <a:spcAft>
                          <a:spcPts val="0"/>
                        </a:spcAft>
                        <a:buNone/>
                      </a:pPr>
                      <a:r>
                        <a:rPr lang="en" sz="1000"/>
                        <a:t>C': 0.1,'solver': 'lbfgs', 'tol': 0.0001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C53929"/>
                          </a:solidFill>
                        </a:rPr>
                        <a:t>Walc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700">
                <a:tc>
                  <a:txBody>
                    <a:bodyPr>
                      <a:noAutofit/>
                    </a:bodyPr>
                    <a:lstStyle/>
                    <a:p>
                      <a:pPr indent="0" lvl="0" marL="0" rtl="0" algn="l">
                        <a:lnSpc>
                          <a:spcPct val="115000"/>
                        </a:lnSpc>
                        <a:spcBef>
                          <a:spcPts val="0"/>
                        </a:spcBef>
                        <a:spcAft>
                          <a:spcPts val="0"/>
                        </a:spcAft>
                        <a:buNone/>
                      </a:pPr>
                      <a:r>
                        <a:rPr lang="en" sz="1000"/>
                        <a:t>svc</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51.01%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AE4E2"/>
                    </a:solidFill>
                  </a:tcPr>
                </a:tc>
                <a:tc>
                  <a:txBody>
                    <a:bodyPr>
                      <a:noAutofit/>
                    </a:bodyPr>
                    <a:lstStyle/>
                    <a:p>
                      <a:pPr indent="0" lvl="0" marL="0" rtl="0" algn="l">
                        <a:lnSpc>
                          <a:spcPct val="115000"/>
                        </a:lnSpc>
                        <a:spcBef>
                          <a:spcPts val="0"/>
                        </a:spcBef>
                        <a:spcAft>
                          <a:spcPts val="0"/>
                        </a:spcAft>
                        <a:buNone/>
                      </a:pPr>
                      <a:r>
                        <a:rPr lang="en" sz="1000"/>
                        <a:t>C': 0.6, 'kernel': 'linear'</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C53929"/>
                          </a:solidFill>
                        </a:rPr>
                        <a:t>Walc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2700">
                <a:tc>
                  <a:txBody>
                    <a:bodyPr>
                      <a:noAutofit/>
                    </a:bodyPr>
                    <a:lstStyle/>
                    <a:p>
                      <a:pPr indent="0" lvl="0" marL="0" rtl="0" algn="l">
                        <a:lnSpc>
                          <a:spcPct val="115000"/>
                        </a:lnSpc>
                        <a:spcBef>
                          <a:spcPts val="0"/>
                        </a:spcBef>
                        <a:spcAft>
                          <a:spcPts val="0"/>
                        </a:spcAft>
                        <a:buNone/>
                      </a:pPr>
                      <a:r>
                        <a:rPr lang="en" sz="1000"/>
                        <a:t>knn</a:t>
                      </a:r>
                      <a:endParaRPr sz="1000"/>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8B2"/>
                    </a:solidFill>
                  </a:tcPr>
                </a:tc>
                <a:tc>
                  <a:txBody>
                    <a:bodyPr>
                      <a:noAutofit/>
                    </a:bodyPr>
                    <a:lstStyle/>
                    <a:p>
                      <a:pPr indent="0" lvl="0" marL="0" rtl="0" algn="r">
                        <a:lnSpc>
                          <a:spcPct val="115000"/>
                        </a:lnSpc>
                        <a:spcBef>
                          <a:spcPts val="0"/>
                        </a:spcBef>
                        <a:spcAft>
                          <a:spcPts val="0"/>
                        </a:spcAft>
                        <a:buNone/>
                      </a:pPr>
                      <a:r>
                        <a:rPr lang="en" sz="1000"/>
                        <a:t>46.97%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CEEEC"/>
                    </a:solidFill>
                  </a:tcPr>
                </a:tc>
                <a:tc>
                  <a:txBody>
                    <a:bodyPr>
                      <a:noAutofit/>
                    </a:bodyPr>
                    <a:lstStyle/>
                    <a:p>
                      <a:pPr indent="0" lvl="0" marL="0" rtl="0" algn="l">
                        <a:lnSpc>
                          <a:spcPct val="115000"/>
                        </a:lnSpc>
                        <a:spcBef>
                          <a:spcPts val="0"/>
                        </a:spcBef>
                        <a:spcAft>
                          <a:spcPts val="0"/>
                        </a:spcAft>
                        <a:buNone/>
                      </a:pPr>
                      <a:r>
                        <a:rPr lang="en" sz="1000"/>
                        <a:t>leaf_size': 5, 'n_neighbors': 6, 'p': 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000">
                          <a:solidFill>
                            <a:srgbClr val="C53929"/>
                          </a:solidFill>
                        </a:rPr>
                        <a:t>Walc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12" name="Google Shape;112;p21"/>
          <p:cNvSpPr txBox="1"/>
          <p:nvPr>
            <p:ph idx="1" type="body"/>
          </p:nvPr>
        </p:nvSpPr>
        <p:spPr>
          <a:xfrm>
            <a:off x="1527375" y="4492950"/>
            <a:ext cx="5486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400">
                <a:solidFill>
                  <a:srgbClr val="000000"/>
                </a:solidFill>
                <a:latin typeface="Times New Roman"/>
                <a:ea typeface="Times New Roman"/>
                <a:cs typeface="Times New Roman"/>
                <a:sym typeface="Times New Roman"/>
              </a:rPr>
              <a:t>Models trained using all the features</a:t>
            </a:r>
            <a:endParaRPr i="1"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