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5" r:id="rId10"/>
    <p:sldId id="266" r:id="rId11"/>
    <p:sldId id="267" r:id="rId12"/>
    <p:sldId id="264" r:id="rId13"/>
    <p:sldId id="275" r:id="rId14"/>
    <p:sldId id="270" r:id="rId15"/>
    <p:sldId id="271" r:id="rId16"/>
    <p:sldId id="272" r:id="rId17"/>
    <p:sldId id="273" r:id="rId18"/>
    <p:sldId id="27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Medium" panose="00000600000000000000" pitchFamily="2" charset="0"/>
      <p:regular r:id="rId29"/>
      <p:bold r:id="rId30"/>
      <p:italic r:id="rId31"/>
      <p:boldItalic r:id="rId32"/>
    </p:embeddedFont>
    <p:embeddedFont>
      <p:font typeface="Playfair Display"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D1B14B-63CC-4542-A777-BBCC272C177D}">
  <a:tblStyle styleId="{63D1B14B-63CC-4542-A777-BBCC272C17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62cee4fdf2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62cee4fdf2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2cee4fdf2_9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62cee4fdf2_9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62cee4fdf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62cee4fdf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62cee4fdf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62cee4fdf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62cee4fdf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62cee4fdf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62cee4fdf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62cee4fdf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2cee4fdf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2cee4fdf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62cee4fdf2_9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62cee4fdf2_9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62cee4fdf2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62cee4fdf2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2cee4fdf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2cee4fdf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62cee4fdf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162cee4fdf2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62cee4fdf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62cee4fdf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62cee4fdf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62cee4fdf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62cee4fdf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62cee4fd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62cee4fdf2_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162cee4fdf2_9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62cee4fdf2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62cee4fdf2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62cee4fdf2_2_1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6"/>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8" name="Google Shape;68;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80" name="Google Shape;80;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19"/>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6" name="Google Shape;86;p19"/>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7" name="Google Shape;87;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3" name="Google Shape;93;p20"/>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4" name="Google Shape;94;p20"/>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5" name="Google Shape;95;p20"/>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6" name="Google Shape;9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hyperlink" Target="https://in.mathworks.com/discovery/object-detection.html" TargetMode="External"/><Relationship Id="rId3" Type="http://schemas.openxmlformats.org/officeDocument/2006/relationships/hyperlink" Target="https://opencv.org/about/" TargetMode="External"/><Relationship Id="rId7" Type="http://schemas.openxmlformats.org/officeDocument/2006/relationships/hyperlink" Target="https://www.irjet.net/archives/V5/i3/IRJET-V5I3218.pdf"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s://en.wikipedia.org/wiki/Optical_character_recognition" TargetMode="External"/><Relationship Id="rId5" Type="http://schemas.openxmlformats.org/officeDocument/2006/relationships/hyperlink" Target="https://www.tensorflow.org/api_docs/python/tf" TargetMode="External"/><Relationship Id="rId4" Type="http://schemas.openxmlformats.org/officeDocument/2006/relationships/hyperlink" Target="https://github.com/JaidedAI/EasyOCR" TargetMode="Externa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082625" y="0"/>
            <a:ext cx="5564400" cy="30498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 sz="3200" b="1">
                <a:solidFill>
                  <a:schemeClr val="lt1"/>
                </a:solidFill>
                <a:latin typeface="Playfair Display"/>
                <a:ea typeface="Playfair Display"/>
                <a:cs typeface="Playfair Display"/>
                <a:sym typeface="Playfair Display"/>
              </a:rPr>
              <a:t>VEHICLE NUMBER PLATE</a:t>
            </a:r>
            <a:endParaRPr sz="3200" b="1">
              <a:solidFill>
                <a:schemeClr val="lt1"/>
              </a:solidFill>
              <a:latin typeface="Playfair Display"/>
              <a:ea typeface="Playfair Display"/>
              <a:cs typeface="Playfair Display"/>
              <a:sym typeface="Playfair Display"/>
            </a:endParaRPr>
          </a:p>
          <a:p>
            <a:pPr marL="0" lvl="0" indent="0" algn="r" rtl="0">
              <a:spcBef>
                <a:spcPts val="0"/>
              </a:spcBef>
              <a:spcAft>
                <a:spcPts val="0"/>
              </a:spcAft>
              <a:buNone/>
            </a:pPr>
            <a:r>
              <a:rPr lang="en" sz="3200" b="1">
                <a:solidFill>
                  <a:schemeClr val="lt1"/>
                </a:solidFill>
                <a:latin typeface="Playfair Display"/>
                <a:ea typeface="Playfair Display"/>
                <a:cs typeface="Playfair Display"/>
                <a:sym typeface="Playfair Display"/>
              </a:rPr>
              <a:t>RECOGNITION USING </a:t>
            </a:r>
            <a:endParaRPr sz="3200" b="1">
              <a:solidFill>
                <a:schemeClr val="lt1"/>
              </a:solidFill>
              <a:latin typeface="Playfair Display"/>
              <a:ea typeface="Playfair Display"/>
              <a:cs typeface="Playfair Display"/>
              <a:sym typeface="Playfair Display"/>
            </a:endParaRPr>
          </a:p>
          <a:p>
            <a:pPr marL="0" lvl="0" indent="0" algn="r" rtl="0">
              <a:spcBef>
                <a:spcPts val="0"/>
              </a:spcBef>
              <a:spcAft>
                <a:spcPts val="0"/>
              </a:spcAft>
              <a:buNone/>
            </a:pPr>
            <a:r>
              <a:rPr lang="en" sz="3200" b="1">
                <a:solidFill>
                  <a:schemeClr val="lt1"/>
                </a:solidFill>
                <a:latin typeface="Playfair Display"/>
                <a:ea typeface="Playfair Display"/>
                <a:cs typeface="Playfair Display"/>
                <a:sym typeface="Playfair Display"/>
              </a:rPr>
              <a:t>IMAGE PROCESSING &amp;</a:t>
            </a:r>
            <a:endParaRPr sz="3200" b="1">
              <a:solidFill>
                <a:schemeClr val="lt1"/>
              </a:solidFill>
              <a:latin typeface="Playfair Display"/>
              <a:ea typeface="Playfair Display"/>
              <a:cs typeface="Playfair Display"/>
              <a:sym typeface="Playfair Display"/>
            </a:endParaRPr>
          </a:p>
          <a:p>
            <a:pPr marL="0" lvl="0" indent="0" algn="r" rtl="0">
              <a:spcBef>
                <a:spcPts val="0"/>
              </a:spcBef>
              <a:spcAft>
                <a:spcPts val="0"/>
              </a:spcAft>
              <a:buNone/>
            </a:pPr>
            <a:r>
              <a:rPr lang="en" sz="3200" b="1">
                <a:solidFill>
                  <a:schemeClr val="lt1"/>
                </a:solidFill>
                <a:latin typeface="Playfair Display"/>
                <a:ea typeface="Playfair Display"/>
                <a:cs typeface="Playfair Display"/>
                <a:sym typeface="Playfair Display"/>
              </a:rPr>
              <a:t>DEEP LEARNING</a:t>
            </a:r>
            <a:endParaRPr sz="3200" b="1">
              <a:solidFill>
                <a:schemeClr val="lt1"/>
              </a:solidFill>
              <a:latin typeface="Playfair Display"/>
              <a:ea typeface="Playfair Display"/>
              <a:cs typeface="Playfair Display"/>
              <a:sym typeface="Playfair Display"/>
            </a:endParaRPr>
          </a:p>
        </p:txBody>
      </p:sp>
      <p:pic>
        <p:nvPicPr>
          <p:cNvPr id="130" name="Google Shape;130;p25"/>
          <p:cNvPicPr preferRelativeResize="0"/>
          <p:nvPr/>
        </p:nvPicPr>
        <p:blipFill>
          <a:blip r:embed="rId3">
            <a:alphaModFix/>
          </a:blip>
          <a:stretch>
            <a:fillRect/>
          </a:stretch>
        </p:blipFill>
        <p:spPr>
          <a:xfrm>
            <a:off x="235575" y="1884550"/>
            <a:ext cx="3433975" cy="259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640037" y="730550"/>
            <a:ext cx="7863923" cy="3986500"/>
          </a:xfrm>
          <a:prstGeom prst="rect">
            <a:avLst/>
          </a:prstGeom>
          <a:noFill/>
          <a:ln>
            <a:noFill/>
          </a:ln>
        </p:spPr>
      </p:pic>
      <p:sp>
        <p:nvSpPr>
          <p:cNvPr id="196" name="Google Shape;196;p36"/>
          <p:cNvSpPr txBox="1"/>
          <p:nvPr/>
        </p:nvSpPr>
        <p:spPr>
          <a:xfrm>
            <a:off x="2880600" y="139050"/>
            <a:ext cx="3000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073763"/>
                </a:solidFill>
                <a:latin typeface="Playfair Display"/>
                <a:ea typeface="Playfair Display"/>
                <a:cs typeface="Playfair Display"/>
                <a:sym typeface="Playfair Display"/>
              </a:rPr>
              <a:t>Flowchart</a:t>
            </a:r>
            <a:endParaRPr sz="3000" b="1">
              <a:solidFill>
                <a:srgbClr val="073763"/>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3"/>
          <p:cNvPicPr preferRelativeResize="0"/>
          <p:nvPr/>
        </p:nvPicPr>
        <p:blipFill rotWithShape="1">
          <a:blip r:embed="rId3">
            <a:alphaModFix/>
          </a:blip>
          <a:srcRect t="10095" r="10738" b="7762"/>
          <a:stretch/>
        </p:blipFill>
        <p:spPr>
          <a:xfrm>
            <a:off x="369875" y="205488"/>
            <a:ext cx="8228224" cy="473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2;p32">
            <a:extLst>
              <a:ext uri="{FF2B5EF4-FFF2-40B4-BE49-F238E27FC236}">
                <a16:creationId xmlns:a16="http://schemas.microsoft.com/office/drawing/2014/main" id="{A8F19F37-22E1-018C-9D47-096949E782B2}"/>
              </a:ext>
            </a:extLst>
          </p:cNvPr>
          <p:cNvSpPr txBox="1">
            <a:spLocks/>
          </p:cNvSpPr>
          <p:nvPr/>
        </p:nvSpPr>
        <p:spPr>
          <a:xfrm>
            <a:off x="457200" y="205978"/>
            <a:ext cx="8229600" cy="857400"/>
          </a:xfrm>
          <a:prstGeom prst="rect">
            <a:avLst/>
          </a:prstGeom>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b="1">
                <a:solidFill>
                  <a:srgbClr val="002060"/>
                </a:solidFill>
                <a:latin typeface="Playfair Display"/>
                <a:ea typeface="Playfair Display"/>
                <a:cs typeface="Playfair Display"/>
                <a:sym typeface="Playfair Display"/>
              </a:rPr>
              <a:t>System Design</a:t>
            </a:r>
          </a:p>
        </p:txBody>
      </p:sp>
      <p:pic>
        <p:nvPicPr>
          <p:cNvPr id="3" name="Google Shape;173;p32">
            <a:extLst>
              <a:ext uri="{FF2B5EF4-FFF2-40B4-BE49-F238E27FC236}">
                <a16:creationId xmlns:a16="http://schemas.microsoft.com/office/drawing/2014/main" id="{A58583B1-AD76-D4BA-3B52-9A439F3EE5FE}"/>
              </a:ext>
            </a:extLst>
          </p:cNvPr>
          <p:cNvPicPr preferRelativeResize="0"/>
          <p:nvPr/>
        </p:nvPicPr>
        <p:blipFill>
          <a:blip r:embed="rId2">
            <a:alphaModFix/>
          </a:blip>
          <a:stretch>
            <a:fillRect/>
          </a:stretch>
        </p:blipFill>
        <p:spPr>
          <a:xfrm>
            <a:off x="1415524" y="1273925"/>
            <a:ext cx="6312950" cy="3440050"/>
          </a:xfrm>
          <a:prstGeom prst="rect">
            <a:avLst/>
          </a:prstGeom>
          <a:noFill/>
          <a:ln>
            <a:noFill/>
          </a:ln>
        </p:spPr>
      </p:pic>
    </p:spTree>
    <p:extLst>
      <p:ext uri="{BB962C8B-B14F-4D97-AF65-F5344CB8AC3E}">
        <p14:creationId xmlns:p14="http://schemas.microsoft.com/office/powerpoint/2010/main" val="224292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dirty="0">
                <a:solidFill>
                  <a:srgbClr val="002060"/>
                </a:solidFill>
                <a:latin typeface="Playfair Display"/>
                <a:ea typeface="Playfair Display"/>
                <a:cs typeface="Playfair Display"/>
                <a:sym typeface="Playfair Display"/>
              </a:rPr>
              <a:t>Future Scope</a:t>
            </a:r>
            <a:endParaRPr sz="3000" b="1" dirty="0">
              <a:solidFill>
                <a:srgbClr val="002060"/>
              </a:solidFill>
              <a:latin typeface="Playfair Display"/>
              <a:ea typeface="Playfair Display"/>
              <a:cs typeface="Playfair Display"/>
              <a:sym typeface="Playfair Display"/>
            </a:endParaRPr>
          </a:p>
        </p:txBody>
      </p:sp>
      <p:sp>
        <p:nvSpPr>
          <p:cNvPr id="216" name="Google Shape;216;p39"/>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Clr>
                <a:schemeClr val="dk1"/>
              </a:buClr>
              <a:buSzPts val="1100"/>
              <a:buFont typeface="Arial"/>
              <a:buNone/>
            </a:pPr>
            <a:r>
              <a:rPr lang="en" sz="1400">
                <a:latin typeface="Montserrat"/>
                <a:ea typeface="Montserrat"/>
                <a:cs typeface="Montserrat"/>
                <a:sym typeface="Montserrat"/>
              </a:rPr>
              <a:t>1)Finding stolen vehicles - This kind of system can be deployed on the roadside and makes a real time comparison between passing vehicles and the stolen vehicles.</a:t>
            </a:r>
            <a:endParaRPr sz="1400">
              <a:latin typeface="Montserrat"/>
              <a:ea typeface="Montserrat"/>
              <a:cs typeface="Montserrat"/>
              <a:sym typeface="Montserrat"/>
            </a:endParaRPr>
          </a:p>
          <a:p>
            <a:pPr marL="0" lvl="0" indent="0" algn="l" rtl="0">
              <a:lnSpc>
                <a:spcPct val="115000"/>
              </a:lnSpc>
              <a:spcBef>
                <a:spcPts val="1200"/>
              </a:spcBef>
              <a:spcAft>
                <a:spcPts val="0"/>
              </a:spcAft>
              <a:buClr>
                <a:schemeClr val="dk1"/>
              </a:buClr>
              <a:buSzPts val="1100"/>
              <a:buFont typeface="Arial"/>
              <a:buNone/>
            </a:pPr>
            <a:r>
              <a:rPr lang="en" sz="1400">
                <a:latin typeface="Montserrat"/>
                <a:ea typeface="Montserrat"/>
                <a:cs typeface="Montserrat"/>
                <a:sym typeface="Montserrat"/>
              </a:rPr>
              <a:t>2)Future extension of this work is to develop character recognition using template matching algorithm.</a:t>
            </a:r>
            <a:endParaRPr sz="1400">
              <a:latin typeface="Montserrat"/>
              <a:ea typeface="Montserrat"/>
              <a:cs typeface="Montserrat"/>
              <a:sym typeface="Montserrat"/>
            </a:endParaRPr>
          </a:p>
          <a:p>
            <a:pPr marL="0" lvl="0" indent="0" algn="l" rtl="0">
              <a:lnSpc>
                <a:spcPct val="115000"/>
              </a:lnSpc>
              <a:spcBef>
                <a:spcPts val="1200"/>
              </a:spcBef>
              <a:spcAft>
                <a:spcPts val="0"/>
              </a:spcAft>
              <a:buNone/>
            </a:pPr>
            <a:r>
              <a:rPr lang="en" sz="1400">
                <a:latin typeface="Montserrat"/>
                <a:ea typeface="Montserrat"/>
                <a:cs typeface="Montserrat"/>
                <a:sym typeface="Montserrat"/>
              </a:rPr>
              <a:t>3) Recognitions may also use some image processing techniques in conjunction with neural networks to identify the number plate characters, moving distance images, numbering schemes, angled or side-view images. </a:t>
            </a:r>
            <a:endParaRPr sz="1400">
              <a:latin typeface="Montserrat"/>
              <a:ea typeface="Montserrat"/>
              <a:cs typeface="Montserrat"/>
              <a:sym typeface="Montserrat"/>
            </a:endParaRPr>
          </a:p>
          <a:p>
            <a:pPr marL="0" lvl="0" indent="0" algn="l" rtl="0">
              <a:lnSpc>
                <a:spcPct val="115000"/>
              </a:lnSpc>
              <a:spcBef>
                <a:spcPts val="1200"/>
              </a:spcBef>
              <a:spcAft>
                <a:spcPts val="1200"/>
              </a:spcAft>
              <a:buNone/>
            </a:pPr>
            <a:r>
              <a:rPr lang="en" sz="1400">
                <a:latin typeface="Montserrat"/>
                <a:ea typeface="Montserrat"/>
                <a:cs typeface="Montserrat"/>
                <a:sym typeface="Montserrat"/>
              </a:rPr>
              <a:t>4)Automatic gate open for entry of vehicle and Detecting in security threat. </a:t>
            </a:r>
            <a:endParaRPr sz="1400"/>
          </a:p>
        </p:txBody>
      </p:sp>
      <p:pic>
        <p:nvPicPr>
          <p:cNvPr id="217" name="Google Shape;217;p39"/>
          <p:cNvPicPr preferRelativeResize="0"/>
          <p:nvPr/>
        </p:nvPicPr>
        <p:blipFill rotWithShape="1">
          <a:blip r:embed="rId3">
            <a:alphaModFix/>
          </a:blip>
          <a:srcRect l="9844" r="4325"/>
          <a:stretch/>
        </p:blipFill>
        <p:spPr>
          <a:xfrm rot="10800000">
            <a:off x="8054900" y="4061750"/>
            <a:ext cx="1089100" cy="108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002060"/>
                </a:solidFill>
                <a:latin typeface="Playfair Display"/>
                <a:ea typeface="Playfair Display"/>
                <a:cs typeface="Playfair Display"/>
                <a:sym typeface="Playfair Display"/>
              </a:rPr>
              <a:t>Results</a:t>
            </a:r>
            <a:endParaRPr sz="3000" b="1">
              <a:solidFill>
                <a:srgbClr val="002060"/>
              </a:solidFill>
              <a:latin typeface="Playfair Display"/>
              <a:ea typeface="Playfair Display"/>
              <a:cs typeface="Playfair Display"/>
              <a:sym typeface="Playfair Display"/>
            </a:endParaRPr>
          </a:p>
        </p:txBody>
      </p:sp>
      <p:sp>
        <p:nvSpPr>
          <p:cNvPr id="223" name="Google Shape;223;p40"/>
          <p:cNvSpPr txBox="1">
            <a:spLocks noGrp="1"/>
          </p:cNvSpPr>
          <p:nvPr>
            <p:ph type="body" idx="1"/>
          </p:nvPr>
        </p:nvSpPr>
        <p:spPr>
          <a:xfrm>
            <a:off x="457200" y="1200150"/>
            <a:ext cx="8229600" cy="817500"/>
          </a:xfrm>
          <a:prstGeom prst="rect">
            <a:avLst/>
          </a:prstGeom>
        </p:spPr>
        <p:txBody>
          <a:bodyPr spcFirstLastPara="1" wrap="square" lIns="91425" tIns="45700" rIns="91425" bIns="45700" anchor="t" anchorCtr="0">
            <a:normAutofit fontScale="70000" lnSpcReduction="20000"/>
          </a:bodyPr>
          <a:lstStyle/>
          <a:p>
            <a:pPr marL="0" lvl="0" indent="0" algn="l" rtl="0">
              <a:lnSpc>
                <a:spcPct val="115000"/>
              </a:lnSpc>
              <a:spcBef>
                <a:spcPts val="1200"/>
              </a:spcBef>
              <a:spcAft>
                <a:spcPts val="1200"/>
              </a:spcAft>
              <a:buNone/>
            </a:pPr>
            <a:r>
              <a:rPr lang="en" sz="1400">
                <a:latin typeface="Montserrat"/>
                <a:ea typeface="Montserrat"/>
                <a:cs typeface="Montserrat"/>
                <a:sym typeface="Montserrat"/>
              </a:rPr>
              <a:t>Hence we propose to build a software system with the help of image processing and machine learning that aids in extraction of required information from provided images or appropriate media documents and retrieval of necessary information.</a:t>
            </a:r>
            <a:endParaRPr sz="1400"/>
          </a:p>
        </p:txBody>
      </p:sp>
      <p:pic>
        <p:nvPicPr>
          <p:cNvPr id="224" name="Google Shape;224;p40"/>
          <p:cNvPicPr preferRelativeResize="0"/>
          <p:nvPr/>
        </p:nvPicPr>
        <p:blipFill rotWithShape="1">
          <a:blip r:embed="rId3">
            <a:alphaModFix/>
          </a:blip>
          <a:srcRect/>
          <a:stretch/>
        </p:blipFill>
        <p:spPr>
          <a:xfrm>
            <a:off x="951699" y="2253601"/>
            <a:ext cx="2501100" cy="2301075"/>
          </a:xfrm>
          <a:prstGeom prst="rect">
            <a:avLst/>
          </a:prstGeom>
          <a:noFill/>
          <a:ln>
            <a:noFill/>
          </a:ln>
        </p:spPr>
      </p:pic>
      <p:sp>
        <p:nvSpPr>
          <p:cNvPr id="225" name="Google Shape;225;p40"/>
          <p:cNvSpPr/>
          <p:nvPr/>
        </p:nvSpPr>
        <p:spPr>
          <a:xfrm>
            <a:off x="3689525" y="3255800"/>
            <a:ext cx="1593300" cy="129900"/>
          </a:xfrm>
          <a:prstGeom prst="right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sp>
        <p:nvSpPr>
          <p:cNvPr id="226" name="Google Shape;226;p40"/>
          <p:cNvSpPr txBox="1"/>
          <p:nvPr/>
        </p:nvSpPr>
        <p:spPr>
          <a:xfrm>
            <a:off x="5456000" y="2673250"/>
            <a:ext cx="2736300" cy="1200600"/>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License Plate: TN03AC5810</a:t>
            </a: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Region: India</a:t>
            </a:r>
            <a:endParaRPr sz="1200">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Vehicle Type: Motorcycle</a:t>
            </a:r>
            <a:endParaRPr sz="1200">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Model: Honda</a:t>
            </a:r>
            <a:endParaRPr sz="1200">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Color: Blue</a:t>
            </a:r>
            <a:endParaRPr sz="1200">
              <a:latin typeface="Montserrat"/>
              <a:ea typeface="Montserrat"/>
              <a:cs typeface="Montserrat"/>
              <a:sym typeface="Montserrat"/>
            </a:endParaRPr>
          </a:p>
          <a:p>
            <a:pPr marL="285750" marR="0" lvl="0" indent="-184150" algn="l" rtl="0">
              <a:spcBef>
                <a:spcPts val="0"/>
              </a:spcBef>
              <a:spcAft>
                <a:spcPts val="0"/>
              </a:spcAft>
              <a:buClr>
                <a:schemeClr val="dk1"/>
              </a:buClr>
              <a:buSzPts val="1600"/>
              <a:buFont typeface="Arial"/>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002060"/>
                </a:solidFill>
                <a:latin typeface="Playfair Display"/>
                <a:ea typeface="Playfair Display"/>
                <a:cs typeface="Playfair Display"/>
                <a:sym typeface="Playfair Display"/>
              </a:rPr>
              <a:t>Conclusion</a:t>
            </a:r>
            <a:endParaRPr sz="3000" b="1">
              <a:solidFill>
                <a:srgbClr val="002060"/>
              </a:solidFill>
              <a:latin typeface="Playfair Display"/>
              <a:ea typeface="Playfair Display"/>
              <a:cs typeface="Playfair Display"/>
              <a:sym typeface="Playfair Display"/>
            </a:endParaRPr>
          </a:p>
        </p:txBody>
      </p:sp>
      <p:sp>
        <p:nvSpPr>
          <p:cNvPr id="232" name="Google Shape;232;p41"/>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 sz="1400">
                <a:latin typeface="Montserrat"/>
                <a:ea typeface="Montserrat"/>
                <a:cs typeface="Montserrat"/>
                <a:sym typeface="Montserrat"/>
              </a:rPr>
              <a:t>This project presents a concise description of the vehicle number plate detection as well as recognition techniques. In the construction of a smart transport network, vehicle number plate detection, as well as a recognition system, plays an important role. It has provided a more robust utility to identify the stolen/suspicious vehicles without human intervention by validating through multiple vehicle attributes instead of just one i.e. registration number. At the same time, it has demonstrated the convenience and feasibility to develop a tailor-made system that uses a combination of deep learning methodologies to provide an automated solution to human complex tasks.</a:t>
            </a:r>
            <a:endParaRPr sz="1400">
              <a:latin typeface="Montserrat"/>
              <a:ea typeface="Montserrat"/>
              <a:cs typeface="Montserrat"/>
              <a:sym typeface="Montserrat"/>
            </a:endParaRPr>
          </a:p>
        </p:txBody>
      </p:sp>
      <p:pic>
        <p:nvPicPr>
          <p:cNvPr id="233" name="Google Shape;233;p41"/>
          <p:cNvPicPr preferRelativeResize="0"/>
          <p:nvPr/>
        </p:nvPicPr>
        <p:blipFill rotWithShape="1">
          <a:blip r:embed="rId3">
            <a:alphaModFix/>
          </a:blip>
          <a:srcRect l="9844" r="4325"/>
          <a:stretch/>
        </p:blipFill>
        <p:spPr>
          <a:xfrm rot="10800000">
            <a:off x="0" y="4061750"/>
            <a:ext cx="1089100" cy="108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002060"/>
                </a:solidFill>
                <a:latin typeface="Playfair Display"/>
                <a:ea typeface="Playfair Display"/>
                <a:cs typeface="Playfair Display"/>
                <a:sym typeface="Playfair Display"/>
              </a:rPr>
              <a:t>References</a:t>
            </a:r>
            <a:endParaRPr sz="3000" b="1">
              <a:solidFill>
                <a:srgbClr val="002060"/>
              </a:solidFill>
              <a:latin typeface="Playfair Display"/>
              <a:ea typeface="Playfair Display"/>
              <a:cs typeface="Playfair Display"/>
              <a:sym typeface="Playfair Display"/>
            </a:endParaRPr>
          </a:p>
        </p:txBody>
      </p:sp>
      <p:sp>
        <p:nvSpPr>
          <p:cNvPr id="239" name="Google Shape;239;p42"/>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rmAutofit/>
          </a:bodyPr>
          <a:lstStyle/>
          <a:p>
            <a:pPr marL="457200" lvl="0" indent="-330200" algn="l" rtl="0">
              <a:spcBef>
                <a:spcPts val="360"/>
              </a:spcBef>
              <a:spcAft>
                <a:spcPts val="0"/>
              </a:spcAft>
              <a:buClr>
                <a:srgbClr val="002060"/>
              </a:buClr>
              <a:buSzPts val="1600"/>
              <a:buFont typeface="Montserrat"/>
              <a:buAutoNum type="arabicPeriod"/>
            </a:pPr>
            <a:r>
              <a:rPr lang="en" sz="1600" u="sng">
                <a:solidFill>
                  <a:srgbClr val="00206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https://opencv.org/about/</a:t>
            </a:r>
            <a:endParaRPr sz="1600">
              <a:solidFill>
                <a:srgbClr val="002060"/>
              </a:solidFill>
              <a:latin typeface="Montserrat"/>
              <a:ea typeface="Montserrat"/>
              <a:cs typeface="Montserrat"/>
              <a:sym typeface="Montserrat"/>
            </a:endParaRPr>
          </a:p>
          <a:p>
            <a:pPr marL="457200" lvl="0" indent="-330200" algn="l" rtl="0">
              <a:spcBef>
                <a:spcPts val="0"/>
              </a:spcBef>
              <a:spcAft>
                <a:spcPts val="0"/>
              </a:spcAft>
              <a:buClr>
                <a:srgbClr val="002060"/>
              </a:buClr>
              <a:buSzPts val="1600"/>
              <a:buFont typeface="Montserrat"/>
              <a:buAutoNum type="arabicPeriod"/>
            </a:pPr>
            <a:r>
              <a:rPr lang="en" sz="1600" u="sng">
                <a:solidFill>
                  <a:srgbClr val="002060"/>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https://github.com/JaidedAI/EasyOCR</a:t>
            </a:r>
            <a:endParaRPr sz="1600">
              <a:solidFill>
                <a:srgbClr val="002060"/>
              </a:solidFill>
              <a:latin typeface="Montserrat"/>
              <a:ea typeface="Montserrat"/>
              <a:cs typeface="Montserrat"/>
              <a:sym typeface="Montserrat"/>
            </a:endParaRPr>
          </a:p>
          <a:p>
            <a:pPr marL="457200" lvl="0" indent="-330200" algn="l" rtl="0">
              <a:spcBef>
                <a:spcPts val="0"/>
              </a:spcBef>
              <a:spcAft>
                <a:spcPts val="0"/>
              </a:spcAft>
              <a:buClr>
                <a:srgbClr val="002060"/>
              </a:buClr>
              <a:buSzPts val="1600"/>
              <a:buFont typeface="Montserrat"/>
              <a:buAutoNum type="arabicPeriod"/>
            </a:pPr>
            <a:r>
              <a:rPr lang="en" sz="1600" u="sng">
                <a:solidFill>
                  <a:srgbClr val="002060"/>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https://www.tensorflow.org/api_docs/python/tf</a:t>
            </a:r>
            <a:endParaRPr sz="1600">
              <a:solidFill>
                <a:srgbClr val="002060"/>
              </a:solidFill>
              <a:latin typeface="Montserrat"/>
              <a:ea typeface="Montserrat"/>
              <a:cs typeface="Montserrat"/>
              <a:sym typeface="Montserrat"/>
            </a:endParaRPr>
          </a:p>
          <a:p>
            <a:pPr marL="457200" lvl="0" indent="-330200" algn="l" rtl="0">
              <a:spcBef>
                <a:spcPts val="0"/>
              </a:spcBef>
              <a:spcAft>
                <a:spcPts val="0"/>
              </a:spcAft>
              <a:buClr>
                <a:srgbClr val="002060"/>
              </a:buClr>
              <a:buSzPts val="1600"/>
              <a:buFont typeface="Montserrat"/>
              <a:buAutoNum type="arabicPeriod"/>
            </a:pPr>
            <a:r>
              <a:rPr lang="en" sz="1600" u="sng">
                <a:solidFill>
                  <a:srgbClr val="002060"/>
                </a:solidFill>
                <a:latin typeface="Montserrat"/>
                <a:ea typeface="Montserrat"/>
                <a:cs typeface="Montserrat"/>
                <a:sym typeface="Montserrat"/>
                <a:hlinkClick r:id="rId6">
                  <a:extLst>
                    <a:ext uri="{A12FA001-AC4F-418D-AE19-62706E023703}">
                      <ahyp:hlinkClr xmlns:ahyp="http://schemas.microsoft.com/office/drawing/2018/hyperlinkcolor" val="tx"/>
                    </a:ext>
                  </a:extLst>
                </a:hlinkClick>
              </a:rPr>
              <a:t>https://en.wikipedia.org/wiki/Optical_character_recognition</a:t>
            </a:r>
            <a:endParaRPr sz="1600">
              <a:solidFill>
                <a:srgbClr val="002060"/>
              </a:solidFill>
              <a:latin typeface="Montserrat"/>
              <a:ea typeface="Montserrat"/>
              <a:cs typeface="Montserrat"/>
              <a:sym typeface="Montserrat"/>
            </a:endParaRPr>
          </a:p>
          <a:p>
            <a:pPr marL="457200" lvl="0" indent="-330200" algn="l" rtl="0">
              <a:spcBef>
                <a:spcPts val="0"/>
              </a:spcBef>
              <a:spcAft>
                <a:spcPts val="0"/>
              </a:spcAft>
              <a:buClr>
                <a:srgbClr val="002060"/>
              </a:buClr>
              <a:buSzPts val="1600"/>
              <a:buFont typeface="Montserrat"/>
              <a:buAutoNum type="arabicPeriod"/>
            </a:pPr>
            <a:r>
              <a:rPr lang="en" sz="1600" u="sng">
                <a:solidFill>
                  <a:srgbClr val="002060"/>
                </a:solidFill>
                <a:latin typeface="Montserrat"/>
                <a:ea typeface="Montserrat"/>
                <a:cs typeface="Montserrat"/>
                <a:sym typeface="Montserrat"/>
                <a:hlinkClick r:id="rId7">
                  <a:extLst>
                    <a:ext uri="{A12FA001-AC4F-418D-AE19-62706E023703}">
                      <ahyp:hlinkClr xmlns:ahyp="http://schemas.microsoft.com/office/drawing/2018/hyperlinkcolor" val="tx"/>
                    </a:ext>
                  </a:extLst>
                </a:hlinkClick>
              </a:rPr>
              <a:t>https://www.irjet.net/archives/V5/i3/IRJET-V5I3218.pdf</a:t>
            </a:r>
            <a:endParaRPr sz="1600">
              <a:solidFill>
                <a:srgbClr val="002060"/>
              </a:solidFill>
              <a:latin typeface="Montserrat"/>
              <a:ea typeface="Montserrat"/>
              <a:cs typeface="Montserrat"/>
              <a:sym typeface="Montserrat"/>
            </a:endParaRPr>
          </a:p>
          <a:p>
            <a:pPr marL="457200" lvl="0" indent="-330200" algn="l" rtl="0">
              <a:spcBef>
                <a:spcPts val="0"/>
              </a:spcBef>
              <a:spcAft>
                <a:spcPts val="0"/>
              </a:spcAft>
              <a:buClr>
                <a:srgbClr val="002060"/>
              </a:buClr>
              <a:buSzPts val="1600"/>
              <a:buFont typeface="Montserrat"/>
              <a:buAutoNum type="arabicPeriod"/>
            </a:pPr>
            <a:r>
              <a:rPr lang="en" sz="1600" u="sng">
                <a:solidFill>
                  <a:srgbClr val="002060"/>
                </a:solid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https://in.mathworks.com/discovery/object-detection.html</a:t>
            </a:r>
            <a:endParaRPr sz="1600">
              <a:solidFill>
                <a:srgbClr val="002060"/>
              </a:solidFill>
              <a:latin typeface="Montserrat"/>
              <a:ea typeface="Montserrat"/>
              <a:cs typeface="Montserrat"/>
              <a:sym typeface="Montserrat"/>
            </a:endParaRPr>
          </a:p>
          <a:p>
            <a:pPr marL="457200" lvl="0" indent="0" algn="l" rtl="0">
              <a:spcBef>
                <a:spcPts val="360"/>
              </a:spcBef>
              <a:spcAft>
                <a:spcPts val="0"/>
              </a:spcAft>
              <a:buNone/>
            </a:pPr>
            <a:endParaRPr sz="1600">
              <a:solidFill>
                <a:srgbClr val="002060"/>
              </a:solidFill>
              <a:latin typeface="Montserrat"/>
              <a:ea typeface="Montserrat"/>
              <a:cs typeface="Montserrat"/>
              <a:sym typeface="Montserrat"/>
            </a:endParaRPr>
          </a:p>
        </p:txBody>
      </p:sp>
      <p:pic>
        <p:nvPicPr>
          <p:cNvPr id="240" name="Google Shape;240;p42"/>
          <p:cNvPicPr preferRelativeResize="0"/>
          <p:nvPr/>
        </p:nvPicPr>
        <p:blipFill rotWithShape="1">
          <a:blip r:embed="rId9">
            <a:alphaModFix/>
          </a:blip>
          <a:srcRect l="9844" r="4325"/>
          <a:stretch/>
        </p:blipFill>
        <p:spPr>
          <a:xfrm rot="10800000">
            <a:off x="8054900" y="4061750"/>
            <a:ext cx="1089100" cy="108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457200" y="1714354"/>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6000" b="1">
                <a:solidFill>
                  <a:srgbClr val="002060"/>
                </a:solidFill>
                <a:latin typeface="Playfair Display"/>
                <a:ea typeface="Playfair Display"/>
                <a:cs typeface="Playfair Display"/>
                <a:sym typeface="Playfair Display"/>
              </a:rPr>
              <a:t>Thank Y0u!</a:t>
            </a:r>
            <a:endParaRPr sz="6000" b="1">
              <a:solidFill>
                <a:srgbClr val="002060"/>
              </a:solidFill>
              <a:latin typeface="Playfair Display"/>
              <a:ea typeface="Playfair Display"/>
              <a:cs typeface="Playfair Display"/>
              <a:sym typeface="Playfair Display"/>
            </a:endParaRPr>
          </a:p>
        </p:txBody>
      </p:sp>
      <p:pic>
        <p:nvPicPr>
          <p:cNvPr id="246" name="Google Shape;246;p43"/>
          <p:cNvPicPr preferRelativeResize="0"/>
          <p:nvPr/>
        </p:nvPicPr>
        <p:blipFill rotWithShape="1">
          <a:blip r:embed="rId3">
            <a:alphaModFix/>
          </a:blip>
          <a:srcRect b="50044"/>
          <a:stretch/>
        </p:blipFill>
        <p:spPr>
          <a:xfrm>
            <a:off x="2718813" y="3299025"/>
            <a:ext cx="3706375" cy="184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36250" y="1905275"/>
            <a:ext cx="8210700" cy="2658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 sz="1960" b="1">
                <a:latin typeface="Playfair Display"/>
                <a:ea typeface="Playfair Display"/>
                <a:cs typeface="Playfair Display"/>
                <a:sym typeface="Playfair Display"/>
              </a:rPr>
              <a:t>BHARATI VIDYAPEETH COLLEGE OF ENGINEERING,NAVI MUMBAI</a:t>
            </a:r>
            <a:endParaRPr sz="1960" b="1">
              <a:latin typeface="Playfair Display"/>
              <a:ea typeface="Playfair Display"/>
              <a:cs typeface="Playfair Display"/>
              <a:sym typeface="Playfair Display"/>
            </a:endParaRPr>
          </a:p>
          <a:p>
            <a:pPr marL="0" lvl="0" indent="0" algn="ctr" rtl="0">
              <a:spcBef>
                <a:spcPts val="0"/>
              </a:spcBef>
              <a:spcAft>
                <a:spcPts val="0"/>
              </a:spcAft>
              <a:buClr>
                <a:schemeClr val="dk1"/>
              </a:buClr>
              <a:buSzPts val="1100"/>
              <a:buFont typeface="Arial"/>
              <a:buNone/>
            </a:pPr>
            <a:r>
              <a:rPr lang="en" sz="1560" b="1">
                <a:latin typeface="Playfair Display"/>
                <a:ea typeface="Playfair Display"/>
                <a:cs typeface="Playfair Display"/>
                <a:sym typeface="Playfair Display"/>
              </a:rPr>
              <a:t>Department of Electronics and Telecommunication Engineering</a:t>
            </a:r>
            <a:r>
              <a:rPr lang="en" sz="1960" b="1">
                <a:latin typeface="Playfair Display"/>
                <a:ea typeface="Playfair Display"/>
                <a:cs typeface="Playfair Display"/>
                <a:sym typeface="Playfair Display"/>
              </a:rPr>
              <a:t> </a:t>
            </a:r>
            <a:endParaRPr sz="1960" b="1">
              <a:latin typeface="Playfair Display"/>
              <a:ea typeface="Playfair Display"/>
              <a:cs typeface="Playfair Display"/>
              <a:sym typeface="Playfair Display"/>
            </a:endParaRPr>
          </a:p>
          <a:p>
            <a:pPr marL="0" lvl="0" indent="0" algn="ctr" rtl="0">
              <a:spcBef>
                <a:spcPts val="0"/>
              </a:spcBef>
              <a:spcAft>
                <a:spcPts val="0"/>
              </a:spcAft>
              <a:buSzPts val="1100"/>
              <a:buNone/>
            </a:pPr>
            <a:r>
              <a:rPr lang="en" sz="1560" b="1">
                <a:latin typeface="Playfair Display"/>
                <a:ea typeface="Playfair Display"/>
                <a:cs typeface="Playfair Display"/>
                <a:sym typeface="Playfair Display"/>
              </a:rPr>
              <a:t>Academic Year 2022-23 </a:t>
            </a:r>
            <a:endParaRPr sz="1560" b="1">
              <a:latin typeface="Playfair Display"/>
              <a:ea typeface="Playfair Display"/>
              <a:cs typeface="Playfair Display"/>
              <a:sym typeface="Playfair Display"/>
            </a:endParaRPr>
          </a:p>
          <a:p>
            <a:pPr marL="0" lvl="0" indent="0" algn="ctr" rtl="0">
              <a:spcBef>
                <a:spcPts val="0"/>
              </a:spcBef>
              <a:spcAft>
                <a:spcPts val="0"/>
              </a:spcAft>
              <a:buSzPts val="1100"/>
              <a:buNone/>
            </a:pPr>
            <a:endParaRPr sz="1660">
              <a:latin typeface="Playfair Display"/>
              <a:ea typeface="Playfair Display"/>
              <a:cs typeface="Playfair Display"/>
              <a:sym typeface="Playfair Display"/>
            </a:endParaRPr>
          </a:p>
          <a:p>
            <a:pPr marL="0" lvl="0" indent="0" algn="l" rtl="0">
              <a:spcBef>
                <a:spcPts val="0"/>
              </a:spcBef>
              <a:spcAft>
                <a:spcPts val="0"/>
              </a:spcAft>
              <a:buSzPts val="1100"/>
              <a:buNone/>
            </a:pPr>
            <a:r>
              <a:rPr lang="en" sz="1360" b="1">
                <a:latin typeface="Montserrat"/>
                <a:ea typeface="Montserrat"/>
                <a:cs typeface="Montserrat"/>
                <a:sym typeface="Montserrat"/>
              </a:rPr>
              <a:t>Group Members:</a:t>
            </a:r>
            <a:endParaRPr sz="1360" b="1">
              <a:latin typeface="Montserrat"/>
              <a:ea typeface="Montserrat"/>
              <a:cs typeface="Montserrat"/>
              <a:sym typeface="Montserrat"/>
            </a:endParaRPr>
          </a:p>
          <a:p>
            <a:pPr marL="0" lvl="0" indent="0" algn="l" rtl="0">
              <a:spcBef>
                <a:spcPts val="0"/>
              </a:spcBef>
              <a:spcAft>
                <a:spcPts val="0"/>
              </a:spcAft>
              <a:buSzPts val="1100"/>
              <a:buNone/>
            </a:pPr>
            <a:r>
              <a:rPr lang="en" sz="1360">
                <a:latin typeface="Montserrat"/>
                <a:ea typeface="Montserrat"/>
                <a:cs typeface="Montserrat"/>
                <a:sym typeface="Montserrat"/>
              </a:rPr>
              <a:t>Sakshi Deshpande(08)</a:t>
            </a:r>
            <a:endParaRPr sz="1360">
              <a:latin typeface="Montserrat"/>
              <a:ea typeface="Montserrat"/>
              <a:cs typeface="Montserrat"/>
              <a:sym typeface="Montserrat"/>
            </a:endParaRPr>
          </a:p>
          <a:p>
            <a:pPr marL="0" lvl="0" indent="0" algn="l" rtl="0">
              <a:spcBef>
                <a:spcPts val="0"/>
              </a:spcBef>
              <a:spcAft>
                <a:spcPts val="0"/>
              </a:spcAft>
              <a:buSzPts val="1100"/>
              <a:buNone/>
            </a:pPr>
            <a:r>
              <a:rPr lang="en" sz="1360">
                <a:latin typeface="Montserrat"/>
                <a:ea typeface="Montserrat"/>
                <a:cs typeface="Montserrat"/>
                <a:sym typeface="Montserrat"/>
              </a:rPr>
              <a:t>Hasan Khan(25)</a:t>
            </a:r>
            <a:endParaRPr sz="1360">
              <a:latin typeface="Montserrat"/>
              <a:ea typeface="Montserrat"/>
              <a:cs typeface="Montserrat"/>
              <a:sym typeface="Montserrat"/>
            </a:endParaRPr>
          </a:p>
          <a:p>
            <a:pPr marL="0" lvl="0" indent="0" algn="l" rtl="0">
              <a:spcBef>
                <a:spcPts val="0"/>
              </a:spcBef>
              <a:spcAft>
                <a:spcPts val="0"/>
              </a:spcAft>
              <a:buSzPts val="1100"/>
              <a:buNone/>
            </a:pPr>
            <a:r>
              <a:rPr lang="en" sz="1360">
                <a:latin typeface="Montserrat"/>
                <a:ea typeface="Montserrat"/>
                <a:cs typeface="Montserrat"/>
                <a:sym typeface="Montserrat"/>
              </a:rPr>
              <a:t>Prajakta Mhatre(37)</a:t>
            </a:r>
            <a:endParaRPr sz="1360">
              <a:latin typeface="Montserrat"/>
              <a:ea typeface="Montserrat"/>
              <a:cs typeface="Montserrat"/>
              <a:sym typeface="Montserrat"/>
            </a:endParaRPr>
          </a:p>
          <a:p>
            <a:pPr marL="0" lvl="0" indent="0" algn="l" rtl="0">
              <a:spcBef>
                <a:spcPts val="0"/>
              </a:spcBef>
              <a:spcAft>
                <a:spcPts val="0"/>
              </a:spcAft>
              <a:buSzPts val="1100"/>
              <a:buNone/>
            </a:pPr>
            <a:endParaRPr sz="1160">
              <a:latin typeface="Montserrat"/>
              <a:ea typeface="Montserrat"/>
              <a:cs typeface="Montserrat"/>
              <a:sym typeface="Montserrat"/>
            </a:endParaRPr>
          </a:p>
          <a:p>
            <a:pPr marL="0" lvl="0" indent="0" algn="l" rtl="0">
              <a:spcBef>
                <a:spcPts val="0"/>
              </a:spcBef>
              <a:spcAft>
                <a:spcPts val="0"/>
              </a:spcAft>
              <a:buSzPts val="1100"/>
              <a:buNone/>
            </a:pPr>
            <a:r>
              <a:rPr lang="en" sz="1360" b="1">
                <a:latin typeface="Montserrat"/>
                <a:ea typeface="Montserrat"/>
                <a:cs typeface="Montserrat"/>
                <a:sym typeface="Montserrat"/>
              </a:rPr>
              <a:t>Project Guide:</a:t>
            </a:r>
            <a:endParaRPr sz="1360" b="1">
              <a:latin typeface="Montserrat"/>
              <a:ea typeface="Montserrat"/>
              <a:cs typeface="Montserrat"/>
              <a:sym typeface="Montserrat"/>
            </a:endParaRPr>
          </a:p>
          <a:p>
            <a:pPr marL="0" lvl="0" indent="0" algn="l" rtl="0">
              <a:spcBef>
                <a:spcPts val="0"/>
              </a:spcBef>
              <a:spcAft>
                <a:spcPts val="0"/>
              </a:spcAft>
              <a:buSzPts val="1100"/>
              <a:buNone/>
            </a:pPr>
            <a:r>
              <a:rPr lang="en" sz="1360">
                <a:latin typeface="Montserrat"/>
                <a:ea typeface="Montserrat"/>
                <a:cs typeface="Montserrat"/>
                <a:sym typeface="Montserrat"/>
              </a:rPr>
              <a:t>Prof.R.S.Patil</a:t>
            </a:r>
            <a:endParaRPr sz="1360">
              <a:latin typeface="Montserrat"/>
              <a:ea typeface="Montserrat"/>
              <a:cs typeface="Montserrat"/>
              <a:sym typeface="Montserrat"/>
            </a:endParaRPr>
          </a:p>
          <a:p>
            <a:pPr marL="0" lvl="0" indent="0" algn="ctr" rtl="0">
              <a:spcBef>
                <a:spcPts val="0"/>
              </a:spcBef>
              <a:spcAft>
                <a:spcPts val="0"/>
              </a:spcAft>
              <a:buSzPts val="1100"/>
              <a:buNone/>
            </a:pPr>
            <a:endParaRPr sz="1660">
              <a:latin typeface="Playfair Display"/>
              <a:ea typeface="Playfair Display"/>
              <a:cs typeface="Playfair Display"/>
              <a:sym typeface="Playfair Display"/>
            </a:endParaRPr>
          </a:p>
          <a:p>
            <a:pPr marL="0" lvl="0" indent="0" algn="ctr" rtl="0">
              <a:spcBef>
                <a:spcPts val="0"/>
              </a:spcBef>
              <a:spcAft>
                <a:spcPts val="0"/>
              </a:spcAft>
              <a:buClr>
                <a:schemeClr val="dk1"/>
              </a:buClr>
              <a:buSzPts val="1100"/>
              <a:buFont typeface="Arial"/>
              <a:buNone/>
            </a:pPr>
            <a:endParaRPr sz="1660">
              <a:latin typeface="Playfair Display"/>
              <a:ea typeface="Playfair Display"/>
              <a:cs typeface="Playfair Display"/>
              <a:sym typeface="Playfair Display"/>
            </a:endParaRPr>
          </a:p>
          <a:p>
            <a:pPr marL="0" lvl="0" indent="0" algn="ctr" rtl="0">
              <a:spcBef>
                <a:spcPts val="0"/>
              </a:spcBef>
              <a:spcAft>
                <a:spcPts val="0"/>
              </a:spcAft>
              <a:buClr>
                <a:schemeClr val="dk1"/>
              </a:buClr>
              <a:buSzPts val="990"/>
              <a:buFont typeface="Arial"/>
              <a:buNone/>
            </a:pPr>
            <a:endParaRPr sz="2060">
              <a:latin typeface="Playfair Display"/>
              <a:ea typeface="Playfair Display"/>
              <a:cs typeface="Playfair Display"/>
              <a:sym typeface="Playfair Display"/>
            </a:endParaRPr>
          </a:p>
          <a:p>
            <a:pPr marL="0" lvl="0" indent="0" algn="ctr" rtl="0">
              <a:spcBef>
                <a:spcPts val="0"/>
              </a:spcBef>
              <a:spcAft>
                <a:spcPts val="0"/>
              </a:spcAft>
              <a:buClr>
                <a:schemeClr val="dk1"/>
              </a:buClr>
              <a:buSzPts val="990"/>
              <a:buFont typeface="Arial"/>
              <a:buNone/>
            </a:pPr>
            <a:endParaRPr sz="2060">
              <a:latin typeface="Playfair Display"/>
              <a:ea typeface="Playfair Display"/>
              <a:cs typeface="Playfair Display"/>
              <a:sym typeface="Playfair Display"/>
            </a:endParaRPr>
          </a:p>
          <a:p>
            <a:pPr marL="0" lvl="0" indent="0" algn="ctr" rtl="0">
              <a:spcBef>
                <a:spcPts val="0"/>
              </a:spcBef>
              <a:spcAft>
                <a:spcPts val="0"/>
              </a:spcAft>
              <a:buSzPts val="990"/>
              <a:buNone/>
            </a:pPr>
            <a:endParaRPr sz="2060">
              <a:latin typeface="Playfair Display"/>
              <a:ea typeface="Playfair Display"/>
              <a:cs typeface="Playfair Display"/>
              <a:sym typeface="Playfair Display"/>
            </a:endParaRPr>
          </a:p>
        </p:txBody>
      </p:sp>
      <p:pic>
        <p:nvPicPr>
          <p:cNvPr id="136" name="Google Shape;136;p26"/>
          <p:cNvPicPr preferRelativeResize="0"/>
          <p:nvPr/>
        </p:nvPicPr>
        <p:blipFill>
          <a:blip r:embed="rId3">
            <a:alphaModFix/>
          </a:blip>
          <a:stretch>
            <a:fillRect/>
          </a:stretch>
        </p:blipFill>
        <p:spPr>
          <a:xfrm>
            <a:off x="3492388" y="83725"/>
            <a:ext cx="2159226" cy="944650"/>
          </a:xfrm>
          <a:prstGeom prst="rect">
            <a:avLst/>
          </a:prstGeom>
          <a:noFill/>
          <a:ln>
            <a:noFill/>
          </a:ln>
        </p:spPr>
      </p:pic>
      <p:pic>
        <p:nvPicPr>
          <p:cNvPr id="137" name="Google Shape;137;p26"/>
          <p:cNvPicPr preferRelativeResize="0"/>
          <p:nvPr/>
        </p:nvPicPr>
        <p:blipFill rotWithShape="1">
          <a:blip r:embed="rId4">
            <a:alphaModFix/>
          </a:blip>
          <a:srcRect l="1298" t="-11199" r="34106" b="39132"/>
          <a:stretch/>
        </p:blipFill>
        <p:spPr>
          <a:xfrm>
            <a:off x="7217150" y="3002025"/>
            <a:ext cx="1926850" cy="214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57200" y="353179"/>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b="1">
                <a:solidFill>
                  <a:srgbClr val="002060"/>
                </a:solidFill>
                <a:latin typeface="Playfair Display"/>
                <a:ea typeface="Playfair Display"/>
                <a:cs typeface="Playfair Display"/>
                <a:sym typeface="Playfair Display"/>
              </a:rPr>
              <a:t>Introduction</a:t>
            </a:r>
            <a:endParaRPr b="1">
              <a:solidFill>
                <a:srgbClr val="002060"/>
              </a:solidFill>
              <a:latin typeface="Playfair Display"/>
              <a:ea typeface="Playfair Display"/>
              <a:cs typeface="Playfair Display"/>
              <a:sym typeface="Playfair Display"/>
            </a:endParaRPr>
          </a:p>
        </p:txBody>
      </p:sp>
      <p:sp>
        <p:nvSpPr>
          <p:cNvPr id="143" name="Google Shape;143;p27"/>
          <p:cNvSpPr txBox="1">
            <a:spLocks noGrp="1"/>
          </p:cNvSpPr>
          <p:nvPr>
            <p:ph type="body" idx="1"/>
          </p:nvPr>
        </p:nvSpPr>
        <p:spPr>
          <a:xfrm>
            <a:off x="457200" y="1381975"/>
            <a:ext cx="8229600" cy="2765700"/>
          </a:xfrm>
          <a:prstGeom prst="rect">
            <a:avLst/>
          </a:prstGeom>
        </p:spPr>
        <p:txBody>
          <a:bodyPr spcFirstLastPara="1" wrap="square" lIns="91425" tIns="45700" rIns="91425" bIns="45700" anchor="t" anchorCtr="0">
            <a:normAutofit/>
          </a:bodyPr>
          <a:lstStyle/>
          <a:p>
            <a:pPr marL="0" lvl="0" indent="0" algn="just" rtl="0">
              <a:lnSpc>
                <a:spcPct val="80000"/>
              </a:lnSpc>
              <a:spcBef>
                <a:spcPts val="360"/>
              </a:spcBef>
              <a:spcAft>
                <a:spcPts val="0"/>
              </a:spcAft>
              <a:buSzPts val="770"/>
              <a:buNone/>
            </a:pPr>
            <a:r>
              <a:rPr lang="en" sz="1840">
                <a:latin typeface="Montserrat"/>
                <a:ea typeface="Montserrat"/>
                <a:cs typeface="Montserrat"/>
                <a:sym typeface="Montserrat"/>
              </a:rPr>
              <a:t>Nowadays, “Image processing” is normally used by a wide range of applications and in different types of electronics like computers, digital cameras,mobile phones, etc. The image properties can be changed with the least investment such as contrast enhancement, borders detection, intensity measurement &amp; apply different mathematical functions to enhance the imagery. Even though these methods can be very influential, the consumer frequently controls images with the dump, but understanding the fundamental values behind the effortless image processing routine is rare.</a:t>
            </a:r>
            <a:endParaRPr sz="1840">
              <a:latin typeface="Montserrat"/>
              <a:ea typeface="Montserrat"/>
              <a:cs typeface="Montserrat"/>
              <a:sym typeface="Montserrat"/>
            </a:endParaRPr>
          </a:p>
        </p:txBody>
      </p:sp>
      <p:pic>
        <p:nvPicPr>
          <p:cNvPr id="144" name="Google Shape;144;p27"/>
          <p:cNvPicPr preferRelativeResize="0"/>
          <p:nvPr/>
        </p:nvPicPr>
        <p:blipFill rotWithShape="1">
          <a:blip r:embed="rId3">
            <a:alphaModFix/>
          </a:blip>
          <a:srcRect l="9844" r="4325"/>
          <a:stretch/>
        </p:blipFill>
        <p:spPr>
          <a:xfrm rot="10800000">
            <a:off x="0" y="4061750"/>
            <a:ext cx="1089100" cy="108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48"/>
        <p:cNvGrpSpPr/>
        <p:nvPr/>
      </p:nvGrpSpPr>
      <p:grpSpPr>
        <a:xfrm>
          <a:off x="0" y="0"/>
          <a:ext cx="0" cy="0"/>
          <a:chOff x="0" y="0"/>
          <a:chExt cx="0" cy="0"/>
        </a:xfrm>
      </p:grpSpPr>
      <p:sp>
        <p:nvSpPr>
          <p:cNvPr id="149" name="Google Shape;149;p28"/>
          <p:cNvSpPr txBox="1"/>
          <p:nvPr/>
        </p:nvSpPr>
        <p:spPr>
          <a:xfrm>
            <a:off x="447600" y="2057400"/>
            <a:ext cx="8248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4000" b="1" i="0" u="none" strike="noStrike" cap="none">
                <a:solidFill>
                  <a:schemeClr val="lt1"/>
                </a:solidFill>
                <a:latin typeface="Playfair Display"/>
                <a:ea typeface="Playfair Display"/>
                <a:cs typeface="Playfair Display"/>
                <a:sym typeface="Playfair Display"/>
              </a:rPr>
              <a:t>PLANNING &amp; DESIGNING </a:t>
            </a:r>
            <a:endParaRPr sz="4000" b="1" i="0" u="none" strike="noStrike" cap="none">
              <a:solidFill>
                <a:schemeClr val="lt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body" idx="1"/>
          </p:nvPr>
        </p:nvSpPr>
        <p:spPr>
          <a:xfrm>
            <a:off x="457200" y="647700"/>
            <a:ext cx="8229600" cy="3848100"/>
          </a:xfrm>
          <a:prstGeom prst="rect">
            <a:avLst/>
          </a:prstGeom>
        </p:spPr>
        <p:txBody>
          <a:bodyPr spcFirstLastPara="1" wrap="square" lIns="91425" tIns="45700" rIns="91425" bIns="45700" anchor="t" anchorCtr="0">
            <a:noAutofit/>
          </a:bodyPr>
          <a:lstStyle/>
          <a:p>
            <a:pPr marL="457200" lvl="0" indent="-317500" algn="l" rtl="0">
              <a:spcBef>
                <a:spcPts val="360"/>
              </a:spcBef>
              <a:spcAft>
                <a:spcPts val="0"/>
              </a:spcAft>
              <a:buSzPts val="1400"/>
              <a:buFont typeface="Montserrat"/>
              <a:buChar char="•"/>
            </a:pPr>
            <a:r>
              <a:rPr lang="en" sz="1400">
                <a:latin typeface="Montserrat"/>
                <a:ea typeface="Montserrat"/>
                <a:cs typeface="Montserrat"/>
                <a:sym typeface="Montserrat"/>
              </a:rPr>
              <a:t>Number plate recognition is a form of automatic vehicle identification. A number plate is the unique identification of vehicle. </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Real time number plate recognition plays an important role in maintaining law enforcement and maintaining traffic rules. </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Number plate recognition is designed to identify the number plate and then recognize the vehicle number plate from a moving vehicle automatically. </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Automatic number plate recognition has two major parts: </a:t>
            </a:r>
            <a:endParaRPr sz="1400">
              <a:latin typeface="Montserrat"/>
              <a:ea typeface="Montserrat"/>
              <a:cs typeface="Montserrat"/>
              <a:sym typeface="Montserrat"/>
            </a:endParaRPr>
          </a:p>
          <a:p>
            <a:pPr marL="0" lvl="0" indent="0" algn="l" rtl="0">
              <a:spcBef>
                <a:spcPts val="360"/>
              </a:spcBef>
              <a:spcAft>
                <a:spcPts val="0"/>
              </a:spcAft>
              <a:buNone/>
            </a:pPr>
            <a:endParaRPr sz="1400">
              <a:latin typeface="Montserrat"/>
              <a:ea typeface="Montserrat"/>
              <a:cs typeface="Montserrat"/>
              <a:sym typeface="Montserrat"/>
            </a:endParaRPr>
          </a:p>
          <a:p>
            <a:pPr marL="457200" lvl="0" indent="-317500" algn="l" rtl="0">
              <a:spcBef>
                <a:spcPts val="360"/>
              </a:spcBef>
              <a:spcAft>
                <a:spcPts val="0"/>
              </a:spcAft>
              <a:buSzPts val="1400"/>
              <a:buFont typeface="Montserrat"/>
              <a:buChar char="•"/>
            </a:pPr>
            <a:r>
              <a:rPr lang="en" sz="1400">
                <a:latin typeface="Montserrat"/>
                <a:ea typeface="Montserrat"/>
                <a:cs typeface="Montserrat"/>
                <a:sym typeface="Montserrat"/>
              </a:rPr>
              <a:t>Vehicle number plate extraction</a:t>
            </a:r>
            <a:endParaRPr sz="140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a:latin typeface="Montserrat"/>
                <a:ea typeface="Montserrat"/>
                <a:cs typeface="Montserrat"/>
                <a:sym typeface="Montserrat"/>
              </a:rPr>
              <a:t>Optical Character Recognition (OCR)</a:t>
            </a:r>
            <a:endParaRPr sz="1400"/>
          </a:p>
        </p:txBody>
      </p:sp>
      <p:pic>
        <p:nvPicPr>
          <p:cNvPr id="155" name="Google Shape;155;p29"/>
          <p:cNvPicPr preferRelativeResize="0"/>
          <p:nvPr/>
        </p:nvPicPr>
        <p:blipFill rotWithShape="1">
          <a:blip r:embed="rId3">
            <a:alphaModFix/>
          </a:blip>
          <a:srcRect l="-8949" t="-13459" r="34244" b="40151"/>
          <a:stretch/>
        </p:blipFill>
        <p:spPr>
          <a:xfrm>
            <a:off x="6869225" y="2919675"/>
            <a:ext cx="2274775" cy="222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idx="4294967295"/>
          </p:nvPr>
        </p:nvSpPr>
        <p:spPr>
          <a:xfrm>
            <a:off x="457200" y="188653"/>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b="1">
                <a:solidFill>
                  <a:srgbClr val="002060"/>
                </a:solidFill>
                <a:latin typeface="Playfair Display"/>
                <a:ea typeface="Playfair Display"/>
                <a:cs typeface="Playfair Display"/>
                <a:sym typeface="Playfair Display"/>
              </a:rPr>
              <a:t>Basic overview</a:t>
            </a:r>
            <a:endParaRPr b="1">
              <a:solidFill>
                <a:srgbClr val="002060"/>
              </a:solidFill>
              <a:latin typeface="Playfair Display"/>
              <a:ea typeface="Playfair Display"/>
              <a:cs typeface="Playfair Display"/>
              <a:sym typeface="Playfair Display"/>
            </a:endParaRPr>
          </a:p>
        </p:txBody>
      </p:sp>
      <p:pic>
        <p:nvPicPr>
          <p:cNvPr id="161" name="Google Shape;161;p30"/>
          <p:cNvPicPr preferRelativeResize="0"/>
          <p:nvPr/>
        </p:nvPicPr>
        <p:blipFill>
          <a:blip r:embed="rId3">
            <a:alphaModFix/>
          </a:blip>
          <a:stretch>
            <a:fillRect/>
          </a:stretch>
        </p:blipFill>
        <p:spPr>
          <a:xfrm>
            <a:off x="760263" y="1576475"/>
            <a:ext cx="7623475" cy="2207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457200" y="188653"/>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b="1">
                <a:solidFill>
                  <a:srgbClr val="002060"/>
                </a:solidFill>
                <a:latin typeface="Playfair Display"/>
                <a:ea typeface="Playfair Display"/>
                <a:cs typeface="Playfair Display"/>
                <a:sym typeface="Playfair Display"/>
              </a:rPr>
              <a:t>Parameters</a:t>
            </a:r>
            <a:endParaRPr b="1">
              <a:solidFill>
                <a:srgbClr val="002060"/>
              </a:solidFill>
              <a:latin typeface="Playfair Display"/>
              <a:ea typeface="Playfair Display"/>
              <a:cs typeface="Playfair Display"/>
              <a:sym typeface="Playfair Display"/>
            </a:endParaRPr>
          </a:p>
        </p:txBody>
      </p:sp>
      <p:graphicFrame>
        <p:nvGraphicFramePr>
          <p:cNvPr id="167" name="Google Shape;167;p31"/>
          <p:cNvGraphicFramePr/>
          <p:nvPr/>
        </p:nvGraphicFramePr>
        <p:xfrm>
          <a:off x="952500" y="1498000"/>
          <a:ext cx="7239000" cy="2662345"/>
        </p:xfrm>
        <a:graphic>
          <a:graphicData uri="http://schemas.openxmlformats.org/drawingml/2006/table">
            <a:tbl>
              <a:tblPr>
                <a:noFill/>
                <a:tableStyleId>{63D1B14B-63CC-4542-A777-BBCC272C177D}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37425">
                <a:tc>
                  <a:txBody>
                    <a:bodyPr/>
                    <a:lstStyle/>
                    <a:p>
                      <a:pPr marL="0" lvl="0" indent="0" algn="l" rtl="0">
                        <a:spcBef>
                          <a:spcPts val="0"/>
                        </a:spcBef>
                        <a:spcAft>
                          <a:spcPts val="0"/>
                        </a:spcAft>
                        <a:buNone/>
                      </a:pPr>
                      <a:r>
                        <a:rPr lang="en" sz="1500">
                          <a:latin typeface="Montserrat Medium"/>
                          <a:ea typeface="Montserrat Medium"/>
                          <a:cs typeface="Montserrat Medium"/>
                          <a:sym typeface="Montserrat Medium"/>
                        </a:rPr>
                        <a:t>Input Parameters</a:t>
                      </a:r>
                      <a:endParaRPr sz="1500">
                        <a:latin typeface="Montserrat Medium"/>
                        <a:ea typeface="Montserrat Medium"/>
                        <a:cs typeface="Montserrat Medium"/>
                        <a:sym typeface="Montserrat Medium"/>
                      </a:endParaRPr>
                    </a:p>
                  </a:txBody>
                  <a:tcPr marL="91425" marR="91425" marT="91425" marB="91425"/>
                </a:tc>
                <a:tc>
                  <a:txBody>
                    <a:bodyPr/>
                    <a:lstStyle/>
                    <a:p>
                      <a:pPr marL="0" lvl="0" indent="0" algn="l" rtl="0">
                        <a:spcBef>
                          <a:spcPts val="0"/>
                        </a:spcBef>
                        <a:spcAft>
                          <a:spcPts val="0"/>
                        </a:spcAft>
                        <a:buNone/>
                      </a:pPr>
                      <a:r>
                        <a:rPr lang="en" sz="1500">
                          <a:latin typeface="Montserrat Medium"/>
                          <a:ea typeface="Montserrat Medium"/>
                          <a:cs typeface="Montserrat Medium"/>
                          <a:sym typeface="Montserrat Medium"/>
                        </a:rPr>
                        <a:t>Output Parameters</a:t>
                      </a:r>
                      <a:endParaRPr sz="1500">
                        <a:latin typeface="Montserrat Medium"/>
                        <a:ea typeface="Montserrat Medium"/>
                        <a:cs typeface="Montserrat Medium"/>
                        <a:sym typeface="Montserrat Medium"/>
                      </a:endParaRPr>
                    </a:p>
                  </a:txBody>
                  <a:tcPr marL="91425" marR="91425" marT="91425" marB="91425"/>
                </a:tc>
                <a:extLst>
                  <a:ext uri="{0D108BD9-81ED-4DB2-BD59-A6C34878D82A}">
                    <a16:rowId xmlns:a16="http://schemas.microsoft.com/office/drawing/2014/main" val="10000"/>
                  </a:ext>
                </a:extLst>
              </a:tr>
              <a:tr h="381000">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Image (can have any amount of noise or unnecessary data).</a:t>
                      </a:r>
                      <a:endParaRPr>
                        <a:latin typeface="Montserrat"/>
                        <a:ea typeface="Montserrat"/>
                        <a:cs typeface="Montserrat"/>
                        <a:sym typeface="Montserrat"/>
                      </a:endParaRPr>
                    </a:p>
                  </a:txBody>
                  <a:tcPr marL="91425" marR="91425" marT="91425" marB="91425"/>
                </a:tc>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Detects vehicles (with and without) license plate.</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381000">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Images with some skew or invisibility in some portions may be present.</a:t>
                      </a:r>
                      <a:endParaRPr>
                        <a:latin typeface="Montserrat"/>
                        <a:ea typeface="Montserrat"/>
                        <a:cs typeface="Montserrat"/>
                        <a:sym typeface="Montserrat"/>
                      </a:endParaRPr>
                    </a:p>
                  </a:txBody>
                  <a:tcPr marL="91425" marR="91425" marT="91425" marB="91425"/>
                </a:tc>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Number/license plate region is detected and tracked.</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381000">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Video feed (can have a still or a moving subject whose information/text needs to be tracked).</a:t>
                      </a:r>
                      <a:endParaRPr>
                        <a:latin typeface="Montserrat"/>
                        <a:ea typeface="Montserrat"/>
                        <a:cs typeface="Montserrat"/>
                        <a:sym typeface="Montserrat"/>
                      </a:endParaRPr>
                    </a:p>
                  </a:txBody>
                  <a:tcPr marL="91425" marR="91425" marT="91425" marB="91425"/>
                </a:tc>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Decodes license plate, vehicle make, model, color and more.</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latin typeface="Montserrat"/>
                        <a:ea typeface="Montserrat"/>
                        <a:cs typeface="Montserrat"/>
                        <a:sym typeface="Montserrat"/>
                      </a:endParaRPr>
                    </a:p>
                  </a:txBody>
                  <a:tcPr marL="91425" marR="91425" marT="91425" marB="91425"/>
                </a:tc>
                <a:tc>
                  <a:txBody>
                    <a:bodyPr/>
                    <a:lstStyle/>
                    <a:p>
                      <a:pPr marL="285750" lvl="0" indent="-2857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Stolen car detections using RTO API.</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82"/>
        <p:cNvGrpSpPr/>
        <p:nvPr/>
      </p:nvGrpSpPr>
      <p:grpSpPr>
        <a:xfrm>
          <a:off x="0" y="0"/>
          <a:ext cx="0" cy="0"/>
          <a:chOff x="0" y="0"/>
          <a:chExt cx="0" cy="0"/>
        </a:xfrm>
      </p:grpSpPr>
      <p:sp>
        <p:nvSpPr>
          <p:cNvPr id="183" name="Google Shape;183;p34"/>
          <p:cNvSpPr txBox="1"/>
          <p:nvPr/>
        </p:nvSpPr>
        <p:spPr>
          <a:xfrm>
            <a:off x="447600" y="2057400"/>
            <a:ext cx="8248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4000" b="1">
                <a:solidFill>
                  <a:schemeClr val="lt1"/>
                </a:solidFill>
                <a:latin typeface="Playfair Display"/>
                <a:ea typeface="Playfair Display"/>
                <a:cs typeface="Playfair Display"/>
                <a:sym typeface="Playfair Display"/>
              </a:rPr>
              <a:t>EXPLANATION</a:t>
            </a:r>
            <a:endParaRPr sz="4000" b="1" i="0" u="none" strike="noStrike" cap="none">
              <a:solidFill>
                <a:schemeClr val="lt1"/>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p:nvPr/>
        </p:nvSpPr>
        <p:spPr>
          <a:xfrm>
            <a:off x="0" y="0"/>
            <a:ext cx="9144000" cy="51435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35"/>
          <p:cNvSpPr/>
          <p:nvPr/>
        </p:nvSpPr>
        <p:spPr>
          <a:xfrm>
            <a:off x="428725" y="245200"/>
            <a:ext cx="8504400" cy="450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3000" b="1">
                <a:solidFill>
                  <a:srgbClr val="073763"/>
                </a:solidFill>
                <a:latin typeface="Playfair Display"/>
                <a:ea typeface="Playfair Display"/>
                <a:cs typeface="Playfair Display"/>
                <a:sym typeface="Playfair Display"/>
              </a:rPr>
              <a:t>Workflow</a:t>
            </a:r>
            <a:endParaRPr sz="3000" b="1">
              <a:solidFill>
                <a:srgbClr val="073763"/>
              </a:solidFill>
              <a:latin typeface="Playfair Display"/>
              <a:ea typeface="Playfair Display"/>
              <a:cs typeface="Playfair Display"/>
              <a:sym typeface="Playfair Display"/>
            </a:endParaRPr>
          </a:p>
          <a:p>
            <a:pPr marL="0" marR="0" lvl="0" indent="0" algn="l" rtl="0">
              <a:spcBef>
                <a:spcPts val="0"/>
              </a:spcBef>
              <a:spcAft>
                <a:spcPts val="0"/>
              </a:spcAft>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Appropriate media is provided as input to the software, either in image or video format.</a:t>
            </a:r>
            <a:endParaRPr sz="1200">
              <a:solidFill>
                <a:schemeClr val="dk1"/>
              </a:solidFill>
              <a:latin typeface="Montserrat"/>
              <a:ea typeface="Montserrat"/>
              <a:cs typeface="Montserrat"/>
              <a:sym typeface="Montserrat"/>
            </a:endParaRPr>
          </a:p>
          <a:p>
            <a:pPr marL="457200" marR="0" lvl="0" indent="0" algn="l" rtl="0">
              <a:spcBef>
                <a:spcPts val="0"/>
              </a:spcBef>
              <a:spcAft>
                <a:spcPts val="0"/>
              </a:spcAft>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Vehicle number plate region is detected first by using Cascade Classifier.</a:t>
            </a:r>
            <a:endParaRPr sz="1200">
              <a:solidFill>
                <a:schemeClr val="dk1"/>
              </a:solidFill>
              <a:latin typeface="Montserrat"/>
              <a:ea typeface="Montserrat"/>
              <a:cs typeface="Montserrat"/>
              <a:sym typeface="Montserrat"/>
            </a:endParaRPr>
          </a:p>
          <a:p>
            <a:pPr marL="457200" marR="0" lvl="0" indent="0" algn="l" rtl="0">
              <a:spcBef>
                <a:spcPts val="0"/>
              </a:spcBef>
              <a:spcAft>
                <a:spcPts val="0"/>
              </a:spcAft>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The required region goes through a series of functions which take care of cropping the image, displaying it and extracting the plate number from the image.</a:t>
            </a:r>
            <a:endParaRPr sz="1200">
              <a:solidFill>
                <a:schemeClr val="dk1"/>
              </a:solidFill>
              <a:latin typeface="Montserrat"/>
              <a:ea typeface="Montserrat"/>
              <a:cs typeface="Montserrat"/>
              <a:sym typeface="Montserrat"/>
            </a:endParaRPr>
          </a:p>
          <a:p>
            <a:pPr marL="285750" marR="0" lvl="0" indent="-196850" algn="l" rtl="0">
              <a:spcBef>
                <a:spcPts val="0"/>
              </a:spcBef>
              <a:spcAft>
                <a:spcPts val="0"/>
              </a:spcAft>
              <a:buClr>
                <a:schemeClr val="dk1"/>
              </a:buClr>
              <a:buSzPts val="1400"/>
              <a:buFont typeface="Arial"/>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Image is then converted to Binarized image.</a:t>
            </a:r>
            <a:endParaRPr sz="1200">
              <a:solidFill>
                <a:schemeClr val="dk1"/>
              </a:solidFill>
              <a:latin typeface="Montserrat"/>
              <a:ea typeface="Montserrat"/>
              <a:cs typeface="Montserrat"/>
              <a:sym typeface="Montserrat"/>
            </a:endParaRPr>
          </a:p>
          <a:p>
            <a:pPr marL="285750" marR="0" lvl="0" indent="-196850" algn="l" rtl="0">
              <a:spcBef>
                <a:spcPts val="0"/>
              </a:spcBef>
              <a:spcAft>
                <a:spcPts val="0"/>
              </a:spcAft>
              <a:buClr>
                <a:schemeClr val="dk1"/>
              </a:buClr>
              <a:buSzPts val="1400"/>
              <a:buFont typeface="Arial"/>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Contours method of cv2 library is used to find all boundary points of image. Cropping and extraction of numbers will take place after this through segmentation.</a:t>
            </a:r>
            <a:endParaRPr sz="1200">
              <a:solidFill>
                <a:schemeClr val="dk1"/>
              </a:solidFill>
              <a:latin typeface="Montserrat"/>
              <a:ea typeface="Montserrat"/>
              <a:cs typeface="Montserrat"/>
              <a:sym typeface="Montserrat"/>
            </a:endParaRPr>
          </a:p>
          <a:p>
            <a:pPr marL="285750" marR="0" lvl="0" indent="-196850" algn="l" rtl="0">
              <a:spcBef>
                <a:spcPts val="0"/>
              </a:spcBef>
              <a:spcAft>
                <a:spcPts val="0"/>
              </a:spcAft>
              <a:buClr>
                <a:schemeClr val="dk1"/>
              </a:buClr>
              <a:buSzPts val="1400"/>
              <a:buFont typeface="Arial"/>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Now to calculate the accuracy, ML and DL libraries such as SKlearn, keras and tensorflow are imported.</a:t>
            </a:r>
            <a:endParaRPr sz="1200">
              <a:solidFill>
                <a:schemeClr val="dk1"/>
              </a:solidFill>
              <a:latin typeface="Montserrat"/>
              <a:ea typeface="Montserrat"/>
              <a:cs typeface="Montserrat"/>
              <a:sym typeface="Montserrat"/>
            </a:endParaRPr>
          </a:p>
          <a:p>
            <a:pPr marL="285750" marR="0" lvl="0" indent="-196850" algn="l" rtl="0">
              <a:spcBef>
                <a:spcPts val="0"/>
              </a:spcBef>
              <a:spcAft>
                <a:spcPts val="0"/>
              </a:spcAft>
              <a:buClr>
                <a:schemeClr val="dk1"/>
              </a:buClr>
              <a:buSzPts val="1400"/>
              <a:buFont typeface="Arial"/>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Augmented image data is generated which lets you augment your images in real time after image restoration while your model is still training.</a:t>
            </a:r>
            <a:endParaRPr sz="1200">
              <a:solidFill>
                <a:schemeClr val="dk1"/>
              </a:solidFill>
              <a:latin typeface="Montserrat"/>
              <a:ea typeface="Montserrat"/>
              <a:cs typeface="Montserrat"/>
              <a:sym typeface="Montserrat"/>
            </a:endParaRPr>
          </a:p>
          <a:p>
            <a:pPr marL="285750" marR="0" lvl="0" indent="-196850" algn="l" rtl="0">
              <a:spcBef>
                <a:spcPts val="0"/>
              </a:spcBef>
              <a:spcAft>
                <a:spcPts val="0"/>
              </a:spcAft>
              <a:buClr>
                <a:schemeClr val="dk1"/>
              </a:buClr>
              <a:buSzPts val="1400"/>
              <a:buFont typeface="Arial"/>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The model is trained and created and the dimensions are performed.</a:t>
            </a:r>
            <a:endParaRPr sz="1200">
              <a:solidFill>
                <a:schemeClr val="dk1"/>
              </a:solidFill>
              <a:latin typeface="Montserrat"/>
              <a:ea typeface="Montserrat"/>
              <a:cs typeface="Montserrat"/>
              <a:sym typeface="Montserrat"/>
            </a:endParaRPr>
          </a:p>
          <a:p>
            <a:pPr marL="285750" marR="0" lvl="0" indent="-196850" algn="l" rtl="0">
              <a:spcBef>
                <a:spcPts val="0"/>
              </a:spcBef>
              <a:spcAft>
                <a:spcPts val="0"/>
              </a:spcAft>
              <a:buClr>
                <a:schemeClr val="dk1"/>
              </a:buClr>
              <a:buSzPts val="1400"/>
              <a:buFont typeface="Arial"/>
              <a:buNone/>
            </a:pPr>
            <a:endParaRPr sz="1200">
              <a:solidFill>
                <a:schemeClr val="dk1"/>
              </a:solidFill>
              <a:latin typeface="Montserrat"/>
              <a:ea typeface="Montserrat"/>
              <a:cs typeface="Montserrat"/>
              <a:sym typeface="Montserrat"/>
            </a:endParaRPr>
          </a:p>
          <a:p>
            <a:pPr marL="285750" marR="0" lvl="0" indent="-273050" algn="l" rtl="0">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At last to get the vehicle owner information, library such as REQUEST, xmltodict and JSON are used to convert the data into useful information and then the trained model is saved using pickle</a:t>
            </a:r>
            <a:endParaRPr sz="12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864</Words>
  <Application>Microsoft Office PowerPoint</Application>
  <PresentationFormat>On-screen Show (16:9)</PresentationFormat>
  <Paragraphs>84</Paragraphs>
  <Slides>17</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Playfair Display</vt:lpstr>
      <vt:lpstr>Calibri</vt:lpstr>
      <vt:lpstr>Arial</vt:lpstr>
      <vt:lpstr>Montserrat</vt:lpstr>
      <vt:lpstr>Montserrat Medium</vt:lpstr>
      <vt:lpstr>Simple Light</vt:lpstr>
      <vt:lpstr>Office Theme</vt:lpstr>
      <vt:lpstr>VEHICLE NUMBER PLATE RECOGNITION USING  IMAGE PROCESSING &amp; DEEP LEARNING</vt:lpstr>
      <vt:lpstr>BHARATI VIDYAPEETH COLLEGE OF ENGINEERING,NAVI MUMBAI Department of Electronics and Telecommunication Engineering  Academic Year 2022-23   Group Members: Sakshi Deshpande(08) Hasan Khan(25) Prajakta Mhatre(37)  Project Guide: Prof.R.S.Patil     </vt:lpstr>
      <vt:lpstr>Introduction</vt:lpstr>
      <vt:lpstr>PowerPoint Presentation</vt:lpstr>
      <vt:lpstr>PowerPoint Presentation</vt:lpstr>
      <vt:lpstr>Basic overview</vt:lpstr>
      <vt:lpstr>Parameters</vt:lpstr>
      <vt:lpstr>PowerPoint Presentation</vt:lpstr>
      <vt:lpstr>PowerPoint Presentation</vt:lpstr>
      <vt:lpstr>PowerPoint Presentation</vt:lpstr>
      <vt:lpstr>PowerPoint Presentation</vt:lpstr>
      <vt:lpstr>PowerPoint Presentation</vt:lpstr>
      <vt:lpstr>Future Scope</vt:lpstr>
      <vt:lpstr>Results</vt:lpstr>
      <vt:lpstr>Conclusion</vt:lpstr>
      <vt:lpstr>References</vt:lpstr>
      <vt:lpstr>Thank Y0u!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NUMBER PLATE RECOGNITION USING  IMAGE PROCESSING &amp; DEEP LEARNING</dc:title>
  <dc:creator>Acer</dc:creator>
  <cp:lastModifiedBy>Sakshi Deshpande</cp:lastModifiedBy>
  <cp:revision>5</cp:revision>
  <dcterms:modified xsi:type="dcterms:W3CDTF">2022-10-08T03:33:14Z</dcterms:modified>
</cp:coreProperties>
</file>