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skruti Khandekar" userId="c722adaa462f846f" providerId="LiveId" clId="{553BB059-53D2-BA41-B1EB-FA6C7674C8CB}"/>
    <pc:docChg chg="custSel addSld modSld">
      <pc:chgData name="Sanskruti Khandekar" userId="c722adaa462f846f" providerId="LiveId" clId="{553BB059-53D2-BA41-B1EB-FA6C7674C8CB}" dt="2022-10-07T18:52:31.965" v="705" actId="139"/>
      <pc:docMkLst>
        <pc:docMk/>
      </pc:docMkLst>
      <pc:sldChg chg="addSp delSp">
        <pc:chgData name="Sanskruti Khandekar" userId="c722adaa462f846f" providerId="LiveId" clId="{553BB059-53D2-BA41-B1EB-FA6C7674C8CB}" dt="2022-10-07T18:52:31.965" v="705" actId="139"/>
        <pc:sldMkLst>
          <pc:docMk/>
          <pc:sldMk cId="1707538553" sldId="256"/>
        </pc:sldMkLst>
        <pc:spChg chg="add">
          <ac:chgData name="Sanskruti Khandekar" userId="c722adaa462f846f" providerId="LiveId" clId="{553BB059-53D2-BA41-B1EB-FA6C7674C8CB}" dt="2022-10-07T18:52:31.965" v="705" actId="139"/>
          <ac:spMkLst>
            <pc:docMk/>
            <pc:sldMk cId="1707538553" sldId="256"/>
            <ac:spMk id="4" creationId="{CE8DE3FB-714F-B724-5731-CACC75E1C1B0}"/>
          </ac:spMkLst>
        </pc:spChg>
        <pc:graphicFrameChg chg="add del">
          <ac:chgData name="Sanskruti Khandekar" userId="c722adaa462f846f" providerId="LiveId" clId="{553BB059-53D2-BA41-B1EB-FA6C7674C8CB}" dt="2022-10-07T18:51:29.886" v="704" actId="21"/>
          <ac:graphicFrameMkLst>
            <pc:docMk/>
            <pc:sldMk cId="1707538553" sldId="256"/>
            <ac:graphicFrameMk id="3" creationId="{84D582AF-6F8C-99E6-5099-161F60ABB10B}"/>
          </ac:graphicFrameMkLst>
        </pc:graphicFrameChg>
      </pc:sldChg>
      <pc:sldChg chg="modSp">
        <pc:chgData name="Sanskruti Khandekar" userId="c722adaa462f846f" providerId="LiveId" clId="{553BB059-53D2-BA41-B1EB-FA6C7674C8CB}" dt="2022-10-07T18:35:23.106" v="315" actId="27636"/>
        <pc:sldMkLst>
          <pc:docMk/>
          <pc:sldMk cId="3984081570" sldId="259"/>
        </pc:sldMkLst>
        <pc:spChg chg="mod">
          <ac:chgData name="Sanskruti Khandekar" userId="c722adaa462f846f" providerId="LiveId" clId="{553BB059-53D2-BA41-B1EB-FA6C7674C8CB}" dt="2022-10-07T18:35:23.106" v="315" actId="27636"/>
          <ac:spMkLst>
            <pc:docMk/>
            <pc:sldMk cId="3984081570" sldId="259"/>
            <ac:spMk id="3" creationId="{38C6377A-E494-1EB9-2237-BDE8526FB50A}"/>
          </ac:spMkLst>
        </pc:spChg>
      </pc:sldChg>
      <pc:sldChg chg="addSp delSp modSp new mod modClrScheme chgLayout">
        <pc:chgData name="Sanskruti Khandekar" userId="c722adaa462f846f" providerId="LiveId" clId="{553BB059-53D2-BA41-B1EB-FA6C7674C8CB}" dt="2022-10-07T18:44:53.811" v="347" actId="14100"/>
        <pc:sldMkLst>
          <pc:docMk/>
          <pc:sldMk cId="2620410994" sldId="260"/>
        </pc:sldMkLst>
        <pc:spChg chg="del">
          <ac:chgData name="Sanskruti Khandekar" userId="c722adaa462f846f" providerId="LiveId" clId="{553BB059-53D2-BA41-B1EB-FA6C7674C8CB}" dt="2022-10-07T18:40:32.814" v="317" actId="700"/>
          <ac:spMkLst>
            <pc:docMk/>
            <pc:sldMk cId="2620410994" sldId="260"/>
            <ac:spMk id="2" creationId="{54E46227-0597-98D5-FC93-3BD2434392C9}"/>
          </ac:spMkLst>
        </pc:spChg>
        <pc:spChg chg="del">
          <ac:chgData name="Sanskruti Khandekar" userId="c722adaa462f846f" providerId="LiveId" clId="{553BB059-53D2-BA41-B1EB-FA6C7674C8CB}" dt="2022-10-07T18:40:32.814" v="317" actId="700"/>
          <ac:spMkLst>
            <pc:docMk/>
            <pc:sldMk cId="2620410994" sldId="260"/>
            <ac:spMk id="3" creationId="{1943B418-1170-0712-2712-3504A16198C7}"/>
          </ac:spMkLst>
        </pc:spChg>
        <pc:picChg chg="add mod">
          <ac:chgData name="Sanskruti Khandekar" userId="c722adaa462f846f" providerId="LiveId" clId="{553BB059-53D2-BA41-B1EB-FA6C7674C8CB}" dt="2022-10-07T18:44:53.811" v="347" actId="14100"/>
          <ac:picMkLst>
            <pc:docMk/>
            <pc:sldMk cId="2620410994" sldId="260"/>
            <ac:picMk id="4" creationId="{A36D0E80-108B-662B-9BFE-67636D6CD546}"/>
          </ac:picMkLst>
        </pc:picChg>
        <pc:picChg chg="add del mod">
          <ac:chgData name="Sanskruti Khandekar" userId="c722adaa462f846f" providerId="LiveId" clId="{553BB059-53D2-BA41-B1EB-FA6C7674C8CB}" dt="2022-10-07T18:44:38.266" v="341" actId="21"/>
          <ac:picMkLst>
            <pc:docMk/>
            <pc:sldMk cId="2620410994" sldId="260"/>
            <ac:picMk id="5" creationId="{EA9122A4-8F81-1F61-1230-B002A7D0D985}"/>
          </ac:picMkLst>
        </pc:picChg>
        <pc:picChg chg="add del mod">
          <ac:chgData name="Sanskruti Khandekar" userId="c722adaa462f846f" providerId="LiveId" clId="{553BB059-53D2-BA41-B1EB-FA6C7674C8CB}" dt="2022-10-07T18:44:35.389" v="340" actId="21"/>
          <ac:picMkLst>
            <pc:docMk/>
            <pc:sldMk cId="2620410994" sldId="260"/>
            <ac:picMk id="6" creationId="{72126E71-13D1-5E6C-9FB3-FE0E049CAE06}"/>
          </ac:picMkLst>
        </pc:picChg>
      </pc:sldChg>
      <pc:sldChg chg="addSp modSp new">
        <pc:chgData name="Sanskruti Khandekar" userId="c722adaa462f846f" providerId="LiveId" clId="{553BB059-53D2-BA41-B1EB-FA6C7674C8CB}" dt="2022-10-07T18:45:27.953" v="356" actId="1076"/>
        <pc:sldMkLst>
          <pc:docMk/>
          <pc:sldMk cId="809455203" sldId="261"/>
        </pc:sldMkLst>
        <pc:picChg chg="add mod">
          <ac:chgData name="Sanskruti Khandekar" userId="c722adaa462f846f" providerId="LiveId" clId="{553BB059-53D2-BA41-B1EB-FA6C7674C8CB}" dt="2022-10-07T18:45:27.953" v="356" actId="1076"/>
          <ac:picMkLst>
            <pc:docMk/>
            <pc:sldMk cId="809455203" sldId="261"/>
            <ac:picMk id="2" creationId="{1DF1E21C-ABC4-9E83-4642-832689BC5D65}"/>
          </ac:picMkLst>
        </pc:picChg>
        <pc:picChg chg="add mod">
          <ac:chgData name="Sanskruti Khandekar" userId="c722adaa462f846f" providerId="LiveId" clId="{553BB059-53D2-BA41-B1EB-FA6C7674C8CB}" dt="2022-10-07T18:45:23.547" v="355" actId="1076"/>
          <ac:picMkLst>
            <pc:docMk/>
            <pc:sldMk cId="809455203" sldId="261"/>
            <ac:picMk id="3" creationId="{73A071C6-86C8-94FE-D980-6F8ACF20661C}"/>
          </ac:picMkLst>
        </pc:picChg>
      </pc:sldChg>
      <pc:sldChg chg="addSp modSp new mod modClrScheme chgLayout">
        <pc:chgData name="Sanskruti Khandekar" userId="c722adaa462f846f" providerId="LiveId" clId="{553BB059-53D2-BA41-B1EB-FA6C7674C8CB}" dt="2022-10-07T18:50:32.019" v="702" actId="20577"/>
        <pc:sldMkLst>
          <pc:docMk/>
          <pc:sldMk cId="2920827828" sldId="262"/>
        </pc:sldMkLst>
        <pc:spChg chg="add mod">
          <ac:chgData name="Sanskruti Khandekar" userId="c722adaa462f846f" providerId="LiveId" clId="{553BB059-53D2-BA41-B1EB-FA6C7674C8CB}" dt="2022-10-07T18:46:08.302" v="370" actId="20577"/>
          <ac:spMkLst>
            <pc:docMk/>
            <pc:sldMk cId="2920827828" sldId="262"/>
            <ac:spMk id="2" creationId="{0630AF74-EEEF-AC3F-5437-925F3EAB344B}"/>
          </ac:spMkLst>
        </pc:spChg>
        <pc:spChg chg="add mod">
          <ac:chgData name="Sanskruti Khandekar" userId="c722adaa462f846f" providerId="LiveId" clId="{553BB059-53D2-BA41-B1EB-FA6C7674C8CB}" dt="2022-10-07T18:50:32.019" v="702" actId="20577"/>
          <ac:spMkLst>
            <pc:docMk/>
            <pc:sldMk cId="2920827828" sldId="262"/>
            <ac:spMk id="3" creationId="{134725F1-F722-1B98-AF15-1D98897C211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C99CFC1-BB03-7343-9D3D-7DD2A5A68233}" type="datetimeFigureOut">
              <a:rPr lang="en-US" smtClean="0"/>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DAEF5-F6DC-684B-A292-270F357B10A8}" type="slidenum">
              <a:rPr lang="en-US" smtClean="0"/>
              <a:t>‹#›</a:t>
            </a:fld>
            <a:endParaRPr lang="en-US"/>
          </a:p>
        </p:txBody>
      </p:sp>
    </p:spTree>
    <p:extLst>
      <p:ext uri="{BB962C8B-B14F-4D97-AF65-F5344CB8AC3E}">
        <p14:creationId xmlns:p14="http://schemas.microsoft.com/office/powerpoint/2010/main" val="40582112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9CFC1-BB03-7343-9D3D-7DD2A5A68233}"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AEF5-F6DC-684B-A292-270F357B10A8}" type="slidenum">
              <a:rPr lang="en-US" smtClean="0"/>
              <a:t>‹#›</a:t>
            </a:fld>
            <a:endParaRPr lang="en-US"/>
          </a:p>
        </p:txBody>
      </p:sp>
    </p:spTree>
    <p:extLst>
      <p:ext uri="{BB962C8B-B14F-4D97-AF65-F5344CB8AC3E}">
        <p14:creationId xmlns:p14="http://schemas.microsoft.com/office/powerpoint/2010/main" val="2426967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9CFC1-BB03-7343-9D3D-7DD2A5A68233}"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AEF5-F6DC-684B-A292-270F357B10A8}" type="slidenum">
              <a:rPr lang="en-US" smtClean="0"/>
              <a:t>‹#›</a:t>
            </a:fld>
            <a:endParaRPr lang="en-US"/>
          </a:p>
        </p:txBody>
      </p:sp>
    </p:spTree>
    <p:extLst>
      <p:ext uri="{BB962C8B-B14F-4D97-AF65-F5344CB8AC3E}">
        <p14:creationId xmlns:p14="http://schemas.microsoft.com/office/powerpoint/2010/main" val="570351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99CFC1-BB03-7343-9D3D-7DD2A5A68233}" type="datetimeFigureOut">
              <a:rPr lang="en-US" smtClean="0"/>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DAEF5-F6DC-684B-A292-270F357B10A8}" type="slidenum">
              <a:rPr lang="en-US" smtClean="0"/>
              <a:t>‹#›</a:t>
            </a:fld>
            <a:endParaRPr lang="en-US"/>
          </a:p>
        </p:txBody>
      </p:sp>
    </p:spTree>
    <p:extLst>
      <p:ext uri="{BB962C8B-B14F-4D97-AF65-F5344CB8AC3E}">
        <p14:creationId xmlns:p14="http://schemas.microsoft.com/office/powerpoint/2010/main" val="385145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C99CFC1-BB03-7343-9D3D-7DD2A5A68233}" type="datetimeFigureOut">
              <a:rPr lang="en-US" smtClean="0"/>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DAEF5-F6DC-684B-A292-270F357B10A8}" type="slidenum">
              <a:rPr lang="en-US" smtClean="0"/>
              <a:t>‹#›</a:t>
            </a:fld>
            <a:endParaRPr lang="en-US"/>
          </a:p>
        </p:txBody>
      </p:sp>
    </p:spTree>
    <p:extLst>
      <p:ext uri="{BB962C8B-B14F-4D97-AF65-F5344CB8AC3E}">
        <p14:creationId xmlns:p14="http://schemas.microsoft.com/office/powerpoint/2010/main" val="4081383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C99CFC1-BB03-7343-9D3D-7DD2A5A68233}" type="datetimeFigureOut">
              <a:rPr lang="en-US" smtClean="0"/>
              <a:t>10/8/2022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F2DAEF5-F6DC-684B-A292-270F357B10A8}" type="slidenum">
              <a:rPr lang="en-US" smtClean="0"/>
              <a:t>‹#›</a:t>
            </a:fld>
            <a:endParaRPr lang="en-US"/>
          </a:p>
        </p:txBody>
      </p:sp>
    </p:spTree>
    <p:extLst>
      <p:ext uri="{BB962C8B-B14F-4D97-AF65-F5344CB8AC3E}">
        <p14:creationId xmlns:p14="http://schemas.microsoft.com/office/powerpoint/2010/main" val="352382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C99CFC1-BB03-7343-9D3D-7DD2A5A68233}" type="datetimeFigureOut">
              <a:rPr lang="en-US" smtClean="0"/>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DAEF5-F6DC-684B-A292-270F357B10A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3641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99CFC1-BB03-7343-9D3D-7DD2A5A68233}" type="datetimeFigureOut">
              <a:rPr lang="en-US" smtClean="0"/>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DAEF5-F6DC-684B-A292-270F357B10A8}" type="slidenum">
              <a:rPr lang="en-US" smtClean="0"/>
              <a:t>‹#›</a:t>
            </a:fld>
            <a:endParaRPr lang="en-US"/>
          </a:p>
        </p:txBody>
      </p:sp>
    </p:spTree>
    <p:extLst>
      <p:ext uri="{BB962C8B-B14F-4D97-AF65-F5344CB8AC3E}">
        <p14:creationId xmlns:p14="http://schemas.microsoft.com/office/powerpoint/2010/main" val="3665897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9CFC1-BB03-7343-9D3D-7DD2A5A68233}" type="datetimeFigureOut">
              <a:rPr lang="en-US" smtClean="0"/>
              <a:t>10/8/2022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DAEF5-F6DC-684B-A292-270F357B10A8}" type="slidenum">
              <a:rPr lang="en-US" smtClean="0"/>
              <a:t>‹#›</a:t>
            </a:fld>
            <a:endParaRPr lang="en-US"/>
          </a:p>
        </p:txBody>
      </p:sp>
    </p:spTree>
    <p:extLst>
      <p:ext uri="{BB962C8B-B14F-4D97-AF65-F5344CB8AC3E}">
        <p14:creationId xmlns:p14="http://schemas.microsoft.com/office/powerpoint/2010/main" val="1861219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C99CFC1-BB03-7343-9D3D-7DD2A5A68233}" type="datetimeFigureOut">
              <a:rPr lang="en-US" smtClean="0"/>
              <a:t>10/8/2022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F2DAEF5-F6DC-684B-A292-270F357B10A8}" type="slidenum">
              <a:rPr lang="en-US" smtClean="0"/>
              <a:t>‹#›</a:t>
            </a:fld>
            <a:endParaRPr lang="en-US"/>
          </a:p>
        </p:txBody>
      </p:sp>
    </p:spTree>
    <p:extLst>
      <p:ext uri="{BB962C8B-B14F-4D97-AF65-F5344CB8AC3E}">
        <p14:creationId xmlns:p14="http://schemas.microsoft.com/office/powerpoint/2010/main" val="333854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C99CFC1-BB03-7343-9D3D-7DD2A5A68233}" type="datetimeFigureOut">
              <a:rPr lang="en-US" smtClean="0"/>
              <a:t>10/8/2022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F2DAEF5-F6DC-684B-A292-270F357B10A8}" type="slidenum">
              <a:rPr lang="en-US" smtClean="0"/>
              <a:t>‹#›</a:t>
            </a:fld>
            <a:endParaRPr lang="en-US"/>
          </a:p>
        </p:txBody>
      </p:sp>
    </p:spTree>
    <p:extLst>
      <p:ext uri="{BB962C8B-B14F-4D97-AF65-F5344CB8AC3E}">
        <p14:creationId xmlns:p14="http://schemas.microsoft.com/office/powerpoint/2010/main" val="2357306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C99CFC1-BB03-7343-9D3D-7DD2A5A68233}" type="datetimeFigureOut">
              <a:rPr lang="en-US" smtClean="0"/>
              <a:t>10/8/2022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F2DAEF5-F6DC-684B-A292-270F357B10A8}" type="slidenum">
              <a:rPr lang="en-US" smtClean="0"/>
              <a:t>‹#›</a:t>
            </a:fld>
            <a:endParaRPr lang="en-US"/>
          </a:p>
        </p:txBody>
      </p:sp>
    </p:spTree>
    <p:extLst>
      <p:ext uri="{BB962C8B-B14F-4D97-AF65-F5344CB8AC3E}">
        <p14:creationId xmlns:p14="http://schemas.microsoft.com/office/powerpoint/2010/main" val="3407686907"/>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AE4F4-ECCE-82D3-5508-57C8B9EEF609}"/>
              </a:ext>
            </a:extLst>
          </p:cNvPr>
          <p:cNvSpPr>
            <a:spLocks noGrp="1"/>
          </p:cNvSpPr>
          <p:nvPr>
            <p:ph type="ctrTitle"/>
          </p:nvPr>
        </p:nvSpPr>
        <p:spPr>
          <a:xfrm>
            <a:off x="1373155" y="929209"/>
            <a:ext cx="9445690" cy="4999581"/>
          </a:xfrm>
        </p:spPr>
        <p:txBody>
          <a:bodyPr>
            <a:normAutofit fontScale="90000"/>
          </a:bodyPr>
          <a:lstStyle/>
          <a:p>
            <a:pPr algn="l"/>
            <a:r>
              <a:rPr lang="en-US" sz="4400" u="sng" dirty="0"/>
              <a:t>Project title-Spectrum Efficient MAC protocol for 5G</a:t>
            </a:r>
            <a:br>
              <a:rPr lang="en-US" sz="2200" dirty="0"/>
            </a:br>
            <a:br>
              <a:rPr lang="en-US" sz="2200" dirty="0"/>
            </a:br>
            <a:r>
              <a:rPr lang="en-US" sz="2200" dirty="0"/>
              <a:t>Student name: Siddhi Kadam(21)</a:t>
            </a:r>
            <a:br>
              <a:rPr lang="en-US" sz="2200" dirty="0"/>
            </a:br>
            <a:r>
              <a:rPr lang="en-US" sz="2200" dirty="0"/>
              <a:t>                           Sanskruti Khandekar (26)</a:t>
            </a:r>
            <a:br>
              <a:rPr lang="en-US" sz="2200" dirty="0"/>
            </a:br>
            <a:r>
              <a:rPr lang="en-US" sz="2200" dirty="0"/>
              <a:t>                           Abhishek Jadhav(18)</a:t>
            </a:r>
            <a:br>
              <a:rPr lang="en-US" sz="2200" dirty="0"/>
            </a:br>
            <a:r>
              <a:rPr lang="en-US" sz="2200" dirty="0"/>
              <a:t>                           Krishnanath Kulkarni(28)</a:t>
            </a:r>
            <a:br>
              <a:rPr lang="en-US" sz="2200" dirty="0"/>
            </a:br>
            <a:br>
              <a:rPr lang="en-US" sz="2200" dirty="0"/>
            </a:br>
            <a:r>
              <a:rPr lang="en-US" sz="2200" dirty="0"/>
              <a:t>Guide name- Prof. Savita Patil</a:t>
            </a:r>
            <a:br>
              <a:rPr lang="en-US" sz="2200" dirty="0"/>
            </a:br>
            <a:br>
              <a:rPr lang="en-US" sz="2200" dirty="0"/>
            </a:br>
            <a:r>
              <a:rPr lang="en-US" sz="2200" dirty="0"/>
              <a:t>Group A13</a:t>
            </a:r>
            <a:br>
              <a:rPr lang="en-US" dirty="0"/>
            </a:br>
            <a:endParaRPr lang="en-US" dirty="0"/>
          </a:p>
        </p:txBody>
      </p:sp>
      <p:sp>
        <p:nvSpPr>
          <p:cNvPr id="4" name="TextBox 3">
            <a:extLst>
              <a:ext uri="{FF2B5EF4-FFF2-40B4-BE49-F238E27FC236}">
                <a16:creationId xmlns:a16="http://schemas.microsoft.com/office/drawing/2014/main" id="{CE8DE3FB-714F-B724-5731-CACC75E1C1B0}"/>
              </a:ext>
            </a:extLst>
          </p:cNvPr>
          <p:cNvSpPr txBox="1"/>
          <p:nvPr/>
        </p:nvSpPr>
        <p:spPr>
          <a:xfrm>
            <a:off x="5184074" y="2512126"/>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707538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03A9-7A02-BA90-7982-421BB1282ED3}"/>
              </a:ext>
            </a:extLst>
          </p:cNvPr>
          <p:cNvSpPr>
            <a:spLocks noGrp="1"/>
          </p:cNvSpPr>
          <p:nvPr>
            <p:ph type="title"/>
          </p:nvPr>
        </p:nvSpPr>
        <p:spPr>
          <a:xfrm>
            <a:off x="2231136" y="315282"/>
            <a:ext cx="7729728" cy="1188720"/>
          </a:xfrm>
        </p:spPr>
        <p:txBody>
          <a:bodyPr/>
          <a:lstStyle/>
          <a:p>
            <a:r>
              <a:rPr lang="en-US" dirty="0"/>
              <a:t>Introduction </a:t>
            </a:r>
          </a:p>
        </p:txBody>
      </p:sp>
      <p:sp>
        <p:nvSpPr>
          <p:cNvPr id="3" name="Content Placeholder 2">
            <a:extLst>
              <a:ext uri="{FF2B5EF4-FFF2-40B4-BE49-F238E27FC236}">
                <a16:creationId xmlns:a16="http://schemas.microsoft.com/office/drawing/2014/main" id="{2BC91690-9C57-C8F4-E21C-AB2F8E6E6058}"/>
              </a:ext>
            </a:extLst>
          </p:cNvPr>
          <p:cNvSpPr>
            <a:spLocks noGrp="1"/>
          </p:cNvSpPr>
          <p:nvPr>
            <p:ph idx="1"/>
          </p:nvPr>
        </p:nvSpPr>
        <p:spPr>
          <a:xfrm>
            <a:off x="838200" y="2119821"/>
            <a:ext cx="10515600" cy="4351338"/>
          </a:xfrm>
        </p:spPr>
        <p:txBody>
          <a:bodyPr anchor="t">
            <a:normAutofit/>
          </a:bodyPr>
          <a:lstStyle/>
          <a:p>
            <a:r>
              <a:rPr lang="en-US" sz="2400" dirty="0"/>
              <a:t>The increasing number of mobile users has resulted into high data traffic which needs more spectrum. Current 4G mobile network has some limitations due to its limited spectrum capacity. Hence there is a need to use spectrum efficiently for 5G.</a:t>
            </a:r>
          </a:p>
          <a:p>
            <a:r>
              <a:rPr lang="en-US" sz="2400" dirty="0"/>
              <a:t>The limited availability of the communication spectrum is one of the challenges which hinder the massive deployment of the 5G and beyond-5G based IoT systems.</a:t>
            </a:r>
          </a:p>
          <a:p>
            <a:r>
              <a:rPr lang="en-US" sz="2400" dirty="0"/>
              <a:t>The huge demand for the spectrum raises the difficulties in allocating the available frequency band. At the same time, due to various reasons, a large range of frequency band remain under-utilized.</a:t>
            </a:r>
          </a:p>
        </p:txBody>
      </p:sp>
    </p:spTree>
    <p:extLst>
      <p:ext uri="{BB962C8B-B14F-4D97-AF65-F5344CB8AC3E}">
        <p14:creationId xmlns:p14="http://schemas.microsoft.com/office/powerpoint/2010/main" val="317634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09AB2-480A-5ECB-BE9C-4C92B6CF8E5F}"/>
              </a:ext>
            </a:extLst>
          </p:cNvPr>
          <p:cNvSpPr>
            <a:spLocks noGrp="1"/>
          </p:cNvSpPr>
          <p:nvPr>
            <p:ph type="title"/>
          </p:nvPr>
        </p:nvSpPr>
        <p:spPr>
          <a:xfrm>
            <a:off x="838200" y="328014"/>
            <a:ext cx="10515600" cy="1325563"/>
          </a:xfrm>
        </p:spPr>
        <p:txBody>
          <a:bodyPr/>
          <a:lstStyle/>
          <a:p>
            <a:r>
              <a:rPr lang="en-US" dirty="0"/>
              <a:t>Planning &amp; Designing</a:t>
            </a:r>
          </a:p>
        </p:txBody>
      </p:sp>
      <p:sp>
        <p:nvSpPr>
          <p:cNvPr id="3" name="Content Placeholder 2">
            <a:extLst>
              <a:ext uri="{FF2B5EF4-FFF2-40B4-BE49-F238E27FC236}">
                <a16:creationId xmlns:a16="http://schemas.microsoft.com/office/drawing/2014/main" id="{CB9C6F9D-0F30-73C6-AF39-A263B77E2221}"/>
              </a:ext>
            </a:extLst>
          </p:cNvPr>
          <p:cNvSpPr>
            <a:spLocks noGrp="1"/>
          </p:cNvSpPr>
          <p:nvPr>
            <p:ph idx="1"/>
          </p:nvPr>
        </p:nvSpPr>
        <p:spPr>
          <a:xfrm>
            <a:off x="1045029" y="2638044"/>
            <a:ext cx="8915835" cy="4219956"/>
          </a:xfrm>
        </p:spPr>
        <p:txBody>
          <a:bodyPr/>
          <a:lstStyle/>
          <a:p>
            <a:r>
              <a:rPr lang="en-US" sz="2800" dirty="0"/>
              <a:t>Study of research papers and books.</a:t>
            </a:r>
          </a:p>
          <a:p>
            <a:r>
              <a:rPr lang="en-US" sz="2800" dirty="0"/>
              <a:t>Study of different MAC protocols.</a:t>
            </a:r>
          </a:p>
          <a:p>
            <a:r>
              <a:rPr lang="en-US" sz="2800" dirty="0"/>
              <a:t>Generating 5G waveforms using online simulations.</a:t>
            </a:r>
          </a:p>
          <a:p>
            <a:r>
              <a:rPr lang="en-US" sz="2800" dirty="0"/>
              <a:t>Creating a hybrid model using the techniques available</a:t>
            </a:r>
            <a:r>
              <a:rPr lang="en-US" dirty="0"/>
              <a:t>.</a:t>
            </a:r>
          </a:p>
        </p:txBody>
      </p:sp>
    </p:spTree>
    <p:extLst>
      <p:ext uri="{BB962C8B-B14F-4D97-AF65-F5344CB8AC3E}">
        <p14:creationId xmlns:p14="http://schemas.microsoft.com/office/powerpoint/2010/main" val="298326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031DC-D9B7-938B-4673-7702A50CA917}"/>
              </a:ext>
            </a:extLst>
          </p:cNvPr>
          <p:cNvSpPr>
            <a:spLocks noGrp="1"/>
          </p:cNvSpPr>
          <p:nvPr>
            <p:ph type="title"/>
          </p:nvPr>
        </p:nvSpPr>
        <p:spPr>
          <a:xfrm>
            <a:off x="2156491" y="432847"/>
            <a:ext cx="7729728" cy="1188720"/>
          </a:xfrm>
        </p:spPr>
        <p:txBody>
          <a:bodyPr/>
          <a:lstStyle/>
          <a:p>
            <a:r>
              <a:rPr lang="en-US" dirty="0"/>
              <a:t>Working</a:t>
            </a:r>
          </a:p>
        </p:txBody>
      </p:sp>
      <p:sp>
        <p:nvSpPr>
          <p:cNvPr id="3" name="Content Placeholder 2">
            <a:extLst>
              <a:ext uri="{FF2B5EF4-FFF2-40B4-BE49-F238E27FC236}">
                <a16:creationId xmlns:a16="http://schemas.microsoft.com/office/drawing/2014/main" id="{38C6377A-E494-1EB9-2237-BDE8526FB50A}"/>
              </a:ext>
            </a:extLst>
          </p:cNvPr>
          <p:cNvSpPr>
            <a:spLocks noGrp="1"/>
          </p:cNvSpPr>
          <p:nvPr>
            <p:ph idx="1"/>
          </p:nvPr>
        </p:nvSpPr>
        <p:spPr>
          <a:xfrm>
            <a:off x="1530780" y="2270511"/>
            <a:ext cx="9130440" cy="4154642"/>
          </a:xfrm>
        </p:spPr>
        <p:txBody>
          <a:bodyPr>
            <a:normAutofit fontScale="85000" lnSpcReduction="10000"/>
          </a:bodyPr>
          <a:lstStyle/>
          <a:p>
            <a:r>
              <a:rPr lang="en-US" sz="2600" dirty="0"/>
              <a:t>The high traffic volume problem can be solved by deploying small cells massively and integrating them with the existing deployed macro cells. Implementing such heterogeneous network with </a:t>
            </a:r>
            <a:r>
              <a:rPr lang="en-US" sz="2600" b="1" u="sng" dirty="0"/>
              <a:t>hybrid NOMA </a:t>
            </a:r>
            <a:r>
              <a:rPr lang="en-US" sz="2600" dirty="0"/>
              <a:t>can enhance the performance.</a:t>
            </a:r>
          </a:p>
          <a:p>
            <a:r>
              <a:rPr lang="en-US" sz="2600" dirty="0"/>
              <a:t>By using superposition coding techniques at transmitter and successive interference cancellation at receiver(SIC).</a:t>
            </a:r>
          </a:p>
          <a:p>
            <a:r>
              <a:rPr lang="en-US" sz="2600" dirty="0"/>
              <a:t>According to OFDMA , the frequencies are grouped in channels which are then allocated with time sots .Same frequency channel can be used by all users but transmitted at different power levels. Hence, resources are efficiently used. </a:t>
            </a:r>
          </a:p>
          <a:p>
            <a:r>
              <a:rPr lang="en-US" sz="2600" dirty="0"/>
              <a:t>Through performance analysis and simulation, using Mac protocols we show that it reduces energy consumption while system is reliable and efficient</a:t>
            </a:r>
            <a:r>
              <a:rPr lang="en-US" dirty="0"/>
              <a:t>.</a:t>
            </a:r>
          </a:p>
        </p:txBody>
      </p:sp>
    </p:spTree>
    <p:extLst>
      <p:ext uri="{BB962C8B-B14F-4D97-AF65-F5344CB8AC3E}">
        <p14:creationId xmlns:p14="http://schemas.microsoft.com/office/powerpoint/2010/main" val="3984081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36D0E80-108B-662B-9BFE-67636D6CD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744" y="98960"/>
            <a:ext cx="8364235" cy="6630391"/>
          </a:xfrm>
          <a:prstGeom prst="rect">
            <a:avLst/>
          </a:prstGeom>
        </p:spPr>
      </p:pic>
    </p:spTree>
    <p:extLst>
      <p:ext uri="{BB962C8B-B14F-4D97-AF65-F5344CB8AC3E}">
        <p14:creationId xmlns:p14="http://schemas.microsoft.com/office/powerpoint/2010/main" val="2620410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DF1E21C-ABC4-9E83-4642-832689BC5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81" y="1000125"/>
            <a:ext cx="5540647" cy="3935557"/>
          </a:xfrm>
          <a:prstGeom prst="rect">
            <a:avLst/>
          </a:prstGeom>
        </p:spPr>
      </p:pic>
      <p:pic>
        <p:nvPicPr>
          <p:cNvPr id="3" name="Picture 3">
            <a:extLst>
              <a:ext uri="{FF2B5EF4-FFF2-40B4-BE49-F238E27FC236}">
                <a16:creationId xmlns:a16="http://schemas.microsoft.com/office/drawing/2014/main" id="{73A071C6-86C8-94FE-D980-6F8ACF2066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361" y="1000125"/>
            <a:ext cx="5405558" cy="3935557"/>
          </a:xfrm>
          <a:prstGeom prst="rect">
            <a:avLst/>
          </a:prstGeom>
        </p:spPr>
      </p:pic>
    </p:spTree>
    <p:extLst>
      <p:ext uri="{BB962C8B-B14F-4D97-AF65-F5344CB8AC3E}">
        <p14:creationId xmlns:p14="http://schemas.microsoft.com/office/powerpoint/2010/main" val="809455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B578-A57E-1D2E-E165-FB5B98AB18BE}"/>
              </a:ext>
            </a:extLst>
          </p:cNvPr>
          <p:cNvSpPr>
            <a:spLocks noGrp="1"/>
          </p:cNvSpPr>
          <p:nvPr>
            <p:ph type="title"/>
          </p:nvPr>
        </p:nvSpPr>
        <p:spPr>
          <a:xfrm>
            <a:off x="2231136" y="208912"/>
            <a:ext cx="7729728" cy="1188720"/>
          </a:xfrm>
        </p:spPr>
        <p:txBody>
          <a:bodyPr/>
          <a:lstStyle/>
          <a:p>
            <a:r>
              <a:rPr lang="en-IN" dirty="0"/>
              <a:t>5G Waveform Generation</a:t>
            </a:r>
          </a:p>
        </p:txBody>
      </p:sp>
      <p:pic>
        <p:nvPicPr>
          <p:cNvPr id="5" name="Picture 4">
            <a:extLst>
              <a:ext uri="{FF2B5EF4-FFF2-40B4-BE49-F238E27FC236}">
                <a16:creationId xmlns:a16="http://schemas.microsoft.com/office/drawing/2014/main" id="{E0EF73D8-E360-B7E8-7614-6D00EE1F9420}"/>
              </a:ext>
            </a:extLst>
          </p:cNvPr>
          <p:cNvPicPr>
            <a:picLocks noChangeAspect="1"/>
          </p:cNvPicPr>
          <p:nvPr/>
        </p:nvPicPr>
        <p:blipFill rotWithShape="1">
          <a:blip r:embed="rId2">
            <a:extLst>
              <a:ext uri="{28A0092B-C50C-407E-A947-70E740481C1C}">
                <a14:useLocalDpi xmlns:a14="http://schemas.microsoft.com/office/drawing/2010/main" val="0"/>
              </a:ext>
            </a:extLst>
          </a:blip>
          <a:srcRect l="18696" t="20210" r="19781" b="6227"/>
          <a:stretch/>
        </p:blipFill>
        <p:spPr>
          <a:xfrm>
            <a:off x="2371769" y="1583116"/>
            <a:ext cx="7448462" cy="4920321"/>
          </a:xfrm>
          <a:prstGeom prst="rect">
            <a:avLst/>
          </a:prstGeom>
        </p:spPr>
      </p:pic>
    </p:spTree>
    <p:extLst>
      <p:ext uri="{BB962C8B-B14F-4D97-AF65-F5344CB8AC3E}">
        <p14:creationId xmlns:p14="http://schemas.microsoft.com/office/powerpoint/2010/main" val="17765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AF74-EEEF-AC3F-5437-925F3EAB344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34725F1-F722-1B98-AF15-1D98897C2115}"/>
              </a:ext>
            </a:extLst>
          </p:cNvPr>
          <p:cNvSpPr>
            <a:spLocks noGrp="1"/>
          </p:cNvSpPr>
          <p:nvPr>
            <p:ph idx="1"/>
          </p:nvPr>
        </p:nvSpPr>
        <p:spPr/>
        <p:txBody>
          <a:bodyPr/>
          <a:lstStyle/>
          <a:p>
            <a:pPr marL="0" indent="0">
              <a:buNone/>
            </a:pPr>
            <a:r>
              <a:rPr lang="en-US" dirty="0"/>
              <a:t>By simulating the 5G waveform generation using the required libraries in MATLAB and Python we compare the proposed technique with the NOMA and OFDMA </a:t>
            </a:r>
            <a:r>
              <a:rPr lang="en-US" dirty="0" err="1"/>
              <a:t>techniques,we</a:t>
            </a:r>
            <a:r>
              <a:rPr lang="en-US" dirty="0"/>
              <a:t> can show that the proposed </a:t>
            </a:r>
            <a:r>
              <a:rPr lang="en-US" dirty="0" err="1"/>
              <a:t>techniqye</a:t>
            </a:r>
            <a:r>
              <a:rPr lang="en-US" dirty="0"/>
              <a:t> is more efficient and reliable.</a:t>
            </a:r>
          </a:p>
        </p:txBody>
      </p:sp>
    </p:spTree>
    <p:extLst>
      <p:ext uri="{BB962C8B-B14F-4D97-AF65-F5344CB8AC3E}">
        <p14:creationId xmlns:p14="http://schemas.microsoft.com/office/powerpoint/2010/main" val="292082782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12</TotalTime>
  <Words>347</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Project title-Spectrum Efficient MAC protocol for 5G  Student name: Siddhi Kadam(21)                            Sanskruti Khandekar (26)                            Abhishek Jadhav(18)                            Krishnanath Kulkarni(28)  Guide name- Prof. Savita Patil  Group A13 </vt:lpstr>
      <vt:lpstr>Introduction </vt:lpstr>
      <vt:lpstr>Planning &amp; Designing</vt:lpstr>
      <vt:lpstr>Working</vt:lpstr>
      <vt:lpstr>PowerPoint Presentation</vt:lpstr>
      <vt:lpstr>PowerPoint Presentation</vt:lpstr>
      <vt:lpstr>5G Waveform Generation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title-Spectrum Efficient MAC protocol for 5G  Student name: Siddhi Kadam(21)                            Sanskruti Khandekar (26)                            Abhishek Jadhav(18)                            Krishnanath Kulkarni(28)  Guide name- Prof. Savita Patil   </dc:title>
  <dc:creator>Sanskruti Khandekar</dc:creator>
  <cp:lastModifiedBy>Siddhi Kadam</cp:lastModifiedBy>
  <cp:revision>6</cp:revision>
  <dcterms:created xsi:type="dcterms:W3CDTF">2022-10-07T17:07:25Z</dcterms:created>
  <dcterms:modified xsi:type="dcterms:W3CDTF">2022-10-08T04:42:51Z</dcterms:modified>
</cp:coreProperties>
</file>