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9" r:id="rId10"/>
    <p:sldId id="28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41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58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59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60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user_interface" TargetMode="External"/><Relationship Id="rId2" Type="http://schemas.openxmlformats.org/officeDocument/2006/relationships/hyperlink" Target="https://en.wikipedia.org/wiki/History_of_display_techn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orkflow" TargetMode="External"/><Relationship Id="rId5" Type="http://schemas.openxmlformats.org/officeDocument/2006/relationships/hyperlink" Target="https://en.wikipedia.org/wiki/Latency_(engineering)" TargetMode="External"/><Relationship Id="rId4" Type="http://schemas.openxmlformats.org/officeDocument/2006/relationships/hyperlink" Target="https://en.wikipedia.org/wiki/Input/outpu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sgarage.com/articles/risc-and-cisc-architecture" TargetMode="External"/><Relationship Id="rId2" Type="http://schemas.openxmlformats.org/officeDocument/2006/relationships/hyperlink" Target="http://www.engineersgarage.com/articles/avr-microcontrol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89916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INDUSTRIAL TEMPERATURE</a:t>
            </a:r>
            <a:br>
              <a:rPr lang="en-US" dirty="0" smtClean="0"/>
            </a:br>
            <a:r>
              <a:rPr lang="en-US" dirty="0" smtClean="0"/>
              <a:t>CONTROLLER </a:t>
            </a:r>
            <a:endParaRPr lang="en-US" dirty="0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248400" cy="1600200"/>
          </a:xfrm>
        </p:spPr>
        <p:txBody>
          <a:bodyPr>
            <a:normAutofit fontScale="88462" lnSpcReduction="10000"/>
          </a:bodyPr>
          <a:lstStyle/>
          <a:p>
            <a:pPr algn="l"/>
            <a:r>
              <a:rPr lang="en-US" dirty="0" smtClean="0"/>
              <a:t>GUIDED BY- PROF. P. A. KHARADE</a:t>
            </a:r>
          </a:p>
          <a:p>
            <a:pPr algn="l"/>
            <a:r>
              <a:rPr lang="en-US" dirty="0" smtClean="0"/>
              <a:t>PROJECT BY-    POOJA PARDHI</a:t>
            </a:r>
            <a:endParaRPr lang="zh-CN" altLang="en-US"/>
          </a:p>
          <a:p>
            <a:pPr algn="l"/>
            <a:r>
              <a:rPr lang="en-US" dirty="0" smtClean="0"/>
              <a:t>                           JAYESH LAXKAR</a:t>
            </a:r>
          </a:p>
          <a:p>
            <a:pPr algn="l"/>
            <a:r>
              <a:rPr lang="en-US" dirty="0" smtClean="0"/>
              <a:t>		                     PRAVIN LAD</a:t>
            </a:r>
            <a:endParaRPr lang="zh-CN" altLang="en-US"/>
          </a:p>
        </p:txBody>
      </p:sp>
      <p:pic>
        <p:nvPicPr>
          <p:cNvPr id="2097152" name="Picture 2" descr="E:\k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53340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Pin Diagram: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http://www.engineersgarage.com/sites/default/files/ATmega16%20Pin%20Diagram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2437" y="1143000"/>
            <a:ext cx="43667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16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any controller like aurdino board, atmega, 80XX,89XX, etc.</a:t>
            </a:r>
          </a:p>
          <a:p>
            <a:r>
              <a:rPr lang="en-US" dirty="0" smtClean="0"/>
              <a:t>We are using 8051 , because we are most familiar with this controller.</a:t>
            </a:r>
          </a:p>
          <a:p>
            <a:r>
              <a:rPr lang="en-US" dirty="0" smtClean="0"/>
              <a:t>It takes input, controls output as well as interfacing handling is also done by the </a:t>
            </a:r>
            <a:r>
              <a:rPr lang="en-US" dirty="0" err="1" smtClean="0"/>
              <a:t>ic</a:t>
            </a:r>
            <a:r>
              <a:rPr lang="en-US" dirty="0" smtClean="0"/>
              <a:t>.</a:t>
            </a:r>
          </a:p>
        </p:txBody>
      </p:sp>
      <p:pic>
        <p:nvPicPr>
          <p:cNvPr id="2097163" name="Picture 2" descr="E:\FUGTU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191000"/>
            <a:ext cx="32766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INTERFACINGS</a:t>
            </a:r>
            <a:endParaRPr lang="en-US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8269" lnSpcReduction="10000"/>
          </a:bodyPr>
          <a:lstStyle/>
          <a:p>
            <a:r>
              <a:rPr lang="en-US" dirty="0" smtClean="0"/>
              <a:t>LCD interfacing.</a:t>
            </a:r>
          </a:p>
          <a:p>
            <a:r>
              <a:rPr lang="en-US" dirty="0" smtClean="0"/>
              <a:t>RS232 interfacing to interface system with computer. (MAX 232)</a:t>
            </a:r>
          </a:p>
          <a:p>
            <a:r>
              <a:rPr lang="en-US" dirty="0" smtClean="0"/>
              <a:t>HMI (human machine interface)</a:t>
            </a:r>
          </a:p>
          <a:p>
            <a:r>
              <a:rPr lang="en-US" dirty="0" smtClean="0"/>
              <a:t>The user interacts directly with hardware for the human </a:t>
            </a:r>
            <a:r>
              <a:rPr lang="en-US" i="1" dirty="0" smtClean="0"/>
              <a:t>input</a:t>
            </a:r>
            <a:r>
              <a:rPr lang="en-US" dirty="0" smtClean="0"/>
              <a:t> and </a:t>
            </a:r>
            <a:r>
              <a:rPr lang="en-US" i="1" dirty="0" smtClean="0"/>
              <a:t>output</a:t>
            </a:r>
            <a:r>
              <a:rPr lang="en-US" dirty="0" smtClean="0"/>
              <a:t> such as </a:t>
            </a:r>
            <a:r>
              <a:rPr lang="en-US" dirty="0" smtClean="0">
                <a:hlinkClick r:id="rId2" tooltip="History of display technology"/>
              </a:rPr>
              <a:t>displays</a:t>
            </a:r>
            <a:r>
              <a:rPr lang="en-US" dirty="0" smtClean="0"/>
              <a:t>, e.g. through a </a:t>
            </a:r>
            <a:r>
              <a:rPr lang="en-US" dirty="0" smtClean="0">
                <a:hlinkClick r:id="rId3" tooltip="Graphical user interface"/>
              </a:rPr>
              <a:t>graphical user interface</a:t>
            </a:r>
            <a:r>
              <a:rPr lang="en-US" dirty="0" smtClean="0"/>
              <a:t>. The user interacts with the computer over this software interface using the </a:t>
            </a:r>
            <a:r>
              <a:rPr lang="en-US" dirty="0" err="1" smtClean="0"/>
              <a:t>given</a:t>
            </a:r>
            <a:r>
              <a:rPr lang="en-US" dirty="0" err="1" smtClean="0">
                <a:hlinkClick r:id="rId4" tooltip="Input/output"/>
              </a:rPr>
              <a:t>input</a:t>
            </a:r>
            <a:r>
              <a:rPr lang="en-US" dirty="0" smtClean="0">
                <a:hlinkClick r:id="rId4" tooltip="Input/output"/>
              </a:rPr>
              <a:t> and output</a:t>
            </a:r>
            <a:r>
              <a:rPr lang="en-US" dirty="0" smtClean="0"/>
              <a:t> (</a:t>
            </a:r>
            <a:r>
              <a:rPr lang="en-US" i="1" dirty="0" smtClean="0"/>
              <a:t>I/O</a:t>
            </a:r>
            <a:r>
              <a:rPr lang="en-US" dirty="0" smtClean="0"/>
              <a:t>) hardware.</a:t>
            </a:r>
            <a:br>
              <a:rPr lang="en-US" dirty="0" smtClean="0"/>
            </a:br>
            <a:r>
              <a:rPr lang="en-US" dirty="0" smtClean="0"/>
              <a:t>Software and hardware must be matched, so that the processing of the user input is fast enough, the </a:t>
            </a:r>
            <a:r>
              <a:rPr lang="en-US" dirty="0" err="1" smtClean="0">
                <a:hlinkClick r:id="rId5" tooltip="Latency (engineering)"/>
              </a:rPr>
              <a:t>latency</a:t>
            </a:r>
            <a:r>
              <a:rPr lang="en-US" dirty="0" err="1" smtClean="0"/>
              <a:t>of</a:t>
            </a:r>
            <a:r>
              <a:rPr lang="en-US" dirty="0" smtClean="0"/>
              <a:t> the computer output is not disruptive to the </a:t>
            </a:r>
            <a:r>
              <a:rPr lang="en-US" dirty="0" smtClean="0">
                <a:hlinkClick r:id="rId6" tooltip="Workflow"/>
              </a:rPr>
              <a:t>workflow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914400"/>
            <a:ext cx="89249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19" name="TextBox 3"/>
          <p:cNvSpPr txBox="1"/>
          <p:nvPr/>
        </p:nvSpPr>
        <p:spPr>
          <a:xfrm>
            <a:off x="1143000" y="0"/>
            <a:ext cx="6096000" cy="98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HMI EXAMPLE</a:t>
            </a:r>
            <a:endParaRPr lang="en-US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Fully automatic, so that it controls the temperature without using it manually.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 and post alarm reduces losses in production process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High temperature operation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Fastest response to temperature changes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 sensitivity to small temperature changes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Extension wire must be of the same thermocouple type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Wire may pick up radiated electrical noise if not shielded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Lowest accuracy</a:t>
            </a:r>
          </a:p>
          <a:p>
            <a:endParaRPr lang="en-US" dirty="0"/>
          </a:p>
        </p:txBody>
      </p:sp>
      <p:pic>
        <p:nvPicPr>
          <p:cNvPr id="2097165" name="Picture 1" descr="E:\HUJH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4343400"/>
            <a:ext cx="4495800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154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Plastic injection molding machinery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Food processing equipment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Deicing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Semiconductor processing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Heat treating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Medical equipment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Industrial heat treating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Packaging equipment </a:t>
            </a:r>
          </a:p>
          <a:p>
            <a:endParaRPr lang="en-US" dirty="0"/>
          </a:p>
        </p:txBody>
      </p:sp>
      <p:pic>
        <p:nvPicPr>
          <p:cNvPr id="2097166" name="Picture 2" descr="E:\jokij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590800"/>
            <a:ext cx="3505200" cy="3886200"/>
          </a:xfrm>
          <a:prstGeom prst="rect">
            <a:avLst/>
          </a:prstGeom>
          <a:noFill/>
        </p:spPr>
      </p:pic>
      <p:sp>
        <p:nvSpPr>
          <p:cNvPr id="1048626" name="AutoShape 4" descr="Image result for TEMPERATURE CONTROLLER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7" name="AutoShape 6" descr="Image result for TEMPERATURE CONTROLLER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we can conclude that the proposed temperature controller design is good for commercial use. And can be considered for actual use in the process plant.</a:t>
            </a:r>
            <a:endParaRPr lang="en-US" dirty="0"/>
          </a:p>
        </p:txBody>
      </p:sp>
      <p:pic>
        <p:nvPicPr>
          <p:cNvPr id="2097167" name="Picture 2" descr="E:\jhnuo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343400"/>
            <a:ext cx="35052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Multiple heaters and sensors in same system to obtain desired output.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Processor of high capacity can be used if the requirement of application is demanding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Power supply circuit can be improved.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2097168" name="Picture 1" descr="E:\KOPK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267200"/>
            <a:ext cx="5257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controller is one of the most used control system in the industry.</a:t>
            </a:r>
          </a:p>
          <a:p>
            <a:r>
              <a:rPr lang="en-US" dirty="0" smtClean="0"/>
              <a:t>Used in many industries like steel, plastic, paper, and many more</a:t>
            </a:r>
          </a:p>
          <a:p>
            <a:r>
              <a:rPr lang="en-US" dirty="0" smtClean="0"/>
              <a:t>Its basic work is to monitor and control the temperature of plant or the processing environment in order to make processing smooth.</a:t>
            </a:r>
            <a:endParaRPr lang="en-US" dirty="0"/>
          </a:p>
        </p:txBody>
      </p:sp>
      <p:pic>
        <p:nvPicPr>
          <p:cNvPr id="2097153" name="Picture 2" descr="E:\p[olp-]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0"/>
            <a:ext cx="36576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TOPIC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controller is comparatively simple control system.</a:t>
            </a:r>
          </a:p>
          <a:p>
            <a:r>
              <a:rPr lang="en-US" dirty="0" smtClean="0"/>
              <a:t>But during projects it is not done with the industry requirements.</a:t>
            </a:r>
          </a:p>
          <a:p>
            <a:r>
              <a:rPr lang="en-US" dirty="0" smtClean="0"/>
              <a:t>Limited interfaces limits the users accessibility.</a:t>
            </a:r>
            <a:endParaRPr lang="en-US" dirty="0"/>
          </a:p>
        </p:txBody>
      </p:sp>
      <p:pic>
        <p:nvPicPr>
          <p:cNvPr id="2097154" name="Picture 2" descr="E:\ghhhi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267200"/>
            <a:ext cx="35814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r>
              <a:rPr lang="en-US" dirty="0" smtClean="0"/>
              <a:t>Pre and post failure alarm</a:t>
            </a:r>
            <a:endParaRPr lang="en-US" dirty="0"/>
          </a:p>
        </p:txBody>
      </p:sp>
      <p:pic>
        <p:nvPicPr>
          <p:cNvPr id="2097155" name="Picture 1" descr="E:\TGY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990600"/>
            <a:ext cx="3124200" cy="2743200"/>
          </a:xfrm>
          <a:prstGeom prst="rect">
            <a:avLst/>
          </a:prstGeom>
          <a:noFill/>
        </p:spPr>
      </p:pic>
      <p:pic>
        <p:nvPicPr>
          <p:cNvPr id="2097156" name="Picture 2" descr="E:\R5TY6R5TY6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95600"/>
            <a:ext cx="38862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INDUSTRY FOR MOULDING</a:t>
            </a:r>
            <a:endParaRPr lang="en-US" dirty="0"/>
          </a:p>
        </p:txBody>
      </p:sp>
      <p:pic>
        <p:nvPicPr>
          <p:cNvPr id="2097157" name="Picture 1" descr="E:\I-O9I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3962400" cy="3581400"/>
          </a:xfrm>
          <a:prstGeom prst="rect">
            <a:avLst/>
          </a:prstGeom>
          <a:noFill/>
        </p:spPr>
      </p:pic>
      <p:pic>
        <p:nvPicPr>
          <p:cNvPr id="2097158" name="Picture 2" descr="E:\GGY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14600"/>
            <a:ext cx="41910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20971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20204" y="1935163"/>
            <a:ext cx="590359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OUTPUTS</a:t>
            </a:r>
            <a:endParaRPr lang="en-US" dirty="0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to the system is taken from thermocouple.</a:t>
            </a:r>
          </a:p>
          <a:p>
            <a:r>
              <a:rPr lang="en-US" dirty="0" smtClean="0"/>
              <a:t>Why thermocouple?</a:t>
            </a:r>
          </a:p>
          <a:p>
            <a:r>
              <a:rPr lang="en-US" dirty="0" smtClean="0"/>
              <a:t>Output side consists heater band.</a:t>
            </a:r>
          </a:p>
          <a:p>
            <a:r>
              <a:rPr lang="en-US" dirty="0" smtClean="0"/>
              <a:t>Triggering circuit is solid state relays.</a:t>
            </a:r>
          </a:p>
        </p:txBody>
      </p:sp>
      <p:pic>
        <p:nvPicPr>
          <p:cNvPr id="2097160" name="Picture 2" descr="E:\juo9o9o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343400"/>
            <a:ext cx="3276600" cy="2514600"/>
          </a:xfrm>
          <a:prstGeom prst="rect">
            <a:avLst/>
          </a:prstGeom>
          <a:noFill/>
        </p:spPr>
      </p:pic>
      <p:pic>
        <p:nvPicPr>
          <p:cNvPr id="2097161" name="Picture 4" descr="E:\iuojui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343400"/>
            <a:ext cx="26670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TIMER, ADC</a:t>
            </a:r>
            <a:endParaRPr lang="en-US" dirty="0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Timers circuit using 555 is used to give clock input to the other circuits.</a:t>
            </a:r>
          </a:p>
          <a:p>
            <a:r>
              <a:rPr lang="en-US" dirty="0" smtClean="0"/>
              <a:t>Astable multivibrator.</a:t>
            </a:r>
          </a:p>
          <a:p>
            <a:r>
              <a:rPr lang="en-US" dirty="0" smtClean="0"/>
              <a:t>ADC is used to convert analog input from the transducer in to digital. So that the data can be processed and analyzed.</a:t>
            </a:r>
          </a:p>
          <a:p>
            <a:r>
              <a:rPr lang="en-US" dirty="0" smtClean="0"/>
              <a:t>IC 0808</a:t>
            </a:r>
          </a:p>
        </p:txBody>
      </p:sp>
      <p:pic>
        <p:nvPicPr>
          <p:cNvPr id="2097162" name="Picture 2" descr="E:\I8YHYHI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876800"/>
            <a:ext cx="4114800" cy="149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Atmega</a:t>
            </a:r>
            <a:r>
              <a:rPr lang="en-US" b="1" dirty="0"/>
              <a:t> 16:-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ATmega16</a:t>
            </a:r>
            <a:r>
              <a:rPr lang="en-IN" dirty="0"/>
              <a:t> is an 8-bit high performance microcontroller of Atmel’s Mega </a:t>
            </a:r>
            <a:r>
              <a:rPr lang="en-IN" dirty="0">
                <a:hlinkClick r:id="rId2"/>
              </a:rPr>
              <a:t>AVR</a:t>
            </a:r>
            <a:r>
              <a:rPr lang="en-IN" dirty="0"/>
              <a:t> family with low power consumption. Atmega16 is based on enhanced RISC (Reduced Instruction Set Computing, Know more about </a:t>
            </a:r>
            <a:r>
              <a:rPr lang="en-IN" dirty="0">
                <a:hlinkClick r:id="rId3"/>
              </a:rPr>
              <a:t>RISC and CISC Architecture</a:t>
            </a:r>
            <a:r>
              <a:rPr lang="en-IN" dirty="0"/>
              <a:t>) architecture with 131 powerful instructions. Most of the instructions execute in one machine cycle. Atmega16 can work on a maximum frequency of 16MHz.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ATmega16 has 16 KB programmable flash memory, static RAM of 1 KB and EEPROM of 512 Bytes. The endurance cycle of flash memory and EEPROM is 10,000 and 100,000, respectively.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ATmega16 is a 40 pin microcontroller. There are 32 I/O (input/output) lines which are divided into four 8-bit ports designated as PORTA, PORTB, PORTC and PORTD.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2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INDUSTRIAL TEMPERATURE CONTROLLER </vt:lpstr>
      <vt:lpstr>INTRODUCTION </vt:lpstr>
      <vt:lpstr>WHY THIS TOPIC</vt:lpstr>
      <vt:lpstr>PowerPoint Presentation</vt:lpstr>
      <vt:lpstr>IN INDUSTRY FOR MOULDING</vt:lpstr>
      <vt:lpstr>BLOCK DIAGRAM</vt:lpstr>
      <vt:lpstr>INPUT AND OUTPUTS</vt:lpstr>
      <vt:lpstr>TIMER, ADC</vt:lpstr>
      <vt:lpstr>Atmega 16:- </vt:lpstr>
      <vt:lpstr>Pin Diagram:  </vt:lpstr>
      <vt:lpstr>CONTROLLER</vt:lpstr>
      <vt:lpstr>INTERFACINGS</vt:lpstr>
      <vt:lpstr>PowerPoint Presentation</vt:lpstr>
      <vt:lpstr>ADVANTAGES</vt:lpstr>
      <vt:lpstr>DISADVANTAGES</vt:lpstr>
      <vt:lpstr>APPLICATION</vt:lpstr>
      <vt:lpstr>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jayesh</cp:lastModifiedBy>
  <cp:revision>1</cp:revision>
  <dcterms:created xsi:type="dcterms:W3CDTF">2006-08-15T13:00:00Z</dcterms:created>
  <dcterms:modified xsi:type="dcterms:W3CDTF">2016-04-12T16:12:57Z</dcterms:modified>
</cp:coreProperties>
</file>