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google.com/search?client=safari&amp;sca_esv=6ff89c181547cd34&amp;biw=1920&amp;bih=1000&amp;sxsrf=AHTn8zov1oVBkQ5EElHuI8ly6DEXQXdrdQ:1745889468478&amp;q=simultaneous&amp;si=APYL9bt3AE6pJgWWTjOhQnnrwEtIYMksuC2lRVhgf1D3KI3NU4FboyPkuoq3Pb9nv0SuAbPHsf-u7CKox4sAz1Oa0JwNWOPRM-QUPCgBivaCXRuCq1LDFg8%3D&amp;expnd=1&amp;sa=X&amp;ved=2ahUKEwjHt9eMifyMAxWaE1kFHa3vM0MQyecJegQIDRAS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85800" y="2130425"/>
            <a:ext cx="7772400" cy="2802136"/>
          </a:xfrm>
          <a:prstGeom prst="rect">
            <a:avLst/>
          </a:prstGeom>
        </p:spPr>
        <p:txBody>
          <a:bodyPr/>
          <a:lstStyle/>
          <a:p>
            <a:pPr defTabSz="278892">
              <a:defRPr sz="3660"/>
            </a:pPr>
            <a:r>
              <a:t>Personalized Drug-Drug Interaction (DDI) Risk Assessment Using LLMs and Knowledge Graphs</a:t>
            </a:r>
          </a:p>
          <a:p>
            <a:pPr defTabSz="278892">
              <a:defRPr sz="2318"/>
            </a:pPr>
            <a:r>
              <a:t>By</a:t>
            </a:r>
          </a:p>
          <a:p>
            <a:pPr defTabSz="278892">
              <a:defRPr sz="2318"/>
            </a:pPr>
            <a:r>
              <a:t>Mandar Panse</a:t>
            </a:r>
          </a:p>
          <a:p>
            <a:pPr defTabSz="278892">
              <a:defRPr sz="2318"/>
            </a:pPr>
            <a:r>
              <a:t>[University Of Texas at Austin]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267368" indent="-267368">
              <a:spcBef>
                <a:spcPts val="1000"/>
              </a:spcBef>
              <a:buFontTx/>
              <a:buAutoNum type="arabicPeriod" startAt="1"/>
              <a:defRPr sz="2000"/>
            </a:pPr>
            <a:r>
              <a:t>Hybrid model (LLM + KG + CoT) improves DDI prediction.</a:t>
            </a:r>
          </a:p>
          <a:p>
            <a:pPr marL="267368" indent="-267368">
              <a:spcBef>
                <a:spcPts val="1000"/>
              </a:spcBef>
              <a:buFontTx/>
              <a:buAutoNum type="arabicPeriod" startAt="1"/>
              <a:defRPr sz="2000"/>
            </a:pPr>
            <a:r>
              <a:t>Considers personalized contexts (age, labs).</a:t>
            </a:r>
          </a:p>
          <a:p>
            <a:pPr marL="267368" indent="-267368">
              <a:spcBef>
                <a:spcPts val="1000"/>
              </a:spcBef>
              <a:buFontTx/>
              <a:buAutoNum type="arabicPeriod" startAt="1"/>
              <a:defRPr sz="2000"/>
            </a:pPr>
            <a:r>
              <a:t>Future Work:</a:t>
            </a:r>
          </a:p>
          <a:p>
            <a:pPr lvl="1" marL="800100" indent="-342900">
              <a:spcBef>
                <a:spcPts val="1000"/>
              </a:spcBef>
              <a:buChar char="•"/>
              <a:defRPr sz="2000"/>
            </a:pPr>
            <a:r>
              <a:t>RAG integration</a:t>
            </a:r>
          </a:p>
          <a:p>
            <a:pPr lvl="1" marL="800100" indent="-342900">
              <a:spcBef>
                <a:spcPts val="1000"/>
              </a:spcBef>
              <a:buChar char="•"/>
              <a:defRPr sz="2000"/>
            </a:pPr>
            <a:r>
              <a:t>Genomics incorporation</a:t>
            </a:r>
          </a:p>
          <a:p>
            <a:pPr lvl="1" marL="800100" indent="-342900">
              <a:spcBef>
                <a:spcPts val="1000"/>
              </a:spcBef>
              <a:buChar char="•"/>
              <a:defRPr sz="2000"/>
            </a:pPr>
            <a:r>
              <a:t>Rare DDI detection via few-shot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1000"/>
              </a:spcBef>
              <a:defRPr sz="2000"/>
            </a:pPr>
            <a:r>
              <a:t>Wishart et al. (2018): DrugBank 5.0</a:t>
            </a:r>
          </a:p>
          <a:p>
            <a:pPr>
              <a:spcBef>
                <a:spcPts val="1000"/>
              </a:spcBef>
              <a:defRPr sz="2000"/>
            </a:pPr>
            <a:r>
              <a:t>Zhang et al. (2017): RNN DDI extraction</a:t>
            </a:r>
          </a:p>
          <a:p>
            <a:pPr>
              <a:spcBef>
                <a:spcPts val="1000"/>
              </a:spcBef>
              <a:defRPr sz="2000"/>
            </a:pPr>
            <a:r>
              <a:t>Lewis et al. (2020): RAG for NLP</a:t>
            </a:r>
          </a:p>
          <a:p>
            <a:pPr>
              <a:spcBef>
                <a:spcPts val="1000"/>
              </a:spcBef>
              <a:defRPr sz="2000"/>
            </a:pPr>
            <a:r>
              <a:t>Alsentzer et al. (2019): ClinicalBERT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</a:t>
            </a:r>
          </a:p>
        </p:txBody>
      </p:sp>
      <p:sp>
        <p:nvSpPr>
          <p:cNvPr id="9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267368" indent="-267368">
              <a:spcBef>
                <a:spcPts val="1000"/>
              </a:spcBef>
              <a:buFontTx/>
              <a:buAutoNum type="arabicPeriod" startAt="1"/>
              <a:defRPr sz="2000"/>
            </a:pPr>
            <a:r>
              <a:t>Polypharmacy poses significant DDI risks.</a:t>
            </a:r>
          </a:p>
          <a:p>
            <a:pPr marL="267368" indent="-267368">
              <a:spcBef>
                <a:spcPts val="1000"/>
              </a:spcBef>
              <a:buFontTx/>
              <a:buAutoNum type="arabicPeriod" startAt="1"/>
              <a:defRPr sz="2000"/>
            </a:pPr>
            <a:r>
              <a:t>Traditional databases ignore patient-specific factors.</a:t>
            </a:r>
          </a:p>
          <a:p>
            <a:pPr marL="267368" indent="-267368">
              <a:spcBef>
                <a:spcPts val="1000"/>
              </a:spcBef>
              <a:buFontTx/>
              <a:buAutoNum type="arabicPeriod" startAt="1"/>
              <a:defRPr sz="2000"/>
            </a:pPr>
            <a:r>
              <a:t>Dynamic, personalized DDI risk assessment using:</a:t>
            </a:r>
          </a:p>
          <a:p>
            <a:pPr lvl="1" marL="800100" indent="-342900">
              <a:spcBef>
                <a:spcPts val="1000"/>
              </a:spcBef>
              <a:buChar char="•"/>
              <a:defRPr sz="2000"/>
            </a:pPr>
            <a:r>
              <a:t>Knowledge Graphs</a:t>
            </a:r>
          </a:p>
          <a:p>
            <a:pPr lvl="1" marL="800100" indent="-342900">
              <a:spcBef>
                <a:spcPts val="1000"/>
              </a:spcBef>
              <a:buChar char="•"/>
              <a:defRPr sz="2000"/>
            </a:pPr>
            <a:r>
              <a:t>Large Language Models (LLMs)</a:t>
            </a:r>
          </a:p>
          <a:p>
            <a:pPr lvl="1" marL="800100" indent="-342900">
              <a:spcBef>
                <a:spcPts val="1000"/>
              </a:spcBef>
              <a:buChar char="•"/>
              <a:defRPr sz="2000"/>
            </a:pPr>
            <a:r>
              <a:t>Chain-of-Thought prompting</a:t>
            </a:r>
          </a:p>
          <a:p>
            <a:pPr lvl="1" marL="800100" indent="-342900">
              <a:spcBef>
                <a:spcPts val="1000"/>
              </a:spcBef>
              <a:buChar char="•"/>
              <a:defRPr sz="2000"/>
            </a:pPr>
            <a:r>
              <a:t>Streamlit clinical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1000"/>
              </a:spcBef>
              <a:defRPr sz="2000"/>
            </a:pPr>
            <a:r>
              <a:t>Problem: Polypharmacy → Adverse DDIs → Hospitalizations and costs.</a:t>
            </a:r>
          </a:p>
          <a:p>
            <a:pPr>
              <a:spcBef>
                <a:spcPts val="1000"/>
              </a:spcBef>
              <a:defRPr sz="2000"/>
            </a:pPr>
            <a:r>
              <a:t>Static DDI tools are inadequate.</a:t>
            </a:r>
          </a:p>
          <a:p>
            <a:pPr>
              <a:spcBef>
                <a:spcPts val="1000"/>
              </a:spcBef>
              <a:defRPr sz="2000"/>
            </a:pPr>
            <a:r>
              <a:t>Need AI-driven risk predictions based on:</a:t>
            </a:r>
          </a:p>
          <a:p>
            <a:pPr lvl="1" marL="969210" indent="-334210">
              <a:spcBef>
                <a:spcPts val="1000"/>
              </a:spcBef>
              <a:buFontTx/>
              <a:buAutoNum type="alphaLcPeriod" startAt="1"/>
              <a:defRPr sz="2000"/>
            </a:pPr>
            <a:r>
              <a:t>Age</a:t>
            </a:r>
          </a:p>
          <a:p>
            <a:pPr lvl="1" marL="969210" indent="-334210">
              <a:spcBef>
                <a:spcPts val="1000"/>
              </a:spcBef>
              <a:buFontTx/>
              <a:buAutoNum type="alphaLcPeriod" startAt="1"/>
              <a:defRPr sz="2000"/>
            </a:pPr>
            <a:r>
              <a:t>Comorbidities </a:t>
            </a:r>
            <a:r>
              <a:rPr sz="1400"/>
              <a:t>(The </a:t>
            </a:r>
            <a:r>
              <a:rPr sz="1400" u="sng">
                <a:hlinkClick r:id="rId2" invalidUrl="" action="" tgtFrame="" tooltip="" history="1" highlightClick="0" endSnd="0"/>
              </a:rPr>
              <a:t>simultaneous</a:t>
            </a:r>
            <a:r>
              <a:rPr sz="1400"/>
              <a:t> presence of two or more diseases or medical conditions in a patient.)</a:t>
            </a:r>
          </a:p>
          <a:p>
            <a:pPr lvl="1" marL="969210" indent="-334210">
              <a:spcBef>
                <a:spcPts val="1000"/>
              </a:spcBef>
              <a:buFontTx/>
              <a:buAutoNum type="alphaLcPeriod" startAt="1"/>
              <a:defRPr sz="2000"/>
            </a:pPr>
            <a:r>
              <a:t>Lab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Related Work</a:t>
            </a:r>
          </a:p>
        </p:txBody>
      </p:sp>
      <p:sp>
        <p:nvSpPr>
          <p:cNvPr id="10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1000"/>
              </a:spcBef>
              <a:defRPr sz="2000"/>
            </a:pPr>
            <a:r>
              <a:t>Zhang et al. (2017): RNNs for DDI extraction.</a:t>
            </a:r>
          </a:p>
          <a:p>
            <a:pPr>
              <a:spcBef>
                <a:spcPts val="1000"/>
              </a:spcBef>
              <a:defRPr sz="2000"/>
            </a:pPr>
            <a:r>
              <a:t>Lewis et al. (2020): Retrieval-Augmented Generation (RAG).</a:t>
            </a:r>
          </a:p>
          <a:p>
            <a:pPr>
              <a:spcBef>
                <a:spcPts val="1000"/>
              </a:spcBef>
              <a:defRPr sz="2000"/>
            </a:pPr>
            <a:r>
              <a:t>Alsentzer et al. (2019): ClinicalBERT for entity extraction.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 Overview</a:t>
            </a:r>
          </a:p>
        </p:txBody>
      </p:sp>
      <p:sp>
        <p:nvSpPr>
          <p:cNvPr id="10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7368" indent="-267368">
              <a:spcBef>
                <a:spcPts val="1000"/>
              </a:spcBef>
              <a:buFontTx/>
              <a:buAutoNum type="arabicPeriod" startAt="1"/>
              <a:defRPr sz="2000"/>
            </a:pPr>
            <a:r>
              <a:t>Knowledge Graph Reasoning:</a:t>
            </a:r>
          </a:p>
          <a:p>
            <a:pPr lvl="1" marL="800100" indent="-342900">
              <a:spcBef>
                <a:spcPts val="1000"/>
              </a:spcBef>
              <a:buChar char="•"/>
              <a:defRPr sz="2000"/>
            </a:pPr>
            <a:r>
              <a:t>Map drugs to DRKG embeddings.</a:t>
            </a:r>
          </a:p>
          <a:p>
            <a:pPr lvl="1" marL="800100" indent="-342900">
              <a:spcBef>
                <a:spcPts val="1000"/>
              </a:spcBef>
              <a:buChar char="•"/>
              <a:defRPr sz="2000"/>
            </a:pPr>
            <a:r>
              <a:t>Calculate cosine similarity.</a:t>
            </a:r>
          </a:p>
          <a:p>
            <a:pPr marL="267368" indent="-267368">
              <a:spcBef>
                <a:spcPts val="1000"/>
              </a:spcBef>
              <a:buFontTx/>
              <a:buAutoNum type="arabicPeriod" startAt="1"/>
              <a:defRPr sz="2000"/>
            </a:pPr>
            <a:r>
              <a:t>Chain-of-Thought Prompting:</a:t>
            </a:r>
          </a:p>
          <a:p>
            <a:pPr lvl="1" marL="800100" indent="-342900">
              <a:spcBef>
                <a:spcPts val="1000"/>
              </a:spcBef>
              <a:buChar char="•"/>
              <a:defRPr sz="2000"/>
            </a:pPr>
            <a:r>
              <a:t>Transparent DDI reasoning with GPT-4.</a:t>
            </a:r>
          </a:p>
          <a:p>
            <a:pPr marL="267368" indent="-267368">
              <a:spcBef>
                <a:spcPts val="1000"/>
              </a:spcBef>
              <a:buFontTx/>
              <a:buAutoNum type="arabicPeriod" startAt="1"/>
              <a:defRPr sz="2000"/>
            </a:pPr>
            <a:r>
              <a:t>Streamlit App:</a:t>
            </a:r>
          </a:p>
          <a:p>
            <a:pPr lvl="1" marL="800100" indent="-342900">
              <a:spcBef>
                <a:spcPts val="1000"/>
              </a:spcBef>
              <a:buChar char="•"/>
              <a:defRPr sz="2000"/>
            </a:pPr>
            <a:r>
              <a:t>Clinician input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➔ </a:t>
            </a:r>
            <a:r>
              <a:t>DDI risk output dynamically.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Diagram</a:t>
            </a:r>
          </a:p>
        </p:txBody>
      </p:sp>
      <p:pic>
        <p:nvPicPr>
          <p:cNvPr id="109" name="Image 4-28-25 at 6.43 PM.jpeg" descr="Image 4-28-25 at 6.43 P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181" y="1705250"/>
            <a:ext cx="6995638" cy="4975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Results: Accuracy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1000"/>
              </a:spcBef>
              <a:defRPr sz="2000"/>
            </a:pPr>
            <a:r>
              <a:t>Cosine similarity aligned with known interactions.</a:t>
            </a:r>
          </a:p>
          <a:p>
            <a:pPr>
              <a:spcBef>
                <a:spcPts val="1000"/>
              </a:spcBef>
              <a:defRPr sz="2000"/>
            </a:pPr>
            <a:r>
              <a:t>Example: Aspirin-Warfarin (0.66)</a:t>
            </a:r>
          </a:p>
        </p:txBody>
      </p:sp>
      <p:pic>
        <p:nvPicPr>
          <p:cNvPr id="113" name="Image 4-28-25 at 7.03 PM.jpeg" descr="Image 4-28-25 at 7.03 P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3187700"/>
            <a:ext cx="4737100" cy="167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627">
              <a:defRPr sz="4356"/>
            </a:lvl1pPr>
          </a:lstStyle>
          <a:p>
            <a:pPr/>
            <a:r>
              <a:t>Results: Transparency and Efficiency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1000"/>
              </a:spcBef>
              <a:defRPr sz="2000"/>
            </a:pPr>
            <a:r>
              <a:t>Chain-of-thought prompting enabled detailed reasoning.</a:t>
            </a:r>
          </a:p>
          <a:p>
            <a:pPr>
              <a:spcBef>
                <a:spcPts val="1000"/>
              </a:spcBef>
              <a:defRPr sz="2000"/>
            </a:pPr>
            <a:r>
              <a:t>Streamlit app produced results in ~5 seconds per input.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Streamlit Application Interface</a:t>
            </a:r>
          </a:p>
        </p:txBody>
      </p:sp>
      <p:pic>
        <p:nvPicPr>
          <p:cNvPr id="119" name="Image 4-28-25 at 7.10 PM.jpeg" descr="Image 4-28-25 at 7.10 P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704" y="1133109"/>
            <a:ext cx="4684188" cy="5155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