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8" d="100"/>
          <a:sy n="48" d="100"/>
        </p:scale>
        <p:origin x="972"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F6EA9-1FC9-4A6C-AAE4-46041B48958E}" type="datetimeFigureOut">
              <a:rPr lang="en-US" smtClean="0"/>
              <a:t>3/17/2025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349AA-9274-4368-885F-749C6DD47CB8}" type="slidenum">
              <a:rPr lang="en-US" smtClean="0"/>
              <a:t>‹#›</a:t>
            </a:fld>
            <a:endParaRPr lang="en-US"/>
          </a:p>
        </p:txBody>
      </p:sp>
    </p:spTree>
    <p:extLst>
      <p:ext uri="{BB962C8B-B14F-4D97-AF65-F5344CB8AC3E}">
        <p14:creationId xmlns:p14="http://schemas.microsoft.com/office/powerpoint/2010/main" val="427425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now includes step-by-step instructions to guide users in importing essential Python libraries. It begins by ensuring that all necessary libraries are installed, followed by a code block demonstrating their import. Encourage users to execute this code at the start of any data analysis project to avoid import errors and ensure consistency.</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final slide offers a structured summary of the entire process for users to replicate the analysis. Each step—from importing libraries, loading data, cleaning, performing EDA, to drawing insights—is broken down. Best practices include clear documentation, maintaining data consistency, and making effective use of visualizations. Encourage users to apply these principles to similar datasets, ensuring repeatability and accuracy.</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outlines the key objectives of our healthcare data analysis project. First, we aim to dissect the patient demographics, focusing on variables like age and gender to reveal important trends. Second, by exploring the medical records and billing data, we can uncover prevalent health conditions and financial aspects. Third, analyzing temporal patterns allows us to recognize spikes in hospital admissions and the frequency of specific diagnoses. Equally crucial is ensuring data quality—cleaning and standardizing data enhances accuracy. Ultimately, our goal is to derive insights that empower healthcare professionals to make informed, data-driven decisions.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now gives clear instructions for loading and reviewing the dataset. Users are guided to check the CSV file, load it using Pandas, and explore its structure. Make sure users understand the importance of familiarizing themselves with data columns and formats before moving to cleaning or analysis.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includes exact step-by-step code for cleaning the dataset. Each cleaning step is clearly outlined with relevant Pandas operations. Users can copy and execute these snippets to prepare their own datasets, ensuring consistency and accuracy before analysis.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now provides a step-by-step guide to plot and analyze the age distribution of patients. It uses Seaborn's `histplot()` function, with clear labeling of the axes and title. Encourage users to adjust bins and styling as needed, and to interpret peaks or patterns within the dataset.</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now shows users how to create a count plot of gender distribution. It's essential for users to review demographic balance and use this information for targeted analysis. They can replicate this plot with any categorical variable by replacing 'Gender'.</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includes code for plotting the billing amount distribution using Seaborn. Users can visually inspect typical treatment costs and detect financial outliers. Encourage users to adjust bin size or axis limits to better view specific ranges if needed.</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demonstrates how to calculate and visualize the top 5 most frequent medical conditions. Users can adapt this method to any categorical variable to analyze distributions. Encourage them to explore the medical conditions further for possible subgroup analysis.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walks users through the steps to visualize hospital admission trends over time. They use Pandas' datetime handling to group admissions by month and plot the results. Encourage them to look for seasonal peaks and apply this method to any time-based dataset.</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2130425"/>
            <a:ext cx="13281991" cy="1470025"/>
          </a:xfrm>
        </p:spPr>
        <p:txBody>
          <a:bodyPr/>
          <a:lstStyle/>
          <a:p>
            <a:r>
              <a:rPr lang="en-US" sz="4400" b="1">
                <a:solidFill>
                  <a:srgbClr val="003366"/>
                </a:solidFill>
                <a:effectLst/>
                <a:latin typeface="Arial" panose="020B0604020202020204" pitchFamily="34" charset="0"/>
              </a:rPr>
              <a:t>Analysis of Healthcare Data</a:t>
            </a:r>
            <a:endParaRPr sz="4400" b="1" dirty="0">
              <a:solidFill>
                <a:srgbClr val="003366"/>
              </a:solidFill>
              <a:latin typeface="Arial"/>
            </a:endParaRPr>
          </a:p>
        </p:txBody>
      </p:sp>
      <p:sp>
        <p:nvSpPr>
          <p:cNvPr id="3" name="Subtitle 2"/>
          <p:cNvSpPr>
            <a:spLocks noGrp="1"/>
          </p:cNvSpPr>
          <p:nvPr>
            <p:ph type="subTitle" idx="1"/>
          </p:nvPr>
        </p:nvSpPr>
        <p:spPr>
          <a:xfrm>
            <a:off x="1371600" y="3886200"/>
            <a:ext cx="12596190" cy="1752600"/>
          </a:xfrm>
        </p:spPr>
        <p:txBody>
          <a:bodyPr/>
          <a:lstStyle/>
          <a:p>
            <a:pPr marL="0" indent="0" algn="ctr" rtl="0" eaLnBrk="1" latinLnBrk="0" hangingPunct="1">
              <a:spcBef>
                <a:spcPts val="1056"/>
              </a:spcBef>
              <a:buNone/>
            </a:pPr>
            <a:r>
              <a:rPr lang="en-US" sz="4400" b="1">
                <a:solidFill>
                  <a:srgbClr val="003366"/>
                </a:solidFill>
                <a:effectLst/>
                <a:latin typeface="Arial" panose="020B0604020202020204" pitchFamily="34" charset="0"/>
              </a:rPr>
              <a:t>Author:</a:t>
            </a:r>
            <a:r>
              <a:rPr lang="en-US" sz="4400">
                <a:solidFill>
                  <a:srgbClr val="003366"/>
                </a:solidFill>
                <a:effectLst/>
                <a:latin typeface="Arial" panose="020B0604020202020204" pitchFamily="34" charset="0"/>
              </a:rPr>
              <a:t> </a:t>
            </a:r>
            <a:r>
              <a:rPr lang="en-US" sz="4400" b="1">
                <a:solidFill>
                  <a:srgbClr val="003366"/>
                </a:solidFill>
                <a:effectLst/>
                <a:latin typeface="Arial" panose="020B0604020202020204" pitchFamily="34" charset="0"/>
              </a:rPr>
              <a:t>Mandar Panse</a:t>
            </a:r>
            <a:endParaRPr lang="en-US" sz="4400">
              <a:solidFill>
                <a:srgbClr val="003366"/>
              </a:solidFill>
              <a:effectLst/>
              <a:latin typeface="Arial" panose="020B0604020202020204" pitchFamily="34" charset="0"/>
            </a:endParaRPr>
          </a:p>
          <a:p>
            <a:pPr marL="0" indent="0" algn="ctr" rtl="0" eaLnBrk="1" latinLnBrk="0" hangingPunct="1">
              <a:spcBef>
                <a:spcPts val="1056"/>
              </a:spcBef>
              <a:buNone/>
            </a:pPr>
            <a:r>
              <a:rPr lang="en-US" sz="4400" b="1">
                <a:solidFill>
                  <a:srgbClr val="003366"/>
                </a:solidFill>
                <a:effectLst/>
                <a:latin typeface="Arial" panose="020B0604020202020204" pitchFamily="34" charset="0"/>
              </a:rPr>
              <a:t>Date:</a:t>
            </a:r>
            <a:r>
              <a:rPr lang="en-US" sz="4400">
                <a:solidFill>
                  <a:srgbClr val="003366"/>
                </a:solidFill>
                <a:effectLst/>
                <a:latin typeface="Arial" panose="020B0604020202020204" pitchFamily="34" charset="0"/>
              </a:rPr>
              <a:t> March 17, 2025</a:t>
            </a:r>
            <a:endParaRPr sz="4400" b="1" dirty="0">
              <a:solidFill>
                <a:srgbClr val="003366"/>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35878" cy="1143000"/>
          </a:xfrm>
        </p:spPr>
        <p:txBody>
          <a:bodyPr/>
          <a:lstStyle/>
          <a:p>
            <a:r>
              <a:rPr dirty="0"/>
              <a:t>3.4 Top 5 Medical Conditions</a:t>
            </a:r>
          </a:p>
        </p:txBody>
      </p:sp>
      <p:sp>
        <p:nvSpPr>
          <p:cNvPr id="3" name="Content Placeholder 2"/>
          <p:cNvSpPr>
            <a:spLocks noGrp="1"/>
          </p:cNvSpPr>
          <p:nvPr>
            <p:ph idx="1"/>
          </p:nvPr>
        </p:nvSpPr>
        <p:spPr>
          <a:xfrm>
            <a:off x="457200" y="1613452"/>
            <a:ext cx="13735878" cy="5569226"/>
          </a:xfrm>
        </p:spPr>
        <p:txBody>
          <a:bodyPr>
            <a:normAutofit fontScale="85000" lnSpcReduction="20000"/>
          </a:bodyPr>
          <a:lstStyle/>
          <a:p>
            <a:pPr marL="0" indent="0">
              <a:buNone/>
            </a:pPr>
            <a:r>
              <a:rPr sz="4600" b="1" dirty="0"/>
              <a:t>Steps to Identify Top Medical Conditions:</a:t>
            </a:r>
          </a:p>
          <a:p>
            <a:pPr marL="0" indent="0">
              <a:buNone/>
            </a:pPr>
            <a:endParaRPr dirty="0"/>
          </a:p>
          <a:p>
            <a:pPr marL="0" indent="0">
              <a:buNone/>
            </a:pPr>
            <a:r>
              <a:rPr dirty="0"/>
              <a:t>1. Use Pandas to count occurrences and Seaborn to plot:</a:t>
            </a:r>
          </a:p>
          <a:p>
            <a:pPr marL="0" indent="0">
              <a:buNone/>
            </a:pPr>
            <a:endParaRPr dirty="0"/>
          </a:p>
          <a:p>
            <a:pPr marL="0" indent="0">
              <a:buNone/>
            </a:pPr>
            <a:r>
              <a:rPr sz="2600" dirty="0" err="1"/>
              <a:t>top_conditions</a:t>
            </a:r>
            <a:r>
              <a:rPr sz="2600" dirty="0"/>
              <a:t> = </a:t>
            </a:r>
            <a:r>
              <a:rPr sz="2600" dirty="0" err="1"/>
              <a:t>df</a:t>
            </a:r>
            <a:r>
              <a:rPr sz="2600" dirty="0"/>
              <a:t>['Medical Condition'].</a:t>
            </a:r>
            <a:r>
              <a:rPr sz="2600" dirty="0" err="1"/>
              <a:t>value_counts</a:t>
            </a:r>
            <a:r>
              <a:rPr sz="2600" dirty="0"/>
              <a:t>().head(5)</a:t>
            </a:r>
          </a:p>
          <a:p>
            <a:pPr marL="0" indent="0">
              <a:buNone/>
            </a:pPr>
            <a:endParaRPr sz="2600" dirty="0"/>
          </a:p>
          <a:p>
            <a:pPr marL="0" indent="0">
              <a:buNone/>
            </a:pPr>
            <a:r>
              <a:rPr sz="2600" dirty="0" err="1"/>
              <a:t>plt.figure</a:t>
            </a:r>
            <a:r>
              <a:rPr sz="2600" dirty="0"/>
              <a:t>(</a:t>
            </a:r>
            <a:r>
              <a:rPr sz="2600" dirty="0" err="1"/>
              <a:t>figsize</a:t>
            </a:r>
            <a:r>
              <a:rPr sz="2600" dirty="0"/>
              <a:t>=(8, 5))</a:t>
            </a:r>
          </a:p>
          <a:p>
            <a:pPr marL="0" indent="0">
              <a:buNone/>
            </a:pPr>
            <a:r>
              <a:rPr sz="2600" dirty="0" err="1"/>
              <a:t>sns.barplot</a:t>
            </a:r>
            <a:r>
              <a:rPr sz="2600" dirty="0"/>
              <a:t>(x=</a:t>
            </a:r>
            <a:r>
              <a:rPr sz="2600" dirty="0" err="1"/>
              <a:t>top_conditions.index</a:t>
            </a:r>
            <a:r>
              <a:rPr sz="2600" dirty="0"/>
              <a:t>, y=</a:t>
            </a:r>
            <a:r>
              <a:rPr sz="2600" dirty="0" err="1"/>
              <a:t>top_conditions.values</a:t>
            </a:r>
            <a:r>
              <a:rPr sz="2600" dirty="0"/>
              <a:t>)</a:t>
            </a:r>
          </a:p>
          <a:p>
            <a:pPr marL="0" indent="0">
              <a:buNone/>
            </a:pPr>
            <a:r>
              <a:rPr sz="2600" dirty="0" err="1"/>
              <a:t>plt.title</a:t>
            </a:r>
            <a:r>
              <a:rPr sz="2600" dirty="0"/>
              <a:t>('Top 5 Medical Conditions')</a:t>
            </a:r>
          </a:p>
          <a:p>
            <a:pPr marL="0" indent="0">
              <a:buNone/>
            </a:pPr>
            <a:r>
              <a:rPr sz="2600" dirty="0" err="1"/>
              <a:t>plt.ylabel</a:t>
            </a:r>
            <a:r>
              <a:rPr sz="2600" dirty="0"/>
              <a:t>('Count')</a:t>
            </a:r>
          </a:p>
          <a:p>
            <a:pPr marL="0" indent="0">
              <a:buNone/>
            </a:pPr>
            <a:r>
              <a:rPr sz="2600" dirty="0" err="1"/>
              <a:t>plt.xticks</a:t>
            </a:r>
            <a:r>
              <a:rPr sz="2600" dirty="0"/>
              <a:t>(rotation=45)</a:t>
            </a:r>
          </a:p>
          <a:p>
            <a:pPr marL="0" indent="0">
              <a:buNone/>
            </a:pPr>
            <a:r>
              <a:rPr sz="2600" dirty="0" err="1"/>
              <a:t>plt.show</a:t>
            </a:r>
            <a:r>
              <a:rPr sz="2600" dirty="0"/>
              <a:t>()</a:t>
            </a:r>
          </a:p>
          <a:p>
            <a:pPr marL="0" indent="0">
              <a:buNone/>
            </a:pPr>
            <a:endParaRPr dirty="0"/>
          </a:p>
          <a:p>
            <a:pPr marL="0" indent="0">
              <a:buNone/>
            </a:pPr>
            <a:r>
              <a:rPr dirty="0"/>
              <a:t>2. Analyze which conditions dominate patient visits.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682870" cy="1143000"/>
          </a:xfrm>
        </p:spPr>
        <p:txBody>
          <a:bodyPr/>
          <a:lstStyle/>
          <a:p>
            <a:r>
              <a:rPr dirty="0"/>
              <a:t>3.5 Monthly Admission Trend</a:t>
            </a:r>
          </a:p>
        </p:txBody>
      </p:sp>
      <p:sp>
        <p:nvSpPr>
          <p:cNvPr id="3" name="Content Placeholder 2"/>
          <p:cNvSpPr>
            <a:spLocks noGrp="1"/>
          </p:cNvSpPr>
          <p:nvPr>
            <p:ph idx="1"/>
          </p:nvPr>
        </p:nvSpPr>
        <p:spPr>
          <a:xfrm>
            <a:off x="457200" y="1600200"/>
            <a:ext cx="13682870" cy="6457122"/>
          </a:xfrm>
        </p:spPr>
        <p:txBody>
          <a:bodyPr>
            <a:normAutofit fontScale="92500" lnSpcReduction="20000"/>
          </a:bodyPr>
          <a:lstStyle/>
          <a:p>
            <a:pPr marL="0" indent="0">
              <a:buNone/>
            </a:pPr>
            <a:r>
              <a:rPr sz="4100" b="1" dirty="0"/>
              <a:t>Steps to Analyze Monthly Admission Trend:</a:t>
            </a:r>
            <a:endParaRPr b="1" dirty="0"/>
          </a:p>
          <a:p>
            <a:pPr marL="0" indent="0">
              <a:buNone/>
            </a:pPr>
            <a:endParaRPr dirty="0"/>
          </a:p>
          <a:p>
            <a:pPr marL="0" indent="0">
              <a:buNone/>
            </a:pPr>
            <a:r>
              <a:rPr dirty="0"/>
              <a:t>1. Convert admission dates to monthly periods and count admissions:</a:t>
            </a:r>
          </a:p>
          <a:p>
            <a:pPr marL="0" indent="0">
              <a:buNone/>
            </a:pPr>
            <a:endParaRPr lang="en-US" dirty="0"/>
          </a:p>
          <a:p>
            <a:pPr marL="0" indent="0">
              <a:buNone/>
            </a:pPr>
            <a:r>
              <a:rPr sz="2800" dirty="0" err="1"/>
              <a:t>monthly_admissions</a:t>
            </a:r>
            <a:r>
              <a:rPr sz="2800" dirty="0"/>
              <a:t> = </a:t>
            </a:r>
            <a:r>
              <a:rPr sz="2800" dirty="0" err="1"/>
              <a:t>df</a:t>
            </a:r>
            <a:r>
              <a:rPr sz="2800" dirty="0"/>
              <a:t>['Date of Admission'].</a:t>
            </a:r>
            <a:r>
              <a:rPr sz="2800" dirty="0" err="1"/>
              <a:t>dt.to_period</a:t>
            </a:r>
            <a:r>
              <a:rPr sz="2800" dirty="0"/>
              <a:t>('M').</a:t>
            </a:r>
            <a:r>
              <a:rPr sz="2800" dirty="0" err="1"/>
              <a:t>value_counts</a:t>
            </a:r>
            <a:r>
              <a:rPr sz="2800" dirty="0"/>
              <a:t>().</a:t>
            </a:r>
            <a:r>
              <a:rPr sz="2800" dirty="0" err="1"/>
              <a:t>sort_index</a:t>
            </a:r>
            <a:r>
              <a:rPr sz="2800" dirty="0"/>
              <a:t>()</a:t>
            </a:r>
          </a:p>
          <a:p>
            <a:pPr marL="0" indent="0">
              <a:buNone/>
            </a:pPr>
            <a:endParaRPr sz="2800" dirty="0"/>
          </a:p>
          <a:p>
            <a:pPr marL="0" indent="0">
              <a:buNone/>
            </a:pPr>
            <a:r>
              <a:rPr sz="2800" dirty="0" err="1"/>
              <a:t>plt.figure</a:t>
            </a:r>
            <a:r>
              <a:rPr sz="2800" dirty="0"/>
              <a:t>(</a:t>
            </a:r>
            <a:r>
              <a:rPr sz="2800" dirty="0" err="1"/>
              <a:t>figsize</a:t>
            </a:r>
            <a:r>
              <a:rPr sz="2800" dirty="0"/>
              <a:t>=(14, 6))</a:t>
            </a:r>
          </a:p>
          <a:p>
            <a:pPr marL="0" indent="0">
              <a:buNone/>
            </a:pPr>
            <a:r>
              <a:rPr sz="2800" dirty="0" err="1"/>
              <a:t>monthly_admissions.plot</a:t>
            </a:r>
            <a:r>
              <a:rPr sz="2800" dirty="0"/>
              <a:t>()</a:t>
            </a:r>
          </a:p>
          <a:p>
            <a:pPr marL="0" indent="0">
              <a:buNone/>
            </a:pPr>
            <a:r>
              <a:rPr sz="2800" dirty="0" err="1"/>
              <a:t>plt.title</a:t>
            </a:r>
            <a:r>
              <a:rPr sz="2800" dirty="0"/>
              <a:t>('Monthly Admission Trend')</a:t>
            </a:r>
          </a:p>
          <a:p>
            <a:pPr marL="0" indent="0">
              <a:buNone/>
            </a:pPr>
            <a:r>
              <a:rPr sz="2800" dirty="0" err="1"/>
              <a:t>plt.xlabel</a:t>
            </a:r>
            <a:r>
              <a:rPr sz="2800" dirty="0"/>
              <a:t>('Month')</a:t>
            </a:r>
          </a:p>
          <a:p>
            <a:pPr marL="0" indent="0">
              <a:buNone/>
            </a:pPr>
            <a:r>
              <a:rPr sz="2800" dirty="0" err="1"/>
              <a:t>plt.ylabel</a:t>
            </a:r>
            <a:r>
              <a:rPr sz="2800" dirty="0"/>
              <a:t>('Number of Admissions')</a:t>
            </a:r>
          </a:p>
          <a:p>
            <a:pPr marL="0" indent="0">
              <a:buNone/>
            </a:pPr>
            <a:r>
              <a:rPr sz="2800" dirty="0" err="1"/>
              <a:t>plt.xticks</a:t>
            </a:r>
            <a:r>
              <a:rPr sz="2800" dirty="0"/>
              <a:t>(rotation=45)</a:t>
            </a:r>
          </a:p>
          <a:p>
            <a:pPr marL="0" indent="0">
              <a:buNone/>
            </a:pPr>
            <a:r>
              <a:rPr sz="2800" dirty="0" err="1"/>
              <a:t>plt.show</a:t>
            </a:r>
            <a:r>
              <a:rPr sz="2800" dirty="0"/>
              <a:t>()</a:t>
            </a:r>
          </a:p>
          <a:p>
            <a:pPr marL="0" indent="0">
              <a:buNone/>
            </a:pPr>
            <a:endParaRPr dirty="0"/>
          </a:p>
          <a:p>
            <a:pPr marL="0" indent="0">
              <a:buNone/>
            </a:pPr>
            <a:r>
              <a:rPr dirty="0"/>
              <a:t>2. Look for peaks, drops, and seasonal trends.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49130" cy="1143000"/>
          </a:xfrm>
        </p:spPr>
        <p:txBody>
          <a:bodyPr/>
          <a:lstStyle/>
          <a:p>
            <a:r>
              <a:rPr dirty="0"/>
              <a:t>4. Conclusion &amp; Key Insights</a:t>
            </a:r>
          </a:p>
        </p:txBody>
      </p:sp>
      <p:sp>
        <p:nvSpPr>
          <p:cNvPr id="3" name="Content Placeholder 2"/>
          <p:cNvSpPr>
            <a:spLocks noGrp="1"/>
          </p:cNvSpPr>
          <p:nvPr>
            <p:ph idx="1"/>
          </p:nvPr>
        </p:nvSpPr>
        <p:spPr>
          <a:xfrm>
            <a:off x="457199" y="1600200"/>
            <a:ext cx="13749129" cy="5211417"/>
          </a:xfrm>
        </p:spPr>
        <p:txBody>
          <a:bodyPr>
            <a:normAutofit fontScale="85000" lnSpcReduction="20000"/>
          </a:bodyPr>
          <a:lstStyle/>
          <a:p>
            <a:pPr marL="0" indent="0">
              <a:buNone/>
            </a:pPr>
            <a:r>
              <a:rPr sz="4000" b="1" dirty="0"/>
              <a:t>Summary &amp; Recommended Steps for Replication:</a:t>
            </a:r>
          </a:p>
          <a:p>
            <a:pPr marL="0" indent="0">
              <a:buNone/>
            </a:pPr>
            <a:endParaRPr dirty="0"/>
          </a:p>
          <a:p>
            <a:pPr marL="0" indent="0">
              <a:buNone/>
            </a:pPr>
            <a:r>
              <a:rPr dirty="0"/>
              <a:t>1. </a:t>
            </a:r>
            <a:r>
              <a:rPr b="1" dirty="0"/>
              <a:t>Import Libraries:</a:t>
            </a:r>
            <a:r>
              <a:rPr dirty="0"/>
              <a:t> Ensure essential Python libraries (pandas, </a:t>
            </a:r>
            <a:r>
              <a:rPr dirty="0" err="1"/>
              <a:t>numpy</a:t>
            </a:r>
            <a:r>
              <a:rPr dirty="0"/>
              <a:t>, seaborn, </a:t>
            </a:r>
            <a:r>
              <a:rPr dirty="0" err="1"/>
              <a:t>sklearn</a:t>
            </a:r>
            <a:r>
              <a:rPr dirty="0"/>
              <a:t>) are installed and imported.</a:t>
            </a:r>
          </a:p>
          <a:p>
            <a:pPr marL="0" indent="0">
              <a:buNone/>
            </a:pPr>
            <a:r>
              <a:rPr dirty="0"/>
              <a:t>2.</a:t>
            </a:r>
            <a:r>
              <a:rPr lang="en-US" dirty="0"/>
              <a:t> </a:t>
            </a:r>
            <a:r>
              <a:rPr b="1" dirty="0"/>
              <a:t>Load Dataset:</a:t>
            </a:r>
            <a:r>
              <a:rPr lang="en-US" b="1" dirty="0"/>
              <a:t> </a:t>
            </a:r>
            <a:r>
              <a:rPr dirty="0"/>
              <a:t>Use `</a:t>
            </a:r>
            <a:r>
              <a:rPr dirty="0" err="1"/>
              <a:t>pd.read_csv</a:t>
            </a:r>
            <a:r>
              <a:rPr dirty="0"/>
              <a:t>()` and explore with `</a:t>
            </a:r>
            <a:r>
              <a:rPr dirty="0" err="1"/>
              <a:t>df.head</a:t>
            </a:r>
            <a:r>
              <a:rPr dirty="0"/>
              <a:t>()` and `df.info()`.</a:t>
            </a:r>
          </a:p>
          <a:p>
            <a:pPr marL="0" indent="0">
              <a:buNone/>
            </a:pPr>
            <a:r>
              <a:rPr dirty="0"/>
              <a:t>3. </a:t>
            </a:r>
            <a:r>
              <a:rPr b="1" dirty="0"/>
              <a:t>Data Cleaning:</a:t>
            </a:r>
            <a:r>
              <a:rPr lang="en-US" b="1" dirty="0"/>
              <a:t> </a:t>
            </a:r>
            <a:r>
              <a:rPr dirty="0"/>
              <a:t>Standardize text, convert dates, remove negative billing, and drop duplicates.</a:t>
            </a:r>
          </a:p>
          <a:p>
            <a:pPr marL="0" indent="0">
              <a:buNone/>
            </a:pPr>
            <a:r>
              <a:rPr dirty="0"/>
              <a:t>4. </a:t>
            </a:r>
            <a:r>
              <a:rPr b="1" dirty="0"/>
              <a:t>EDA Visualizations:</a:t>
            </a:r>
            <a:r>
              <a:rPr dirty="0"/>
              <a:t> Age, Gender, Billing Distribution, Top Conditions, Monthly Trends using Seaborn &amp; Matplotlib.</a:t>
            </a:r>
          </a:p>
          <a:p>
            <a:pPr marL="0" indent="0">
              <a:buNone/>
            </a:pPr>
            <a:r>
              <a:rPr dirty="0"/>
              <a:t>5. </a:t>
            </a:r>
            <a:r>
              <a:rPr lang="en-US" b="1" dirty="0"/>
              <a:t>I</a:t>
            </a:r>
            <a:r>
              <a:rPr b="1" dirty="0"/>
              <a:t>nterpret &amp; Document Findings:</a:t>
            </a:r>
            <a:r>
              <a:rPr dirty="0"/>
              <a:t> Analyze trends and prepare recommendations for healthcare strategy.</a:t>
            </a:r>
          </a:p>
          <a:p>
            <a:pPr marL="0" indent="0">
              <a:buNone/>
            </a:pPr>
            <a:endParaRPr dirty="0"/>
          </a:p>
          <a:p>
            <a:pPr marL="0" indent="0">
              <a:buNone/>
            </a:pPr>
            <a:r>
              <a:rPr b="1" dirty="0"/>
              <a:t>Best Practices:</a:t>
            </a:r>
            <a:r>
              <a:rPr dirty="0"/>
              <a:t> Document each step, use meaningful visualizations, and maintain data quality throughout.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49130" cy="1143000"/>
          </a:xfrm>
        </p:spPr>
        <p:txBody>
          <a:bodyPr>
            <a:normAutofit/>
          </a:bodyPr>
          <a:lstStyle/>
          <a:p>
            <a:r>
              <a:rPr lang="en-US" sz="4400" dirty="0">
                <a:solidFill>
                  <a:srgbClr val="000000"/>
                </a:solidFill>
                <a:effectLst/>
                <a:latin typeface="Calibri" panose="020F0502020204030204" pitchFamily="34" charset="0"/>
              </a:rPr>
              <a:t>Contents</a:t>
            </a:r>
            <a:endParaRPr dirty="0">
              <a:latin typeface="Calibri"/>
            </a:endParaRPr>
          </a:p>
        </p:txBody>
      </p:sp>
      <p:sp>
        <p:nvSpPr>
          <p:cNvPr id="3" name="Content Placeholder 2"/>
          <p:cNvSpPr>
            <a:spLocks noGrp="1"/>
          </p:cNvSpPr>
          <p:nvPr>
            <p:ph idx="1"/>
          </p:nvPr>
        </p:nvSpPr>
        <p:spPr>
          <a:xfrm>
            <a:off x="457200" y="1600200"/>
            <a:ext cx="13749130" cy="6354762"/>
          </a:xfrm>
        </p:spPr>
        <p:txBody>
          <a:bodyPr>
            <a:normAutofit/>
          </a:bodyPr>
          <a:lstStyle/>
          <a:p>
            <a:pPr marL="0" indent="0" algn="l" rtl="0" eaLnBrk="1" latinLnBrk="0" hangingPunct="1">
              <a:spcBef>
                <a:spcPts val="480"/>
              </a:spcBef>
              <a:buNone/>
            </a:pPr>
            <a:r>
              <a:rPr lang="en-US" sz="2000" b="1" dirty="0">
                <a:solidFill>
                  <a:srgbClr val="000000"/>
                </a:solidFill>
                <a:effectLst/>
                <a:latin typeface="Calibri" panose="020F0502020204030204" pitchFamily="34" charset="0"/>
              </a:rPr>
              <a:t>Overview</a:t>
            </a:r>
            <a:endParaRPr lang="en-US" sz="2000" dirty="0">
              <a:solidFill>
                <a:srgbClr val="000000"/>
              </a:solidFill>
              <a:effectLst/>
              <a:latin typeface="Calibri" panose="020F0502020204030204" pitchFamily="34" charset="0"/>
            </a:endParaRP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Import Necessary Libraries</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Objectives of the Analysis</a:t>
            </a:r>
          </a:p>
          <a:p>
            <a:pPr marL="0" indent="0" algn="l" rtl="0" eaLnBrk="1" latinLnBrk="0" hangingPunct="1">
              <a:spcBef>
                <a:spcPts val="480"/>
              </a:spcBef>
              <a:buNone/>
            </a:pPr>
            <a:br>
              <a:rPr lang="en-US" sz="2000" b="1" dirty="0">
                <a:solidFill>
                  <a:srgbClr val="000000"/>
                </a:solidFill>
                <a:effectLst/>
                <a:latin typeface="Calibri" panose="020F0502020204030204" pitchFamily="34" charset="0"/>
              </a:rPr>
            </a:br>
            <a:r>
              <a:rPr lang="en-US" sz="2000" b="1" dirty="0">
                <a:solidFill>
                  <a:srgbClr val="000000"/>
                </a:solidFill>
                <a:effectLst/>
                <a:latin typeface="Calibri" panose="020F0502020204030204" pitchFamily="34" charset="0"/>
              </a:rPr>
              <a:t>Data Collection and Preparation</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Dataset Summary</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Data Cleaning Methods</a:t>
            </a:r>
          </a:p>
          <a:p>
            <a:pPr marL="0" indent="0" algn="l" rtl="0" eaLnBrk="1" latinLnBrk="0" hangingPunct="1">
              <a:spcBef>
                <a:spcPts val="480"/>
              </a:spcBef>
              <a:buNone/>
            </a:pPr>
            <a:br>
              <a:rPr lang="en-US" sz="2000" b="1" dirty="0">
                <a:solidFill>
                  <a:srgbClr val="000000"/>
                </a:solidFill>
                <a:effectLst/>
                <a:latin typeface="Calibri" panose="020F0502020204030204" pitchFamily="34" charset="0"/>
              </a:rPr>
            </a:br>
            <a:r>
              <a:rPr lang="en-US" sz="2000" b="1" dirty="0">
                <a:solidFill>
                  <a:srgbClr val="000000"/>
                </a:solidFill>
                <a:effectLst/>
                <a:latin typeface="Calibri" panose="020F0502020204030204" pitchFamily="34" charset="0"/>
              </a:rPr>
              <a:t>Exploratory Data Analysis (EDA)</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Analysis of Age Distribution</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Analysis of Gender Distribution</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Examination of Billing Amounts</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Top Five Medical Conditions</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Trends in Monthly Admissions</a:t>
            </a:r>
          </a:p>
          <a:p>
            <a:pPr marL="0" indent="0" algn="l" rtl="0" eaLnBrk="1" latinLnBrk="0" hangingPunct="1">
              <a:spcBef>
                <a:spcPts val="480"/>
              </a:spcBef>
              <a:buNone/>
            </a:pPr>
            <a:br>
              <a:rPr lang="en-US" sz="2000" b="1" dirty="0">
                <a:solidFill>
                  <a:srgbClr val="000000"/>
                </a:solidFill>
                <a:effectLst/>
                <a:latin typeface="Calibri" panose="020F0502020204030204" pitchFamily="34" charset="0"/>
              </a:rPr>
            </a:br>
            <a:r>
              <a:rPr lang="en-US" sz="2000" b="1" dirty="0">
                <a:solidFill>
                  <a:srgbClr val="000000"/>
                </a:solidFill>
                <a:effectLst/>
                <a:latin typeface="Calibri" panose="020F0502020204030204" pitchFamily="34" charset="0"/>
              </a:rPr>
              <a:t>Conclusion and Key Insights</a:t>
            </a:r>
            <a:endParaRPr sz="2000" b="1" dirty="0">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09374" cy="1143000"/>
          </a:xfrm>
        </p:spPr>
        <p:txBody>
          <a:bodyPr/>
          <a:lstStyle/>
          <a:p>
            <a:r>
              <a:rPr lang="en-US" dirty="0"/>
              <a:t>1.1 Importing Necessary Libraries</a:t>
            </a:r>
          </a:p>
        </p:txBody>
      </p:sp>
      <p:sp>
        <p:nvSpPr>
          <p:cNvPr id="3" name="Content Placeholder 2"/>
          <p:cNvSpPr>
            <a:spLocks noGrp="1"/>
          </p:cNvSpPr>
          <p:nvPr>
            <p:ph idx="1"/>
          </p:nvPr>
        </p:nvSpPr>
        <p:spPr>
          <a:xfrm>
            <a:off x="457199" y="1600200"/>
            <a:ext cx="13709375" cy="6354762"/>
          </a:xfrm>
        </p:spPr>
        <p:txBody>
          <a:bodyPr>
            <a:normAutofit fontScale="62500" lnSpcReduction="20000"/>
          </a:bodyPr>
          <a:lstStyle/>
          <a:p>
            <a:pPr marL="0" indent="0">
              <a:buNone/>
            </a:pPr>
            <a:r>
              <a:rPr lang="en-US" sz="5800" dirty="0"/>
              <a:t>Steps to Import Required Libraries:</a:t>
            </a:r>
          </a:p>
          <a:p>
            <a:pPr marL="0" indent="0">
              <a:buNone/>
            </a:pPr>
            <a:endParaRPr lang="en-US" dirty="0"/>
          </a:p>
          <a:p>
            <a:pPr marL="514350" indent="-514350">
              <a:buFont typeface="+mj-lt"/>
              <a:buAutoNum type="arabicPeriod"/>
            </a:pPr>
            <a:r>
              <a:rPr lang="en-US" dirty="0"/>
              <a:t>Install necessary libraries (if not already installed) using `pip install pandas </a:t>
            </a:r>
            <a:r>
              <a:rPr lang="en-US" dirty="0" err="1"/>
              <a:t>numpy</a:t>
            </a:r>
            <a:r>
              <a:rPr lang="en-US" dirty="0"/>
              <a:t> matplotlib seaborn scikit-learn`.</a:t>
            </a:r>
          </a:p>
          <a:p>
            <a:pPr marL="514350" indent="-514350">
              <a:buFont typeface="+mj-lt"/>
              <a:buAutoNum type="arabicPeriod"/>
            </a:pPr>
            <a:r>
              <a:rPr lang="en-US" dirty="0"/>
              <a:t>Import libraries at the top of your notebook:</a:t>
            </a:r>
          </a:p>
          <a:p>
            <a:pPr marL="0" indent="0">
              <a:buNone/>
            </a:pPr>
            <a:endParaRPr lang="en-US" dirty="0"/>
          </a:p>
          <a:p>
            <a:pPr marL="0" indent="0">
              <a:buNone/>
            </a:pPr>
            <a:endParaRPr lang="en-US" dirty="0"/>
          </a:p>
          <a:p>
            <a:pPr marL="0" indent="0">
              <a:buNone/>
            </a:pPr>
            <a:r>
              <a:rPr lang="en-US" dirty="0"/>
              <a:t>import pandas as pd</a:t>
            </a:r>
          </a:p>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seaborn as </a:t>
            </a:r>
            <a:r>
              <a:rPr lang="en-US" dirty="0" err="1"/>
              <a:t>sns</a:t>
            </a:r>
            <a:endParaRPr lang="en-US" dirty="0"/>
          </a:p>
          <a:p>
            <a:pPr marL="0" indent="0">
              <a:buNone/>
            </a:pPr>
            <a:r>
              <a:rPr lang="en-US" dirty="0"/>
              <a:t>from </a:t>
            </a:r>
            <a:r>
              <a:rPr lang="en-US" dirty="0" err="1"/>
              <a:t>sklearn.model_selection</a:t>
            </a:r>
            <a:r>
              <a:rPr lang="en-US" dirty="0"/>
              <a:t> import </a:t>
            </a:r>
            <a:r>
              <a:rPr lang="en-US" dirty="0" err="1"/>
              <a:t>train_test_split</a:t>
            </a:r>
            <a:endParaRPr lang="en-US" dirty="0"/>
          </a:p>
          <a:p>
            <a:pPr marL="0" indent="0">
              <a:buNone/>
            </a:pPr>
            <a:r>
              <a:rPr lang="en-US" dirty="0"/>
              <a:t>from </a:t>
            </a:r>
            <a:r>
              <a:rPr lang="en-US" dirty="0" err="1"/>
              <a:t>sklearn.preprocessing</a:t>
            </a:r>
            <a:r>
              <a:rPr lang="en-US" dirty="0"/>
              <a:t> import </a:t>
            </a:r>
            <a:r>
              <a:rPr lang="en-US" dirty="0" err="1"/>
              <a:t>LabelEncoder</a:t>
            </a:r>
            <a:r>
              <a:rPr lang="en-US" dirty="0"/>
              <a:t>, </a:t>
            </a:r>
            <a:r>
              <a:rPr lang="en-US" dirty="0" err="1"/>
              <a:t>StandardScaler</a:t>
            </a:r>
            <a:endParaRPr lang="en-US" dirty="0"/>
          </a:p>
          <a:p>
            <a:pPr marL="0" indent="0">
              <a:buNone/>
            </a:pPr>
            <a:r>
              <a:rPr lang="en-US" dirty="0"/>
              <a:t>from </a:t>
            </a:r>
            <a:r>
              <a:rPr lang="en-US" dirty="0" err="1"/>
              <a:t>sklearn.ensemble</a:t>
            </a:r>
            <a:r>
              <a:rPr lang="en-US" dirty="0"/>
              <a:t> import </a:t>
            </a:r>
            <a:r>
              <a:rPr lang="en-US" dirty="0" err="1"/>
              <a:t>RandomForestClassifier</a:t>
            </a:r>
            <a:r>
              <a:rPr lang="en-US" dirty="0"/>
              <a:t>, </a:t>
            </a:r>
            <a:r>
              <a:rPr lang="en-US" dirty="0" err="1"/>
              <a:t>GradientBoostingRegressor</a:t>
            </a:r>
            <a:endParaRPr lang="en-US" dirty="0"/>
          </a:p>
          <a:p>
            <a:pPr marL="0" indent="0">
              <a:buNone/>
            </a:pPr>
            <a:r>
              <a:rPr lang="en-US" dirty="0"/>
              <a:t>from </a:t>
            </a:r>
            <a:r>
              <a:rPr lang="en-US" dirty="0" err="1"/>
              <a:t>sklearn.linear_model</a:t>
            </a:r>
            <a:r>
              <a:rPr lang="en-US" dirty="0"/>
              <a:t> import </a:t>
            </a:r>
            <a:r>
              <a:rPr lang="en-US" dirty="0" err="1"/>
              <a:t>LinearRegression</a:t>
            </a:r>
            <a:endParaRPr lang="en-US" dirty="0"/>
          </a:p>
          <a:p>
            <a:pPr marL="0" indent="0">
              <a:buNone/>
            </a:pPr>
            <a:r>
              <a:rPr lang="en-US" dirty="0"/>
              <a:t>from </a:t>
            </a:r>
            <a:r>
              <a:rPr lang="en-US" dirty="0" err="1"/>
              <a:t>sklearn.decomposition</a:t>
            </a:r>
            <a:r>
              <a:rPr lang="en-US" dirty="0"/>
              <a:t> import PCA</a:t>
            </a:r>
          </a:p>
          <a:p>
            <a:pPr marL="0" indent="0">
              <a:buNone/>
            </a:pPr>
            <a:r>
              <a:rPr lang="en-US" dirty="0"/>
              <a:t>from </a:t>
            </a:r>
            <a:r>
              <a:rPr lang="en-US" dirty="0" err="1"/>
              <a:t>sklearn.metrics</a:t>
            </a:r>
            <a:r>
              <a:rPr lang="en-US" dirty="0"/>
              <a:t> import </a:t>
            </a:r>
            <a:r>
              <a:rPr lang="en-US" dirty="0" err="1"/>
              <a:t>classification_report</a:t>
            </a:r>
            <a:r>
              <a:rPr lang="en-US" dirty="0"/>
              <a:t>, </a:t>
            </a:r>
            <a:r>
              <a:rPr lang="en-US" dirty="0" err="1"/>
              <a:t>confusion_matrix</a:t>
            </a:r>
            <a:r>
              <a:rPr lang="en-US" dirty="0"/>
              <a:t>, </a:t>
            </a:r>
            <a:r>
              <a:rPr lang="en-US" dirty="0" err="1"/>
              <a:t>mean_squared_error</a:t>
            </a:r>
            <a:r>
              <a:rPr lang="en-US" dirty="0"/>
              <a:t>, r2_score</a:t>
            </a:r>
          </a:p>
          <a:p>
            <a:pPr marL="0" indent="0">
              <a:buNone/>
            </a:pPr>
            <a:r>
              <a:rPr lang="en-US" dirty="0" err="1"/>
              <a:t>sns.set</a:t>
            </a:r>
            <a:r>
              <a:rPr lang="en-US" dirty="0"/>
              <a:t>(style='</a:t>
            </a:r>
            <a:r>
              <a:rPr lang="en-US" dirty="0" err="1"/>
              <a:t>whitegrid</a:t>
            </a:r>
            <a:r>
              <a:rPr lang="en-US" dirty="0"/>
              <a:t>')</a:t>
            </a:r>
          </a:p>
          <a:p>
            <a:pPr marL="0" indent="0">
              <a:buNone/>
            </a:pPr>
            <a:endParaRPr lang="en-US" dirty="0"/>
          </a:p>
          <a:p>
            <a:pPr marL="0" indent="0">
              <a:buNone/>
            </a:pPr>
            <a:endParaRPr lang="en-US" dirty="0"/>
          </a:p>
          <a:p>
            <a:pPr marL="0" indent="0">
              <a:buNone/>
            </a:pPr>
            <a:r>
              <a:rPr lang="en-US" dirty="0"/>
              <a:t>3. These libraries will cover data manipulation, visualization, and modeling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1.2 Objective of Analysis</a:t>
            </a:r>
          </a:p>
        </p:txBody>
      </p:sp>
      <p:sp>
        <p:nvSpPr>
          <p:cNvPr id="3" name="Content Placeholder 2"/>
          <p:cNvSpPr>
            <a:spLocks noGrp="1"/>
          </p:cNvSpPr>
          <p:nvPr>
            <p:ph idx="1"/>
          </p:nvPr>
        </p:nvSpPr>
        <p:spPr>
          <a:xfrm>
            <a:off x="457200" y="1600200"/>
            <a:ext cx="13709374" cy="6245087"/>
          </a:xfrm>
        </p:spPr>
        <p:txBody>
          <a:bodyPr>
            <a:normAutofit lnSpcReduction="10000"/>
          </a:bodyPr>
          <a:lstStyle/>
          <a:p>
            <a:pPr marL="0" indent="0">
              <a:buNone/>
            </a:pPr>
            <a:r>
              <a:rPr dirty="0"/>
              <a:t>The primary objectives of this Healthcare Data Analysis are:</a:t>
            </a:r>
          </a:p>
          <a:p>
            <a:pPr marL="0" indent="0">
              <a:buNone/>
            </a:pPr>
            <a:endParaRPr dirty="0"/>
          </a:p>
          <a:p>
            <a:pPr marL="0" indent="0">
              <a:buNone/>
            </a:pPr>
            <a:r>
              <a:rPr dirty="0"/>
              <a:t>1. </a:t>
            </a:r>
            <a:r>
              <a:rPr b="1" dirty="0"/>
              <a:t>Understand Patient Demographics:</a:t>
            </a:r>
            <a:r>
              <a:rPr dirty="0"/>
              <a:t> Analyze age and gender distributions to identify key patient segments.</a:t>
            </a:r>
          </a:p>
          <a:p>
            <a:pPr marL="0" indent="0">
              <a:buNone/>
            </a:pPr>
            <a:r>
              <a:rPr dirty="0"/>
              <a:t>2. </a:t>
            </a:r>
            <a:r>
              <a:rPr b="1" dirty="0"/>
              <a:t>Explore Medical &amp; Financial Records</a:t>
            </a:r>
            <a:r>
              <a:rPr lang="en-US" b="1" dirty="0"/>
              <a:t>: </a:t>
            </a:r>
            <a:r>
              <a:rPr dirty="0"/>
              <a:t>Investigate common medical conditions, billing amounts, and hospital admissions.</a:t>
            </a:r>
          </a:p>
          <a:p>
            <a:pPr marL="0" indent="0">
              <a:buNone/>
            </a:pPr>
            <a:r>
              <a:rPr dirty="0"/>
              <a:t>3. </a:t>
            </a:r>
            <a:r>
              <a:rPr b="1" dirty="0"/>
              <a:t>Identify Trends &amp; Patterns:</a:t>
            </a:r>
            <a:r>
              <a:rPr dirty="0"/>
              <a:t> Examine admission trends over time and top recurring conditions.</a:t>
            </a:r>
          </a:p>
          <a:p>
            <a:pPr marL="0" indent="0">
              <a:buNone/>
            </a:pPr>
            <a:r>
              <a:rPr dirty="0"/>
              <a:t>4. </a:t>
            </a:r>
            <a:r>
              <a:rPr b="1" dirty="0"/>
              <a:t>Data Cleaning &amp; Preparation</a:t>
            </a:r>
            <a:r>
              <a:rPr lang="en-US" b="1" dirty="0"/>
              <a:t>: </a:t>
            </a:r>
            <a:r>
              <a:rPr dirty="0"/>
              <a:t>Ensure data consistency, remove erroneous or duplicate records.</a:t>
            </a:r>
          </a:p>
          <a:p>
            <a:pPr marL="0" indent="0">
              <a:buNone/>
            </a:pPr>
            <a:r>
              <a:rPr dirty="0"/>
              <a:t>5. </a:t>
            </a:r>
            <a:r>
              <a:rPr b="1" dirty="0"/>
              <a:t>Support Decision Making:</a:t>
            </a:r>
            <a:r>
              <a:rPr lang="en-US" b="1" dirty="0"/>
              <a:t> </a:t>
            </a:r>
            <a:r>
              <a:rPr dirty="0"/>
              <a:t>Provide actionable insights for healthcare providers and policymakers.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2.1 Dataset </a:t>
            </a:r>
            <a:r>
              <a:rPr lang="en-US" dirty="0"/>
              <a:t>Summary</a:t>
            </a:r>
            <a:endParaRPr dirty="0"/>
          </a:p>
        </p:txBody>
      </p:sp>
      <p:sp>
        <p:nvSpPr>
          <p:cNvPr id="3" name="Content Placeholder 2"/>
          <p:cNvSpPr>
            <a:spLocks noGrp="1"/>
          </p:cNvSpPr>
          <p:nvPr>
            <p:ph idx="1"/>
          </p:nvPr>
        </p:nvSpPr>
        <p:spPr>
          <a:xfrm>
            <a:off x="457200" y="1600200"/>
            <a:ext cx="13682870" cy="6354762"/>
          </a:xfrm>
        </p:spPr>
        <p:txBody>
          <a:bodyPr>
            <a:normAutofit lnSpcReduction="10000"/>
          </a:bodyPr>
          <a:lstStyle/>
          <a:p>
            <a:pPr marL="0" indent="0">
              <a:buNone/>
            </a:pPr>
            <a:r>
              <a:rPr sz="3900" dirty="0"/>
              <a:t>Steps to Load and Explore the Dataset:</a:t>
            </a:r>
          </a:p>
          <a:p>
            <a:pPr marL="0" indent="0">
              <a:buNone/>
            </a:pPr>
            <a:endParaRPr dirty="0"/>
          </a:p>
          <a:p>
            <a:pPr marL="514350" indent="-514350">
              <a:buFont typeface="+mj-lt"/>
              <a:buAutoNum type="arabicPeriod"/>
            </a:pPr>
            <a:r>
              <a:rPr dirty="0"/>
              <a:t>Ensure the dataset CSV file (e.g., `healthcare_dataset.csv`) is in your working directory.</a:t>
            </a:r>
          </a:p>
          <a:p>
            <a:pPr marL="514350" indent="-514350">
              <a:buFont typeface="+mj-lt"/>
              <a:buAutoNum type="arabicPeriod"/>
            </a:pPr>
            <a:r>
              <a:rPr dirty="0"/>
              <a:t>Load the dataset using Pandas:</a:t>
            </a:r>
          </a:p>
          <a:p>
            <a:pPr marL="514350" indent="-514350">
              <a:buFont typeface="+mj-lt"/>
              <a:buAutoNum type="arabicPeriod"/>
            </a:pPr>
            <a:endParaRPr dirty="0"/>
          </a:p>
          <a:p>
            <a:pPr marL="0" indent="0">
              <a:buNone/>
            </a:pPr>
            <a:r>
              <a:rPr sz="1900" dirty="0"/>
              <a:t>import pandas as pd</a:t>
            </a:r>
          </a:p>
          <a:p>
            <a:pPr marL="0" indent="0">
              <a:buNone/>
            </a:pPr>
            <a:r>
              <a:rPr sz="1900" dirty="0" err="1"/>
              <a:t>df</a:t>
            </a:r>
            <a:r>
              <a:rPr sz="1900" dirty="0"/>
              <a:t> = </a:t>
            </a:r>
            <a:r>
              <a:rPr sz="1900" dirty="0" err="1"/>
              <a:t>pd.read_csv</a:t>
            </a:r>
            <a:r>
              <a:rPr sz="1900" dirty="0"/>
              <a:t>('healthcare_dataset.csv')</a:t>
            </a:r>
          </a:p>
          <a:p>
            <a:pPr marL="0" indent="0">
              <a:buNone/>
            </a:pPr>
            <a:r>
              <a:rPr sz="1900" dirty="0" err="1"/>
              <a:t>df.head</a:t>
            </a:r>
            <a:r>
              <a:rPr sz="1900" dirty="0"/>
              <a:t>()  # Preview the first few rows</a:t>
            </a:r>
          </a:p>
          <a:p>
            <a:pPr marL="0" indent="0">
              <a:buNone/>
            </a:pPr>
            <a:r>
              <a:rPr sz="1900" dirty="0"/>
              <a:t>df.info()  # Check data types and null values</a:t>
            </a:r>
          </a:p>
          <a:p>
            <a:pPr marL="514350" indent="-514350">
              <a:buFont typeface="+mj-lt"/>
              <a:buAutoNum type="arabicPeriod"/>
            </a:pPr>
            <a:endParaRPr lang="en-US" dirty="0"/>
          </a:p>
          <a:p>
            <a:pPr marL="0" indent="0">
              <a:buNone/>
            </a:pPr>
            <a:r>
              <a:rPr lang="en-US" dirty="0"/>
              <a:t>3.  R</a:t>
            </a:r>
            <a:r>
              <a:rPr dirty="0"/>
              <a:t>eview key columns like Name, Gender, Age, Medical Condition, Billing Amount, and Admission Dates.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2.2 Data Cleaning Process</a:t>
            </a:r>
          </a:p>
        </p:txBody>
      </p:sp>
      <p:sp>
        <p:nvSpPr>
          <p:cNvPr id="3" name="Content Placeholder 2"/>
          <p:cNvSpPr>
            <a:spLocks noGrp="1"/>
          </p:cNvSpPr>
          <p:nvPr>
            <p:ph idx="1"/>
          </p:nvPr>
        </p:nvSpPr>
        <p:spPr>
          <a:xfrm>
            <a:off x="457200" y="1600200"/>
            <a:ext cx="13709374" cy="6152322"/>
          </a:xfrm>
        </p:spPr>
        <p:txBody>
          <a:bodyPr>
            <a:normAutofit fontScale="55000" lnSpcReduction="20000"/>
          </a:bodyPr>
          <a:lstStyle/>
          <a:p>
            <a:pPr marL="0" indent="0">
              <a:buNone/>
            </a:pPr>
            <a:r>
              <a:rPr sz="9300" dirty="0"/>
              <a:t>**Steps for Data Cleaning:**</a:t>
            </a:r>
          </a:p>
          <a:p>
            <a:pPr marL="0" indent="0">
              <a:buNone/>
            </a:pPr>
            <a:endParaRPr dirty="0"/>
          </a:p>
          <a:p>
            <a:pPr marL="0" indent="0">
              <a:buNone/>
            </a:pPr>
            <a:r>
              <a:rPr lang="en-US" b="1" dirty="0"/>
              <a:t>S</a:t>
            </a:r>
            <a:r>
              <a:rPr b="1" dirty="0"/>
              <a:t>tandardize Text Columns:</a:t>
            </a:r>
          </a:p>
          <a:p>
            <a:pPr marL="0" indent="0">
              <a:buNone/>
            </a:pPr>
            <a:r>
              <a:rPr dirty="0" err="1"/>
              <a:t>text_cols</a:t>
            </a:r>
            <a:r>
              <a:rPr dirty="0"/>
              <a:t> = ['Name', 'Gender', 'Blood Type', 'Medical Condition', 'Doctor',</a:t>
            </a:r>
          </a:p>
          <a:p>
            <a:pPr marL="0" indent="0">
              <a:buNone/>
            </a:pPr>
            <a:r>
              <a:rPr dirty="0"/>
              <a:t>             'Hospital', 'Insurance Provider', 'Admission Type', 'Medication', 'Test Results']</a:t>
            </a:r>
          </a:p>
          <a:p>
            <a:pPr marL="0" indent="0">
              <a:buNone/>
            </a:pPr>
            <a:r>
              <a:rPr dirty="0"/>
              <a:t>for col in </a:t>
            </a:r>
            <a:r>
              <a:rPr dirty="0" err="1"/>
              <a:t>text_cols</a:t>
            </a:r>
            <a:r>
              <a:rPr dirty="0"/>
              <a:t>:</a:t>
            </a:r>
          </a:p>
          <a:p>
            <a:pPr marL="0" indent="0">
              <a:buNone/>
            </a:pPr>
            <a:r>
              <a:rPr dirty="0"/>
              <a:t>    </a:t>
            </a:r>
            <a:r>
              <a:rPr dirty="0" err="1"/>
              <a:t>df</a:t>
            </a:r>
            <a:r>
              <a:rPr dirty="0"/>
              <a:t>[col] = </a:t>
            </a:r>
            <a:r>
              <a:rPr dirty="0" err="1"/>
              <a:t>df</a:t>
            </a:r>
            <a:r>
              <a:rPr dirty="0"/>
              <a:t>[col].</a:t>
            </a:r>
            <a:r>
              <a:rPr dirty="0" err="1"/>
              <a:t>str.title</a:t>
            </a:r>
            <a:r>
              <a:rPr dirty="0"/>
              <a:t>().</a:t>
            </a:r>
            <a:r>
              <a:rPr dirty="0" err="1"/>
              <a:t>str.strip</a:t>
            </a:r>
            <a:r>
              <a:rPr dirty="0"/>
              <a:t>()</a:t>
            </a:r>
          </a:p>
          <a:p>
            <a:pPr marL="0" indent="0">
              <a:buNone/>
            </a:pPr>
            <a:endParaRPr lang="en-US" dirty="0"/>
          </a:p>
          <a:p>
            <a:pPr marL="0" indent="0">
              <a:buNone/>
            </a:pPr>
            <a:r>
              <a:rPr lang="en-US" b="1" dirty="0"/>
              <a:t>C</a:t>
            </a:r>
            <a:r>
              <a:rPr b="1" dirty="0"/>
              <a:t>onvert Date Columns:</a:t>
            </a:r>
          </a:p>
          <a:p>
            <a:pPr marL="0" indent="0">
              <a:buNone/>
            </a:pPr>
            <a:endParaRPr dirty="0"/>
          </a:p>
          <a:p>
            <a:pPr marL="0" indent="0">
              <a:buNone/>
            </a:pPr>
            <a:r>
              <a:rPr dirty="0" err="1"/>
              <a:t>df</a:t>
            </a:r>
            <a:r>
              <a:rPr dirty="0"/>
              <a:t>['Date of Admission'] = </a:t>
            </a:r>
            <a:r>
              <a:rPr dirty="0" err="1"/>
              <a:t>pd.to_datetime</a:t>
            </a:r>
            <a:r>
              <a:rPr dirty="0"/>
              <a:t>(</a:t>
            </a:r>
            <a:r>
              <a:rPr dirty="0" err="1"/>
              <a:t>df</a:t>
            </a:r>
            <a:r>
              <a:rPr dirty="0"/>
              <a:t>['Date of Admission'])</a:t>
            </a:r>
          </a:p>
          <a:p>
            <a:pPr marL="0" indent="0">
              <a:buNone/>
            </a:pPr>
            <a:r>
              <a:rPr dirty="0" err="1"/>
              <a:t>df</a:t>
            </a:r>
            <a:r>
              <a:rPr dirty="0"/>
              <a:t>['Discharge Date'] = </a:t>
            </a:r>
            <a:r>
              <a:rPr dirty="0" err="1"/>
              <a:t>pd.to_datetime</a:t>
            </a:r>
            <a:r>
              <a:rPr dirty="0"/>
              <a:t>(</a:t>
            </a:r>
            <a:r>
              <a:rPr dirty="0" err="1"/>
              <a:t>df</a:t>
            </a:r>
            <a:r>
              <a:rPr dirty="0"/>
              <a:t>['Discharge Date'])</a:t>
            </a:r>
          </a:p>
          <a:p>
            <a:pPr marL="0" indent="0">
              <a:buNone/>
            </a:pPr>
            <a:endParaRPr lang="en-US" dirty="0"/>
          </a:p>
          <a:p>
            <a:pPr marL="0" indent="0">
              <a:buNone/>
            </a:pPr>
            <a:r>
              <a:rPr b="1" dirty="0"/>
              <a:t>Remove Negative Billing Entries:</a:t>
            </a:r>
          </a:p>
          <a:p>
            <a:pPr marL="0" indent="0">
              <a:buNone/>
            </a:pPr>
            <a:endParaRPr lang="en-US" dirty="0"/>
          </a:p>
          <a:p>
            <a:pPr marL="0" indent="0">
              <a:buNone/>
            </a:pPr>
            <a:r>
              <a:rPr dirty="0" err="1"/>
              <a:t>df</a:t>
            </a:r>
            <a:r>
              <a:rPr dirty="0"/>
              <a:t> = </a:t>
            </a:r>
            <a:r>
              <a:rPr dirty="0" err="1"/>
              <a:t>df</a:t>
            </a:r>
            <a:r>
              <a:rPr dirty="0"/>
              <a:t>[</a:t>
            </a:r>
            <a:r>
              <a:rPr dirty="0" err="1"/>
              <a:t>df</a:t>
            </a:r>
            <a:r>
              <a:rPr dirty="0"/>
              <a:t>['Billing Amount'] &gt;= 0]</a:t>
            </a:r>
          </a:p>
          <a:p>
            <a:pPr marL="0" indent="0">
              <a:buNone/>
            </a:pPr>
            <a:endParaRPr lang="en-US" dirty="0"/>
          </a:p>
          <a:p>
            <a:pPr marL="0" indent="0">
              <a:buNone/>
            </a:pPr>
            <a:r>
              <a:rPr lang="en-US" b="1" dirty="0"/>
              <a:t>R</a:t>
            </a:r>
            <a:r>
              <a:rPr b="1" dirty="0"/>
              <a:t>emove Duplicate Records:</a:t>
            </a:r>
          </a:p>
          <a:p>
            <a:pPr marL="0" indent="0">
              <a:buNone/>
            </a:pPr>
            <a:endParaRPr lang="en-US" dirty="0"/>
          </a:p>
          <a:p>
            <a:pPr marL="0" indent="0">
              <a:buNone/>
            </a:pPr>
            <a:r>
              <a:rPr dirty="0" err="1"/>
              <a:t>df</a:t>
            </a:r>
            <a:r>
              <a:rPr dirty="0"/>
              <a:t> = </a:t>
            </a:r>
            <a:r>
              <a:rPr dirty="0" err="1"/>
              <a:t>df.drop_duplicates</a:t>
            </a:r>
            <a:r>
              <a:rPr dirty="0"/>
              <a:t>(subset=['Name', 'Date of Admission']).</a:t>
            </a:r>
            <a:r>
              <a:rPr dirty="0" err="1"/>
              <a:t>reset_index</a:t>
            </a:r>
            <a:r>
              <a:rPr dirty="0"/>
              <a:t>(drop=True)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682870" cy="1143000"/>
          </a:xfrm>
        </p:spPr>
        <p:txBody>
          <a:bodyPr/>
          <a:lstStyle/>
          <a:p>
            <a:r>
              <a:rPr dirty="0"/>
              <a:t>3.1 Age Distribution</a:t>
            </a:r>
          </a:p>
        </p:txBody>
      </p:sp>
      <p:sp>
        <p:nvSpPr>
          <p:cNvPr id="3" name="Content Placeholder 2"/>
          <p:cNvSpPr>
            <a:spLocks noGrp="1"/>
          </p:cNvSpPr>
          <p:nvPr>
            <p:ph idx="1"/>
          </p:nvPr>
        </p:nvSpPr>
        <p:spPr>
          <a:xfrm>
            <a:off x="457200" y="1600200"/>
            <a:ext cx="13682870" cy="4959626"/>
          </a:xfrm>
        </p:spPr>
        <p:txBody>
          <a:bodyPr>
            <a:normAutofit fontScale="62500" lnSpcReduction="20000"/>
          </a:bodyPr>
          <a:lstStyle/>
          <a:p>
            <a:pPr marL="0" indent="0">
              <a:buNone/>
            </a:pPr>
            <a:r>
              <a:rPr sz="5100" b="1" dirty="0"/>
              <a:t>Steps to Visualize Age Distribution:</a:t>
            </a:r>
          </a:p>
          <a:p>
            <a:pPr marL="0" indent="0">
              <a:buNone/>
            </a:pPr>
            <a:endParaRPr dirty="0"/>
          </a:p>
          <a:p>
            <a:pPr marL="514350" indent="-514350">
              <a:buFont typeface="+mj-lt"/>
              <a:buAutoNum type="arabicPeriod"/>
            </a:pPr>
            <a:r>
              <a:rPr dirty="0"/>
              <a:t>Use Seaborn's `</a:t>
            </a:r>
            <a:r>
              <a:rPr dirty="0" err="1"/>
              <a:t>histplot</a:t>
            </a:r>
            <a:r>
              <a:rPr dirty="0"/>
              <a:t>()` to plot the histogram:</a:t>
            </a:r>
          </a:p>
          <a:p>
            <a:pPr marL="0" indent="0">
              <a:buNone/>
            </a:pPr>
            <a:endParaRPr lang="en-US" dirty="0"/>
          </a:p>
          <a:p>
            <a:pPr marL="0" indent="0">
              <a:buNone/>
            </a:pPr>
            <a:r>
              <a:rPr dirty="0"/>
              <a:t>import </a:t>
            </a:r>
            <a:r>
              <a:rPr dirty="0" err="1"/>
              <a:t>matplotlib.pyplot</a:t>
            </a:r>
            <a:r>
              <a:rPr dirty="0"/>
              <a:t> as </a:t>
            </a:r>
            <a:r>
              <a:rPr dirty="0" err="1"/>
              <a:t>plt</a:t>
            </a:r>
            <a:endParaRPr dirty="0"/>
          </a:p>
          <a:p>
            <a:pPr marL="0" indent="0">
              <a:buNone/>
            </a:pPr>
            <a:r>
              <a:rPr dirty="0"/>
              <a:t>import seaborn as </a:t>
            </a:r>
            <a:r>
              <a:rPr dirty="0" err="1"/>
              <a:t>sns</a:t>
            </a:r>
            <a:endParaRPr dirty="0"/>
          </a:p>
          <a:p>
            <a:pPr marL="0" indent="0">
              <a:buNone/>
            </a:pPr>
            <a:endParaRPr dirty="0"/>
          </a:p>
          <a:p>
            <a:pPr marL="0" indent="0">
              <a:buNone/>
            </a:pPr>
            <a:r>
              <a:rPr dirty="0" err="1"/>
              <a:t>plt.figure</a:t>
            </a:r>
            <a:r>
              <a:rPr dirty="0"/>
              <a:t>(</a:t>
            </a:r>
            <a:r>
              <a:rPr dirty="0" err="1"/>
              <a:t>figsize</a:t>
            </a:r>
            <a:r>
              <a:rPr dirty="0"/>
              <a:t>=(10, 6))</a:t>
            </a:r>
          </a:p>
          <a:p>
            <a:pPr marL="0" indent="0">
              <a:buNone/>
            </a:pPr>
            <a:r>
              <a:rPr dirty="0" err="1"/>
              <a:t>sns.histplot</a:t>
            </a:r>
            <a:r>
              <a:rPr dirty="0"/>
              <a:t>(</a:t>
            </a:r>
            <a:r>
              <a:rPr dirty="0" err="1"/>
              <a:t>df</a:t>
            </a:r>
            <a:r>
              <a:rPr dirty="0"/>
              <a:t>['Age'], bins=30, </a:t>
            </a:r>
            <a:r>
              <a:rPr dirty="0" err="1"/>
              <a:t>kde</a:t>
            </a:r>
            <a:r>
              <a:rPr dirty="0"/>
              <a:t>=True)</a:t>
            </a:r>
          </a:p>
          <a:p>
            <a:pPr marL="0" indent="0">
              <a:buNone/>
            </a:pPr>
            <a:r>
              <a:rPr dirty="0" err="1"/>
              <a:t>plt.title</a:t>
            </a:r>
            <a:r>
              <a:rPr dirty="0"/>
              <a:t>('Age Distribution of Patients')</a:t>
            </a:r>
          </a:p>
          <a:p>
            <a:pPr marL="0" indent="0">
              <a:buNone/>
            </a:pPr>
            <a:r>
              <a:rPr dirty="0" err="1"/>
              <a:t>plt.xlabel</a:t>
            </a:r>
            <a:r>
              <a:rPr dirty="0"/>
              <a:t>('Age')</a:t>
            </a:r>
          </a:p>
          <a:p>
            <a:pPr marL="0" indent="0">
              <a:buNone/>
            </a:pPr>
            <a:r>
              <a:rPr dirty="0" err="1"/>
              <a:t>plt.ylabel</a:t>
            </a:r>
            <a:r>
              <a:rPr dirty="0"/>
              <a:t>('Frequency')</a:t>
            </a:r>
          </a:p>
          <a:p>
            <a:pPr marL="0" indent="0">
              <a:buNone/>
            </a:pPr>
            <a:r>
              <a:rPr dirty="0" err="1"/>
              <a:t>plt.show</a:t>
            </a:r>
            <a:r>
              <a:rPr dirty="0"/>
              <a:t>()</a:t>
            </a:r>
          </a:p>
          <a:p>
            <a:pPr marL="0" indent="0">
              <a:buNone/>
            </a:pPr>
            <a:endParaRPr lang="en-US" dirty="0"/>
          </a:p>
          <a:p>
            <a:pPr marL="0" indent="0">
              <a:buNone/>
            </a:pPr>
            <a:r>
              <a:rPr lang="en-US" dirty="0"/>
              <a:t>2.     </a:t>
            </a:r>
            <a:r>
              <a:rPr dirty="0"/>
              <a:t>Analyze where most patients fall and check for age-related trends.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09374" cy="1143000"/>
          </a:xfrm>
        </p:spPr>
        <p:txBody>
          <a:bodyPr/>
          <a:lstStyle/>
          <a:p>
            <a:r>
              <a:rPr dirty="0"/>
              <a:t>3.2 Gender Distribution</a:t>
            </a:r>
          </a:p>
        </p:txBody>
      </p:sp>
      <p:sp>
        <p:nvSpPr>
          <p:cNvPr id="3" name="Content Placeholder 2"/>
          <p:cNvSpPr>
            <a:spLocks noGrp="1"/>
          </p:cNvSpPr>
          <p:nvPr>
            <p:ph idx="1"/>
          </p:nvPr>
        </p:nvSpPr>
        <p:spPr>
          <a:xfrm>
            <a:off x="457199" y="1600200"/>
            <a:ext cx="13709373" cy="5171661"/>
          </a:xfrm>
        </p:spPr>
        <p:txBody>
          <a:bodyPr>
            <a:normAutofit fontScale="92500" lnSpcReduction="20000"/>
          </a:bodyPr>
          <a:lstStyle/>
          <a:p>
            <a:pPr marL="0" indent="0">
              <a:buNone/>
            </a:pPr>
            <a:r>
              <a:rPr dirty="0"/>
              <a:t>Steps to Visualize Gender Distribution</a:t>
            </a:r>
            <a:r>
              <a:rPr lang="en-US" dirty="0"/>
              <a:t>:</a:t>
            </a:r>
            <a:endParaRPr dirty="0"/>
          </a:p>
          <a:p>
            <a:pPr marL="0" indent="0">
              <a:buNone/>
            </a:pPr>
            <a:endParaRPr dirty="0"/>
          </a:p>
          <a:p>
            <a:pPr marL="514350" indent="-514350">
              <a:buFont typeface="+mj-lt"/>
              <a:buAutoNum type="arabicPeriod"/>
            </a:pPr>
            <a:r>
              <a:rPr dirty="0"/>
              <a:t>Use Seaborn's `</a:t>
            </a:r>
            <a:r>
              <a:rPr dirty="0" err="1"/>
              <a:t>countplot</a:t>
            </a:r>
            <a:r>
              <a:rPr dirty="0"/>
              <a:t>()` to show gender counts:</a:t>
            </a:r>
          </a:p>
          <a:p>
            <a:pPr marL="0" indent="0">
              <a:buNone/>
            </a:pPr>
            <a:endParaRPr dirty="0"/>
          </a:p>
          <a:p>
            <a:pPr marL="0" indent="0">
              <a:buNone/>
            </a:pPr>
            <a:r>
              <a:rPr dirty="0" err="1"/>
              <a:t>plt.figure</a:t>
            </a:r>
            <a:r>
              <a:rPr dirty="0"/>
              <a:t>(</a:t>
            </a:r>
            <a:r>
              <a:rPr dirty="0" err="1"/>
              <a:t>figsize</a:t>
            </a:r>
            <a:r>
              <a:rPr dirty="0"/>
              <a:t>=(6, 4))</a:t>
            </a:r>
          </a:p>
          <a:p>
            <a:pPr marL="0" indent="0">
              <a:buNone/>
            </a:pPr>
            <a:r>
              <a:rPr dirty="0" err="1"/>
              <a:t>sns.countplot</a:t>
            </a:r>
            <a:r>
              <a:rPr dirty="0"/>
              <a:t>(data=</a:t>
            </a:r>
            <a:r>
              <a:rPr dirty="0" err="1"/>
              <a:t>df</a:t>
            </a:r>
            <a:r>
              <a:rPr dirty="0"/>
              <a:t>, x='Gender')</a:t>
            </a:r>
          </a:p>
          <a:p>
            <a:pPr marL="0" indent="0">
              <a:buNone/>
            </a:pPr>
            <a:r>
              <a:rPr dirty="0" err="1"/>
              <a:t>plt.title</a:t>
            </a:r>
            <a:r>
              <a:rPr dirty="0"/>
              <a:t>('Gender Distribution')</a:t>
            </a:r>
          </a:p>
          <a:p>
            <a:pPr marL="0" indent="0">
              <a:buNone/>
            </a:pPr>
            <a:r>
              <a:rPr dirty="0" err="1"/>
              <a:t>plt.ylabel</a:t>
            </a:r>
            <a:r>
              <a:rPr dirty="0"/>
              <a:t>('Number of Patients')</a:t>
            </a:r>
          </a:p>
          <a:p>
            <a:pPr marL="0" indent="0">
              <a:buNone/>
            </a:pPr>
            <a:r>
              <a:rPr dirty="0" err="1"/>
              <a:t>plt.show</a:t>
            </a:r>
            <a:r>
              <a:rPr dirty="0"/>
              <a:t>()</a:t>
            </a:r>
          </a:p>
          <a:p>
            <a:pPr marL="514350" indent="-514350">
              <a:buFont typeface="+mj-lt"/>
              <a:buAutoNum type="arabicPeriod" startAt="2"/>
            </a:pPr>
            <a:endParaRPr lang="en-US" dirty="0"/>
          </a:p>
          <a:p>
            <a:pPr marL="514350" indent="-514350">
              <a:buFont typeface="+mj-lt"/>
              <a:buAutoNum type="arabicPeriod" startAt="2"/>
            </a:pPr>
            <a:r>
              <a:rPr dirty="0"/>
              <a:t>Check for balance or skew between genders.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13656365" cy="1143000"/>
          </a:xfrm>
        </p:spPr>
        <p:txBody>
          <a:bodyPr/>
          <a:lstStyle/>
          <a:p>
            <a:r>
              <a:rPr dirty="0"/>
              <a:t>3.3 Billing Amount Distribution</a:t>
            </a:r>
          </a:p>
        </p:txBody>
      </p:sp>
      <p:sp>
        <p:nvSpPr>
          <p:cNvPr id="3" name="Content Placeholder 2"/>
          <p:cNvSpPr>
            <a:spLocks noGrp="1"/>
          </p:cNvSpPr>
          <p:nvPr>
            <p:ph idx="1"/>
          </p:nvPr>
        </p:nvSpPr>
        <p:spPr>
          <a:xfrm>
            <a:off x="457200" y="1613452"/>
            <a:ext cx="13656364" cy="5237922"/>
          </a:xfrm>
        </p:spPr>
        <p:txBody>
          <a:bodyPr>
            <a:normAutofit fontScale="85000" lnSpcReduction="20000"/>
          </a:bodyPr>
          <a:lstStyle/>
          <a:p>
            <a:pPr marL="0" indent="0">
              <a:buNone/>
            </a:pPr>
            <a:r>
              <a:rPr sz="4100" b="1" dirty="0"/>
              <a:t>Steps to Visualize Billing Amount Distribution</a:t>
            </a:r>
            <a:r>
              <a:rPr lang="en-US" sz="4100" b="1" dirty="0"/>
              <a:t>:</a:t>
            </a:r>
            <a:endParaRPr sz="4100" b="1" dirty="0"/>
          </a:p>
          <a:p>
            <a:pPr marL="0" indent="0">
              <a:buNone/>
            </a:pPr>
            <a:endParaRPr dirty="0"/>
          </a:p>
          <a:p>
            <a:pPr marL="0" indent="0">
              <a:buNone/>
            </a:pPr>
            <a:r>
              <a:rPr lang="en-US" dirty="0"/>
              <a:t>1. </a:t>
            </a:r>
            <a:r>
              <a:rPr dirty="0"/>
              <a:t>Plot a histogram using Seaborn's `</a:t>
            </a:r>
            <a:r>
              <a:rPr dirty="0" err="1"/>
              <a:t>histplot</a:t>
            </a:r>
            <a:r>
              <a:rPr dirty="0"/>
              <a:t>()`:</a:t>
            </a:r>
          </a:p>
          <a:p>
            <a:pPr marL="0" indent="0">
              <a:buNone/>
            </a:pPr>
            <a:endParaRPr dirty="0"/>
          </a:p>
          <a:p>
            <a:pPr marL="0" indent="0">
              <a:buNone/>
            </a:pPr>
            <a:r>
              <a:rPr dirty="0" err="1"/>
              <a:t>plt.figure</a:t>
            </a:r>
            <a:r>
              <a:rPr dirty="0"/>
              <a:t>(</a:t>
            </a:r>
            <a:r>
              <a:rPr dirty="0" err="1"/>
              <a:t>figsize</a:t>
            </a:r>
            <a:r>
              <a:rPr dirty="0"/>
              <a:t>=(10, 6))</a:t>
            </a:r>
          </a:p>
          <a:p>
            <a:pPr marL="0" indent="0">
              <a:buNone/>
            </a:pPr>
            <a:r>
              <a:rPr dirty="0" err="1"/>
              <a:t>sns.histplot</a:t>
            </a:r>
            <a:r>
              <a:rPr dirty="0"/>
              <a:t>(</a:t>
            </a:r>
            <a:r>
              <a:rPr dirty="0" err="1"/>
              <a:t>df</a:t>
            </a:r>
            <a:r>
              <a:rPr dirty="0"/>
              <a:t>['Billing Amount'], bins=30, </a:t>
            </a:r>
            <a:r>
              <a:rPr dirty="0" err="1"/>
              <a:t>kde</a:t>
            </a:r>
            <a:r>
              <a:rPr dirty="0"/>
              <a:t>=True)</a:t>
            </a:r>
          </a:p>
          <a:p>
            <a:pPr marL="0" indent="0">
              <a:buNone/>
            </a:pPr>
            <a:r>
              <a:rPr dirty="0" err="1"/>
              <a:t>plt.title</a:t>
            </a:r>
            <a:r>
              <a:rPr dirty="0"/>
              <a:t>('Billing Amount Distribution')</a:t>
            </a:r>
          </a:p>
          <a:p>
            <a:pPr marL="0" indent="0">
              <a:buNone/>
            </a:pPr>
            <a:r>
              <a:rPr dirty="0" err="1"/>
              <a:t>plt.xlabel</a:t>
            </a:r>
            <a:r>
              <a:rPr dirty="0"/>
              <a:t>('Billing Amount')</a:t>
            </a:r>
          </a:p>
          <a:p>
            <a:pPr marL="0" indent="0">
              <a:buNone/>
            </a:pPr>
            <a:r>
              <a:rPr dirty="0" err="1"/>
              <a:t>plt.ylabel</a:t>
            </a:r>
            <a:r>
              <a:rPr dirty="0"/>
              <a:t>('Frequency')</a:t>
            </a:r>
          </a:p>
          <a:p>
            <a:pPr marL="0" indent="0">
              <a:buNone/>
            </a:pPr>
            <a:r>
              <a:rPr dirty="0" err="1"/>
              <a:t>plt.show</a:t>
            </a:r>
            <a:r>
              <a:rPr dirty="0"/>
              <a:t>()</a:t>
            </a:r>
          </a:p>
          <a:p>
            <a:pPr marL="0" indent="0">
              <a:buNone/>
            </a:pPr>
            <a:endParaRPr dirty="0"/>
          </a:p>
          <a:p>
            <a:pPr marL="0" indent="0">
              <a:buNone/>
            </a:pPr>
            <a:r>
              <a:rPr dirty="0"/>
              <a:t>2. Observe clustering of typical billing amounts and outliers.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1732</Words>
  <Application>Microsoft Office PowerPoint</Application>
  <PresentationFormat>Custom</PresentationFormat>
  <Paragraphs>171</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Calibri</vt:lpstr>
      <vt:lpstr>Office Theme</vt:lpstr>
      <vt:lpstr>Analysis of Healthcare Data</vt:lpstr>
      <vt:lpstr>Contents</vt:lpstr>
      <vt:lpstr>1.1 Importing Necessary Libraries</vt:lpstr>
      <vt:lpstr>1.2 Objective of Analysis</vt:lpstr>
      <vt:lpstr>2.1 Dataset Summary</vt:lpstr>
      <vt:lpstr>2.2 Data Cleaning Process</vt:lpstr>
      <vt:lpstr>3.1 Age Distribution</vt:lpstr>
      <vt:lpstr>3.2 Gender Distribution</vt:lpstr>
      <vt:lpstr>3.3 Billing Amount Distribution</vt:lpstr>
      <vt:lpstr>3.4 Top 5 Medical Conditions</vt:lpstr>
      <vt:lpstr>3.5 Monthly Admission Trend</vt:lpstr>
      <vt:lpstr>4. Conclusion &amp; Key Insights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Mandar Panse</dc:creator>
  <cp:keywords/>
  <dc:description>generated using python-pptx</dc:description>
  <cp:lastModifiedBy>Mandar Panse</cp:lastModifiedBy>
  <cp:revision>2</cp:revision>
  <dcterms:created xsi:type="dcterms:W3CDTF">2013-01-27T09:14:16Z</dcterms:created>
  <dcterms:modified xsi:type="dcterms:W3CDTF">2025-03-18T03:11:27Z</dcterms:modified>
  <cp:category/>
</cp:coreProperties>
</file>