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6858000" cx="12192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Quicksand"/>
      <p:regular r:id="rId55"/>
      <p:bold r:id="rId56"/>
    </p:embeddedFont>
    <p:embeddedFont>
      <p:font typeface="Quicksand Light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1F7EB3-A086-4515-AFC9-90630AE5722C}">
  <a:tblStyle styleId="{9F1F7EB3-A086-4515-AFC9-90630AE5722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  <a:tblStyle styleId="{AD20E5B4-0069-42AF-A405-B11C62CC951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regular.fntdata"/><Relationship Id="rId50" Type="http://schemas.openxmlformats.org/officeDocument/2006/relationships/slide" Target="slides/slide43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4.xml"/><Relationship Id="rId55" Type="http://schemas.openxmlformats.org/officeDocument/2006/relationships/font" Target="fonts/Quicksand-regular.fntdata"/><Relationship Id="rId10" Type="http://schemas.openxmlformats.org/officeDocument/2006/relationships/slide" Target="slides/slide3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6.xml"/><Relationship Id="rId57" Type="http://schemas.openxmlformats.org/officeDocument/2006/relationships/font" Target="fonts/QuicksandLight-regular.fntdata"/><Relationship Id="rId12" Type="http://schemas.openxmlformats.org/officeDocument/2006/relationships/slide" Target="slides/slide5.xml"/><Relationship Id="rId56" Type="http://schemas.openxmlformats.org/officeDocument/2006/relationships/font" Target="fonts/Quicksand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QuicksandLight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f37348c98_1_3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ef37348c98_1_3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f37348c98_1_4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27% of our clients are aged 30-40 with a risk of 9.5%.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 points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we can say that age groups 30-40 and 40-50 are most profitable.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</p:txBody>
      </p:sp>
      <p:sp>
        <p:nvSpPr>
          <p:cNvPr id="358" name="Google Shape;358;gef37348c98_1_4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f37348c98_1_4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ef37348c98_1_4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9" name="Google Shape;369;gef37348c98_1_4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f37348c98_1_4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9" name="Google Shape;379;gef37348c98_1_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f37348c98_1_4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9" name="Google Shape;389;gef37348c98_1_4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f37348c98_1_4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0" name="Google Shape;400;gef37348c98_1_4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f37348c98_1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7" name="Google Shape;407;gef37348c98_1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f37348c98_1_4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4" name="Google Shape;414;gef37348c98_1_4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f37348c98_1_4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gef37348c98_1_4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f37348c98_1_5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0" name="Google Shape;430;gef37348c98_1_5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f37348c98_1_5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8" name="Google Shape;438;gef37348c98_1_5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f4eb644e1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ef4eb644e1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f37348c98_1_5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6" name="Google Shape;446;gef37348c98_1_5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f37348c98_1_5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4" name="Google Shape;454;gef37348c98_1_5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f37348c98_1_5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2" name="Google Shape;462;gef37348c98_1_5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f37348c98_1_5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Medians are above 1,50,000</a:t>
            </a:r>
            <a:endParaRPr/>
          </a:p>
        </p:txBody>
      </p:sp>
      <p:sp>
        <p:nvSpPr>
          <p:cNvPr id="469" name="Google Shape;469;gef37348c98_1_5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f37348c98_1_5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gef37348c98_1_5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f37348c98_1_5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ef37348c98_1_5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Merged two datasets</a:t>
            </a:r>
            <a:endParaRPr b="0" i="0" sz="1200" u="none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/>
              <a:t>Dropped columns having more than 47% null values.</a:t>
            </a:r>
            <a:endParaRPr b="0" i="0" sz="1200" u="none"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/>
              <a:t>For columns having 5.35% to 47% null values, mean imputed continuous variables and mode imputed categorical ones.</a:t>
            </a:r>
            <a:endParaRPr sz="1200"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/>
              <a:t>Reduced rows from columns having less than 5.35% null values</a:t>
            </a:r>
            <a:endParaRPr sz="12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Reduced classes for column having more than 10 classes to 10.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Label Encoded ordinal columns and applied one hot encoding on nominal columns.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Standardized continuous variables.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Trained and validated models.</a:t>
            </a:r>
            <a:endParaRPr/>
          </a:p>
          <a:p>
            <a:pPr indent="-152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3" name="Google Shape;483;gef37348c98_1_5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f37348c98_1_5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gef37348c98_1_5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f37348c98_1_5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gef37348c98_1_5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f37348c98_1_5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gef37348c98_1_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f3f2c306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f3f2c306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ef3f2c306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f37348c98_1_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ef37348c98_1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f09a79536_0_10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ef09a79536_0_10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ef37348c98_1_10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gef37348c98_1_10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ef37348c98_1_10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gef37348c98_1_10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f37348c98_1_8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gef37348c98_1_8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f37348c98_1_8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gef37348c98_1_8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f37348c98_1_8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gef37348c98_1_8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f37348c98_1_8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gef37348c98_1_8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f37348c98_1_8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gef37348c98_1_8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ef37348c98_1_8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gef37348c98_1_8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ef37348c98_1_8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gef37348c98_1_8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f37348c98_1_3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ef37348c98_1_3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ef37348c98_1_8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gef37348c98_1_8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ef60b420c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ef60b420c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ef60b420c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ef60b420cb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ef60b420cb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ef60b420cb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ef60b420c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ef60b420c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ef60b420cb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f37348c98_1_3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ef37348c98_1_3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f37348c98_1_3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ef37348c98_1_3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Contact info like phone number, email, home phone number, work phone number</a:t>
            </a:r>
            <a:endParaRPr/>
          </a:p>
        </p:txBody>
      </p:sp>
      <p:sp>
        <p:nvSpPr>
          <p:cNvPr id="290" name="Google Shape;290;gef37348c98_1_3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f4eb644e1_3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ef4eb644e1_3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f37348c98_1_4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ef37348c98_1_4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f37348c98_1_4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ef37348c98_1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It is very significant that the nan values are evenly distributed.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25200" y="-199170"/>
            <a:ext cx="955308" cy="955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icksand"/>
              <a:buNone/>
              <a:defRPr b="1" sz="60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224449"/>
            <a:ext cx="105156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213338"/>
            <a:ext cx="105156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icksand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icksand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icksand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icksand"/>
              <a:buNone/>
              <a:defRPr b="1" sz="6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838200" y="224449"/>
            <a:ext cx="105156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838200" y="1213338"/>
            <a:ext cx="105156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icksand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4" name="Google Shape;204;p32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6" name="Google Shape;206;p32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icksand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7" name="Google Shape;217;p3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icksand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5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25200" y="-199170"/>
            <a:ext cx="955308" cy="95530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icksand"/>
              <a:buNone/>
              <a:defRPr b="1" i="0" sz="4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icksand"/>
              <a:buNone/>
              <a:defRPr b="1" i="0" sz="4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icksand"/>
              <a:buNone/>
              <a:defRPr b="0" i="0" sz="12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3" Type="http://schemas.openxmlformats.org/officeDocument/2006/relationships/image" Target="../media/image12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5" Type="http://schemas.openxmlformats.org/officeDocument/2006/relationships/image" Target="../media/image9.png"/><Relationship Id="rId14" Type="http://schemas.openxmlformats.org/officeDocument/2006/relationships/image" Target="../media/image17.png"/><Relationship Id="rId16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Quicksand"/>
              <a:buNone/>
            </a:pPr>
            <a:r>
              <a:rPr lang="en-US" sz="5400"/>
              <a:t>Decision System for Credit Underwriting</a:t>
            </a:r>
            <a:endParaRPr sz="5400"/>
          </a:p>
        </p:txBody>
      </p:sp>
      <p:sp>
        <p:nvSpPr>
          <p:cNvPr id="245" name="Google Shape;245;p38"/>
          <p:cNvSpPr txBox="1"/>
          <p:nvPr/>
        </p:nvSpPr>
        <p:spPr>
          <a:xfrm>
            <a:off x="7315201" y="4800784"/>
            <a:ext cx="451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</a:pPr>
            <a:r>
              <a:rPr i="0" lang="en-US" sz="1900" u="none" cap="none" strike="noStrike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Team Members: Mandar Vast</a:t>
            </a:r>
            <a:endParaRPr i="0" sz="1800" u="none" cap="none" strike="noStrike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</a:pPr>
            <a:r>
              <a:rPr i="0" lang="en-US" sz="1900" u="none" cap="none" strike="noStrike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                           Jagdish Kharatmol</a:t>
            </a:r>
            <a:endParaRPr i="0" sz="1800" u="none" cap="none" strike="noStrike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</a:pPr>
            <a:r>
              <a:rPr i="0" lang="en-US" sz="1900" u="none" cap="none" strike="noStrike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                           Parth Sethi</a:t>
            </a:r>
            <a:endParaRPr i="0" sz="1800" u="none" cap="none" strike="noStrike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</a:pPr>
            <a:r>
              <a:rPr i="0" lang="en-US" sz="1900" u="none" cap="none" strike="noStrike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                           B.V. Sai Harsha</a:t>
            </a:r>
            <a:endParaRPr i="0" sz="1800" u="none" cap="none" strike="noStrike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748262" y="4800784"/>
            <a:ext cx="332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Team Lead: Raja N.</a:t>
            </a:r>
            <a:endParaRPr i="0" sz="1800" u="none" cap="none" strike="noStrike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Coordinator: Snehal Tambe</a:t>
            </a:r>
            <a:endParaRPr i="0" sz="1800" u="none" cap="none" strike="noStrike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824" y="1075391"/>
            <a:ext cx="7232532" cy="433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7"/>
          <p:cNvSpPr txBox="1"/>
          <p:nvPr/>
        </p:nvSpPr>
        <p:spPr>
          <a:xfrm>
            <a:off x="1266355" y="5651137"/>
            <a:ext cx="813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 group 40-50 don't have the highest number of clients but still has substantial  no of clients and has a significantly lower default rate at around 7.6%.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Similarly Age group 50-60 has a high number of clients but relatively lower default rate at 6%.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7"/>
          <p:cNvSpPr txBox="1"/>
          <p:nvPr/>
        </p:nvSpPr>
        <p:spPr>
          <a:xfrm rot="-5400000">
            <a:off x="7786345" y="2725393"/>
            <a:ext cx="1358400" cy="2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Defaulter rates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3" name="Google Shape;363;p47"/>
          <p:cNvSpPr txBox="1"/>
          <p:nvPr/>
        </p:nvSpPr>
        <p:spPr>
          <a:xfrm>
            <a:off x="4617674" y="5235158"/>
            <a:ext cx="682200" cy="2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Age Bins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4" name="Google Shape;364;p47"/>
          <p:cNvSpPr txBox="1"/>
          <p:nvPr/>
        </p:nvSpPr>
        <p:spPr>
          <a:xfrm rot="-5400000">
            <a:off x="462910" y="2830811"/>
            <a:ext cx="1864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Clients in Percentages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5" name="Google Shape;365;p47"/>
          <p:cNvSpPr txBox="1"/>
          <p:nvPr>
            <p:ph type="title"/>
          </p:nvPr>
        </p:nvSpPr>
        <p:spPr>
          <a:xfrm>
            <a:off x="838200" y="251483"/>
            <a:ext cx="105156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Age distribution w.r.t Target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/>
        </p:nvSpPr>
        <p:spPr>
          <a:xfrm>
            <a:off x="1216238" y="5620139"/>
            <a:ext cx="9605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16% of our clients have an income of 1,12,000-1,35,000 INR per Annum with a high defaulter rate of 8.5%.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Whereas, we have slightly lower number of clients with an income of 1,80,000-2,25,000 INR per annum but they have comparatively lower defaulter rate at 7.8%.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8.8% of our clients have an income of 2,70,000-11,70,00,000 INR per annum but have a very low defaulter rate at 6.1%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2" name="Google Shape;37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238" y="940777"/>
            <a:ext cx="8767568" cy="447204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8"/>
          <p:cNvSpPr txBox="1"/>
          <p:nvPr/>
        </p:nvSpPr>
        <p:spPr>
          <a:xfrm rot="-5400000">
            <a:off x="9173734" y="2634448"/>
            <a:ext cx="1358400" cy="2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Defaulter rates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48"/>
          <p:cNvSpPr txBox="1"/>
          <p:nvPr/>
        </p:nvSpPr>
        <p:spPr>
          <a:xfrm>
            <a:off x="5215033" y="5144891"/>
            <a:ext cx="1358400" cy="2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Income Bins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48"/>
          <p:cNvSpPr txBox="1"/>
          <p:nvPr/>
        </p:nvSpPr>
        <p:spPr>
          <a:xfrm rot="-5400000">
            <a:off x="346321" y="2498151"/>
            <a:ext cx="1864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Clients in Percentages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48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Income Distribution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/>
        </p:nvSpPr>
        <p:spPr>
          <a:xfrm>
            <a:off x="1242874" y="5634345"/>
            <a:ext cx="942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number of our clients are from Regions with rating 2 at 74% but they have a lower default rate at 7.8%.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a lower number of clients from regions with rating 3 but their default rate is lot higher at 11.1%.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10% of our clients are from regions with rating 1 and they have the lowest rate at 4.8%.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2" name="Google Shape;38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336" y="1223655"/>
            <a:ext cx="8383138" cy="395656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9"/>
          <p:cNvSpPr txBox="1"/>
          <p:nvPr/>
        </p:nvSpPr>
        <p:spPr>
          <a:xfrm>
            <a:off x="5046358" y="5011918"/>
            <a:ext cx="1358400" cy="2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Region Rating Client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4" name="Google Shape;384;p49"/>
          <p:cNvSpPr txBox="1"/>
          <p:nvPr/>
        </p:nvSpPr>
        <p:spPr>
          <a:xfrm rot="-5400000">
            <a:off x="550506" y="2835502"/>
            <a:ext cx="1864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Clients in Percentages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 rot="-5400000">
            <a:off x="9106933" y="2923066"/>
            <a:ext cx="12807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Defaulter Rates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6" name="Google Shape;386;p49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Ratings for region where client lives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/>
        </p:nvSpPr>
        <p:spPr>
          <a:xfrm>
            <a:off x="3230659" y="5215631"/>
            <a:ext cx="942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is for if addresses are same,  1 is for if addresses are different.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0"/>
          <p:cNvSpPr txBox="1"/>
          <p:nvPr/>
        </p:nvSpPr>
        <p:spPr>
          <a:xfrm>
            <a:off x="1136477" y="5803809"/>
            <a:ext cx="963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92% of our clients have a same permanent city address and contact address but they have lower default rates at 7.7.%.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Although we have a lower number Clients with a different permanent address and contact address, their default rate is much higher at 12.3%.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865" y="1054191"/>
            <a:ext cx="7542190" cy="406660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0"/>
          <p:cNvSpPr txBox="1"/>
          <p:nvPr/>
        </p:nvSpPr>
        <p:spPr>
          <a:xfrm>
            <a:off x="5060962" y="4859188"/>
            <a:ext cx="1597200" cy="2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 city not live city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5" name="Google Shape;395;p50"/>
          <p:cNvSpPr txBox="1"/>
          <p:nvPr/>
        </p:nvSpPr>
        <p:spPr>
          <a:xfrm rot="-5400000">
            <a:off x="1083915" y="2711215"/>
            <a:ext cx="1864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Clients in Percentages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6" name="Google Shape;396;p50"/>
          <p:cNvSpPr txBox="1"/>
          <p:nvPr/>
        </p:nvSpPr>
        <p:spPr>
          <a:xfrm rot="-5400000">
            <a:off x="8747083" y="2762776"/>
            <a:ext cx="11298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Defaulter Rates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7" name="Google Shape;397;p50"/>
          <p:cNvSpPr txBox="1"/>
          <p:nvPr>
            <p:ph type="title"/>
          </p:nvPr>
        </p:nvSpPr>
        <p:spPr>
          <a:xfrm>
            <a:off x="838200" y="213825"/>
            <a:ext cx="109758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Quicksand"/>
              <a:buNone/>
            </a:pPr>
            <a:r>
              <a:rPr lang="en-US" sz="2260"/>
              <a:t>If client’s permanent address does not match contact address(at city level)</a:t>
            </a:r>
            <a:endParaRPr sz="226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/>
        </p:nvSpPr>
        <p:spPr>
          <a:xfrm>
            <a:off x="1206009" y="5760719"/>
            <a:ext cx="9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22% of our clients are from Business Entity Type 3 with a high defaulter rate at 9.3%.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relatively lower number of clients who are Self Employed but have the highest default rate at 10.1%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3" name="Google Shape;40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009" y="1365391"/>
            <a:ext cx="10010125" cy="386355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1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Organization type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/>
        </p:nvSpPr>
        <p:spPr>
          <a:xfrm>
            <a:off x="1065238" y="5734391"/>
            <a:ext cx="9425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Around 18% of our clients are Laborers with a risk of 10.6%.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Core staff and Managers have comparatively much lower defaulter rate at around 6% but they combined account to only 16% of our total clients.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skill Laborers have the highest defaulter rates at 17%.  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52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Top occupation types</a:t>
            </a:r>
            <a:endParaRPr/>
          </a:p>
        </p:txBody>
      </p:sp>
      <p:pic>
        <p:nvPicPr>
          <p:cNvPr id="411" name="Google Shape;4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438" y="1201925"/>
            <a:ext cx="9409324" cy="4271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/>
        </p:nvSpPr>
        <p:spPr>
          <a:xfrm>
            <a:off x="1007494" y="5566550"/>
            <a:ext cx="9425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 though we have lower number of clients from Incomplete higher at 3.3% , they have a high defaulter rate of 8.5%.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71% of our Clients are Secondary/ Secondary special graduates with a higher risk of 8.9%.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 though we have a higher number of clients with higher education as compared to Incomplete higher, their default rate is a lot lower. 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494" y="1211061"/>
            <a:ext cx="10177009" cy="3931253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5513725" y="4948361"/>
            <a:ext cx="1358400" cy="2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Education Type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9" name="Google Shape;419;p53"/>
          <p:cNvSpPr txBox="1"/>
          <p:nvPr/>
        </p:nvSpPr>
        <p:spPr>
          <a:xfrm rot="-5400000">
            <a:off x="10405258" y="2770423"/>
            <a:ext cx="1358400" cy="2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Defaulter Rates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0" name="Google Shape;420;p53"/>
          <p:cNvSpPr txBox="1"/>
          <p:nvPr/>
        </p:nvSpPr>
        <p:spPr>
          <a:xfrm rot="-5400000">
            <a:off x="198545" y="2778188"/>
            <a:ext cx="1864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Clients in Percentages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1" name="Google Shape;421;p53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Education type of clients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icksand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427" name="Google Shape;427;p5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MULTIVARIATE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5"/>
          <p:cNvSpPr txBox="1"/>
          <p:nvPr/>
        </p:nvSpPr>
        <p:spPr>
          <a:xfrm>
            <a:off x="1318332" y="5748462"/>
            <a:ext cx="942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Clients of all income group have a higher defaulter rate if they don’t own a car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55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Client’s  income w.r.t if they own a car</a:t>
            </a:r>
            <a:endParaRPr/>
          </a:p>
        </p:txBody>
      </p:sp>
      <p:pic>
        <p:nvPicPr>
          <p:cNvPr id="434" name="Google Shape;4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475" y="1320850"/>
            <a:ext cx="7445250" cy="38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5"/>
          <p:cNvSpPr/>
          <p:nvPr/>
        </p:nvSpPr>
        <p:spPr>
          <a:xfrm>
            <a:off x="5503675" y="5014275"/>
            <a:ext cx="759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/>
        </p:nvSpPr>
        <p:spPr>
          <a:xfrm>
            <a:off x="1037918" y="5330353"/>
            <a:ext cx="942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38% of our clients are from Working class who are Secondary/ Secondary special graduates but they have a high risk of 10.5%.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a slightly lower number of clients of Pensioner class who are Secondary/ Secondary special graduates at 14.6% but their default rate is very low at just 5.58%.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Similarly for Working clients with Higher education and Commercial Associate with Secondary Education, they have a lower default rate as compared to Working class with Secondary Education.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1" name="Google Shape;44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739" y="1207388"/>
            <a:ext cx="5446254" cy="3856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649" y="1207388"/>
            <a:ext cx="4297662" cy="385635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6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Education type w.r.t income type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839788" y="26289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b="1" lang="en-US" sz="4000">
                <a:latin typeface="Quicksand"/>
                <a:ea typeface="Quicksand"/>
                <a:cs typeface="Quicksand"/>
                <a:sym typeface="Quicksand"/>
              </a:rPr>
              <a:t>OUTLINE</a:t>
            </a:r>
            <a:endParaRPr b="1" sz="4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5220200" y="405000"/>
            <a:ext cx="6272400" cy="6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7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Data Summary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Project Architecture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Exploratory Data Analysis 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Univariate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Multivariate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Model Building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Model Scores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KS Statistics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Business Insights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Actionable Insights</a:t>
            </a:r>
            <a:endParaRPr sz="1600"/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7"/>
          <p:cNvSpPr txBox="1"/>
          <p:nvPr/>
        </p:nvSpPr>
        <p:spPr>
          <a:xfrm>
            <a:off x="1134450" y="5523810"/>
            <a:ext cx="9923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5.7% of our Clients are Laborers from Business Entity type 3 and they have the highest defaulter rate at 11%.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Sales Staff who are Self Employed or are from Business Entity type 3 who are also in higher numbers (4.3% and 2.9%) and also have a high defaulter rate at 9.5% and 9.6% respectively.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we should focus less on these types of clients and change our collection strategies for the same.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9" name="Google Shape;44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58" y="1176903"/>
            <a:ext cx="5768594" cy="4110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872" y="1176903"/>
            <a:ext cx="4563770" cy="4054258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7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</a:pPr>
            <a:r>
              <a:rPr lang="en-US" sz="2400"/>
              <a:t>Organization type w.r.t Occupation type for highest frequency types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"/>
          <p:cNvSpPr txBox="1"/>
          <p:nvPr/>
        </p:nvSpPr>
        <p:spPr>
          <a:xfrm>
            <a:off x="1013527" y="5479373"/>
            <a:ext cx="9570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Core Staff from Industry type 9 have the lowest defaulter rate at 1.176% followed by High Skill Tech Staff from Kindergarten and Accountants from Industry type 11 at 1.235% and 1.282% respectively followed by Managers from Transport type2 at 1.370%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all of these top 10 combined only contribute to 0.34% of the total Clients.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we should focus on bringing more clients from these organizations and with these occupations.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7" name="Google Shape;45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527" y="1108843"/>
            <a:ext cx="5464298" cy="401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7005" y="1108843"/>
            <a:ext cx="4641467" cy="401443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8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</a:pPr>
            <a:r>
              <a:rPr lang="en-US" sz="2400"/>
              <a:t>Organization type w.r.t Occupation type for low default rate types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"/>
          <p:cNvSpPr txBox="1"/>
          <p:nvPr/>
        </p:nvSpPr>
        <p:spPr>
          <a:xfrm>
            <a:off x="1562468" y="6074411"/>
            <a:ext cx="713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Medians are below or around 1,50,000.</a:t>
            </a:r>
            <a:endParaRPr/>
          </a:p>
        </p:txBody>
      </p:sp>
      <p:pic>
        <p:nvPicPr>
          <p:cNvPr id="465" name="Google Shape;46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468" y="1046092"/>
            <a:ext cx="8392838" cy="490194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9"/>
          <p:cNvSpPr txBox="1"/>
          <p:nvPr>
            <p:ph type="title"/>
          </p:nvPr>
        </p:nvSpPr>
        <p:spPr>
          <a:xfrm>
            <a:off x="838200" y="137625"/>
            <a:ext cx="110295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 sz="2300"/>
              <a:t>Distribution of Income w.r.t Organization types for Low Defaulter rate types</a:t>
            </a:r>
            <a:endParaRPr sz="2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0"/>
          <p:cNvSpPr txBox="1"/>
          <p:nvPr/>
        </p:nvSpPr>
        <p:spPr>
          <a:xfrm>
            <a:off x="1500325" y="5742984"/>
            <a:ext cx="829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Clients from organization type with highest defaulters have a lower income average of 1,57,509 as compared to 1,74,427 income average of clients from organization type of lowest defaulters with a difference of 17,000 between them.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2" name="Google Shape;47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325" y="947625"/>
            <a:ext cx="8142977" cy="478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0"/>
          <p:cNvSpPr txBox="1"/>
          <p:nvPr>
            <p:ph type="title"/>
          </p:nvPr>
        </p:nvSpPr>
        <p:spPr>
          <a:xfrm>
            <a:off x="838200" y="131675"/>
            <a:ext cx="11042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 sz="2300"/>
              <a:t>Distribution of Income w.r.t Organization types </a:t>
            </a:r>
            <a:r>
              <a:rPr lang="en-US" sz="2300"/>
              <a:t>for High Defaulter rate types</a:t>
            </a:r>
            <a:endParaRPr sz="2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/>
        </p:nvSpPr>
        <p:spPr>
          <a:xfrm>
            <a:off x="1065321" y="1944576"/>
            <a:ext cx="98484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 features derived from feature engineering are: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Previous Applications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No of previous applications of the current applicants.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 to Income Ratio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Ratio of Credit amount to Income amount.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Annuity to Income Ratio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Ratio of Annuity amount to Income amount.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Goods Price to Income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Ratio of Goods Price to Income amount.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of Documents Submitted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Total No of Documents submitted out of the total 20 documents.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Scores Average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Average of External Score 1, External Score 2, External Score 3.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Asset Index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Index of the assets owned by applicant (Income, Property, Car).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Contact Info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Total number of contacts provided by applicants (Mobile number, Work phone number, home phone number, Email).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 means clusters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Segregated data in 3 clusters based on elbow method and added their cluster number as a new column.</a:t>
            </a:r>
            <a:b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61"/>
          <p:cNvSpPr txBox="1"/>
          <p:nvPr>
            <p:ph type="title"/>
          </p:nvPr>
        </p:nvSpPr>
        <p:spPr>
          <a:xfrm>
            <a:off x="838200" y="745669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</a:pPr>
            <a:r>
              <a:rPr lang="en-US" sz="4000"/>
              <a:t>FEATURE ENGINEERING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2"/>
          <p:cNvSpPr txBox="1"/>
          <p:nvPr>
            <p:ph type="title"/>
          </p:nvPr>
        </p:nvSpPr>
        <p:spPr>
          <a:xfrm>
            <a:off x="838200" y="554015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DATA PREPROCESSING</a:t>
            </a:r>
            <a:endParaRPr/>
          </a:p>
        </p:txBody>
      </p:sp>
      <p:pic>
        <p:nvPicPr>
          <p:cNvPr id="486" name="Google Shape;48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1454774"/>
            <a:ext cx="8772525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t, training and validation sets" id="491" name="Google Shape;49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617" y="1967884"/>
            <a:ext cx="4904773" cy="141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0069" y="1070172"/>
            <a:ext cx="4714313" cy="3214552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3"/>
          <p:cNvSpPr txBox="1"/>
          <p:nvPr/>
        </p:nvSpPr>
        <p:spPr>
          <a:xfrm>
            <a:off x="1258077" y="4636280"/>
            <a:ext cx="96759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split the data into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sets.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used both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K-Fold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Stratified K-Fold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cross validation.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a variation of K-Fold which returns stratified folds.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Stratified folds : Each set contains approximately the same percentage of samples from each target class.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63"/>
          <p:cNvSpPr txBox="1"/>
          <p:nvPr>
            <p:ph type="title"/>
          </p:nvPr>
        </p:nvSpPr>
        <p:spPr>
          <a:xfrm>
            <a:off x="838200" y="343219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MODEL BUILDING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" name="Google Shape;499;p64"/>
          <p:cNvGraphicFramePr/>
          <p:nvPr/>
        </p:nvGraphicFramePr>
        <p:xfrm>
          <a:off x="1530221" y="19696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{AD20E5B4-0069-42AF-A405-B11C62CC9511}</a:tableStyleId>
              </a:tblPr>
              <a:tblGrid>
                <a:gridCol w="2933500"/>
                <a:gridCol w="1287800"/>
                <a:gridCol w="956400"/>
                <a:gridCol w="1725900"/>
                <a:gridCol w="1384900"/>
              </a:tblGrid>
              <a:tr h="75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KS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7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92.4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8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37.27%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Classifier</a:t>
                      </a:r>
                      <a:endParaRPr sz="18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91.75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0.0036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0.001823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31.91%</a:t>
                      </a:r>
                      <a:endParaRPr sz="1800" u="none" cap="none" strike="noStrike"/>
                    </a:p>
                  </a:txBody>
                  <a:tcPr marT="63500" marB="63500" marR="63500" marL="63500" anchor="ctr"/>
                </a:tc>
              </a:tr>
              <a:tr h="55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 Boost</a:t>
                      </a:r>
                      <a:endParaRPr sz="18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91.89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0.0547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0.0288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35.70%</a:t>
                      </a:r>
                      <a:endParaRPr sz="1800" u="none" cap="none" strike="noStrike"/>
                    </a:p>
                  </a:txBody>
                  <a:tcPr marT="63500" marB="63500" marR="63500" marL="63500" anchor="ctr"/>
                </a:tc>
              </a:tr>
              <a:tr h="55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</a:t>
                      </a:r>
                      <a:endParaRPr sz="18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91.93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0.0348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0.0179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37.05%</a:t>
                      </a:r>
                      <a:endParaRPr sz="1800" u="none" cap="none" strike="noStrike"/>
                    </a:p>
                  </a:txBody>
                  <a:tcPr marT="63500" marB="63500" marR="63500" marL="63500" anchor="ctr"/>
                </a:tc>
              </a:tr>
              <a:tr h="54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endParaRPr sz="18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91.88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0.01025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0.0051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37.44%</a:t>
                      </a:r>
                      <a:endParaRPr sz="1800" u="none" cap="none" strike="noStrike"/>
                    </a:p>
                  </a:txBody>
                  <a:tcPr marT="63500" marB="63500" marR="63500" marL="63500" anchor="ctr"/>
                </a:tc>
              </a:tr>
              <a:tr h="54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LightGBM</a:t>
                      </a:r>
                      <a:endParaRPr sz="18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91.90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0.04434</a:t>
                      </a:r>
                      <a:endParaRPr sz="16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icksand"/>
                        <a:buNone/>
                      </a:pPr>
                      <a:r>
                        <a:rPr lang="en-US" sz="1600" u="none" cap="none" strike="noStrike"/>
                        <a:t>0.02309</a:t>
                      </a:r>
                      <a:endParaRPr sz="1800" u="none" cap="none" strike="noStrike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</a:t>
                      </a: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800" u="none" cap="none" strike="noStrike"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sp>
        <p:nvSpPr>
          <p:cNvPr id="500" name="Google Shape;500;p64"/>
          <p:cNvSpPr txBox="1"/>
          <p:nvPr>
            <p:ph type="title"/>
          </p:nvPr>
        </p:nvSpPr>
        <p:spPr>
          <a:xfrm>
            <a:off x="838200" y="699016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MODEL SCORES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"/>
          <p:cNvSpPr/>
          <p:nvPr/>
        </p:nvSpPr>
        <p:spPr>
          <a:xfrm>
            <a:off x="1492898" y="4072811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206" y="1729561"/>
            <a:ext cx="5692794" cy="295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729561"/>
            <a:ext cx="5692793" cy="292438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5"/>
          <p:cNvSpPr txBox="1"/>
          <p:nvPr>
            <p:ph type="title"/>
          </p:nvPr>
        </p:nvSpPr>
        <p:spPr>
          <a:xfrm>
            <a:off x="838200" y="521734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</a:pPr>
            <a:r>
              <a:rPr lang="en-US" sz="2800"/>
              <a:t>Kolmogorov-Smirnov Statistics For Logistic Regression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933060" y="5271796"/>
            <a:ext cx="1064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KS-test compares the two cumulative distributions and returns 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maximum difference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between them.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our case, it compares the cumulative distribution of </a:t>
            </a:r>
            <a:r>
              <a:rPr b="1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 customers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bad customers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KS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where there is a maximum difference between the two distributions.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helps us to understand how well our predictive model is able to </a:t>
            </a:r>
            <a:r>
              <a:rPr b="1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distinguish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between good and bad customers.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/>
        </p:nvSpPr>
        <p:spPr>
          <a:xfrm>
            <a:off x="696925" y="1846975"/>
            <a:ext cx="10049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❑"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model was used for deployment.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❑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selected the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16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variables as input variables.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❑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top 16 variables were selected using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KBest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 square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function.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❑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interface was built using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Flask.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41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66"/>
          <p:cNvSpPr txBox="1"/>
          <p:nvPr>
            <p:ph type="title"/>
          </p:nvPr>
        </p:nvSpPr>
        <p:spPr>
          <a:xfrm>
            <a:off x="838200" y="365125"/>
            <a:ext cx="10515600" cy="7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Quicksand"/>
                <a:ea typeface="Quicksand"/>
                <a:cs typeface="Quicksand"/>
                <a:sym typeface="Quicksand"/>
              </a:rPr>
              <a:t>Deployment</a:t>
            </a:r>
            <a:endParaRPr b="1" sz="38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838200" y="279367"/>
            <a:ext cx="10515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Technology Stack</a:t>
            </a:r>
            <a:endParaRPr/>
          </a:p>
        </p:txBody>
      </p:sp>
      <p:graphicFrame>
        <p:nvGraphicFramePr>
          <p:cNvPr id="259" name="Google Shape;259;p40"/>
          <p:cNvGraphicFramePr/>
          <p:nvPr/>
        </p:nvGraphicFramePr>
        <p:xfrm>
          <a:off x="1028416" y="1135781"/>
          <a:ext cx="3000000" cy="3000000"/>
        </p:xfrm>
        <a:graphic>
          <a:graphicData uri="http://schemas.openxmlformats.org/drawingml/2006/table">
            <a:tbl>
              <a:tblPr firstCol="1">
                <a:noFill/>
                <a:tableStyleId>{9F1F7EB3-A086-4515-AFC9-90630AE5722C}</a:tableStyleId>
              </a:tblPr>
              <a:tblGrid>
                <a:gridCol w="2071500"/>
                <a:gridCol w="5546950"/>
              </a:tblGrid>
              <a:tr h="68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rPr lang="en-US" sz="1800" u="none" cap="none" strike="noStrike"/>
                        <a:t>Spreadsheet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68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rPr lang="en-US" sz="1800" u="none" cap="none" strike="noStrike"/>
                        <a:t>Team Collaboration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68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rPr lang="en-US" sz="1800" u="none" cap="none" strike="noStrike"/>
                        <a:t>Tracking Daily Tasks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68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rPr lang="en-US" sz="1800" u="none" cap="none" strike="noStrike"/>
                        <a:t>Data Processing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68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rPr lang="en-US" sz="1800" u="none" cap="none" strike="noStrike"/>
                        <a:t>Model Execution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68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Visualization Libraries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68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rPr lang="en-US" sz="1800" u="none" cap="none" strike="noStrike"/>
                        <a:t>Machine Learning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68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rPr lang="en-US" sz="1800" u="none" cap="none" strike="noStrike"/>
                        <a:t>Deployment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icksand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260" name="Google Shape;26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944" y="1195597"/>
            <a:ext cx="844712" cy="563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495" y="1894012"/>
            <a:ext cx="817638" cy="55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3239" y="2578894"/>
            <a:ext cx="1068151" cy="53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 rotWithShape="1">
          <a:blip r:embed="rId6">
            <a:alphaModFix/>
          </a:blip>
          <a:srcRect b="21691" l="0" r="0" t="17325"/>
          <a:stretch/>
        </p:blipFill>
        <p:spPr>
          <a:xfrm>
            <a:off x="3139064" y="3963618"/>
            <a:ext cx="1148400" cy="46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3557" y="3958183"/>
            <a:ext cx="944628" cy="471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7742" y="3958183"/>
            <a:ext cx="944628" cy="472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55155" y="4689570"/>
            <a:ext cx="1475028" cy="35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03557" y="3268959"/>
            <a:ext cx="1068150" cy="431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46071" y="3237921"/>
            <a:ext cx="1134388" cy="51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60511" y="5957515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59576" y="5992869"/>
            <a:ext cx="628449" cy="50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41822" y="5266578"/>
            <a:ext cx="1050985" cy="5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679484" y="4662937"/>
            <a:ext cx="1416519" cy="40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60511" y="2032633"/>
            <a:ext cx="1139341" cy="27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"/>
          <p:cNvSpPr txBox="1"/>
          <p:nvPr>
            <p:ph type="title"/>
          </p:nvPr>
        </p:nvSpPr>
        <p:spPr>
          <a:xfrm>
            <a:off x="838200" y="221975"/>
            <a:ext cx="10515600" cy="54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Deployment UI</a:t>
            </a:r>
            <a:endParaRPr sz="3800"/>
          </a:p>
        </p:txBody>
      </p:sp>
      <p:pic>
        <p:nvPicPr>
          <p:cNvPr id="522" name="Google Shape;522;p67"/>
          <p:cNvPicPr preferRelativeResize="0"/>
          <p:nvPr/>
        </p:nvPicPr>
        <p:blipFill rotWithShape="1">
          <a:blip r:embed="rId3">
            <a:alphaModFix/>
          </a:blip>
          <a:srcRect b="5786" l="0" r="0" t="8102"/>
          <a:stretch/>
        </p:blipFill>
        <p:spPr>
          <a:xfrm>
            <a:off x="399163" y="1056475"/>
            <a:ext cx="11393674" cy="551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8"/>
          <p:cNvSpPr txBox="1"/>
          <p:nvPr/>
        </p:nvSpPr>
        <p:spPr>
          <a:xfrm>
            <a:off x="838200" y="972469"/>
            <a:ext cx="97209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Age groups 40-50 and 50-60 have a high number of clients at 43% but relatively lower default rates at 6.8%.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Similarly, clients with income of 1,80,000-2,25,000 INR per Annum and 2,70,000-11,70,00,000 INR per Annum have 24% clients with lower defaulter rates at 6.85%.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Highest number of our clients are from Regions with rating 2 with 74% but with a low default rate at 7.8%. Whereas, we have a lower number of clients from regions with rating 3 with 15% but their defaulter rate is a lot higher at 11.1%.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Clients who have a different permanent address and contact address have a higher defaulter rate at 12.3%.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Low skill laborers have a very high defaulter rate at 17%. Whereas, Core staff and managers have a comparatively much lower defaulter rate at 6% but they combined account to only 16% of our total clients.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68"/>
          <p:cNvSpPr txBox="1"/>
          <p:nvPr>
            <p:ph type="title"/>
          </p:nvPr>
        </p:nvSpPr>
        <p:spPr>
          <a:xfrm>
            <a:off x="838200" y="169285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Business Insights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9"/>
          <p:cNvSpPr txBox="1"/>
          <p:nvPr/>
        </p:nvSpPr>
        <p:spPr>
          <a:xfrm>
            <a:off x="886408" y="1375064"/>
            <a:ext cx="9861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Even though we have a higher number of clients with higher education at 25% as compared to Incomplete higher with 3.3%, their default rate is a lot lower at 5.2% compared to 8.5% for Incomplete Higher.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We have a high number of Pensioners and Commercial associates with Secondary education at 29% as well as Working class with Higher Education clients with 11% but they have very low default rates at an average of 6.7%.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Laborers and Sales staff from Business Entity type 3 have high defaulter rates at 11% and 9.6% respectively.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69"/>
          <p:cNvSpPr txBox="1"/>
          <p:nvPr>
            <p:ph type="title"/>
          </p:nvPr>
        </p:nvSpPr>
        <p:spPr>
          <a:xfrm>
            <a:off x="838200" y="223155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Business Insights Part 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/>
          <p:nvPr/>
        </p:nvSpPr>
        <p:spPr>
          <a:xfrm>
            <a:off x="838200" y="1215181"/>
            <a:ext cx="100491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Marketing team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Increase clients from age groups like 40-50 and 50-60 and clients with income between 1,80,000-2,25,000 INR per Annum and 2,70,000-11,70,00,000 INR per Annum as these groups have very low defaulter rate but the number of clients is also low.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Similarly, add more clients who are Pensioners and Commercial Associates with Secondary/Special Secondary Education and Working clients with Higher education.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Operational team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Differential Pricing plans based on various customer characteristics like if the clients have a different permanent address and client address or not, client’s age, income, etc.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Change collection strategies for clients coming from Region type 3, clients from Business Entity 3 organization type and clients with Incomplete Higher Education as these groups have high defaulter rates. Specifically for Laborers and Sales Staff from Business Entity type 3.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41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70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Actionable Insights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1"/>
          <p:cNvSpPr txBox="1"/>
          <p:nvPr/>
        </p:nvSpPr>
        <p:spPr>
          <a:xfrm>
            <a:off x="972150" y="1850550"/>
            <a:ext cx="9529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 can try to collect more data like the applicant’s </a:t>
            </a:r>
            <a:r>
              <a:rPr b="1"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transaction data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which will further improve our model’s performance.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 can try to do more </a:t>
            </a:r>
            <a:r>
              <a:rPr b="1"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Analysis 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 can try to solve the problem using </a:t>
            </a:r>
            <a:r>
              <a:rPr b="1"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Neural Nets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71"/>
          <p:cNvSpPr txBox="1"/>
          <p:nvPr>
            <p:ph type="title"/>
          </p:nvPr>
        </p:nvSpPr>
        <p:spPr>
          <a:xfrm>
            <a:off x="838200" y="493743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Future Scope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QUESTIONS?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THANK YOU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4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4"/>
          <p:cNvSpPr/>
          <p:nvPr/>
        </p:nvSpPr>
        <p:spPr>
          <a:xfrm>
            <a:off x="0" y="338296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4"/>
          <p:cNvSpPr/>
          <p:nvPr/>
        </p:nvSpPr>
        <p:spPr>
          <a:xfrm>
            <a:off x="0" y="62245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74"/>
          <p:cNvPicPr preferRelativeResize="0"/>
          <p:nvPr/>
        </p:nvPicPr>
        <p:blipFill rotWithShape="1">
          <a:blip r:embed="rId3">
            <a:alphaModFix/>
          </a:blip>
          <a:srcRect b="0" l="0" r="0" t="2229"/>
          <a:stretch/>
        </p:blipFill>
        <p:spPr>
          <a:xfrm>
            <a:off x="365125" y="2147342"/>
            <a:ext cx="5652265" cy="286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147342"/>
            <a:ext cx="5587135" cy="2867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4"/>
          <p:cNvSpPr txBox="1"/>
          <p:nvPr>
            <p:ph type="title"/>
          </p:nvPr>
        </p:nvSpPr>
        <p:spPr>
          <a:xfrm>
            <a:off x="838200" y="787582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KS statistics for gradient boost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5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5"/>
          <p:cNvSpPr/>
          <p:nvPr/>
        </p:nvSpPr>
        <p:spPr>
          <a:xfrm>
            <a:off x="0" y="338296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5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5"/>
          <p:cNvSpPr/>
          <p:nvPr/>
        </p:nvSpPr>
        <p:spPr>
          <a:xfrm>
            <a:off x="0" y="341312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" name="Google Shape;57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679" y="2112011"/>
            <a:ext cx="5593035" cy="287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111614"/>
            <a:ext cx="5543282" cy="287641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5"/>
          <p:cNvSpPr txBox="1"/>
          <p:nvPr>
            <p:ph type="title"/>
          </p:nvPr>
        </p:nvSpPr>
        <p:spPr>
          <a:xfrm>
            <a:off x="838200" y="748986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KS statistics for Xtreme gradient boost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6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6"/>
          <p:cNvSpPr/>
          <p:nvPr/>
        </p:nvSpPr>
        <p:spPr>
          <a:xfrm>
            <a:off x="0" y="338296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76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76"/>
          <p:cNvSpPr/>
          <p:nvPr/>
        </p:nvSpPr>
        <p:spPr>
          <a:xfrm>
            <a:off x="0" y="341312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59" y="2108723"/>
            <a:ext cx="5611909" cy="2879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3435" y="2108723"/>
            <a:ext cx="5568710" cy="2879709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76"/>
          <p:cNvSpPr txBox="1"/>
          <p:nvPr>
            <p:ph type="title"/>
          </p:nvPr>
        </p:nvSpPr>
        <p:spPr>
          <a:xfrm>
            <a:off x="875635" y="744650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KS statistics for Random Forest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838200" y="365125"/>
            <a:ext cx="10515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What is credit underwriting ?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838257" y="4314244"/>
            <a:ext cx="98541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Underwriting is the process by which the lender decides whether an applicant is creditworthy and should receive a loan.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 effective underwriting and loan approval process is a key predecessor to favourable portfolio quality, and a main task of the function is to avoid as many undue risks as possible.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 rotWithShape="1">
          <a:blip r:embed="rId3">
            <a:alphaModFix/>
          </a:blip>
          <a:srcRect b="0" l="0" r="0" t="11793"/>
          <a:stretch/>
        </p:blipFill>
        <p:spPr>
          <a:xfrm>
            <a:off x="3762745" y="1110164"/>
            <a:ext cx="4005125" cy="282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7"/>
          <p:cNvSpPr/>
          <p:nvPr/>
        </p:nvSpPr>
        <p:spPr>
          <a:xfrm>
            <a:off x="0" y="338296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7"/>
          <p:cNvSpPr/>
          <p:nvPr/>
        </p:nvSpPr>
        <p:spPr>
          <a:xfrm>
            <a:off x="0" y="341312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7"/>
          <p:cNvSpPr txBox="1"/>
          <p:nvPr>
            <p:ph type="title"/>
          </p:nvPr>
        </p:nvSpPr>
        <p:spPr>
          <a:xfrm>
            <a:off x="875635" y="744650"/>
            <a:ext cx="10515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KS statistics for Light GBM </a:t>
            </a:r>
            <a:endParaRPr/>
          </a:p>
        </p:txBody>
      </p:sp>
      <p:pic>
        <p:nvPicPr>
          <p:cNvPr id="598" name="Google Shape;59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13" y="2108723"/>
            <a:ext cx="5587398" cy="287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704" y="2108723"/>
            <a:ext cx="5649895" cy="2879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8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Region Rating w.r.t Income</a:t>
            </a:r>
            <a:endParaRPr/>
          </a:p>
        </p:txBody>
      </p:sp>
      <p:pic>
        <p:nvPicPr>
          <p:cNvPr id="606" name="Google Shape;60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325" y="940725"/>
            <a:ext cx="7206200" cy="540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9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Region Rating w.r.t Credit Amount</a:t>
            </a:r>
            <a:endParaRPr/>
          </a:p>
        </p:txBody>
      </p:sp>
      <p:pic>
        <p:nvPicPr>
          <p:cNvPr id="613" name="Google Shape;61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400" y="1160100"/>
            <a:ext cx="7269176" cy="54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0"/>
          <p:cNvSpPr txBox="1"/>
          <p:nvPr>
            <p:ph type="title"/>
          </p:nvPr>
        </p:nvSpPr>
        <p:spPr>
          <a:xfrm>
            <a:off x="838200" y="213824"/>
            <a:ext cx="10515600" cy="72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Region Rating w.r.t Gender</a:t>
            </a:r>
            <a:endParaRPr/>
          </a:p>
        </p:txBody>
      </p:sp>
      <p:pic>
        <p:nvPicPr>
          <p:cNvPr id="620" name="Google Shape;62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725" y="1272500"/>
            <a:ext cx="6970550" cy="52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80"/>
          <p:cNvSpPr txBox="1"/>
          <p:nvPr/>
        </p:nvSpPr>
        <p:spPr>
          <a:xfrm rot="-5400000">
            <a:off x="1916675" y="3620892"/>
            <a:ext cx="1707600" cy="3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"/>
                <a:ea typeface="Roboto"/>
                <a:cs typeface="Roboto"/>
                <a:sym typeface="Roboto"/>
              </a:rPr>
              <a:t>Total Clients in Percentages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838200" y="365126"/>
            <a:ext cx="105156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838200" y="1253330"/>
            <a:ext cx="10515600" cy="5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Credit Karma </a:t>
            </a:r>
            <a:r>
              <a:rPr lang="en-US" sz="1600"/>
              <a:t>wants to appraise their potential customer for a loan to scale their lending portfolio.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Strong underwriting is very critical for </a:t>
            </a:r>
            <a:r>
              <a:rPr b="1" lang="en-US" sz="1600"/>
              <a:t>reducing the risk</a:t>
            </a:r>
            <a:r>
              <a:rPr lang="en-US" sz="1600"/>
              <a:t> and for growing their portfolio and hence, a data driven decision is important for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The Current underwriting is </a:t>
            </a:r>
            <a:r>
              <a:rPr b="1" lang="en-US" sz="1600"/>
              <a:t>manual</a:t>
            </a:r>
            <a:r>
              <a:rPr lang="en-US" sz="1600"/>
              <a:t> and standard rules laid by experts, which is </a:t>
            </a:r>
            <a:r>
              <a:rPr b="1" lang="en-US" sz="1600"/>
              <a:t>time consuming</a:t>
            </a:r>
            <a:r>
              <a:rPr lang="en-US" sz="1600"/>
              <a:t>, general and prone to </a:t>
            </a:r>
            <a:r>
              <a:rPr b="1" lang="en-US" sz="1600"/>
              <a:t>human errors</a:t>
            </a:r>
            <a:r>
              <a:rPr lang="en-US" sz="1600"/>
              <a:t> and bias.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lang="en-US" sz="1600"/>
              <a:t>Our aim is to develop a scientifically developed driven system to automate decisions and processing for stronger and quicker underwriting.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Quicksand"/>
                <a:ea typeface="Quicksand"/>
                <a:cs typeface="Quicksand"/>
                <a:sym typeface="Quicksand"/>
              </a:rPr>
              <a:t>Objectives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/>
              <a:t>To Explore and analyze the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/>
              <a:t>To drive business insights that will help the management to make better decisions.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/>
              <a:t>To develop a machine learning model that will lower the risk for the loan lenders.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43"/>
          <p:cNvGrpSpPr/>
          <p:nvPr/>
        </p:nvGrpSpPr>
        <p:grpSpPr>
          <a:xfrm>
            <a:off x="1305078" y="1520267"/>
            <a:ext cx="3960184" cy="3574445"/>
            <a:chOff x="234825" y="3469"/>
            <a:chExt cx="3960184" cy="3574445"/>
          </a:xfrm>
        </p:grpSpPr>
        <p:sp>
          <p:nvSpPr>
            <p:cNvPr id="293" name="Google Shape;293;p43"/>
            <p:cNvSpPr/>
            <p:nvPr/>
          </p:nvSpPr>
          <p:spPr>
            <a:xfrm>
              <a:off x="234825" y="3469"/>
              <a:ext cx="1426800" cy="1426800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4" name="Google Shape;294;p43"/>
            <p:cNvSpPr txBox="1"/>
            <p:nvPr/>
          </p:nvSpPr>
          <p:spPr>
            <a:xfrm>
              <a:off x="443761" y="212405"/>
              <a:ext cx="1008900" cy="10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Current Applications.csv</a:t>
              </a:r>
              <a:endPara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665585" y="1506801"/>
              <a:ext cx="565200" cy="5652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6" name="Google Shape;296;p43"/>
            <p:cNvSpPr txBox="1"/>
            <p:nvPr/>
          </p:nvSpPr>
          <p:spPr>
            <a:xfrm>
              <a:off x="740501" y="1722929"/>
              <a:ext cx="415500" cy="13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234825" y="2151114"/>
              <a:ext cx="1426800" cy="1426800"/>
            </a:xfrm>
            <a:prstGeom prst="ellipse">
              <a:avLst/>
            </a:prstGeom>
            <a:gradFill>
              <a:gsLst>
                <a:gs pos="0">
                  <a:srgbClr val="CE7070"/>
                </a:gs>
                <a:gs pos="50000">
                  <a:srgbClr val="CD5455"/>
                </a:gs>
                <a:gs pos="100000">
                  <a:srgbClr val="BB434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8" name="Google Shape;298;p43"/>
            <p:cNvSpPr txBox="1"/>
            <p:nvPr/>
          </p:nvSpPr>
          <p:spPr>
            <a:xfrm>
              <a:off x="443761" y="2360050"/>
              <a:ext cx="1008900" cy="10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Previous Applications.csv</a:t>
              </a:r>
              <a:endPara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9" name="Google Shape;299;p43"/>
            <p:cNvSpPr/>
            <p:nvPr/>
          </p:nvSpPr>
          <p:spPr>
            <a:xfrm rot="-3328">
              <a:off x="1807726" y="1608772"/>
              <a:ext cx="309900" cy="3624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0" name="Google Shape;300;p43"/>
            <p:cNvSpPr txBox="1"/>
            <p:nvPr/>
          </p:nvSpPr>
          <p:spPr>
            <a:xfrm>
              <a:off x="1807642" y="1681423"/>
              <a:ext cx="216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2246209" y="814934"/>
              <a:ext cx="1948800" cy="1948800"/>
            </a:xfrm>
            <a:prstGeom prst="ellipse">
              <a:avLst/>
            </a:pr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2" name="Google Shape;302;p43"/>
            <p:cNvSpPr txBox="1"/>
            <p:nvPr/>
          </p:nvSpPr>
          <p:spPr>
            <a:xfrm>
              <a:off x="2531622" y="1100347"/>
              <a:ext cx="1378200" cy="13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Complete Dataset</a:t>
              </a:r>
              <a:endPara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aphicFrame>
        <p:nvGraphicFramePr>
          <p:cNvPr id="303" name="Google Shape;303;p43"/>
          <p:cNvGraphicFramePr/>
          <p:nvPr/>
        </p:nvGraphicFramePr>
        <p:xfrm>
          <a:off x="5889962" y="1748712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{AD20E5B4-0069-42AF-A405-B11C62CC9511}</a:tableStyleId>
              </a:tblPr>
              <a:tblGrid>
                <a:gridCol w="1646925"/>
                <a:gridCol w="1646925"/>
                <a:gridCol w="1646925"/>
              </a:tblGrid>
              <a:tr h="9382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icksand"/>
                        <a:buNone/>
                      </a:pPr>
                      <a:r>
                        <a:rPr lang="en-US" sz="2000" u="none" cap="none" strike="noStrike"/>
                        <a:t>Current Applications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300" marB="5030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icksand"/>
                        <a:buNone/>
                      </a:pPr>
                      <a:r>
                        <a:rPr lang="en-US" sz="2000" u="none" cap="none" strike="noStrike"/>
                        <a:t>No of Columns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7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icksand"/>
                        <a:buNone/>
                      </a:pPr>
                      <a:r>
                        <a:rPr lang="en-US" sz="2000" u="none" cap="none" strike="noStrike"/>
                        <a:t>122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75" marB="0" marR="7625" marL="7625" anchor="ctr"/>
                </a:tc>
              </a:tr>
              <a:tr h="607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icksand"/>
                        <a:buNone/>
                      </a:pPr>
                      <a:r>
                        <a:rPr lang="en-US" sz="2000" u="none" cap="none" strike="noStrike"/>
                        <a:t>No of Rows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7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icksand"/>
                        <a:buNone/>
                      </a:pPr>
                      <a:r>
                        <a:rPr lang="en-US" sz="2000" u="none" cap="none" strike="noStrike"/>
                        <a:t>3,07,511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75" marB="0" marR="7625" marL="7625" anchor="ctr"/>
                </a:tc>
              </a:tr>
              <a:tr h="9382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icksand"/>
                        <a:buNone/>
                      </a:pPr>
                      <a:r>
                        <a:rPr lang="en-US" sz="2000" u="none" cap="none" strike="noStrike"/>
                        <a:t>Previous Applications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300" marB="5030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icksand"/>
                        <a:buNone/>
                      </a:pPr>
                      <a:r>
                        <a:rPr lang="en-US" sz="2000" u="none" cap="none" strike="noStrike"/>
                        <a:t>No of Columns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7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icksand"/>
                        <a:buNone/>
                      </a:pPr>
                      <a:r>
                        <a:rPr lang="en-US" sz="2000" u="none" cap="none" strike="noStrike"/>
                        <a:t>37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75" marB="0" marR="7625" marL="7625" anchor="ctr"/>
                </a:tc>
              </a:tr>
              <a:tr h="630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icksand"/>
                        <a:buNone/>
                      </a:pPr>
                      <a:r>
                        <a:rPr lang="en-US" sz="2000" u="none" cap="none" strike="noStrike"/>
                        <a:t>No of Rows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7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icksand"/>
                        <a:buNone/>
                      </a:pPr>
                      <a:r>
                        <a:rPr lang="en-US" sz="2000" u="none" cap="none" strike="noStrike"/>
                        <a:t>16,70,214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75" marB="0" marR="7625" marL="7625" anchor="ctr"/>
                </a:tc>
              </a:tr>
            </a:tbl>
          </a:graphicData>
        </a:graphic>
      </p:graphicFrame>
      <p:sp>
        <p:nvSpPr>
          <p:cNvPr id="304" name="Google Shape;304;p43"/>
          <p:cNvSpPr txBox="1"/>
          <p:nvPr/>
        </p:nvSpPr>
        <p:spPr>
          <a:xfrm>
            <a:off x="870504" y="5437160"/>
            <a:ext cx="925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Datasets consisted of Client’s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Financial data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 Scores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3 different Credit Bureaus, Flags for various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Contact info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Flags for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Documents submitted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applicant’s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Property info, etc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didn’t have any of 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Transaction data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Dataset’s Source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https://www.kaggle.com/c/home-credit-default-risk/data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3"/>
          <p:cNvSpPr txBox="1"/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Data Summary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4"/>
          <p:cNvPicPr preferRelativeResize="0"/>
          <p:nvPr/>
        </p:nvPicPr>
        <p:blipFill rotWithShape="1">
          <a:blip r:embed="rId3">
            <a:alphaModFix/>
          </a:blip>
          <a:srcRect b="0" l="0" r="0" t="47764"/>
          <a:stretch/>
        </p:blipFill>
        <p:spPr>
          <a:xfrm>
            <a:off x="2454889" y="3648129"/>
            <a:ext cx="7011379" cy="153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44"/>
          <p:cNvGrpSpPr/>
          <p:nvPr/>
        </p:nvGrpSpPr>
        <p:grpSpPr>
          <a:xfrm>
            <a:off x="771366" y="2693459"/>
            <a:ext cx="10649265" cy="878460"/>
            <a:chOff x="0" y="621339"/>
            <a:chExt cx="9681150" cy="726000"/>
          </a:xfrm>
        </p:grpSpPr>
        <p:sp>
          <p:nvSpPr>
            <p:cNvPr id="312" name="Google Shape;312;p44"/>
            <p:cNvSpPr/>
            <p:nvPr/>
          </p:nvSpPr>
          <p:spPr>
            <a:xfrm>
              <a:off x="0" y="621339"/>
              <a:ext cx="1210200" cy="726000"/>
            </a:xfrm>
            <a:prstGeom prst="roundRect">
              <a:avLst>
                <a:gd fmla="val 10000" name="adj"/>
              </a:avLst>
            </a:prstGeom>
            <a:solidFill>
              <a:srgbClr val="0070C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44"/>
            <p:cNvSpPr txBox="1"/>
            <p:nvPr/>
          </p:nvSpPr>
          <p:spPr>
            <a:xfrm>
              <a:off x="21266" y="642605"/>
              <a:ext cx="11676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44"/>
            <p:cNvSpPr/>
            <p:nvPr/>
          </p:nvSpPr>
          <p:spPr>
            <a:xfrm>
              <a:off x="1331149" y="834323"/>
              <a:ext cx="256500" cy="3000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0070C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44"/>
            <p:cNvSpPr txBox="1"/>
            <p:nvPr/>
          </p:nvSpPr>
          <p:spPr>
            <a:xfrm>
              <a:off x="1331149" y="894346"/>
              <a:ext cx="1797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t/>
              </a:r>
              <a:endParaRPr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44"/>
            <p:cNvSpPr/>
            <p:nvPr/>
          </p:nvSpPr>
          <p:spPr>
            <a:xfrm>
              <a:off x="1694190" y="621339"/>
              <a:ext cx="1210200" cy="726000"/>
            </a:xfrm>
            <a:prstGeom prst="roundRect">
              <a:avLst>
                <a:gd fmla="val 10000" name="adj"/>
              </a:avLst>
            </a:prstGeom>
            <a:solidFill>
              <a:srgbClr val="C00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44"/>
            <p:cNvSpPr txBox="1"/>
            <p:nvPr/>
          </p:nvSpPr>
          <p:spPr>
            <a:xfrm>
              <a:off x="1715456" y="642605"/>
              <a:ext cx="11676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44"/>
            <p:cNvSpPr/>
            <p:nvPr/>
          </p:nvSpPr>
          <p:spPr>
            <a:xfrm>
              <a:off x="3025339" y="834323"/>
              <a:ext cx="256500" cy="3000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00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44"/>
            <p:cNvSpPr txBox="1"/>
            <p:nvPr/>
          </p:nvSpPr>
          <p:spPr>
            <a:xfrm>
              <a:off x="3025339" y="894346"/>
              <a:ext cx="1797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t/>
              </a:r>
              <a:endParaRPr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44"/>
            <p:cNvSpPr/>
            <p:nvPr/>
          </p:nvSpPr>
          <p:spPr>
            <a:xfrm>
              <a:off x="3388380" y="621339"/>
              <a:ext cx="1210200" cy="726000"/>
            </a:xfrm>
            <a:prstGeom prst="roundRect">
              <a:avLst>
                <a:gd fmla="val 10000" name="adj"/>
              </a:avLst>
            </a:prstGeom>
            <a:solidFill>
              <a:srgbClr val="70AD47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44"/>
            <p:cNvSpPr txBox="1"/>
            <p:nvPr/>
          </p:nvSpPr>
          <p:spPr>
            <a:xfrm>
              <a:off x="3409646" y="642605"/>
              <a:ext cx="11676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4719529" y="834323"/>
              <a:ext cx="256500" cy="3000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0AD47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44"/>
            <p:cNvSpPr txBox="1"/>
            <p:nvPr/>
          </p:nvSpPr>
          <p:spPr>
            <a:xfrm>
              <a:off x="4719529" y="894346"/>
              <a:ext cx="1797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t/>
              </a:r>
              <a:endParaRPr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44"/>
            <p:cNvSpPr/>
            <p:nvPr/>
          </p:nvSpPr>
          <p:spPr>
            <a:xfrm>
              <a:off x="5082570" y="621339"/>
              <a:ext cx="1210200" cy="726000"/>
            </a:xfrm>
            <a:prstGeom prst="roundRect">
              <a:avLst>
                <a:gd fmla="val 10000" name="adj"/>
              </a:avLst>
            </a:prstGeom>
            <a:solidFill>
              <a:srgbClr val="7030A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44"/>
            <p:cNvSpPr txBox="1"/>
            <p:nvPr/>
          </p:nvSpPr>
          <p:spPr>
            <a:xfrm>
              <a:off x="5103836" y="642605"/>
              <a:ext cx="11676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Modeling</a:t>
              </a:r>
              <a:endParaRPr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44"/>
            <p:cNvSpPr/>
            <p:nvPr/>
          </p:nvSpPr>
          <p:spPr>
            <a:xfrm>
              <a:off x="6413719" y="834323"/>
              <a:ext cx="256500" cy="3000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030A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44"/>
            <p:cNvSpPr txBox="1"/>
            <p:nvPr/>
          </p:nvSpPr>
          <p:spPr>
            <a:xfrm>
              <a:off x="6413719" y="894346"/>
              <a:ext cx="1797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t/>
              </a:r>
              <a:endParaRPr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44"/>
            <p:cNvSpPr/>
            <p:nvPr/>
          </p:nvSpPr>
          <p:spPr>
            <a:xfrm>
              <a:off x="6776760" y="621339"/>
              <a:ext cx="1210200" cy="726000"/>
            </a:xfrm>
            <a:prstGeom prst="roundRect">
              <a:avLst>
                <a:gd fmla="val 10000" name="adj"/>
              </a:avLst>
            </a:prstGeom>
            <a:solidFill>
              <a:srgbClr val="5B9BD5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44"/>
            <p:cNvSpPr txBox="1"/>
            <p:nvPr/>
          </p:nvSpPr>
          <p:spPr>
            <a:xfrm>
              <a:off x="6798026" y="642605"/>
              <a:ext cx="11676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" name="Google Shape;330;p44"/>
            <p:cNvSpPr/>
            <p:nvPr/>
          </p:nvSpPr>
          <p:spPr>
            <a:xfrm>
              <a:off x="8107909" y="834323"/>
              <a:ext cx="256500" cy="3000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B9BD5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44"/>
            <p:cNvSpPr txBox="1"/>
            <p:nvPr/>
          </p:nvSpPr>
          <p:spPr>
            <a:xfrm>
              <a:off x="8107909" y="894346"/>
              <a:ext cx="1797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t/>
              </a:r>
              <a:endParaRPr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44"/>
            <p:cNvSpPr/>
            <p:nvPr/>
          </p:nvSpPr>
          <p:spPr>
            <a:xfrm>
              <a:off x="8470950" y="621339"/>
              <a:ext cx="1210200" cy="726000"/>
            </a:xfrm>
            <a:prstGeom prst="roundRect">
              <a:avLst>
                <a:gd fmla="val 10000" name="adj"/>
              </a:avLst>
            </a:prstGeom>
            <a:solidFill>
              <a:srgbClr val="00B05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icksand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44"/>
            <p:cNvSpPr txBox="1"/>
            <p:nvPr/>
          </p:nvSpPr>
          <p:spPr>
            <a:xfrm>
              <a:off x="8492216" y="642605"/>
              <a:ext cx="11676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Deployment</a:t>
              </a:r>
              <a:endParaRPr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44"/>
            <p:cNvSpPr txBox="1"/>
            <p:nvPr/>
          </p:nvSpPr>
          <p:spPr>
            <a:xfrm>
              <a:off x="21300" y="642605"/>
              <a:ext cx="11676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44"/>
            <p:cNvSpPr txBox="1"/>
            <p:nvPr/>
          </p:nvSpPr>
          <p:spPr>
            <a:xfrm>
              <a:off x="1715490" y="642605"/>
              <a:ext cx="11676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44"/>
            <p:cNvSpPr txBox="1"/>
            <p:nvPr/>
          </p:nvSpPr>
          <p:spPr>
            <a:xfrm>
              <a:off x="3409680" y="642605"/>
              <a:ext cx="11676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44"/>
            <p:cNvSpPr txBox="1"/>
            <p:nvPr/>
          </p:nvSpPr>
          <p:spPr>
            <a:xfrm>
              <a:off x="5103870" y="642605"/>
              <a:ext cx="11676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Modeling</a:t>
              </a:r>
              <a:endParaRPr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44"/>
            <p:cNvSpPr txBox="1"/>
            <p:nvPr/>
          </p:nvSpPr>
          <p:spPr>
            <a:xfrm>
              <a:off x="21266" y="642605"/>
              <a:ext cx="11676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44"/>
            <p:cNvSpPr txBox="1"/>
            <p:nvPr/>
          </p:nvSpPr>
          <p:spPr>
            <a:xfrm>
              <a:off x="1715456" y="642605"/>
              <a:ext cx="11676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0" name="Google Shape;340;p44"/>
          <p:cNvSpPr/>
          <p:nvPr/>
        </p:nvSpPr>
        <p:spPr>
          <a:xfrm>
            <a:off x="5411046" y="4052049"/>
            <a:ext cx="1597800" cy="9360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Performance Improvement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1" name="Google Shape;341;p44"/>
          <p:cNvSpPr txBox="1"/>
          <p:nvPr>
            <p:ph type="title"/>
          </p:nvPr>
        </p:nvSpPr>
        <p:spPr>
          <a:xfrm>
            <a:off x="935297" y="915631"/>
            <a:ext cx="10515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Quicksand"/>
              <a:buNone/>
            </a:pPr>
            <a:r>
              <a:rPr lang="en-US" sz="5400"/>
              <a:t>Project Architecture</a:t>
            </a:r>
            <a:endParaRPr/>
          </a:p>
        </p:txBody>
      </p:sp>
      <p:sp>
        <p:nvSpPr>
          <p:cNvPr id="342" name="Google Shape;342;p44"/>
          <p:cNvSpPr/>
          <p:nvPr/>
        </p:nvSpPr>
        <p:spPr>
          <a:xfrm>
            <a:off x="4934275" y="4375300"/>
            <a:ext cx="4605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icksand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348" name="Google Shape;348;p4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UNIVARIATE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838200" y="365125"/>
            <a:ext cx="10515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</a:pPr>
            <a:r>
              <a:rPr lang="en-US"/>
              <a:t>Null values distribution</a:t>
            </a:r>
            <a:endParaRPr/>
          </a:p>
        </p:txBody>
      </p:sp>
      <p:pic>
        <p:nvPicPr>
          <p:cNvPr id="354" name="Google Shape;354;p46"/>
          <p:cNvPicPr preferRelativeResize="0"/>
          <p:nvPr/>
        </p:nvPicPr>
        <p:blipFill rotWithShape="1">
          <a:blip r:embed="rId3">
            <a:alphaModFix/>
          </a:blip>
          <a:srcRect b="0" l="0" r="0" t="813"/>
          <a:stretch/>
        </p:blipFill>
        <p:spPr>
          <a:xfrm>
            <a:off x="1101992" y="1278294"/>
            <a:ext cx="9104532" cy="39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6"/>
          <p:cNvSpPr txBox="1"/>
          <p:nvPr/>
        </p:nvSpPr>
        <p:spPr>
          <a:xfrm>
            <a:off x="1007706" y="5635690"/>
            <a:ext cx="9573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the x-axis we have “SK_ID_CURR” and y-axis we have all the features with more than 50% of nan values.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