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1"/>
  </p:notesMasterIdLst>
  <p:sldIdLst>
    <p:sldId id="256" r:id="rId2"/>
    <p:sldId id="287" r:id="rId3"/>
    <p:sldId id="288" r:id="rId4"/>
    <p:sldId id="259" r:id="rId5"/>
    <p:sldId id="289" r:id="rId6"/>
    <p:sldId id="292" r:id="rId7"/>
    <p:sldId id="291" r:id="rId8"/>
    <p:sldId id="290" r:id="rId9"/>
    <p:sldId id="299" r:id="rId10"/>
    <p:sldId id="293" r:id="rId11"/>
    <p:sldId id="294" r:id="rId12"/>
    <p:sldId id="295" r:id="rId13"/>
    <p:sldId id="296" r:id="rId14"/>
    <p:sldId id="297" r:id="rId15"/>
    <p:sldId id="260" r:id="rId16"/>
    <p:sldId id="262" r:id="rId17"/>
    <p:sldId id="268" r:id="rId18"/>
    <p:sldId id="298" r:id="rId19"/>
    <p:sldId id="27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AF8B02-0844-4D3B-8AFE-A6C1AC7A6EF3}">
  <a:tblStyle styleId="{6DAF8B02-0844-4D3B-8AFE-A6C1AC7A6E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snapToGrid="0" showGuides="1">
      <p:cViewPr varScale="1">
        <p:scale>
          <a:sx n="102" d="100"/>
          <a:sy n="102" d="100"/>
        </p:scale>
        <p:origin x="82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15347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1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5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6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4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0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40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16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76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034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3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7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879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632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dirty="0"/>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61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9" r:id="rId5"/>
    <p:sldLayoutId id="2147483652"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9" name="Google Shape;65;p14"/>
          <p:cNvSpPr txBox="1">
            <a:spLocks noGrp="1"/>
          </p:cNvSpPr>
          <p:nvPr>
            <p:ph type="ctrTitle"/>
          </p:nvPr>
        </p:nvSpPr>
        <p:spPr>
          <a:xfrm>
            <a:off x="546099" y="365846"/>
            <a:ext cx="6299588" cy="1271909"/>
          </a:xfrm>
          <a:prstGeom prst="rect">
            <a:avLst/>
          </a:prstGeom>
        </p:spPr>
        <p:txBody>
          <a:bodyPr spcFirstLastPara="1" wrap="square" lIns="0" tIns="0" rIns="0" bIns="0" anchor="t" anchorCtr="0">
            <a:normAutofit fontScale="90000"/>
          </a:bodyPr>
          <a:lstStyle/>
          <a:p>
            <a:r>
              <a:rPr lang="en-IN" sz="4000" b="0" dirty="0">
                <a:solidFill>
                  <a:schemeClr val="accent1">
                    <a:lumMod val="75000"/>
                  </a:schemeClr>
                </a:solidFill>
                <a:latin typeface="Georgia" panose="02040502050405020303" pitchFamily="18" charset="0"/>
              </a:rPr>
              <a:t>PREDICT </a:t>
            </a:r>
            <a:r>
              <a:rPr lang="en-IN" sz="4000" dirty="0">
                <a:solidFill>
                  <a:schemeClr val="accent1">
                    <a:lumMod val="75000"/>
                  </a:schemeClr>
                </a:solidFill>
                <a:latin typeface="Georgia" panose="02040502050405020303" pitchFamily="18" charset="0"/>
              </a:rPr>
              <a:t>T</a:t>
            </a:r>
            <a:r>
              <a:rPr lang="en-IN" sz="4000" b="0" dirty="0">
                <a:solidFill>
                  <a:schemeClr val="accent1">
                    <a:lumMod val="75000"/>
                  </a:schemeClr>
                </a:solidFill>
                <a:latin typeface="Georgia" panose="02040502050405020303" pitchFamily="18" charset="0"/>
              </a:rPr>
              <a:t>HE SENTIMENT</a:t>
            </a:r>
            <a:br>
              <a:rPr lang="en-IN" sz="4400" b="0" dirty="0">
                <a:solidFill>
                  <a:schemeClr val="accent1">
                    <a:lumMod val="75000"/>
                  </a:schemeClr>
                </a:solidFill>
              </a:rPr>
            </a:br>
            <a:br>
              <a:rPr lang="en-IN" sz="4400" dirty="0">
                <a:solidFill>
                  <a:schemeClr val="accent1">
                    <a:lumMod val="75000"/>
                  </a:schemeClr>
                </a:solidFill>
              </a:rPr>
            </a:br>
            <a:endParaRPr lang="en-IN" sz="4400" dirty="0">
              <a:solidFill>
                <a:schemeClr val="accent1">
                  <a:lumMod val="75000"/>
                </a:schemeClr>
              </a:solidFill>
            </a:endParaRPr>
          </a:p>
        </p:txBody>
      </p:sp>
      <p:sp>
        <p:nvSpPr>
          <p:cNvPr id="340" name="Google Shape;465;p1"/>
          <p:cNvSpPr txBox="1"/>
          <p:nvPr/>
        </p:nvSpPr>
        <p:spPr>
          <a:xfrm>
            <a:off x="828387" y="2867478"/>
            <a:ext cx="2887037"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dirty="0">
                <a:solidFill>
                  <a:srgbClr val="28324A"/>
                </a:solidFill>
                <a:latin typeface="Times New Roman" panose="02020603050405020304" pitchFamily="18" charset="0"/>
                <a:cs typeface="Times New Roman" panose="02020603050405020304" pitchFamily="18" charset="0"/>
                <a:sym typeface="Oswald"/>
              </a:rPr>
              <a:t>Presented by</a:t>
            </a:r>
            <a:r>
              <a:rPr lang="en" dirty="0">
                <a:solidFill>
                  <a:srgbClr val="28324A"/>
                </a:solidFill>
                <a:latin typeface="Times New Roman" panose="02020603050405020304" pitchFamily="18" charset="0"/>
                <a:cs typeface="Times New Roman" panose="02020603050405020304" pitchFamily="18" charset="0"/>
                <a:sym typeface="Oswald"/>
              </a:rPr>
              <a:t>:</a:t>
            </a:r>
          </a:p>
          <a:p>
            <a:pPr marL="0" marR="0" lvl="0" indent="0" algn="l" rtl="0">
              <a:lnSpc>
                <a:spcPct val="100000"/>
              </a:lnSpc>
              <a:spcBef>
                <a:spcPts val="0"/>
              </a:spcBef>
              <a:spcAft>
                <a:spcPts val="0"/>
              </a:spcAft>
              <a:buNone/>
            </a:pP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Durgesh Kumar</a:t>
            </a:r>
          </a:p>
          <a:p>
            <a:r>
              <a:rPr lang="en-IN" dirty="0">
                <a:solidFill>
                  <a:srgbClr val="28324A"/>
                </a:solidFill>
                <a:latin typeface="Times New Roman" panose="02020603050405020304" pitchFamily="18" charset="0"/>
                <a:cs typeface="Times New Roman" panose="02020603050405020304" pitchFamily="18" charset="0"/>
                <a:sym typeface="Oswald"/>
              </a:rPr>
              <a:t>Omkar Asukar</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Mandar Vast</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Durvesh Tambe</a:t>
            </a:r>
            <a:endParaRPr dirty="0">
              <a:solidFill>
                <a:srgbClr val="28324A"/>
              </a:solidFill>
              <a:latin typeface="Times New Roman" panose="02020603050405020304" pitchFamily="18" charset="0"/>
              <a:cs typeface="Times New Roman" panose="02020603050405020304" pitchFamily="18" charset="0"/>
              <a:sym typeface="Oswald"/>
            </a:endParaRPr>
          </a:p>
        </p:txBody>
      </p:sp>
      <p:grpSp>
        <p:nvGrpSpPr>
          <p:cNvPr id="338" name="Google Shape;520;p16">
            <a:extLst>
              <a:ext uri="{FF2B5EF4-FFF2-40B4-BE49-F238E27FC236}">
                <a16:creationId xmlns:a16="http://schemas.microsoft.com/office/drawing/2014/main" id="{46675E16-61E2-4CB5-B0F6-FF9471B99E15}"/>
              </a:ext>
            </a:extLst>
          </p:cNvPr>
          <p:cNvGrpSpPr/>
          <p:nvPr/>
        </p:nvGrpSpPr>
        <p:grpSpPr>
          <a:xfrm>
            <a:off x="3848789" y="915966"/>
            <a:ext cx="2318495" cy="3612478"/>
            <a:chOff x="6661328" y="2103554"/>
            <a:chExt cx="850574" cy="1325339"/>
          </a:xfrm>
        </p:grpSpPr>
        <p:sp>
          <p:nvSpPr>
            <p:cNvPr id="341" name="Google Shape;521;p16">
              <a:extLst>
                <a:ext uri="{FF2B5EF4-FFF2-40B4-BE49-F238E27FC236}">
                  <a16:creationId xmlns:a16="http://schemas.microsoft.com/office/drawing/2014/main" id="{2825B193-4F94-4F9C-ABB2-734FD904718C}"/>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522;p16">
              <a:extLst>
                <a:ext uri="{FF2B5EF4-FFF2-40B4-BE49-F238E27FC236}">
                  <a16:creationId xmlns:a16="http://schemas.microsoft.com/office/drawing/2014/main" id="{CCF35A6C-D071-46B4-8671-F6A366826F11}"/>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523;p16">
              <a:extLst>
                <a:ext uri="{FF2B5EF4-FFF2-40B4-BE49-F238E27FC236}">
                  <a16:creationId xmlns:a16="http://schemas.microsoft.com/office/drawing/2014/main" id="{28AD8E98-35F8-495D-8A59-486A3517BBE3}"/>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524;p16">
              <a:extLst>
                <a:ext uri="{FF2B5EF4-FFF2-40B4-BE49-F238E27FC236}">
                  <a16:creationId xmlns:a16="http://schemas.microsoft.com/office/drawing/2014/main" id="{DE2A6392-4C35-44BD-8097-F4AB5155CED5}"/>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525;p16">
              <a:extLst>
                <a:ext uri="{FF2B5EF4-FFF2-40B4-BE49-F238E27FC236}">
                  <a16:creationId xmlns:a16="http://schemas.microsoft.com/office/drawing/2014/main" id="{3C4CB0C5-36C3-4D84-ADAC-204483F6025D}"/>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526;p16">
              <a:extLst>
                <a:ext uri="{FF2B5EF4-FFF2-40B4-BE49-F238E27FC236}">
                  <a16:creationId xmlns:a16="http://schemas.microsoft.com/office/drawing/2014/main" id="{5ED5F3ED-C864-4BC9-A4F6-F7CFEB401E0C}"/>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527;p16">
              <a:extLst>
                <a:ext uri="{FF2B5EF4-FFF2-40B4-BE49-F238E27FC236}">
                  <a16:creationId xmlns:a16="http://schemas.microsoft.com/office/drawing/2014/main" id="{54BA0D3D-C822-4F37-9E56-87B7D740EE68}"/>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528;p16">
              <a:extLst>
                <a:ext uri="{FF2B5EF4-FFF2-40B4-BE49-F238E27FC236}">
                  <a16:creationId xmlns:a16="http://schemas.microsoft.com/office/drawing/2014/main" id="{34B63794-7920-42A0-8811-7FC6010D6BC6}"/>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529;p16">
              <a:extLst>
                <a:ext uri="{FF2B5EF4-FFF2-40B4-BE49-F238E27FC236}">
                  <a16:creationId xmlns:a16="http://schemas.microsoft.com/office/drawing/2014/main" id="{99BFB0EB-2B86-4EEA-B271-A748A116ACDC}"/>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530;p16">
              <a:extLst>
                <a:ext uri="{FF2B5EF4-FFF2-40B4-BE49-F238E27FC236}">
                  <a16:creationId xmlns:a16="http://schemas.microsoft.com/office/drawing/2014/main" id="{8FE59E44-E6F8-4F23-9367-548956FC635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531;p16">
              <a:extLst>
                <a:ext uri="{FF2B5EF4-FFF2-40B4-BE49-F238E27FC236}">
                  <a16:creationId xmlns:a16="http://schemas.microsoft.com/office/drawing/2014/main" id="{31F80155-6207-4BF3-8B4A-F9EFBBF48356}"/>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532;p16">
              <a:extLst>
                <a:ext uri="{FF2B5EF4-FFF2-40B4-BE49-F238E27FC236}">
                  <a16:creationId xmlns:a16="http://schemas.microsoft.com/office/drawing/2014/main" id="{CEC385D7-BF03-42AA-95DE-F148CF53780D}"/>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533;p16">
              <a:extLst>
                <a:ext uri="{FF2B5EF4-FFF2-40B4-BE49-F238E27FC236}">
                  <a16:creationId xmlns:a16="http://schemas.microsoft.com/office/drawing/2014/main" id="{E21FDEC3-10E3-4CC4-B7DD-61AF07977F90}"/>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534;p16">
              <a:extLst>
                <a:ext uri="{FF2B5EF4-FFF2-40B4-BE49-F238E27FC236}">
                  <a16:creationId xmlns:a16="http://schemas.microsoft.com/office/drawing/2014/main" id="{2F474AD9-6EC8-45CC-8558-E2EB6F1DF73C}"/>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535;p16">
              <a:extLst>
                <a:ext uri="{FF2B5EF4-FFF2-40B4-BE49-F238E27FC236}">
                  <a16:creationId xmlns:a16="http://schemas.microsoft.com/office/drawing/2014/main" id="{DC603607-CA56-46A9-9240-33118DAB9427}"/>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536;p16">
              <a:extLst>
                <a:ext uri="{FF2B5EF4-FFF2-40B4-BE49-F238E27FC236}">
                  <a16:creationId xmlns:a16="http://schemas.microsoft.com/office/drawing/2014/main" id="{B5101636-0041-49A8-AB5C-037EF5387826}"/>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537;p16">
              <a:extLst>
                <a:ext uri="{FF2B5EF4-FFF2-40B4-BE49-F238E27FC236}">
                  <a16:creationId xmlns:a16="http://schemas.microsoft.com/office/drawing/2014/main" id="{C3DD9BAE-61BA-4665-BEAE-D2B87CA89816}"/>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538;p16">
              <a:extLst>
                <a:ext uri="{FF2B5EF4-FFF2-40B4-BE49-F238E27FC236}">
                  <a16:creationId xmlns:a16="http://schemas.microsoft.com/office/drawing/2014/main" id="{89FC5E5B-83D8-4C1B-94B9-6EF53FF46585}"/>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539;p16">
              <a:extLst>
                <a:ext uri="{FF2B5EF4-FFF2-40B4-BE49-F238E27FC236}">
                  <a16:creationId xmlns:a16="http://schemas.microsoft.com/office/drawing/2014/main" id="{01BFEE23-A289-4995-9A11-255DE85EA7DC}"/>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540;p16">
              <a:extLst>
                <a:ext uri="{FF2B5EF4-FFF2-40B4-BE49-F238E27FC236}">
                  <a16:creationId xmlns:a16="http://schemas.microsoft.com/office/drawing/2014/main" id="{99CC54BF-5F25-4160-880D-9F2EFEC9B36C}"/>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541;p16">
              <a:extLst>
                <a:ext uri="{FF2B5EF4-FFF2-40B4-BE49-F238E27FC236}">
                  <a16:creationId xmlns:a16="http://schemas.microsoft.com/office/drawing/2014/main" id="{0A1D724E-2352-4765-ABA0-85DDDF25B523}"/>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542;p16">
              <a:extLst>
                <a:ext uri="{FF2B5EF4-FFF2-40B4-BE49-F238E27FC236}">
                  <a16:creationId xmlns:a16="http://schemas.microsoft.com/office/drawing/2014/main" id="{A1E788AC-7C76-4537-AF6E-1E510C8F538C}"/>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543;p16">
              <a:extLst>
                <a:ext uri="{FF2B5EF4-FFF2-40B4-BE49-F238E27FC236}">
                  <a16:creationId xmlns:a16="http://schemas.microsoft.com/office/drawing/2014/main" id="{FC7D50AA-C241-4858-8DED-8517089AA102}"/>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544;p16">
              <a:extLst>
                <a:ext uri="{FF2B5EF4-FFF2-40B4-BE49-F238E27FC236}">
                  <a16:creationId xmlns:a16="http://schemas.microsoft.com/office/drawing/2014/main" id="{0E70A4DB-27C1-48D7-825F-B99B6D0C6373}"/>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545;p16">
              <a:extLst>
                <a:ext uri="{FF2B5EF4-FFF2-40B4-BE49-F238E27FC236}">
                  <a16:creationId xmlns:a16="http://schemas.microsoft.com/office/drawing/2014/main" id="{BAA8BAE4-A047-43C9-96F4-2F62FF596EB6}"/>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546;p16">
              <a:extLst>
                <a:ext uri="{FF2B5EF4-FFF2-40B4-BE49-F238E27FC236}">
                  <a16:creationId xmlns:a16="http://schemas.microsoft.com/office/drawing/2014/main" id="{02BC0E1A-DA16-4BC9-930E-AA17A087CD7F}"/>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547;p16">
              <a:extLst>
                <a:ext uri="{FF2B5EF4-FFF2-40B4-BE49-F238E27FC236}">
                  <a16:creationId xmlns:a16="http://schemas.microsoft.com/office/drawing/2014/main" id="{4E6990B9-E41E-4777-827C-B94A35147468}"/>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548;p16">
              <a:extLst>
                <a:ext uri="{FF2B5EF4-FFF2-40B4-BE49-F238E27FC236}">
                  <a16:creationId xmlns:a16="http://schemas.microsoft.com/office/drawing/2014/main" id="{19C7852B-4EC6-4DCD-B994-4904A63542D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549;p16">
              <a:extLst>
                <a:ext uri="{FF2B5EF4-FFF2-40B4-BE49-F238E27FC236}">
                  <a16:creationId xmlns:a16="http://schemas.microsoft.com/office/drawing/2014/main" id="{0924A213-DDF8-4BE3-85DB-549E83361BAB}"/>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550;p16">
              <a:extLst>
                <a:ext uri="{FF2B5EF4-FFF2-40B4-BE49-F238E27FC236}">
                  <a16:creationId xmlns:a16="http://schemas.microsoft.com/office/drawing/2014/main" id="{A9D0E7B2-0F9D-4CEE-98A1-47A1F689D4CE}"/>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551;p16">
              <a:extLst>
                <a:ext uri="{FF2B5EF4-FFF2-40B4-BE49-F238E27FC236}">
                  <a16:creationId xmlns:a16="http://schemas.microsoft.com/office/drawing/2014/main" id="{9997AD0D-F4EC-4536-9737-E7253FFECD9D}"/>
                </a:ext>
              </a:extLst>
            </p:cNvPr>
            <p:cNvGrpSpPr/>
            <p:nvPr/>
          </p:nvGrpSpPr>
          <p:grpSpPr>
            <a:xfrm>
              <a:off x="6930455" y="2860622"/>
              <a:ext cx="82395" cy="49453"/>
              <a:chOff x="4865564" y="4292025"/>
              <a:chExt cx="220130" cy="132120"/>
            </a:xfrm>
          </p:grpSpPr>
          <p:sp>
            <p:nvSpPr>
              <p:cNvPr id="390" name="Google Shape;552;p16">
                <a:extLst>
                  <a:ext uri="{FF2B5EF4-FFF2-40B4-BE49-F238E27FC236}">
                    <a16:creationId xmlns:a16="http://schemas.microsoft.com/office/drawing/2014/main" id="{06E72815-CC32-4259-9BEE-92FFFF36C83D}"/>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553;p16">
                <a:extLst>
                  <a:ext uri="{FF2B5EF4-FFF2-40B4-BE49-F238E27FC236}">
                    <a16:creationId xmlns:a16="http://schemas.microsoft.com/office/drawing/2014/main" id="{F3E63190-447F-4C3D-A692-9DD9066739B8}"/>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554;p16">
                <a:extLst>
                  <a:ext uri="{FF2B5EF4-FFF2-40B4-BE49-F238E27FC236}">
                    <a16:creationId xmlns:a16="http://schemas.microsoft.com/office/drawing/2014/main" id="{E2977935-6FAC-4C83-A163-A80274B5CD0E}"/>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555;p16">
                <a:extLst>
                  <a:ext uri="{FF2B5EF4-FFF2-40B4-BE49-F238E27FC236}">
                    <a16:creationId xmlns:a16="http://schemas.microsoft.com/office/drawing/2014/main" id="{88675A1D-F215-428D-BE2D-3B87CFCC622C}"/>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556;p16">
                <a:extLst>
                  <a:ext uri="{FF2B5EF4-FFF2-40B4-BE49-F238E27FC236}">
                    <a16:creationId xmlns:a16="http://schemas.microsoft.com/office/drawing/2014/main" id="{A75234BB-464E-4690-8B5D-1D2048B43751}"/>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557;p16">
                <a:extLst>
                  <a:ext uri="{FF2B5EF4-FFF2-40B4-BE49-F238E27FC236}">
                    <a16:creationId xmlns:a16="http://schemas.microsoft.com/office/drawing/2014/main" id="{FA30DBBC-4307-464C-ABCC-71EBC2C29F4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558;p16">
                <a:extLst>
                  <a:ext uri="{FF2B5EF4-FFF2-40B4-BE49-F238E27FC236}">
                    <a16:creationId xmlns:a16="http://schemas.microsoft.com/office/drawing/2014/main" id="{FD867D53-D537-4B81-8DEF-01F4E97358F1}"/>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559;p16">
                <a:extLst>
                  <a:ext uri="{FF2B5EF4-FFF2-40B4-BE49-F238E27FC236}">
                    <a16:creationId xmlns:a16="http://schemas.microsoft.com/office/drawing/2014/main" id="{AAE62CA3-CF28-4705-8E8D-5886B11C39CD}"/>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560;p16">
                <a:extLst>
                  <a:ext uri="{FF2B5EF4-FFF2-40B4-BE49-F238E27FC236}">
                    <a16:creationId xmlns:a16="http://schemas.microsoft.com/office/drawing/2014/main" id="{2C1F7EF2-4499-4C77-8095-F7786B5EEEAF}"/>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561;p16">
                <a:extLst>
                  <a:ext uri="{FF2B5EF4-FFF2-40B4-BE49-F238E27FC236}">
                    <a16:creationId xmlns:a16="http://schemas.microsoft.com/office/drawing/2014/main" id="{F5FC3E28-B4A8-4706-8CED-CE05632E0813}"/>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562;p16">
                <a:extLst>
                  <a:ext uri="{FF2B5EF4-FFF2-40B4-BE49-F238E27FC236}">
                    <a16:creationId xmlns:a16="http://schemas.microsoft.com/office/drawing/2014/main" id="{3664A63E-BE36-4FDB-9221-2E5D8DB1ACC6}"/>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563;p16">
                <a:extLst>
                  <a:ext uri="{FF2B5EF4-FFF2-40B4-BE49-F238E27FC236}">
                    <a16:creationId xmlns:a16="http://schemas.microsoft.com/office/drawing/2014/main" id="{83EE317F-6D7F-408A-A79E-41F4610E86B1}"/>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564;p16">
                <a:extLst>
                  <a:ext uri="{FF2B5EF4-FFF2-40B4-BE49-F238E27FC236}">
                    <a16:creationId xmlns:a16="http://schemas.microsoft.com/office/drawing/2014/main" id="{930DCC3C-49C2-4C25-B9CB-5D2079CAC181}"/>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565;p16">
                <a:extLst>
                  <a:ext uri="{FF2B5EF4-FFF2-40B4-BE49-F238E27FC236}">
                    <a16:creationId xmlns:a16="http://schemas.microsoft.com/office/drawing/2014/main" id="{F0C52537-B596-4346-919E-DFB2AA34F6EB}"/>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566;p16">
                <a:extLst>
                  <a:ext uri="{FF2B5EF4-FFF2-40B4-BE49-F238E27FC236}">
                    <a16:creationId xmlns:a16="http://schemas.microsoft.com/office/drawing/2014/main" id="{C4443B23-A939-4CB0-B600-270B39543052}"/>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567;p16">
                <a:extLst>
                  <a:ext uri="{FF2B5EF4-FFF2-40B4-BE49-F238E27FC236}">
                    <a16:creationId xmlns:a16="http://schemas.microsoft.com/office/drawing/2014/main" id="{01D229FD-D74D-4D68-9AF0-3BFEA29F4CEE}"/>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568;p16">
                <a:extLst>
                  <a:ext uri="{FF2B5EF4-FFF2-40B4-BE49-F238E27FC236}">
                    <a16:creationId xmlns:a16="http://schemas.microsoft.com/office/drawing/2014/main" id="{083D8641-387A-4660-9A42-A7D3D3E3C40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569;p16">
                <a:extLst>
                  <a:ext uri="{FF2B5EF4-FFF2-40B4-BE49-F238E27FC236}">
                    <a16:creationId xmlns:a16="http://schemas.microsoft.com/office/drawing/2014/main" id="{01300E5F-30C3-470B-9BEC-5C1F4C3674B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570;p16">
                <a:extLst>
                  <a:ext uri="{FF2B5EF4-FFF2-40B4-BE49-F238E27FC236}">
                    <a16:creationId xmlns:a16="http://schemas.microsoft.com/office/drawing/2014/main" id="{4577639A-217E-4698-A617-A35E40100DA4}"/>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571;p16">
                <a:extLst>
                  <a:ext uri="{FF2B5EF4-FFF2-40B4-BE49-F238E27FC236}">
                    <a16:creationId xmlns:a16="http://schemas.microsoft.com/office/drawing/2014/main" id="{80207AB8-6B17-4B51-81C2-2BA60EC7B31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572;p16">
              <a:extLst>
                <a:ext uri="{FF2B5EF4-FFF2-40B4-BE49-F238E27FC236}">
                  <a16:creationId xmlns:a16="http://schemas.microsoft.com/office/drawing/2014/main" id="{1B40EF6C-98B8-49EC-A88F-8EEB954DF03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573;p16">
              <a:extLst>
                <a:ext uri="{FF2B5EF4-FFF2-40B4-BE49-F238E27FC236}">
                  <a16:creationId xmlns:a16="http://schemas.microsoft.com/office/drawing/2014/main" id="{7FA99B5E-ECF0-4BB9-9543-F924C0D85C1F}"/>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574;p16">
              <a:extLst>
                <a:ext uri="{FF2B5EF4-FFF2-40B4-BE49-F238E27FC236}">
                  <a16:creationId xmlns:a16="http://schemas.microsoft.com/office/drawing/2014/main" id="{C8C678EE-6DE8-464D-A500-F392FED4BA8F}"/>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575;p16">
              <a:extLst>
                <a:ext uri="{FF2B5EF4-FFF2-40B4-BE49-F238E27FC236}">
                  <a16:creationId xmlns:a16="http://schemas.microsoft.com/office/drawing/2014/main" id="{2A642847-2944-47A5-8D16-10CEE4624723}"/>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576;p16">
              <a:extLst>
                <a:ext uri="{FF2B5EF4-FFF2-40B4-BE49-F238E27FC236}">
                  <a16:creationId xmlns:a16="http://schemas.microsoft.com/office/drawing/2014/main" id="{09C979B0-C12C-4111-AD98-92C6B7A75CDA}"/>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577;p16">
              <a:extLst>
                <a:ext uri="{FF2B5EF4-FFF2-40B4-BE49-F238E27FC236}">
                  <a16:creationId xmlns:a16="http://schemas.microsoft.com/office/drawing/2014/main" id="{A041AC0D-5E25-491C-803B-5FDF007AB139}"/>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578;p16">
              <a:extLst>
                <a:ext uri="{FF2B5EF4-FFF2-40B4-BE49-F238E27FC236}">
                  <a16:creationId xmlns:a16="http://schemas.microsoft.com/office/drawing/2014/main" id="{6A50E7BB-916D-4DFB-965B-9744C88B4093}"/>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579;p16">
              <a:extLst>
                <a:ext uri="{FF2B5EF4-FFF2-40B4-BE49-F238E27FC236}">
                  <a16:creationId xmlns:a16="http://schemas.microsoft.com/office/drawing/2014/main" id="{0511E5A2-2B02-44E8-81C2-291E058A7F76}"/>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580;p16">
              <a:extLst>
                <a:ext uri="{FF2B5EF4-FFF2-40B4-BE49-F238E27FC236}">
                  <a16:creationId xmlns:a16="http://schemas.microsoft.com/office/drawing/2014/main" id="{76662572-782D-4570-9403-6A92EC756449}"/>
                </a:ext>
              </a:extLst>
            </p:cNvPr>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581;p16">
              <a:extLst>
                <a:ext uri="{FF2B5EF4-FFF2-40B4-BE49-F238E27FC236}">
                  <a16:creationId xmlns:a16="http://schemas.microsoft.com/office/drawing/2014/main" id="{1A6E1BB8-9265-4A0D-B351-C0A1DA4AD1AF}"/>
                </a:ext>
              </a:extLst>
            </p:cNvPr>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582;p16">
              <a:extLst>
                <a:ext uri="{FF2B5EF4-FFF2-40B4-BE49-F238E27FC236}">
                  <a16:creationId xmlns:a16="http://schemas.microsoft.com/office/drawing/2014/main" id="{BE071FD0-4C0D-4F7E-AA7A-0B2C8E9602A2}"/>
                </a:ext>
              </a:extLst>
            </p:cNvPr>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583;p16">
              <a:extLst>
                <a:ext uri="{FF2B5EF4-FFF2-40B4-BE49-F238E27FC236}">
                  <a16:creationId xmlns:a16="http://schemas.microsoft.com/office/drawing/2014/main" id="{34931915-9DFA-4754-8B51-DC5DF5F13420}"/>
                </a:ext>
              </a:extLst>
            </p:cNvPr>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584;p16">
              <a:extLst>
                <a:ext uri="{FF2B5EF4-FFF2-40B4-BE49-F238E27FC236}">
                  <a16:creationId xmlns:a16="http://schemas.microsoft.com/office/drawing/2014/main" id="{871555E0-5776-4E2F-8DBB-49DB27D9A017}"/>
                </a:ext>
              </a:extLst>
            </p:cNvPr>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585;p16">
              <a:extLst>
                <a:ext uri="{FF2B5EF4-FFF2-40B4-BE49-F238E27FC236}">
                  <a16:creationId xmlns:a16="http://schemas.microsoft.com/office/drawing/2014/main" id="{0EB7B2C4-140C-4B9C-B40A-8DB72A400ABA}"/>
                </a:ext>
              </a:extLst>
            </p:cNvPr>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586;p16">
              <a:extLst>
                <a:ext uri="{FF2B5EF4-FFF2-40B4-BE49-F238E27FC236}">
                  <a16:creationId xmlns:a16="http://schemas.microsoft.com/office/drawing/2014/main" id="{22CFEF49-183F-4C15-9A94-3A74F4630C5D}"/>
                </a:ext>
              </a:extLst>
            </p:cNvPr>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587;p16">
              <a:extLst>
                <a:ext uri="{FF2B5EF4-FFF2-40B4-BE49-F238E27FC236}">
                  <a16:creationId xmlns:a16="http://schemas.microsoft.com/office/drawing/2014/main" id="{7A88C2FB-3CA3-478D-82E6-397E5CF2388C}"/>
                </a:ext>
              </a:extLst>
            </p:cNvPr>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588;p16">
              <a:extLst>
                <a:ext uri="{FF2B5EF4-FFF2-40B4-BE49-F238E27FC236}">
                  <a16:creationId xmlns:a16="http://schemas.microsoft.com/office/drawing/2014/main" id="{FD2DF767-FA58-46DA-A2AF-AEE4D9CB9CC9}"/>
                </a:ext>
              </a:extLst>
            </p:cNvPr>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589;p16">
              <a:extLst>
                <a:ext uri="{FF2B5EF4-FFF2-40B4-BE49-F238E27FC236}">
                  <a16:creationId xmlns:a16="http://schemas.microsoft.com/office/drawing/2014/main" id="{6CD0BB00-00BB-477C-AF54-7ED07389F18E}"/>
                </a:ext>
              </a:extLst>
            </p:cNvPr>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350874" y="652130"/>
            <a:ext cx="6893441" cy="494698"/>
          </a:xfrm>
        </p:spPr>
        <p:txBody>
          <a:bodyPr/>
          <a:lstStyle/>
          <a:p>
            <a:r>
              <a:rPr lang="en-IN" sz="2800" dirty="0">
                <a:solidFill>
                  <a:schemeClr val="accent1">
                    <a:lumMod val="75000"/>
                  </a:schemeClr>
                </a:solidFill>
                <a:latin typeface="Georgia" panose="02040502050405020303" pitchFamily="18" charset="0"/>
                <a:cs typeface="Arial"/>
              </a:rPr>
              <a:t>POSITIVE AND NEGATIVE BIGRAMS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10D9A0AC-C2F7-4490-AF3E-AA81C88FDF0A}"/>
              </a:ext>
            </a:extLst>
          </p:cNvPr>
          <p:cNvPicPr>
            <a:picLocks noChangeAspect="1"/>
          </p:cNvPicPr>
          <p:nvPr/>
        </p:nvPicPr>
        <p:blipFill>
          <a:blip r:embed="rId2"/>
          <a:stretch>
            <a:fillRect/>
          </a:stretch>
        </p:blipFill>
        <p:spPr>
          <a:xfrm>
            <a:off x="4567871" y="1127052"/>
            <a:ext cx="3959441" cy="2929978"/>
          </a:xfrm>
          <a:prstGeom prst="rect">
            <a:avLst/>
          </a:prstGeom>
        </p:spPr>
      </p:pic>
      <p:pic>
        <p:nvPicPr>
          <p:cNvPr id="8" name="Picture 7">
            <a:extLst>
              <a:ext uri="{FF2B5EF4-FFF2-40B4-BE49-F238E27FC236}">
                <a16:creationId xmlns:a16="http://schemas.microsoft.com/office/drawing/2014/main" id="{FF075063-C467-48E2-9860-9AFB5EDF6EFE}"/>
              </a:ext>
            </a:extLst>
          </p:cNvPr>
          <p:cNvPicPr>
            <a:picLocks noChangeAspect="1"/>
          </p:cNvPicPr>
          <p:nvPr/>
        </p:nvPicPr>
        <p:blipFill>
          <a:blip r:embed="rId3"/>
          <a:stretch>
            <a:fillRect/>
          </a:stretch>
        </p:blipFill>
        <p:spPr>
          <a:xfrm>
            <a:off x="412440" y="1146828"/>
            <a:ext cx="3959442" cy="2890425"/>
          </a:xfrm>
          <a:prstGeom prst="rect">
            <a:avLst/>
          </a:prstGeom>
        </p:spPr>
      </p:pic>
      <p:sp>
        <p:nvSpPr>
          <p:cNvPr id="9" name="TextBox 8">
            <a:extLst>
              <a:ext uri="{FF2B5EF4-FFF2-40B4-BE49-F238E27FC236}">
                <a16:creationId xmlns:a16="http://schemas.microsoft.com/office/drawing/2014/main" id="{AB497A28-CBF9-441D-B606-EC4C69855EF4}"/>
              </a:ext>
            </a:extLst>
          </p:cNvPr>
          <p:cNvSpPr txBox="1"/>
          <p:nvPr/>
        </p:nvSpPr>
        <p:spPr>
          <a:xfrm>
            <a:off x="412440" y="4151243"/>
            <a:ext cx="8172790" cy="892552"/>
          </a:xfrm>
          <a:prstGeom prst="rect">
            <a:avLst/>
          </a:prstGeom>
          <a:noFill/>
        </p:spPr>
        <p:txBody>
          <a:bodyPr wrap="square" rtlCol="0">
            <a:spAutoFit/>
          </a:bodyPr>
          <a:lstStyle/>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Apple’s popup store to sell iPad2 generated a lot of positive buzz at the event. </a:t>
            </a:r>
          </a:p>
          <a:p>
            <a:pPr marL="285750" indent="-285750">
              <a:buFont typeface="Arial" panose="020B0604020202020204" pitchFamily="34" charset="0"/>
              <a:buChar char="•"/>
            </a:pPr>
            <a:endParaRPr lang="en-IN" sz="13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Fascist Company - </a:t>
            </a:r>
            <a:r>
              <a:rPr lang="en-US" sz="1300" dirty="0">
                <a:solidFill>
                  <a:srgbClr val="002060"/>
                </a:solidFill>
                <a:latin typeface="Times New Roman" panose="02020603050405020304" pitchFamily="18" charset="0"/>
                <a:cs typeface="Times New Roman" panose="02020603050405020304" pitchFamily="18" charset="0"/>
              </a:rPr>
              <a:t>Apple seems to want to be able to control every aspect of how we engage with the virtual. This was disliked by a lot of users.</a:t>
            </a:r>
          </a:p>
        </p:txBody>
      </p:sp>
    </p:spTree>
    <p:extLst>
      <p:ext uri="{BB962C8B-B14F-4D97-AF65-F5344CB8AC3E}">
        <p14:creationId xmlns:p14="http://schemas.microsoft.com/office/powerpoint/2010/main" val="134520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457200" y="605600"/>
            <a:ext cx="7503042" cy="599423"/>
          </a:xfrm>
        </p:spPr>
        <p:txBody>
          <a:bodyPr/>
          <a:lstStyle/>
          <a:p>
            <a:r>
              <a:rPr lang="en-IN" sz="2800" dirty="0">
                <a:solidFill>
                  <a:schemeClr val="accent1">
                    <a:lumMod val="75000"/>
                  </a:schemeClr>
                </a:solidFill>
                <a:latin typeface="Georgia" panose="02040502050405020303" pitchFamily="18" charset="0"/>
                <a:cs typeface="Arial"/>
              </a:rPr>
              <a:t>POSITIVE AND NEGATIVE TRIGRAMS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03A62326-6AC3-48FB-B193-7481019852AF}"/>
              </a:ext>
            </a:extLst>
          </p:cNvPr>
          <p:cNvPicPr>
            <a:picLocks noChangeAspect="1"/>
          </p:cNvPicPr>
          <p:nvPr/>
        </p:nvPicPr>
        <p:blipFill>
          <a:blip r:embed="rId2"/>
          <a:stretch>
            <a:fillRect/>
          </a:stretch>
        </p:blipFill>
        <p:spPr>
          <a:xfrm>
            <a:off x="329610" y="1285873"/>
            <a:ext cx="4077025" cy="2804118"/>
          </a:xfrm>
          <a:prstGeom prst="rect">
            <a:avLst/>
          </a:prstGeom>
        </p:spPr>
      </p:pic>
      <p:pic>
        <p:nvPicPr>
          <p:cNvPr id="9" name="Picture 8">
            <a:extLst>
              <a:ext uri="{FF2B5EF4-FFF2-40B4-BE49-F238E27FC236}">
                <a16:creationId xmlns:a16="http://schemas.microsoft.com/office/drawing/2014/main" id="{0E615834-CD4C-4CE8-8058-607BEFEC40F8}"/>
              </a:ext>
            </a:extLst>
          </p:cNvPr>
          <p:cNvPicPr>
            <a:picLocks noChangeAspect="1"/>
          </p:cNvPicPr>
          <p:nvPr/>
        </p:nvPicPr>
        <p:blipFill>
          <a:blip r:embed="rId3"/>
          <a:stretch>
            <a:fillRect/>
          </a:stretch>
        </p:blipFill>
        <p:spPr>
          <a:xfrm>
            <a:off x="4572000" y="1285874"/>
            <a:ext cx="4077025" cy="2804117"/>
          </a:xfrm>
          <a:prstGeom prst="rect">
            <a:avLst/>
          </a:prstGeom>
        </p:spPr>
      </p:pic>
      <p:sp>
        <p:nvSpPr>
          <p:cNvPr id="6" name="Text Placeholder 2">
            <a:extLst>
              <a:ext uri="{FF2B5EF4-FFF2-40B4-BE49-F238E27FC236}">
                <a16:creationId xmlns:a16="http://schemas.microsoft.com/office/drawing/2014/main" id="{D17F4C9E-ABB8-446D-998F-8D0A659CD3C4}"/>
              </a:ext>
            </a:extLst>
          </p:cNvPr>
          <p:cNvSpPr>
            <a:spLocks noGrp="1"/>
          </p:cNvSpPr>
          <p:nvPr>
            <p:ph type="body" idx="1"/>
          </p:nvPr>
        </p:nvSpPr>
        <p:spPr>
          <a:xfrm>
            <a:off x="457200" y="4170841"/>
            <a:ext cx="8250865" cy="818146"/>
          </a:xfrm>
        </p:spPr>
        <p:txBody>
          <a:bodyPr/>
          <a:lstStyle/>
          <a:p>
            <a:pPr marL="285750" indent="-285750">
              <a:lnSpc>
                <a:spcPct val="100000"/>
              </a:lnSpc>
              <a:spcBef>
                <a:spcPts val="0"/>
              </a:spcBef>
              <a:buClr>
                <a:srgbClr val="000000"/>
              </a:buClr>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sym typeface="Arial"/>
              </a:rPr>
              <a:t>Gowalla- a </a:t>
            </a:r>
            <a:r>
              <a:rPr lang="en-IN" sz="1300" dirty="0">
                <a:solidFill>
                  <a:srgbClr val="002060"/>
                </a:solidFill>
                <a:latin typeface="Times New Roman" panose="02020603050405020304" pitchFamily="18" charset="0"/>
                <a:cs typeface="Times New Roman" panose="02020603050405020304" pitchFamily="18" charset="0"/>
              </a:rPr>
              <a:t>Geosocial networking app </a:t>
            </a:r>
            <a:r>
              <a:rPr lang="en-US" sz="1300" dirty="0">
                <a:solidFill>
                  <a:srgbClr val="002060"/>
                </a:solidFill>
                <a:latin typeface="Times New Roman" panose="02020603050405020304" pitchFamily="18" charset="0"/>
                <a:cs typeface="Times New Roman" panose="02020603050405020304" pitchFamily="18" charset="0"/>
                <a:sym typeface="Arial"/>
              </a:rPr>
              <a:t>won the best Android app at the Team Android Choice Awards</a:t>
            </a:r>
          </a:p>
          <a:p>
            <a:pPr marL="285750" indent="-285750">
              <a:lnSpc>
                <a:spcPct val="100000"/>
              </a:lnSpc>
              <a:spcBef>
                <a:spcPts val="0"/>
              </a:spcBef>
              <a:buClr>
                <a:srgbClr val="000000"/>
              </a:buClr>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sym typeface="Arial"/>
            </a:endParaRPr>
          </a:p>
          <a:p>
            <a:pPr marL="285750" indent="-285750">
              <a:lnSpc>
                <a:spcPct val="100000"/>
              </a:lnSpc>
              <a:spcBef>
                <a:spcPts val="0"/>
              </a:spcBef>
              <a:buClr>
                <a:srgbClr val="000000"/>
              </a:buCl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sym typeface="Arial"/>
              </a:rPr>
              <a:t>Many attendees were deeply affected by the Japan crisis and  considered donating the money instead of buying an ipad2. </a:t>
            </a:r>
          </a:p>
        </p:txBody>
      </p:sp>
    </p:spTree>
    <p:extLst>
      <p:ext uri="{BB962C8B-B14F-4D97-AF65-F5344CB8AC3E}">
        <p14:creationId xmlns:p14="http://schemas.microsoft.com/office/powerpoint/2010/main" val="103050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CB4A-10DC-4799-A4E7-BC4DB879ADB7}"/>
              </a:ext>
            </a:extLst>
          </p:cNvPr>
          <p:cNvSpPr>
            <a:spLocks noGrp="1"/>
          </p:cNvSpPr>
          <p:nvPr>
            <p:ph type="title"/>
          </p:nvPr>
        </p:nvSpPr>
        <p:spPr>
          <a:xfrm>
            <a:off x="457199" y="559980"/>
            <a:ext cx="7744047" cy="460745"/>
          </a:xfrm>
        </p:spPr>
        <p:txBody>
          <a:bodyPr/>
          <a:lstStyle/>
          <a:p>
            <a:r>
              <a:rPr lang="en-IN" sz="2800" dirty="0">
                <a:solidFill>
                  <a:schemeClr val="accent1">
                    <a:lumMod val="75000"/>
                  </a:schemeClr>
                </a:solidFill>
                <a:latin typeface="Georgia" panose="02040502050405020303" pitchFamily="18" charset="0"/>
                <a:cs typeface="Arial"/>
              </a:rPr>
              <a:t>IPAD</a:t>
            </a:r>
            <a:r>
              <a:rPr lang="en-IN" sz="3600" dirty="0">
                <a:solidFill>
                  <a:schemeClr val="accent1">
                    <a:lumMod val="75000"/>
                  </a:schemeClr>
                </a:solidFill>
                <a:latin typeface="Georgia" panose="02040502050405020303" pitchFamily="18" charset="0"/>
                <a:cs typeface="Arial"/>
              </a:rPr>
              <a:t>2 </a:t>
            </a:r>
            <a:r>
              <a:rPr lang="en-IN" sz="2800" dirty="0">
                <a:solidFill>
                  <a:schemeClr val="accent1">
                    <a:lumMod val="75000"/>
                  </a:schemeClr>
                </a:solidFill>
                <a:latin typeface="Georgia" panose="02040502050405020303" pitchFamily="18" charset="0"/>
                <a:cs typeface="Arial"/>
              </a:rPr>
              <a:t>SENTIMENT ANALYSIS</a:t>
            </a:r>
          </a:p>
        </p:txBody>
      </p:sp>
      <p:sp>
        <p:nvSpPr>
          <p:cNvPr id="3" name="Text Placeholder 2">
            <a:extLst>
              <a:ext uri="{FF2B5EF4-FFF2-40B4-BE49-F238E27FC236}">
                <a16:creationId xmlns:a16="http://schemas.microsoft.com/office/drawing/2014/main" id="{B7B3F430-DB09-42F7-8F60-C5442AC4F280}"/>
              </a:ext>
            </a:extLst>
          </p:cNvPr>
          <p:cNvSpPr>
            <a:spLocks noGrp="1"/>
          </p:cNvSpPr>
          <p:nvPr>
            <p:ph type="body" idx="1"/>
          </p:nvPr>
        </p:nvSpPr>
        <p:spPr>
          <a:xfrm>
            <a:off x="517451" y="4287204"/>
            <a:ext cx="8250865" cy="699092"/>
          </a:xfrm>
        </p:spPr>
        <p:txBody>
          <a:bodyPr/>
          <a:lstStyle/>
          <a:p>
            <a:pP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New iPad apps were launched for speech therapy and was liked by the attendees.</a:t>
            </a:r>
          </a:p>
          <a:p>
            <a:pP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Many attendees were unhappy with the iPad 2 camera. </a:t>
            </a:r>
          </a:p>
        </p:txBody>
      </p:sp>
      <p:sp>
        <p:nvSpPr>
          <p:cNvPr id="4" name="Slide Number Placeholder 3">
            <a:extLst>
              <a:ext uri="{FF2B5EF4-FFF2-40B4-BE49-F238E27FC236}">
                <a16:creationId xmlns:a16="http://schemas.microsoft.com/office/drawing/2014/main" id="{9BF046A2-113F-4C0A-90F6-0C37B7A07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12" name="Picture 11">
            <a:extLst>
              <a:ext uri="{FF2B5EF4-FFF2-40B4-BE49-F238E27FC236}">
                <a16:creationId xmlns:a16="http://schemas.microsoft.com/office/drawing/2014/main" id="{C733466A-308D-4595-B628-8ED9937CB9D2}"/>
              </a:ext>
            </a:extLst>
          </p:cNvPr>
          <p:cNvPicPr>
            <a:picLocks noChangeAspect="1"/>
          </p:cNvPicPr>
          <p:nvPr/>
        </p:nvPicPr>
        <p:blipFill>
          <a:blip r:embed="rId2"/>
          <a:stretch>
            <a:fillRect/>
          </a:stretch>
        </p:blipFill>
        <p:spPr>
          <a:xfrm>
            <a:off x="433133" y="1116021"/>
            <a:ext cx="4138867" cy="3075887"/>
          </a:xfrm>
          <a:prstGeom prst="rect">
            <a:avLst/>
          </a:prstGeom>
        </p:spPr>
      </p:pic>
      <p:pic>
        <p:nvPicPr>
          <p:cNvPr id="14" name="Picture 13">
            <a:extLst>
              <a:ext uri="{FF2B5EF4-FFF2-40B4-BE49-F238E27FC236}">
                <a16:creationId xmlns:a16="http://schemas.microsoft.com/office/drawing/2014/main" id="{4231D8D9-78AF-40BB-B16D-79F7C2D0C5F0}"/>
              </a:ext>
            </a:extLst>
          </p:cNvPr>
          <p:cNvPicPr>
            <a:picLocks noChangeAspect="1"/>
          </p:cNvPicPr>
          <p:nvPr/>
        </p:nvPicPr>
        <p:blipFill>
          <a:blip r:embed="rId3"/>
          <a:stretch>
            <a:fillRect/>
          </a:stretch>
        </p:blipFill>
        <p:spPr>
          <a:xfrm>
            <a:off x="4738608" y="1116021"/>
            <a:ext cx="4138867" cy="3075887"/>
          </a:xfrm>
          <a:prstGeom prst="rect">
            <a:avLst/>
          </a:prstGeom>
        </p:spPr>
      </p:pic>
    </p:spTree>
    <p:extLst>
      <p:ext uri="{BB962C8B-B14F-4D97-AF65-F5344CB8AC3E}">
        <p14:creationId xmlns:p14="http://schemas.microsoft.com/office/powerpoint/2010/main" val="233007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800" dirty="0">
                <a:solidFill>
                  <a:schemeClr val="accent1">
                    <a:lumMod val="75000"/>
                  </a:schemeClr>
                </a:solidFill>
                <a:latin typeface="Georgia" panose="02040502050405020303" pitchFamily="18" charset="0"/>
                <a:cs typeface="Arial"/>
              </a:rPr>
              <a:t>IPHONE SENTIMENT ANALYSIS</a:t>
            </a:r>
          </a:p>
        </p:txBody>
      </p:sp>
      <p:sp>
        <p:nvSpPr>
          <p:cNvPr id="3" name="Text Placeholder 2">
            <a:extLst>
              <a:ext uri="{FF2B5EF4-FFF2-40B4-BE49-F238E27FC236}">
                <a16:creationId xmlns:a16="http://schemas.microsoft.com/office/drawing/2014/main" id="{2D5FFD87-27B0-4CE4-86D0-C2FD0A580EFB}"/>
              </a:ext>
            </a:extLst>
          </p:cNvPr>
          <p:cNvSpPr>
            <a:spLocks noGrp="1"/>
          </p:cNvSpPr>
          <p:nvPr>
            <p:ph type="body" idx="1"/>
          </p:nvPr>
        </p:nvSpPr>
        <p:spPr>
          <a:xfrm>
            <a:off x="457200" y="4030138"/>
            <a:ext cx="7970874" cy="606512"/>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Customizable cases for iPhone </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Battery Issues on iPhone</a:t>
            </a: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a:extLst>
              <a:ext uri="{FF2B5EF4-FFF2-40B4-BE49-F238E27FC236}">
                <a16:creationId xmlns:a16="http://schemas.microsoft.com/office/drawing/2014/main" id="{34884F84-3657-4197-8D86-5ABF271725AF}"/>
              </a:ext>
            </a:extLst>
          </p:cNvPr>
          <p:cNvPicPr>
            <a:picLocks noChangeAspect="1"/>
          </p:cNvPicPr>
          <p:nvPr/>
        </p:nvPicPr>
        <p:blipFill>
          <a:blip r:embed="rId2"/>
          <a:stretch>
            <a:fillRect/>
          </a:stretch>
        </p:blipFill>
        <p:spPr>
          <a:xfrm>
            <a:off x="4695303" y="1049079"/>
            <a:ext cx="4238104" cy="2786103"/>
          </a:xfrm>
          <a:prstGeom prst="rect">
            <a:avLst/>
          </a:prstGeom>
        </p:spPr>
      </p:pic>
      <p:pic>
        <p:nvPicPr>
          <p:cNvPr id="7" name="Picture 6">
            <a:extLst>
              <a:ext uri="{FF2B5EF4-FFF2-40B4-BE49-F238E27FC236}">
                <a16:creationId xmlns:a16="http://schemas.microsoft.com/office/drawing/2014/main" id="{A78F03E6-CF74-4645-81B4-5A8E5A5CB045}"/>
              </a:ext>
            </a:extLst>
          </p:cNvPr>
          <p:cNvPicPr>
            <a:picLocks noChangeAspect="1"/>
          </p:cNvPicPr>
          <p:nvPr/>
        </p:nvPicPr>
        <p:blipFill>
          <a:blip r:embed="rId3"/>
          <a:stretch>
            <a:fillRect/>
          </a:stretch>
        </p:blipFill>
        <p:spPr>
          <a:xfrm>
            <a:off x="210593" y="1049079"/>
            <a:ext cx="4310747" cy="2760443"/>
          </a:xfrm>
          <a:prstGeom prst="rect">
            <a:avLst/>
          </a:prstGeom>
        </p:spPr>
      </p:pic>
    </p:spTree>
    <p:extLst>
      <p:ext uri="{BB962C8B-B14F-4D97-AF65-F5344CB8AC3E}">
        <p14:creationId xmlns:p14="http://schemas.microsoft.com/office/powerpoint/2010/main" val="92188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700" dirty="0">
                <a:solidFill>
                  <a:schemeClr val="accent1">
                    <a:lumMod val="75000"/>
                  </a:schemeClr>
                </a:solidFill>
                <a:latin typeface="Georgia" panose="02040502050405020303" pitchFamily="18" charset="0"/>
                <a:cs typeface="Arial"/>
              </a:rPr>
              <a:t>IPHONE &amp; IPAD SENTIMENT AT THE EVENT</a:t>
            </a: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7" name="Picture 6">
            <a:extLst>
              <a:ext uri="{FF2B5EF4-FFF2-40B4-BE49-F238E27FC236}">
                <a16:creationId xmlns:a16="http://schemas.microsoft.com/office/drawing/2014/main" id="{0C1628F0-9C18-4678-9B75-6B07B3FA1E03}"/>
              </a:ext>
            </a:extLst>
          </p:cNvPr>
          <p:cNvPicPr>
            <a:picLocks noChangeAspect="1"/>
          </p:cNvPicPr>
          <p:nvPr/>
        </p:nvPicPr>
        <p:blipFill>
          <a:blip r:embed="rId3"/>
          <a:stretch>
            <a:fillRect/>
          </a:stretch>
        </p:blipFill>
        <p:spPr>
          <a:xfrm>
            <a:off x="643256" y="1364205"/>
            <a:ext cx="3450265" cy="2601432"/>
          </a:xfrm>
          <a:prstGeom prst="rect">
            <a:avLst/>
          </a:prstGeom>
        </p:spPr>
      </p:pic>
      <p:pic>
        <p:nvPicPr>
          <p:cNvPr id="10" name="Picture 9">
            <a:extLst>
              <a:ext uri="{FF2B5EF4-FFF2-40B4-BE49-F238E27FC236}">
                <a16:creationId xmlns:a16="http://schemas.microsoft.com/office/drawing/2014/main" id="{1F9ADB48-7CE0-4226-89B3-73E8D6D5057E}"/>
              </a:ext>
            </a:extLst>
          </p:cNvPr>
          <p:cNvPicPr>
            <a:picLocks noChangeAspect="1"/>
          </p:cNvPicPr>
          <p:nvPr/>
        </p:nvPicPr>
        <p:blipFill>
          <a:blip r:embed="rId4"/>
          <a:stretch>
            <a:fillRect/>
          </a:stretch>
        </p:blipFill>
        <p:spPr>
          <a:xfrm>
            <a:off x="4463549" y="1364205"/>
            <a:ext cx="3455098" cy="2601432"/>
          </a:xfrm>
          <a:prstGeom prst="rect">
            <a:avLst/>
          </a:prstGeom>
        </p:spPr>
      </p:pic>
      <p:sp>
        <p:nvSpPr>
          <p:cNvPr id="3" name="TextBox 2">
            <a:extLst>
              <a:ext uri="{FF2B5EF4-FFF2-40B4-BE49-F238E27FC236}">
                <a16:creationId xmlns:a16="http://schemas.microsoft.com/office/drawing/2014/main" id="{C2EED66F-7092-4119-8F9A-6046D1AA0749}"/>
              </a:ext>
            </a:extLst>
          </p:cNvPr>
          <p:cNvSpPr txBox="1"/>
          <p:nvPr/>
        </p:nvSpPr>
        <p:spPr>
          <a:xfrm>
            <a:off x="700899" y="4133459"/>
            <a:ext cx="7217748" cy="5232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For iPad : 86% of the tweets were positive and 14% of them were negative.               </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For iPhone : 77% were positive and 23% of them were negative.</a:t>
            </a:r>
          </a:p>
        </p:txBody>
      </p:sp>
    </p:spTree>
    <p:extLst>
      <p:ext uri="{BB962C8B-B14F-4D97-AF65-F5344CB8AC3E}">
        <p14:creationId xmlns:p14="http://schemas.microsoft.com/office/powerpoint/2010/main" val="266479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2" name="Picture 1">
            <a:extLst>
              <a:ext uri="{FF2B5EF4-FFF2-40B4-BE49-F238E27FC236}">
                <a16:creationId xmlns:a16="http://schemas.microsoft.com/office/drawing/2014/main" id="{68ED6C77-76FA-477F-B5A6-6DB1E7AE274B}"/>
              </a:ext>
            </a:extLst>
          </p:cNvPr>
          <p:cNvPicPr>
            <a:picLocks noChangeAspect="1"/>
          </p:cNvPicPr>
          <p:nvPr/>
        </p:nvPicPr>
        <p:blipFill>
          <a:blip r:embed="rId3"/>
          <a:stretch>
            <a:fillRect/>
          </a:stretch>
        </p:blipFill>
        <p:spPr>
          <a:xfrm>
            <a:off x="5036662" y="727550"/>
            <a:ext cx="3840813" cy="3688400"/>
          </a:xfrm>
          <a:prstGeom prst="rect">
            <a:avLst/>
          </a:prstGeom>
        </p:spPr>
      </p:pic>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57200" y="634341"/>
            <a:ext cx="5183700" cy="648655"/>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DATA PREPROCESSING STEPS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a:xfrm>
            <a:off x="457200" y="1511497"/>
            <a:ext cx="4455042" cy="3040806"/>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Dropped a blank Tweet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Converted entire tweets to lower case</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user handles and RT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URLs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Stop words, Punctuation and Digits.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Handled negative words(isn’t to is not)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Chat words conversion. (</a:t>
            </a:r>
            <a:r>
              <a:rPr lang="en-IN" sz="1400" dirty="0" err="1">
                <a:solidFill>
                  <a:srgbClr val="002060"/>
                </a:solidFill>
                <a:latin typeface="Times New Roman" panose="02020603050405020304" pitchFamily="18" charset="0"/>
                <a:cs typeface="Times New Roman" panose="02020603050405020304" pitchFamily="18" charset="0"/>
              </a:rPr>
              <a:t>fyi</a:t>
            </a:r>
            <a:r>
              <a:rPr lang="en-IN" sz="1400" dirty="0">
                <a:solidFill>
                  <a:srgbClr val="002060"/>
                </a:solidFill>
                <a:latin typeface="Times New Roman" panose="02020603050405020304" pitchFamily="18" charset="0"/>
                <a:cs typeface="Times New Roman" panose="02020603050405020304" pitchFamily="18" charset="0"/>
              </a:rPr>
              <a:t> – for your information)</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Replacing emoticons &amp; emojis with words.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Lemmatization with POS tags.</a:t>
            </a:r>
          </a:p>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18624" y="691372"/>
            <a:ext cx="3951488" cy="500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MODELLING</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114" name="Google Shape;1026;p23">
            <a:extLst>
              <a:ext uri="{FF2B5EF4-FFF2-40B4-BE49-F238E27FC236}">
                <a16:creationId xmlns:a16="http://schemas.microsoft.com/office/drawing/2014/main" id="{C2E22FA1-1FFD-4A1D-8A77-4995BB45BF96}"/>
              </a:ext>
            </a:extLst>
          </p:cNvPr>
          <p:cNvGrpSpPr/>
          <p:nvPr/>
        </p:nvGrpSpPr>
        <p:grpSpPr>
          <a:xfrm>
            <a:off x="518624" y="1616581"/>
            <a:ext cx="2200509" cy="1776159"/>
            <a:chOff x="1126863" y="2013875"/>
            <a:chExt cx="1944600" cy="1569600"/>
          </a:xfrm>
        </p:grpSpPr>
        <p:sp>
          <p:nvSpPr>
            <p:cNvPr id="115" name="Google Shape;1027;p23">
              <a:extLst>
                <a:ext uri="{FF2B5EF4-FFF2-40B4-BE49-F238E27FC236}">
                  <a16:creationId xmlns:a16="http://schemas.microsoft.com/office/drawing/2014/main" id="{DA49D48B-6376-49C0-B3FB-42083CEA5D7E}"/>
                </a:ext>
              </a:extLst>
            </p:cNvPr>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28;p23">
              <a:extLst>
                <a:ext uri="{FF2B5EF4-FFF2-40B4-BE49-F238E27FC236}">
                  <a16:creationId xmlns:a16="http://schemas.microsoft.com/office/drawing/2014/main" id="{804FA79C-C6B7-463B-9981-A2723D1181E2}"/>
                </a:ext>
              </a:extLst>
            </p:cNvPr>
            <p:cNvSpPr txBox="1"/>
            <p:nvPr/>
          </p:nvSpPr>
          <p:spPr>
            <a:xfrm>
              <a:off x="1351627" y="2256386"/>
              <a:ext cx="1451700" cy="301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Feature Extraction</a:t>
              </a:r>
              <a:endParaRPr sz="1100" dirty="0">
                <a:solidFill>
                  <a:srgbClr val="FFFFFF"/>
                </a:solidFill>
                <a:latin typeface="Barlow"/>
                <a:ea typeface="Barlow"/>
                <a:cs typeface="Barlow"/>
                <a:sym typeface="Barlow"/>
              </a:endParaRPr>
            </a:p>
          </p:txBody>
        </p:sp>
        <p:sp>
          <p:nvSpPr>
            <p:cNvPr id="117" name="Google Shape;1029;p23">
              <a:extLst>
                <a:ext uri="{FF2B5EF4-FFF2-40B4-BE49-F238E27FC236}">
                  <a16:creationId xmlns:a16="http://schemas.microsoft.com/office/drawing/2014/main" id="{AD464BDE-74F9-4EE0-892F-95C7C0867A3C}"/>
                </a:ext>
              </a:extLst>
            </p:cNvPr>
            <p:cNvSpPr txBox="1"/>
            <p:nvPr/>
          </p:nvSpPr>
          <p:spPr>
            <a:xfrm>
              <a:off x="1360525" y="2563015"/>
              <a:ext cx="1451700" cy="66594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Count Vectorizer </a:t>
              </a:r>
            </a:p>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TFIDF Vectorizer</a:t>
              </a:r>
            </a:p>
            <a:p>
              <a:pPr marL="0" lvl="0" indent="0" algn="l" rtl="0">
                <a:lnSpc>
                  <a:spcPct val="115000"/>
                </a:lnSpc>
                <a:spcBef>
                  <a:spcPts val="0"/>
                </a:spcBef>
                <a:spcAft>
                  <a:spcPts val="1600"/>
                </a:spcAft>
                <a:buNone/>
              </a:pPr>
              <a:endParaRPr lang="en-IN" sz="1100" dirty="0">
                <a:solidFill>
                  <a:srgbClr val="FFFFFF"/>
                </a:solidFill>
                <a:latin typeface="Barlow"/>
                <a:ea typeface="Barlow"/>
                <a:cs typeface="Barlow"/>
                <a:sym typeface="Barlow"/>
              </a:endParaRP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118" name="Google Shape;1022;p23">
            <a:extLst>
              <a:ext uri="{FF2B5EF4-FFF2-40B4-BE49-F238E27FC236}">
                <a16:creationId xmlns:a16="http://schemas.microsoft.com/office/drawing/2014/main" id="{998F39F5-5C61-475C-92DA-CD582F342866}"/>
              </a:ext>
            </a:extLst>
          </p:cNvPr>
          <p:cNvGrpSpPr/>
          <p:nvPr/>
        </p:nvGrpSpPr>
        <p:grpSpPr>
          <a:xfrm>
            <a:off x="2723161" y="1632839"/>
            <a:ext cx="2200509" cy="1776159"/>
            <a:chOff x="3071457" y="2013875"/>
            <a:chExt cx="1944600" cy="1569600"/>
          </a:xfrm>
        </p:grpSpPr>
        <p:sp>
          <p:nvSpPr>
            <p:cNvPr id="119" name="Google Shape;1023;p23">
              <a:extLst>
                <a:ext uri="{FF2B5EF4-FFF2-40B4-BE49-F238E27FC236}">
                  <a16:creationId xmlns:a16="http://schemas.microsoft.com/office/drawing/2014/main" id="{3E02680F-7A6C-45BD-BA25-C2E086208AA3}"/>
                </a:ext>
              </a:extLst>
            </p:cNvPr>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24;p23">
              <a:extLst>
                <a:ext uri="{FF2B5EF4-FFF2-40B4-BE49-F238E27FC236}">
                  <a16:creationId xmlns:a16="http://schemas.microsoft.com/office/drawing/2014/main" id="{80D88B8D-0D85-4A05-9B54-E83787F82EFD}"/>
                </a:ext>
              </a:extLst>
            </p:cNvPr>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rgbClr val="FFFFFF"/>
                  </a:solidFill>
                  <a:latin typeface="Barlow"/>
                  <a:ea typeface="Barlow"/>
                  <a:cs typeface="Barlow"/>
                  <a:sym typeface="Barlow"/>
                </a:rPr>
                <a:t>Handle Imbalanced Data</a:t>
              </a:r>
              <a:endParaRPr sz="1100" dirty="0">
                <a:solidFill>
                  <a:srgbClr val="FFFFFF"/>
                </a:solidFill>
                <a:latin typeface="Barlow"/>
                <a:ea typeface="Barlow"/>
                <a:cs typeface="Barlow"/>
                <a:sym typeface="Barlow"/>
              </a:endParaRPr>
            </a:p>
          </p:txBody>
        </p:sp>
        <p:sp>
          <p:nvSpPr>
            <p:cNvPr id="121" name="Google Shape;1025;p23">
              <a:extLst>
                <a:ext uri="{FF2B5EF4-FFF2-40B4-BE49-F238E27FC236}">
                  <a16:creationId xmlns:a16="http://schemas.microsoft.com/office/drawing/2014/main" id="{705D1969-71DD-4B82-A93B-85F27F248BB1}"/>
                </a:ext>
              </a:extLst>
            </p:cNvPr>
            <p:cNvSpPr txBox="1"/>
            <p:nvPr/>
          </p:nvSpPr>
          <p:spPr>
            <a:xfrm>
              <a:off x="3340091" y="2551375"/>
              <a:ext cx="1451700" cy="395810"/>
            </a:xfrm>
            <a:prstGeom prst="rect">
              <a:avLst/>
            </a:prstGeom>
            <a:noFill/>
            <a:ln>
              <a:noFill/>
            </a:ln>
          </p:spPr>
          <p:txBody>
            <a:bodyPr spcFirstLastPara="1" wrap="square" lIns="91425" tIns="91425" rIns="91425" bIns="91425" anchor="t" anchorCtr="0">
              <a:noAutofit/>
            </a:bodyPr>
            <a:lstStyle/>
            <a:p>
              <a:r>
                <a:rPr lang="en-IN" sz="1100" dirty="0">
                  <a:solidFill>
                    <a:srgbClr val="FFFFFF"/>
                  </a:solidFill>
                  <a:latin typeface="Barlow"/>
                </a:rPr>
                <a:t>SMOTE was used </a:t>
              </a:r>
              <a:r>
                <a:rPr lang="en-US" sz="1100" dirty="0">
                  <a:solidFill>
                    <a:srgbClr val="FFFFFF"/>
                  </a:solidFill>
                  <a:latin typeface="Barlow"/>
                </a:rPr>
                <a:t>to generates synthetic samples for treating the data imbalance issue </a:t>
              </a:r>
            </a:p>
          </p:txBody>
        </p:sp>
      </p:grpSp>
      <p:sp>
        <p:nvSpPr>
          <p:cNvPr id="122" name="Google Shape;1031;p23">
            <a:extLst>
              <a:ext uri="{FF2B5EF4-FFF2-40B4-BE49-F238E27FC236}">
                <a16:creationId xmlns:a16="http://schemas.microsoft.com/office/drawing/2014/main" id="{C9E741AC-058D-4E24-B6F9-C367A6AD98F5}"/>
              </a:ext>
            </a:extLst>
          </p:cNvPr>
          <p:cNvSpPr/>
          <p:nvPr/>
        </p:nvSpPr>
        <p:spPr>
          <a:xfrm>
            <a:off x="4932048" y="1635360"/>
            <a:ext cx="3396158" cy="1776159"/>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032;p23">
            <a:extLst>
              <a:ext uri="{FF2B5EF4-FFF2-40B4-BE49-F238E27FC236}">
                <a16:creationId xmlns:a16="http://schemas.microsoft.com/office/drawing/2014/main" id="{F8C54934-69B8-4C06-BC1C-5BC604138223}"/>
              </a:ext>
            </a:extLst>
          </p:cNvPr>
          <p:cNvSpPr txBox="1"/>
          <p:nvPr/>
        </p:nvSpPr>
        <p:spPr>
          <a:xfrm>
            <a:off x="5337402" y="1891328"/>
            <a:ext cx="2735190"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Model Fitting and Prediction</a:t>
            </a:r>
            <a:endParaRPr sz="1100" dirty="0">
              <a:solidFill>
                <a:srgbClr val="FFFFFF"/>
              </a:solidFill>
              <a:latin typeface="Barlow"/>
              <a:ea typeface="Barlow"/>
              <a:cs typeface="Barlow"/>
              <a:sym typeface="Barlow"/>
            </a:endParaRPr>
          </a:p>
        </p:txBody>
      </p:sp>
      <p:sp>
        <p:nvSpPr>
          <p:cNvPr id="124" name="Google Shape;1033;p23">
            <a:extLst>
              <a:ext uri="{FF2B5EF4-FFF2-40B4-BE49-F238E27FC236}">
                <a16:creationId xmlns:a16="http://schemas.microsoft.com/office/drawing/2014/main" id="{5B2F7DB6-4961-436D-8FF1-9B0DD3440364}"/>
              </a:ext>
            </a:extLst>
          </p:cNvPr>
          <p:cNvSpPr txBox="1"/>
          <p:nvPr/>
        </p:nvSpPr>
        <p:spPr>
          <a:xfrm>
            <a:off x="5322816" y="2292287"/>
            <a:ext cx="2788817" cy="775251"/>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r>
              <a:rPr lang="en-US" sz="1100" dirty="0">
                <a:solidFill>
                  <a:srgbClr val="FFFFFF"/>
                </a:solidFill>
                <a:latin typeface="Barlow"/>
              </a:rPr>
              <a:t>Logistic Regression, Linear SVC, Naive Bayes and Random Forest were the models applied on data</a:t>
            </a: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512044" y="648339"/>
            <a:ext cx="5640900" cy="58078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 Scores</a:t>
            </a:r>
            <a:endParaRPr sz="3200" dirty="0">
              <a:solidFill>
                <a:schemeClr val="accent1">
                  <a:lumMod val="75000"/>
                </a:schemeClr>
              </a:solidFill>
              <a:latin typeface="Georgia" panose="02040502050405020303" pitchFamily="18" charset="0"/>
              <a:cs typeface="Arial"/>
            </a:endParaRPr>
          </a:p>
        </p:txBody>
      </p:sp>
      <p:graphicFrame>
        <p:nvGraphicFramePr>
          <p:cNvPr id="1045" name="Google Shape;1045;p24"/>
          <p:cNvGraphicFramePr/>
          <p:nvPr>
            <p:extLst>
              <p:ext uri="{D42A27DB-BD31-4B8C-83A1-F6EECF244321}">
                <p14:modId xmlns:p14="http://schemas.microsoft.com/office/powerpoint/2010/main" val="434733846"/>
              </p:ext>
            </p:extLst>
          </p:nvPr>
        </p:nvGraphicFramePr>
        <p:xfrm>
          <a:off x="367200" y="1339200"/>
          <a:ext cx="4963962" cy="3371870"/>
        </p:xfrm>
        <a:graphic>
          <a:graphicData uri="http://schemas.openxmlformats.org/drawingml/2006/table">
            <a:tbl>
              <a:tblPr>
                <a:noFill/>
                <a:tableStyleId>{6DAF8B02-0844-4D3B-8AFE-A6C1AC7A6EF3}</a:tableStyleId>
              </a:tblPr>
              <a:tblGrid>
                <a:gridCol w="1172132">
                  <a:extLst>
                    <a:ext uri="{9D8B030D-6E8A-4147-A177-3AD203B41FA5}">
                      <a16:colId xmlns:a16="http://schemas.microsoft.com/office/drawing/2014/main" val="20000"/>
                    </a:ext>
                  </a:extLst>
                </a:gridCol>
                <a:gridCol w="1203868">
                  <a:extLst>
                    <a:ext uri="{9D8B030D-6E8A-4147-A177-3AD203B41FA5}">
                      <a16:colId xmlns:a16="http://schemas.microsoft.com/office/drawing/2014/main" val="20001"/>
                    </a:ext>
                  </a:extLst>
                </a:gridCol>
                <a:gridCol w="1331775">
                  <a:extLst>
                    <a:ext uri="{9D8B030D-6E8A-4147-A177-3AD203B41FA5}">
                      <a16:colId xmlns:a16="http://schemas.microsoft.com/office/drawing/2014/main" val="20002"/>
                    </a:ext>
                  </a:extLst>
                </a:gridCol>
                <a:gridCol w="1256187">
                  <a:extLst>
                    <a:ext uri="{9D8B030D-6E8A-4147-A177-3AD203B41FA5}">
                      <a16:colId xmlns:a16="http://schemas.microsoft.com/office/drawing/2014/main" val="20003"/>
                    </a:ext>
                  </a:extLst>
                </a:gridCol>
              </a:tblGrid>
              <a:tr h="799200">
                <a:tc>
                  <a:txBody>
                    <a:bodyPr/>
                    <a:lstStyle/>
                    <a:p>
                      <a:pPr marL="0" lvl="0" indent="0" algn="ctr" rtl="0">
                        <a:spcBef>
                          <a:spcPts val="0"/>
                        </a:spcBef>
                        <a:spcAft>
                          <a:spcPts val="0"/>
                        </a:spcAft>
                        <a:buNone/>
                      </a:pPr>
                      <a:r>
                        <a:rPr lang="en-IN" sz="1400" dirty="0">
                          <a:solidFill>
                            <a:srgbClr val="002060"/>
                          </a:solidFill>
                          <a:latin typeface="Barlow"/>
                          <a:ea typeface="Barlow"/>
                          <a:cs typeface="Barlow"/>
                          <a:sym typeface="Barlow"/>
                        </a:rPr>
                        <a:t>Model</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002060"/>
                          </a:solidFill>
                          <a:latin typeface="Barlow"/>
                          <a:ea typeface="Barlow"/>
                          <a:cs typeface="Barlow"/>
                          <a:sym typeface="Barlow"/>
                        </a:rPr>
                        <a:t>T</a:t>
                      </a:r>
                      <a:r>
                        <a:rPr lang="en-IN" sz="1400" dirty="0" err="1">
                          <a:solidFill>
                            <a:srgbClr val="002060"/>
                          </a:solidFill>
                          <a:latin typeface="Barlow"/>
                          <a:ea typeface="Barlow"/>
                          <a:cs typeface="Barlow"/>
                          <a:sym typeface="Barlow"/>
                        </a:rPr>
                        <a:t>est</a:t>
                      </a:r>
                      <a:r>
                        <a:rPr lang="en-IN" sz="1400" dirty="0">
                          <a:solidFill>
                            <a:srgbClr val="002060"/>
                          </a:solidFill>
                          <a:latin typeface="Barlow"/>
                          <a:ea typeface="Barlow"/>
                          <a:cs typeface="Barlow"/>
                          <a:sym typeface="Barlow"/>
                        </a:rPr>
                        <a:t> F1 Score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rgbClr val="002060"/>
                          </a:solidFill>
                          <a:latin typeface="Barlow"/>
                          <a:ea typeface="Barlow"/>
                          <a:cs typeface="Barlow"/>
                          <a:sym typeface="Barlow"/>
                        </a:rPr>
                        <a:t>Cross </a:t>
                      </a:r>
                      <a:r>
                        <a:rPr lang="en-IN" sz="1400" dirty="0">
                          <a:solidFill>
                            <a:srgbClr val="002060"/>
                          </a:solidFill>
                          <a:latin typeface="Barlow"/>
                          <a:ea typeface="Barlow"/>
                          <a:cs typeface="Barlow"/>
                          <a:sym typeface="Barlow"/>
                        </a:rPr>
                        <a:t>v</a:t>
                      </a:r>
                      <a:r>
                        <a:rPr lang="en" sz="1400" dirty="0">
                          <a:solidFill>
                            <a:srgbClr val="002060"/>
                          </a:solidFill>
                          <a:latin typeface="Barlow"/>
                          <a:ea typeface="Barlow"/>
                          <a:cs typeface="Barlow"/>
                          <a:sym typeface="Barlow"/>
                        </a:rPr>
                        <a:t>al </a:t>
                      </a:r>
                      <a:r>
                        <a:rPr lang="en-IN" sz="1400" dirty="0">
                          <a:solidFill>
                            <a:srgbClr val="002060"/>
                          </a:solidFill>
                          <a:latin typeface="Barlow"/>
                          <a:ea typeface="Barlow"/>
                          <a:cs typeface="Barlow"/>
                          <a:sym typeface="Barlow"/>
                        </a:rPr>
                        <a:t>Variance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rgbClr val="002060"/>
                          </a:solidFill>
                          <a:latin typeface="Barlow"/>
                          <a:ea typeface="Barlow"/>
                          <a:cs typeface="Barlow"/>
                          <a:sym typeface="Barlow"/>
                        </a:rPr>
                        <a:t>Submission score</a:t>
                      </a:r>
                      <a:endParaRPr sz="1400"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248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Logistic Regression</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0.6565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0.00015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0.6716</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653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Naïve Bayes</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0.6362</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0.00042</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0.6281</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0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Random Forest</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0.5965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0.00025</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0.6284</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9453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SVM</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0.6509</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0.00023</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0.6638</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3364998637"/>
                  </a:ext>
                </a:extLst>
              </a:tr>
              <a:tr h="460800">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Grid Search SVM Model</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0.6538</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0.00029</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0.6714</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921719475"/>
                  </a:ext>
                </a:extLst>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047" name="Google Shape;1047;p24"/>
          <p:cNvGrpSpPr/>
          <p:nvPr/>
        </p:nvGrpSpPr>
        <p:grpSpPr>
          <a:xfrm>
            <a:off x="5565600" y="905259"/>
            <a:ext cx="3121400" cy="350152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88702" y="532796"/>
            <a:ext cx="5640900" cy="1082700"/>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ACTIONABLE INSIGHTS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p:txBody>
          <a:bodyPr/>
          <a:lstStyle/>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6" name="Google Shape;2749;p37">
            <a:extLst>
              <a:ext uri="{FF2B5EF4-FFF2-40B4-BE49-F238E27FC236}">
                <a16:creationId xmlns:a16="http://schemas.microsoft.com/office/drawing/2014/main" id="{E897CBF4-3EB2-4339-A8A9-170AC8DA33D5}"/>
              </a:ext>
            </a:extLst>
          </p:cNvPr>
          <p:cNvGrpSpPr/>
          <p:nvPr/>
        </p:nvGrpSpPr>
        <p:grpSpPr>
          <a:xfrm>
            <a:off x="6098100" y="944268"/>
            <a:ext cx="2724900" cy="2864412"/>
            <a:chOff x="2152750" y="190500"/>
            <a:chExt cx="4293756" cy="4762499"/>
          </a:xfrm>
        </p:grpSpPr>
        <p:sp>
          <p:nvSpPr>
            <p:cNvPr id="7" name="Google Shape;2750;p37">
              <a:extLst>
                <a:ext uri="{FF2B5EF4-FFF2-40B4-BE49-F238E27FC236}">
                  <a16:creationId xmlns:a16="http://schemas.microsoft.com/office/drawing/2014/main" id="{6031FA20-386B-4985-99BA-92A29B386C93}"/>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751;p37">
              <a:extLst>
                <a:ext uri="{FF2B5EF4-FFF2-40B4-BE49-F238E27FC236}">
                  <a16:creationId xmlns:a16="http://schemas.microsoft.com/office/drawing/2014/main" id="{80FFC53A-1095-4155-A893-623A9507203E}"/>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752;p37">
              <a:extLst>
                <a:ext uri="{FF2B5EF4-FFF2-40B4-BE49-F238E27FC236}">
                  <a16:creationId xmlns:a16="http://schemas.microsoft.com/office/drawing/2014/main" id="{A99664E4-A075-4C13-807B-D5190D7E39E8}"/>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53;p37">
              <a:extLst>
                <a:ext uri="{FF2B5EF4-FFF2-40B4-BE49-F238E27FC236}">
                  <a16:creationId xmlns:a16="http://schemas.microsoft.com/office/drawing/2014/main" id="{3EFD4D68-62AD-4975-B361-4139D8DDD478}"/>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54;p37">
              <a:extLst>
                <a:ext uri="{FF2B5EF4-FFF2-40B4-BE49-F238E27FC236}">
                  <a16:creationId xmlns:a16="http://schemas.microsoft.com/office/drawing/2014/main" id="{23454A80-104E-43C7-98F2-5D94368EE4C5}"/>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55;p37">
              <a:extLst>
                <a:ext uri="{FF2B5EF4-FFF2-40B4-BE49-F238E27FC236}">
                  <a16:creationId xmlns:a16="http://schemas.microsoft.com/office/drawing/2014/main" id="{6C31B3F1-BECD-4B38-9C23-D78612039D7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56;p37">
              <a:extLst>
                <a:ext uri="{FF2B5EF4-FFF2-40B4-BE49-F238E27FC236}">
                  <a16:creationId xmlns:a16="http://schemas.microsoft.com/office/drawing/2014/main" id="{2D4BCD3D-616C-48C3-AAF9-530F89E3B781}"/>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7;p37">
              <a:extLst>
                <a:ext uri="{FF2B5EF4-FFF2-40B4-BE49-F238E27FC236}">
                  <a16:creationId xmlns:a16="http://schemas.microsoft.com/office/drawing/2014/main" id="{91B71DB0-5A1B-4F04-BE56-5184B6BAC3DB}"/>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58;p37">
              <a:extLst>
                <a:ext uri="{FF2B5EF4-FFF2-40B4-BE49-F238E27FC236}">
                  <a16:creationId xmlns:a16="http://schemas.microsoft.com/office/drawing/2014/main" id="{0C012740-324F-4AE4-9145-B32A132AAEFC}"/>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59;p37">
              <a:extLst>
                <a:ext uri="{FF2B5EF4-FFF2-40B4-BE49-F238E27FC236}">
                  <a16:creationId xmlns:a16="http://schemas.microsoft.com/office/drawing/2014/main" id="{92B740B1-32E9-4B2F-B516-EAA1677F0B02}"/>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60;p37">
              <a:extLst>
                <a:ext uri="{FF2B5EF4-FFF2-40B4-BE49-F238E27FC236}">
                  <a16:creationId xmlns:a16="http://schemas.microsoft.com/office/drawing/2014/main" id="{CCF9C83B-7303-4D6B-9160-809AADA290CA}"/>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61;p37">
              <a:extLst>
                <a:ext uri="{FF2B5EF4-FFF2-40B4-BE49-F238E27FC236}">
                  <a16:creationId xmlns:a16="http://schemas.microsoft.com/office/drawing/2014/main" id="{2B299B78-595F-4CD8-BD47-8EB4D9870E38}"/>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762;p37">
              <a:extLst>
                <a:ext uri="{FF2B5EF4-FFF2-40B4-BE49-F238E27FC236}">
                  <a16:creationId xmlns:a16="http://schemas.microsoft.com/office/drawing/2014/main" id="{D3DDC15F-13C0-4B07-987E-E532B9BF6D6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63;p37">
              <a:extLst>
                <a:ext uri="{FF2B5EF4-FFF2-40B4-BE49-F238E27FC236}">
                  <a16:creationId xmlns:a16="http://schemas.microsoft.com/office/drawing/2014/main" id="{278EF979-B209-4F28-AFDD-92C0542F310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64;p37">
              <a:extLst>
                <a:ext uri="{FF2B5EF4-FFF2-40B4-BE49-F238E27FC236}">
                  <a16:creationId xmlns:a16="http://schemas.microsoft.com/office/drawing/2014/main" id="{3946BB81-CE18-4B65-BD99-FA16678D06DE}"/>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65;p37">
              <a:extLst>
                <a:ext uri="{FF2B5EF4-FFF2-40B4-BE49-F238E27FC236}">
                  <a16:creationId xmlns:a16="http://schemas.microsoft.com/office/drawing/2014/main" id="{AEC2FCA7-FF76-495A-A02E-E75A7AB10357}"/>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66;p37">
              <a:extLst>
                <a:ext uri="{FF2B5EF4-FFF2-40B4-BE49-F238E27FC236}">
                  <a16:creationId xmlns:a16="http://schemas.microsoft.com/office/drawing/2014/main" id="{8CF56C77-7821-4970-AB82-DE637D7E4E31}"/>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67;p37">
              <a:extLst>
                <a:ext uri="{FF2B5EF4-FFF2-40B4-BE49-F238E27FC236}">
                  <a16:creationId xmlns:a16="http://schemas.microsoft.com/office/drawing/2014/main" id="{E255F043-0657-4DD9-86AC-9567991047A7}"/>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68;p37">
              <a:extLst>
                <a:ext uri="{FF2B5EF4-FFF2-40B4-BE49-F238E27FC236}">
                  <a16:creationId xmlns:a16="http://schemas.microsoft.com/office/drawing/2014/main" id="{F7902645-09F4-4BED-A874-32EDA0F3F75D}"/>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69;p37">
              <a:extLst>
                <a:ext uri="{FF2B5EF4-FFF2-40B4-BE49-F238E27FC236}">
                  <a16:creationId xmlns:a16="http://schemas.microsoft.com/office/drawing/2014/main" id="{3C09FBC4-32C7-47F3-B697-8A1CA08FE1A3}"/>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70;p37">
              <a:extLst>
                <a:ext uri="{FF2B5EF4-FFF2-40B4-BE49-F238E27FC236}">
                  <a16:creationId xmlns:a16="http://schemas.microsoft.com/office/drawing/2014/main" id="{20245A28-0BCC-42E0-A397-D45D4AA8B7C9}"/>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71;p37">
              <a:extLst>
                <a:ext uri="{FF2B5EF4-FFF2-40B4-BE49-F238E27FC236}">
                  <a16:creationId xmlns:a16="http://schemas.microsoft.com/office/drawing/2014/main" id="{B963D47E-6F95-4EA8-AD8E-9581F76BEF2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72;p37">
              <a:extLst>
                <a:ext uri="{FF2B5EF4-FFF2-40B4-BE49-F238E27FC236}">
                  <a16:creationId xmlns:a16="http://schemas.microsoft.com/office/drawing/2014/main" id="{95BD0820-AD4F-4816-B9E6-DFAA56972A34}"/>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73;p37">
              <a:extLst>
                <a:ext uri="{FF2B5EF4-FFF2-40B4-BE49-F238E27FC236}">
                  <a16:creationId xmlns:a16="http://schemas.microsoft.com/office/drawing/2014/main" id="{682A9BFF-1717-4B07-BD11-5C6BDE3F8536}"/>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74;p37">
              <a:extLst>
                <a:ext uri="{FF2B5EF4-FFF2-40B4-BE49-F238E27FC236}">
                  <a16:creationId xmlns:a16="http://schemas.microsoft.com/office/drawing/2014/main" id="{45CBC327-551C-4019-9C61-61DC9FA3EF60}"/>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775;p37">
              <a:extLst>
                <a:ext uri="{FF2B5EF4-FFF2-40B4-BE49-F238E27FC236}">
                  <a16:creationId xmlns:a16="http://schemas.microsoft.com/office/drawing/2014/main" id="{59BC5C68-3DF0-4A08-A23A-168A58806CC4}"/>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776;p37">
              <a:extLst>
                <a:ext uri="{FF2B5EF4-FFF2-40B4-BE49-F238E27FC236}">
                  <a16:creationId xmlns:a16="http://schemas.microsoft.com/office/drawing/2014/main" id="{345CAD28-0E0A-49DE-AB8F-FA316C3B36C4}"/>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777;p37">
              <a:extLst>
                <a:ext uri="{FF2B5EF4-FFF2-40B4-BE49-F238E27FC236}">
                  <a16:creationId xmlns:a16="http://schemas.microsoft.com/office/drawing/2014/main" id="{84C8201E-7DCD-4627-9525-3E2C55A87EFF}"/>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778;p37">
              <a:extLst>
                <a:ext uri="{FF2B5EF4-FFF2-40B4-BE49-F238E27FC236}">
                  <a16:creationId xmlns:a16="http://schemas.microsoft.com/office/drawing/2014/main" id="{2842FC42-FFE0-410C-9C50-8AC4CA1FE847}"/>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779;p37">
              <a:extLst>
                <a:ext uri="{FF2B5EF4-FFF2-40B4-BE49-F238E27FC236}">
                  <a16:creationId xmlns:a16="http://schemas.microsoft.com/office/drawing/2014/main" id="{78D7C2D7-CE75-4C3C-BD2D-DDB547BDEFD8}"/>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780;p37">
              <a:extLst>
                <a:ext uri="{FF2B5EF4-FFF2-40B4-BE49-F238E27FC236}">
                  <a16:creationId xmlns:a16="http://schemas.microsoft.com/office/drawing/2014/main" id="{0085143B-50CA-4117-B198-A01A8F812CA0}"/>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781;p37">
              <a:extLst>
                <a:ext uri="{FF2B5EF4-FFF2-40B4-BE49-F238E27FC236}">
                  <a16:creationId xmlns:a16="http://schemas.microsoft.com/office/drawing/2014/main" id="{38902B19-5B2D-4CE6-88CC-E0AB5C23834B}"/>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782;p37">
              <a:extLst>
                <a:ext uri="{FF2B5EF4-FFF2-40B4-BE49-F238E27FC236}">
                  <a16:creationId xmlns:a16="http://schemas.microsoft.com/office/drawing/2014/main" id="{D294A17E-5999-4422-B8F9-D6383072C287}"/>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783;p37">
              <a:extLst>
                <a:ext uri="{FF2B5EF4-FFF2-40B4-BE49-F238E27FC236}">
                  <a16:creationId xmlns:a16="http://schemas.microsoft.com/office/drawing/2014/main" id="{893BE536-DBAB-42B5-95FF-08A085728BA1}"/>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784;p37">
              <a:extLst>
                <a:ext uri="{FF2B5EF4-FFF2-40B4-BE49-F238E27FC236}">
                  <a16:creationId xmlns:a16="http://schemas.microsoft.com/office/drawing/2014/main" id="{B0FB7DDA-989F-4F05-AC6D-9B21942CB643}"/>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785;p37">
              <a:extLst>
                <a:ext uri="{FF2B5EF4-FFF2-40B4-BE49-F238E27FC236}">
                  <a16:creationId xmlns:a16="http://schemas.microsoft.com/office/drawing/2014/main" id="{D9C5F21E-84F2-4E28-8C66-A6C9928CE31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786;p37">
              <a:extLst>
                <a:ext uri="{FF2B5EF4-FFF2-40B4-BE49-F238E27FC236}">
                  <a16:creationId xmlns:a16="http://schemas.microsoft.com/office/drawing/2014/main" id="{DA343C70-7C2A-4342-8E0A-350C96E9B154}"/>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787;p37">
              <a:extLst>
                <a:ext uri="{FF2B5EF4-FFF2-40B4-BE49-F238E27FC236}">
                  <a16:creationId xmlns:a16="http://schemas.microsoft.com/office/drawing/2014/main" id="{6C5D2ADE-E6CF-40A0-B8C7-19BA09AFD540}"/>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788;p37">
              <a:extLst>
                <a:ext uri="{FF2B5EF4-FFF2-40B4-BE49-F238E27FC236}">
                  <a16:creationId xmlns:a16="http://schemas.microsoft.com/office/drawing/2014/main" id="{72F8C0D2-6873-43CE-86EB-E66123BBBF8A}"/>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789;p37">
              <a:extLst>
                <a:ext uri="{FF2B5EF4-FFF2-40B4-BE49-F238E27FC236}">
                  <a16:creationId xmlns:a16="http://schemas.microsoft.com/office/drawing/2014/main" id="{CF5C32D8-0F0A-47BE-8080-374B31566215}"/>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790;p37">
              <a:extLst>
                <a:ext uri="{FF2B5EF4-FFF2-40B4-BE49-F238E27FC236}">
                  <a16:creationId xmlns:a16="http://schemas.microsoft.com/office/drawing/2014/main" id="{32141F54-1C13-43A7-8D17-0CD7E936D655}"/>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791;p37">
              <a:extLst>
                <a:ext uri="{FF2B5EF4-FFF2-40B4-BE49-F238E27FC236}">
                  <a16:creationId xmlns:a16="http://schemas.microsoft.com/office/drawing/2014/main" id="{58F3AF3B-BE5F-4CCC-AFA3-8CFCA1B2B180}"/>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792;p37">
              <a:extLst>
                <a:ext uri="{FF2B5EF4-FFF2-40B4-BE49-F238E27FC236}">
                  <a16:creationId xmlns:a16="http://schemas.microsoft.com/office/drawing/2014/main" id="{2F82A3CB-6AF2-4835-9809-DCE0C1F8AD0D}"/>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793;p37">
              <a:extLst>
                <a:ext uri="{FF2B5EF4-FFF2-40B4-BE49-F238E27FC236}">
                  <a16:creationId xmlns:a16="http://schemas.microsoft.com/office/drawing/2014/main" id="{070AE55B-6CA6-42EF-81CE-882226AFBA5E}"/>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794;p37">
              <a:extLst>
                <a:ext uri="{FF2B5EF4-FFF2-40B4-BE49-F238E27FC236}">
                  <a16:creationId xmlns:a16="http://schemas.microsoft.com/office/drawing/2014/main" id="{0703AAC7-9F2A-482C-8C23-71289CF65A43}"/>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795;p37">
              <a:extLst>
                <a:ext uri="{FF2B5EF4-FFF2-40B4-BE49-F238E27FC236}">
                  <a16:creationId xmlns:a16="http://schemas.microsoft.com/office/drawing/2014/main" id="{75543F18-9EFD-457C-9DE3-8D69DDC8DBC9}"/>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796;p37">
              <a:extLst>
                <a:ext uri="{FF2B5EF4-FFF2-40B4-BE49-F238E27FC236}">
                  <a16:creationId xmlns:a16="http://schemas.microsoft.com/office/drawing/2014/main" id="{A898497D-A480-40A8-993D-41194B2E2A82}"/>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797;p37">
              <a:extLst>
                <a:ext uri="{FF2B5EF4-FFF2-40B4-BE49-F238E27FC236}">
                  <a16:creationId xmlns:a16="http://schemas.microsoft.com/office/drawing/2014/main" id="{1CCA58B4-B3CD-4D50-929A-59B9672D4010}"/>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798;p37">
              <a:extLst>
                <a:ext uri="{FF2B5EF4-FFF2-40B4-BE49-F238E27FC236}">
                  <a16:creationId xmlns:a16="http://schemas.microsoft.com/office/drawing/2014/main" id="{6EA49495-7668-4E6E-A052-0B85B0349531}"/>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799;p37">
              <a:extLst>
                <a:ext uri="{FF2B5EF4-FFF2-40B4-BE49-F238E27FC236}">
                  <a16:creationId xmlns:a16="http://schemas.microsoft.com/office/drawing/2014/main" id="{9B46F4CE-EA21-4BC3-A99C-5B240191BC3F}"/>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800;p37">
              <a:extLst>
                <a:ext uri="{FF2B5EF4-FFF2-40B4-BE49-F238E27FC236}">
                  <a16:creationId xmlns:a16="http://schemas.microsoft.com/office/drawing/2014/main" id="{45EC6B08-9CD7-4EC4-BA7F-7A77A45D652B}"/>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801;p37">
              <a:extLst>
                <a:ext uri="{FF2B5EF4-FFF2-40B4-BE49-F238E27FC236}">
                  <a16:creationId xmlns:a16="http://schemas.microsoft.com/office/drawing/2014/main" id="{6D824928-38E5-46BB-99F6-7EF7EEC0C47F}"/>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802;p37">
              <a:extLst>
                <a:ext uri="{FF2B5EF4-FFF2-40B4-BE49-F238E27FC236}">
                  <a16:creationId xmlns:a16="http://schemas.microsoft.com/office/drawing/2014/main" id="{17D55E7E-97F4-435D-B186-9D15A28777ED}"/>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803;p37">
              <a:extLst>
                <a:ext uri="{FF2B5EF4-FFF2-40B4-BE49-F238E27FC236}">
                  <a16:creationId xmlns:a16="http://schemas.microsoft.com/office/drawing/2014/main" id="{F3349ED3-5CAD-4A2B-85F0-FFF55F02AA7F}"/>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804;p37">
              <a:extLst>
                <a:ext uri="{FF2B5EF4-FFF2-40B4-BE49-F238E27FC236}">
                  <a16:creationId xmlns:a16="http://schemas.microsoft.com/office/drawing/2014/main" id="{7CCD3899-717F-4189-9C08-04CB70281E04}"/>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805;p37">
              <a:extLst>
                <a:ext uri="{FF2B5EF4-FFF2-40B4-BE49-F238E27FC236}">
                  <a16:creationId xmlns:a16="http://schemas.microsoft.com/office/drawing/2014/main" id="{1B4F7532-BD7E-463E-8801-D9308737F62B}"/>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806;p37">
              <a:extLst>
                <a:ext uri="{FF2B5EF4-FFF2-40B4-BE49-F238E27FC236}">
                  <a16:creationId xmlns:a16="http://schemas.microsoft.com/office/drawing/2014/main" id="{4480A8E2-C495-4E90-A760-0C2BB169EE57}"/>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07;p37">
              <a:extLst>
                <a:ext uri="{FF2B5EF4-FFF2-40B4-BE49-F238E27FC236}">
                  <a16:creationId xmlns:a16="http://schemas.microsoft.com/office/drawing/2014/main" id="{4D0F7D84-877F-452F-906A-A68F2E615103}"/>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08;p37">
              <a:extLst>
                <a:ext uri="{FF2B5EF4-FFF2-40B4-BE49-F238E27FC236}">
                  <a16:creationId xmlns:a16="http://schemas.microsoft.com/office/drawing/2014/main" id="{6A2C681F-DFAF-478A-B044-925D0D265BB6}"/>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09;p37">
              <a:extLst>
                <a:ext uri="{FF2B5EF4-FFF2-40B4-BE49-F238E27FC236}">
                  <a16:creationId xmlns:a16="http://schemas.microsoft.com/office/drawing/2014/main" id="{3E804C6E-C29D-4902-960E-49E93C7C0C96}"/>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10;p37">
              <a:extLst>
                <a:ext uri="{FF2B5EF4-FFF2-40B4-BE49-F238E27FC236}">
                  <a16:creationId xmlns:a16="http://schemas.microsoft.com/office/drawing/2014/main" id="{0B17AAF3-03F0-4EF2-B917-E1A623C7221E}"/>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11;p37">
              <a:extLst>
                <a:ext uri="{FF2B5EF4-FFF2-40B4-BE49-F238E27FC236}">
                  <a16:creationId xmlns:a16="http://schemas.microsoft.com/office/drawing/2014/main" id="{F6F1AD0C-9118-45B5-9E79-147C3C5C642F}"/>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812;p37">
              <a:extLst>
                <a:ext uri="{FF2B5EF4-FFF2-40B4-BE49-F238E27FC236}">
                  <a16:creationId xmlns:a16="http://schemas.microsoft.com/office/drawing/2014/main" id="{CE70E3E4-0C31-4FA5-944E-848EC89420E0}"/>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813;p37">
              <a:extLst>
                <a:ext uri="{FF2B5EF4-FFF2-40B4-BE49-F238E27FC236}">
                  <a16:creationId xmlns:a16="http://schemas.microsoft.com/office/drawing/2014/main" id="{38430CCB-5F69-4B61-976B-EC7F3F8DA85C}"/>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814;p37">
              <a:extLst>
                <a:ext uri="{FF2B5EF4-FFF2-40B4-BE49-F238E27FC236}">
                  <a16:creationId xmlns:a16="http://schemas.microsoft.com/office/drawing/2014/main" id="{E53AE363-B0FE-465C-AD47-27A4B553F86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815;p37">
              <a:extLst>
                <a:ext uri="{FF2B5EF4-FFF2-40B4-BE49-F238E27FC236}">
                  <a16:creationId xmlns:a16="http://schemas.microsoft.com/office/drawing/2014/main" id="{1EACEF57-44F1-4185-9811-F8F6358A6A31}"/>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816;p37">
              <a:extLst>
                <a:ext uri="{FF2B5EF4-FFF2-40B4-BE49-F238E27FC236}">
                  <a16:creationId xmlns:a16="http://schemas.microsoft.com/office/drawing/2014/main" id="{37A6824B-1759-4E8B-A4A2-44E28F85FEC4}"/>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817;p37">
              <a:extLst>
                <a:ext uri="{FF2B5EF4-FFF2-40B4-BE49-F238E27FC236}">
                  <a16:creationId xmlns:a16="http://schemas.microsoft.com/office/drawing/2014/main" id="{D4156453-DDED-477B-83D3-D0115428A6D1}"/>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818;p37">
              <a:extLst>
                <a:ext uri="{FF2B5EF4-FFF2-40B4-BE49-F238E27FC236}">
                  <a16:creationId xmlns:a16="http://schemas.microsoft.com/office/drawing/2014/main" id="{BEC624E1-CDC6-485D-8791-F624335B68B8}"/>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819;p37">
              <a:extLst>
                <a:ext uri="{FF2B5EF4-FFF2-40B4-BE49-F238E27FC236}">
                  <a16:creationId xmlns:a16="http://schemas.microsoft.com/office/drawing/2014/main" id="{171E14F1-F08E-46FF-AAE9-E730BAFAE745}"/>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820;p37">
              <a:extLst>
                <a:ext uri="{FF2B5EF4-FFF2-40B4-BE49-F238E27FC236}">
                  <a16:creationId xmlns:a16="http://schemas.microsoft.com/office/drawing/2014/main" id="{1C487460-D0F7-4B44-ABEF-61D4F1983BA7}"/>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821;p37">
              <a:extLst>
                <a:ext uri="{FF2B5EF4-FFF2-40B4-BE49-F238E27FC236}">
                  <a16:creationId xmlns:a16="http://schemas.microsoft.com/office/drawing/2014/main" id="{BC5F5F96-2D6D-4365-AF3A-39347A175A66}"/>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822;p37">
              <a:extLst>
                <a:ext uri="{FF2B5EF4-FFF2-40B4-BE49-F238E27FC236}">
                  <a16:creationId xmlns:a16="http://schemas.microsoft.com/office/drawing/2014/main" id="{4BF70641-3136-4EED-9C81-DDBD7268C6E9}"/>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823;p37">
              <a:extLst>
                <a:ext uri="{FF2B5EF4-FFF2-40B4-BE49-F238E27FC236}">
                  <a16:creationId xmlns:a16="http://schemas.microsoft.com/office/drawing/2014/main" id="{A8616D1F-D996-48F8-85E4-E8CB00542D08}"/>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2824;p37">
              <a:extLst>
                <a:ext uri="{FF2B5EF4-FFF2-40B4-BE49-F238E27FC236}">
                  <a16:creationId xmlns:a16="http://schemas.microsoft.com/office/drawing/2014/main" id="{7FAA9A96-C334-4188-92CF-5D68CB012D75}"/>
                </a:ext>
              </a:extLst>
            </p:cNvPr>
            <p:cNvGrpSpPr/>
            <p:nvPr/>
          </p:nvGrpSpPr>
          <p:grpSpPr>
            <a:xfrm>
              <a:off x="3923682" y="3244965"/>
              <a:ext cx="195764" cy="131404"/>
              <a:chOff x="5733332" y="4102215"/>
              <a:chExt cx="195764" cy="131404"/>
            </a:xfrm>
          </p:grpSpPr>
          <p:sp>
            <p:nvSpPr>
              <p:cNvPr id="106" name="Google Shape;2825;p37">
                <a:extLst>
                  <a:ext uri="{FF2B5EF4-FFF2-40B4-BE49-F238E27FC236}">
                    <a16:creationId xmlns:a16="http://schemas.microsoft.com/office/drawing/2014/main" id="{95425C71-8A7A-42DB-807F-389F57340CB4}"/>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826;p37">
                <a:extLst>
                  <a:ext uri="{FF2B5EF4-FFF2-40B4-BE49-F238E27FC236}">
                    <a16:creationId xmlns:a16="http://schemas.microsoft.com/office/drawing/2014/main" id="{AB65CA04-B127-4711-A6B2-AF3A3436871C}"/>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827;p37">
                <a:extLst>
                  <a:ext uri="{FF2B5EF4-FFF2-40B4-BE49-F238E27FC236}">
                    <a16:creationId xmlns:a16="http://schemas.microsoft.com/office/drawing/2014/main" id="{203EC376-C1EC-4F41-93E9-957031DFC338}"/>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828;p37">
                <a:extLst>
                  <a:ext uri="{FF2B5EF4-FFF2-40B4-BE49-F238E27FC236}">
                    <a16:creationId xmlns:a16="http://schemas.microsoft.com/office/drawing/2014/main" id="{E60CF1C2-A5B0-4681-9B51-E03BFD615597}"/>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829;p37">
                <a:extLst>
                  <a:ext uri="{FF2B5EF4-FFF2-40B4-BE49-F238E27FC236}">
                    <a16:creationId xmlns:a16="http://schemas.microsoft.com/office/drawing/2014/main" id="{3C946C79-36A0-4CBD-8458-3DC4903B5EFB}"/>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830;p37">
                <a:extLst>
                  <a:ext uri="{FF2B5EF4-FFF2-40B4-BE49-F238E27FC236}">
                    <a16:creationId xmlns:a16="http://schemas.microsoft.com/office/drawing/2014/main" id="{43AF2D38-2FAF-4275-9E31-25C1AA88015B}"/>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831;p37">
                <a:extLst>
                  <a:ext uri="{FF2B5EF4-FFF2-40B4-BE49-F238E27FC236}">
                    <a16:creationId xmlns:a16="http://schemas.microsoft.com/office/drawing/2014/main" id="{8F25DD0D-4A22-4D33-9543-FABD9F27E6C9}"/>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832;p37">
                <a:extLst>
                  <a:ext uri="{FF2B5EF4-FFF2-40B4-BE49-F238E27FC236}">
                    <a16:creationId xmlns:a16="http://schemas.microsoft.com/office/drawing/2014/main" id="{44E80F9D-420F-413C-9393-D7319A1CC0F2}"/>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833;p37">
                <a:extLst>
                  <a:ext uri="{FF2B5EF4-FFF2-40B4-BE49-F238E27FC236}">
                    <a16:creationId xmlns:a16="http://schemas.microsoft.com/office/drawing/2014/main" id="{468AF83A-C615-41B8-BAFE-314FB6FEAF5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2834;p37">
              <a:extLst>
                <a:ext uri="{FF2B5EF4-FFF2-40B4-BE49-F238E27FC236}">
                  <a16:creationId xmlns:a16="http://schemas.microsoft.com/office/drawing/2014/main" id="{B17F71E5-75BD-4D55-A235-9BD1934D1B91}"/>
                </a:ext>
              </a:extLst>
            </p:cNvPr>
            <p:cNvGrpSpPr/>
            <p:nvPr/>
          </p:nvGrpSpPr>
          <p:grpSpPr>
            <a:xfrm flipH="1">
              <a:off x="3829267" y="2465054"/>
              <a:ext cx="683694" cy="518573"/>
              <a:chOff x="6621095" y="1452181"/>
              <a:chExt cx="330894" cy="250785"/>
            </a:xfrm>
          </p:grpSpPr>
          <p:sp>
            <p:nvSpPr>
              <p:cNvPr id="101" name="Google Shape;2835;p37">
                <a:extLst>
                  <a:ext uri="{FF2B5EF4-FFF2-40B4-BE49-F238E27FC236}">
                    <a16:creationId xmlns:a16="http://schemas.microsoft.com/office/drawing/2014/main" id="{8E0331B0-CBC2-4427-AF06-EA8B0FC5FD8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836;p37">
                <a:extLst>
                  <a:ext uri="{FF2B5EF4-FFF2-40B4-BE49-F238E27FC236}">
                    <a16:creationId xmlns:a16="http://schemas.microsoft.com/office/drawing/2014/main" id="{EF4559A3-980B-4C73-8010-C6CD0C633B4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837;p37">
                <a:extLst>
                  <a:ext uri="{FF2B5EF4-FFF2-40B4-BE49-F238E27FC236}">
                    <a16:creationId xmlns:a16="http://schemas.microsoft.com/office/drawing/2014/main" id="{7A0874D4-554E-445A-A0C9-904B359501E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838;p37">
                <a:extLst>
                  <a:ext uri="{FF2B5EF4-FFF2-40B4-BE49-F238E27FC236}">
                    <a16:creationId xmlns:a16="http://schemas.microsoft.com/office/drawing/2014/main" id="{4D3CA1FF-94AE-4350-8A60-7438C1BAD851}"/>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839;p37">
                <a:extLst>
                  <a:ext uri="{FF2B5EF4-FFF2-40B4-BE49-F238E27FC236}">
                    <a16:creationId xmlns:a16="http://schemas.microsoft.com/office/drawing/2014/main" id="{08EB8AC6-35EE-497D-8717-AB75F427988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2840;p37">
              <a:extLst>
                <a:ext uri="{FF2B5EF4-FFF2-40B4-BE49-F238E27FC236}">
                  <a16:creationId xmlns:a16="http://schemas.microsoft.com/office/drawing/2014/main" id="{C5941D75-C5B6-4849-B6D1-0DFDD2768CEE}"/>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841;p37">
              <a:extLst>
                <a:ext uri="{FF2B5EF4-FFF2-40B4-BE49-F238E27FC236}">
                  <a16:creationId xmlns:a16="http://schemas.microsoft.com/office/drawing/2014/main" id="{09A0C5C1-7CC1-495B-9F54-7771454DEE00}"/>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842;p37">
              <a:extLst>
                <a:ext uri="{FF2B5EF4-FFF2-40B4-BE49-F238E27FC236}">
                  <a16:creationId xmlns:a16="http://schemas.microsoft.com/office/drawing/2014/main" id="{6A72F1C3-6678-475E-8A81-7F51BE2FCB1F}"/>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843;p37">
              <a:extLst>
                <a:ext uri="{FF2B5EF4-FFF2-40B4-BE49-F238E27FC236}">
                  <a16:creationId xmlns:a16="http://schemas.microsoft.com/office/drawing/2014/main" id="{5F14F06B-6C56-45C9-A92B-5D5AB85E1C18}"/>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844;p37">
              <a:extLst>
                <a:ext uri="{FF2B5EF4-FFF2-40B4-BE49-F238E27FC236}">
                  <a16:creationId xmlns:a16="http://schemas.microsoft.com/office/drawing/2014/main" id="{EE729ADF-65D4-4AC3-9234-47D9548EC3E0}"/>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845;p37">
              <a:extLst>
                <a:ext uri="{FF2B5EF4-FFF2-40B4-BE49-F238E27FC236}">
                  <a16:creationId xmlns:a16="http://schemas.microsoft.com/office/drawing/2014/main" id="{ADC9EA5F-4D27-4C42-A7AF-78924A2AEEC0}"/>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846;p37">
              <a:extLst>
                <a:ext uri="{FF2B5EF4-FFF2-40B4-BE49-F238E27FC236}">
                  <a16:creationId xmlns:a16="http://schemas.microsoft.com/office/drawing/2014/main" id="{251D98BC-5AF0-483E-A2E3-5855ABD7CD47}"/>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847;p37">
              <a:extLst>
                <a:ext uri="{FF2B5EF4-FFF2-40B4-BE49-F238E27FC236}">
                  <a16:creationId xmlns:a16="http://schemas.microsoft.com/office/drawing/2014/main" id="{485C7F0F-B82D-4AA0-AE38-19CEACA10502}"/>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848;p37">
              <a:extLst>
                <a:ext uri="{FF2B5EF4-FFF2-40B4-BE49-F238E27FC236}">
                  <a16:creationId xmlns:a16="http://schemas.microsoft.com/office/drawing/2014/main" id="{6A871262-27D4-462E-87A2-DB92CABA4503}"/>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849;p37">
              <a:extLst>
                <a:ext uri="{FF2B5EF4-FFF2-40B4-BE49-F238E27FC236}">
                  <a16:creationId xmlns:a16="http://schemas.microsoft.com/office/drawing/2014/main" id="{910D7C4F-CA6F-4C11-844E-D2F322DEE18A}"/>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850;p37">
              <a:extLst>
                <a:ext uri="{FF2B5EF4-FFF2-40B4-BE49-F238E27FC236}">
                  <a16:creationId xmlns:a16="http://schemas.microsoft.com/office/drawing/2014/main" id="{EFF83135-B536-4C6A-A62E-8FF30CC94BEB}"/>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851;p37">
              <a:extLst>
                <a:ext uri="{FF2B5EF4-FFF2-40B4-BE49-F238E27FC236}">
                  <a16:creationId xmlns:a16="http://schemas.microsoft.com/office/drawing/2014/main" id="{3E1F9E22-44A8-4CC2-B85A-8FC29868F0FF}"/>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852;p37">
              <a:extLst>
                <a:ext uri="{FF2B5EF4-FFF2-40B4-BE49-F238E27FC236}">
                  <a16:creationId xmlns:a16="http://schemas.microsoft.com/office/drawing/2014/main" id="{99DC6071-5C23-45B4-8183-5C53B415600D}"/>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853;p37">
              <a:extLst>
                <a:ext uri="{FF2B5EF4-FFF2-40B4-BE49-F238E27FC236}">
                  <a16:creationId xmlns:a16="http://schemas.microsoft.com/office/drawing/2014/main" id="{6BFDD7BB-EB11-4A9C-9CC6-383FE2250223}"/>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854;p37">
              <a:extLst>
                <a:ext uri="{FF2B5EF4-FFF2-40B4-BE49-F238E27FC236}">
                  <a16:creationId xmlns:a16="http://schemas.microsoft.com/office/drawing/2014/main" id="{82EE163A-97A9-4569-843B-C9F0220AEE11}"/>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855;p37">
              <a:extLst>
                <a:ext uri="{FF2B5EF4-FFF2-40B4-BE49-F238E27FC236}">
                  <a16:creationId xmlns:a16="http://schemas.microsoft.com/office/drawing/2014/main" id="{F9B83ED4-8B6C-44CC-8B62-5CF0DA8191E4}"/>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856;p37">
              <a:extLst>
                <a:ext uri="{FF2B5EF4-FFF2-40B4-BE49-F238E27FC236}">
                  <a16:creationId xmlns:a16="http://schemas.microsoft.com/office/drawing/2014/main" id="{9A2C0DAE-911A-48D6-BDA5-531F2E41D6D9}"/>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857;p37">
              <a:extLst>
                <a:ext uri="{FF2B5EF4-FFF2-40B4-BE49-F238E27FC236}">
                  <a16:creationId xmlns:a16="http://schemas.microsoft.com/office/drawing/2014/main" id="{38C3A12F-77CA-4297-A7CF-EED3AB494D95}"/>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 name="Text Placeholder 3">
            <a:extLst>
              <a:ext uri="{FF2B5EF4-FFF2-40B4-BE49-F238E27FC236}">
                <a16:creationId xmlns:a16="http://schemas.microsoft.com/office/drawing/2014/main" id="{BCAF79F3-85FE-4A64-81DC-8CA1A757386E}"/>
              </a:ext>
            </a:extLst>
          </p:cNvPr>
          <p:cNvSpPr txBox="1">
            <a:spLocks/>
          </p:cNvSpPr>
          <p:nvPr/>
        </p:nvSpPr>
        <p:spPr>
          <a:xfrm>
            <a:off x="406134" y="1033267"/>
            <a:ext cx="5613065" cy="38403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buFont typeface="Courier New" panose="02070309020205020404" pitchFamily="49" charset="0"/>
              <a:buChar char="o"/>
            </a:pPr>
            <a:r>
              <a:rPr lang="en-US" sz="1400" dirty="0"/>
              <a:t>SXSW is a tech launch pad. </a:t>
            </a:r>
            <a:r>
              <a:rPr lang="en-US" sz="1400" dirty="0">
                <a:latin typeface="Times New Roman" panose="02020603050405020304" pitchFamily="18" charset="0"/>
                <a:cs typeface="Times New Roman" panose="02020603050405020304" pitchFamily="18" charset="0"/>
              </a:rPr>
              <a:t>Participating in such events will help the company’s products and ideas to reach large number of people.</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Similar to google, throw industry party at such events and conduct some tech sessions so that the company and to some extent the product will be in top trending list in tech world which would surely augment the global recognition of the product as well as the company.</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Following the marketing strategies of tech giants like apple and Google, do social media marketing prior to such events which will definitely increase the anticipation among people about the product.</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Learn from the negative reviews of other similar kind of products participated in such events to avoid such mistakes, since as startup one could not afford to make changes in their products again and again. This also will help in providing best impression at first, which is required to create faith in public about the product</a:t>
            </a: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1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2978" y="1796100"/>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44" name="Google Shape;744;p18"/>
          <p:cNvGrpSpPr/>
          <p:nvPr/>
        </p:nvGrpSpPr>
        <p:grpSpPr>
          <a:xfrm>
            <a:off x="5361663" y="757603"/>
            <a:ext cx="3346756"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Google Shape;470;p2"/>
          <p:cNvSpPr txBox="1">
            <a:spLocks/>
          </p:cNvSpPr>
          <p:nvPr/>
        </p:nvSpPr>
        <p:spPr>
          <a:xfrm>
            <a:off x="325329" y="533659"/>
            <a:ext cx="4897499" cy="6807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0CEF6"/>
              </a:buClr>
              <a:buSzPts val="2000"/>
              <a:buFont typeface="Oswald"/>
              <a:buNone/>
            </a:pPr>
            <a:r>
              <a:rPr lang="en-IN" sz="3600" dirty="0">
                <a:solidFill>
                  <a:schemeClr val="accent1">
                    <a:lumMod val="75000"/>
                  </a:schemeClr>
                </a:solidFill>
                <a:latin typeface="Georgia" panose="02040502050405020303" pitchFamily="18" charset="0"/>
                <a:sym typeface="Oswald"/>
              </a:rPr>
              <a:t>BUSINESS PROBLEM </a:t>
            </a:r>
          </a:p>
        </p:txBody>
      </p:sp>
      <p:sp>
        <p:nvSpPr>
          <p:cNvPr id="121" name="Google Shape;471;p2"/>
          <p:cNvSpPr txBox="1">
            <a:spLocks/>
          </p:cNvSpPr>
          <p:nvPr/>
        </p:nvSpPr>
        <p:spPr>
          <a:xfrm>
            <a:off x="391055" y="1858916"/>
            <a:ext cx="4593287" cy="2634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Twitter has now become a useful way to build one's business as it helps in giving the brand a voice and a personality.</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identify the user’s sentiment about the product/brand based on the user’s tweets.</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discover customer trends and interests and launch a product accordingly</a:t>
            </a:r>
          </a:p>
          <a:p>
            <a:pPr marL="285750" indent="-285750">
              <a:lnSpc>
                <a:spcPct val="100000"/>
              </a:lnSpc>
              <a:buSzPts val="2000"/>
              <a:buFont typeface="Arial"/>
              <a:buChar char="•"/>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p:txBody>
      </p:sp>
      <p:grpSp>
        <p:nvGrpSpPr>
          <p:cNvPr id="115" name="Google Shape;473;p2">
            <a:extLst>
              <a:ext uri="{FF2B5EF4-FFF2-40B4-BE49-F238E27FC236}">
                <a16:creationId xmlns:a16="http://schemas.microsoft.com/office/drawing/2014/main" id="{083A3795-00BF-4721-8BF7-ADBAA7C5082F}"/>
              </a:ext>
            </a:extLst>
          </p:cNvPr>
          <p:cNvGrpSpPr/>
          <p:nvPr/>
        </p:nvGrpSpPr>
        <p:grpSpPr>
          <a:xfrm>
            <a:off x="5124843" y="625889"/>
            <a:ext cx="330098" cy="489724"/>
            <a:chOff x="6730350" y="2315900"/>
            <a:chExt cx="257700" cy="420100"/>
          </a:xfrm>
          <a:solidFill>
            <a:srgbClr val="002060"/>
          </a:solidFill>
        </p:grpSpPr>
        <p:sp>
          <p:nvSpPr>
            <p:cNvPr id="116" name="Google Shape;474;p2">
              <a:extLst>
                <a:ext uri="{FF2B5EF4-FFF2-40B4-BE49-F238E27FC236}">
                  <a16:creationId xmlns:a16="http://schemas.microsoft.com/office/drawing/2014/main" id="{62DAF9AA-55B9-4DFC-B554-1F1E10CB2778}"/>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475;p2">
              <a:extLst>
                <a:ext uri="{FF2B5EF4-FFF2-40B4-BE49-F238E27FC236}">
                  <a16:creationId xmlns:a16="http://schemas.microsoft.com/office/drawing/2014/main" id="{4DCD0ECA-3717-425E-B0E4-571A1830E761}"/>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476;p2">
              <a:extLst>
                <a:ext uri="{FF2B5EF4-FFF2-40B4-BE49-F238E27FC236}">
                  <a16:creationId xmlns:a16="http://schemas.microsoft.com/office/drawing/2014/main" id="{8C1B2C08-AEFF-4727-AE3B-CD51CC665756}"/>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477;p2">
              <a:extLst>
                <a:ext uri="{FF2B5EF4-FFF2-40B4-BE49-F238E27FC236}">
                  <a16:creationId xmlns:a16="http://schemas.microsoft.com/office/drawing/2014/main" id="{FCA5BDBA-1978-4C66-8792-2DB31CEB428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478;p2">
              <a:extLst>
                <a:ext uri="{FF2B5EF4-FFF2-40B4-BE49-F238E27FC236}">
                  <a16:creationId xmlns:a16="http://schemas.microsoft.com/office/drawing/2014/main" id="{3D6E159E-7175-487D-BE89-FFC8017A859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2570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4" name="Google Shape;496;p4"/>
          <p:cNvSpPr txBox="1">
            <a:spLocks/>
          </p:cNvSpPr>
          <p:nvPr/>
        </p:nvSpPr>
        <p:spPr>
          <a:xfrm>
            <a:off x="255434" y="512731"/>
            <a:ext cx="6542813" cy="714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pPr>
              <a:buClr>
                <a:srgbClr val="00CEF6"/>
              </a:buClr>
              <a:buSzPts val="2000"/>
            </a:pPr>
            <a:r>
              <a:rPr lang="en-IN" sz="3600" b="0" dirty="0">
                <a:solidFill>
                  <a:schemeClr val="accent1">
                    <a:lumMod val="75000"/>
                  </a:schemeClr>
                </a:solidFill>
                <a:latin typeface="Georgia" panose="02040502050405020303" pitchFamily="18" charset="0"/>
                <a:cs typeface="Arial"/>
                <a:sym typeface="Arial"/>
              </a:rPr>
              <a:t> BUSINESS IMPACT</a:t>
            </a:r>
          </a:p>
        </p:txBody>
      </p:sp>
      <p:grpSp>
        <p:nvGrpSpPr>
          <p:cNvPr id="46" name="Google Shape;486;p3"/>
          <p:cNvGrpSpPr/>
          <p:nvPr/>
        </p:nvGrpSpPr>
        <p:grpSpPr>
          <a:xfrm>
            <a:off x="4706209" y="593756"/>
            <a:ext cx="453666" cy="452916"/>
            <a:chOff x="5970800" y="1619250"/>
            <a:chExt cx="428650" cy="456725"/>
          </a:xfrm>
          <a:solidFill>
            <a:srgbClr val="002060"/>
          </a:solidFill>
        </p:grpSpPr>
        <p:sp>
          <p:nvSpPr>
            <p:cNvPr id="47" name="Google Shape;487;p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8;p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89;p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490;p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491;p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1748;p30"/>
          <p:cNvGrpSpPr/>
          <p:nvPr/>
        </p:nvGrpSpPr>
        <p:grpSpPr>
          <a:xfrm>
            <a:off x="6002120" y="1735912"/>
            <a:ext cx="2596372" cy="2900838"/>
            <a:chOff x="2181300" y="231400"/>
            <a:chExt cx="4262637" cy="4762499"/>
          </a:xfrm>
        </p:grpSpPr>
        <p:sp>
          <p:nvSpPr>
            <p:cNvPr id="53"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1787;p30"/>
            <p:cNvGrpSpPr/>
            <p:nvPr/>
          </p:nvGrpSpPr>
          <p:grpSpPr>
            <a:xfrm>
              <a:off x="3103642" y="4105408"/>
              <a:ext cx="746807" cy="516445"/>
              <a:chOff x="4884742" y="4921758"/>
              <a:chExt cx="746807" cy="516445"/>
            </a:xfrm>
          </p:grpSpPr>
          <p:sp>
            <p:nvSpPr>
              <p:cNvPr id="243"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 name="Google Shape;1805;p30"/>
            <p:cNvGrpSpPr/>
            <p:nvPr/>
          </p:nvGrpSpPr>
          <p:grpSpPr>
            <a:xfrm>
              <a:off x="3213031" y="4002823"/>
              <a:ext cx="664504" cy="467011"/>
              <a:chOff x="4994131" y="4819173"/>
              <a:chExt cx="664504" cy="467011"/>
            </a:xfrm>
          </p:grpSpPr>
          <p:sp>
            <p:nvSpPr>
              <p:cNvPr id="227"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1822;p30"/>
            <p:cNvGrpSpPr/>
            <p:nvPr/>
          </p:nvGrpSpPr>
          <p:grpSpPr>
            <a:xfrm>
              <a:off x="3192597" y="3904144"/>
              <a:ext cx="664599" cy="467011"/>
              <a:chOff x="4973697" y="4720494"/>
              <a:chExt cx="664599" cy="467011"/>
            </a:xfrm>
          </p:grpSpPr>
          <p:sp>
            <p:nvSpPr>
              <p:cNvPr id="211"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1839;p30"/>
            <p:cNvGrpSpPr/>
            <p:nvPr/>
          </p:nvGrpSpPr>
          <p:grpSpPr>
            <a:xfrm>
              <a:off x="3220919" y="3808894"/>
              <a:ext cx="664504" cy="467011"/>
              <a:chOff x="5002019" y="4625244"/>
              <a:chExt cx="664504" cy="467011"/>
            </a:xfrm>
          </p:grpSpPr>
          <p:sp>
            <p:nvSpPr>
              <p:cNvPr id="195"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 name="Google Shape;1856;p30"/>
            <p:cNvGrpSpPr/>
            <p:nvPr/>
          </p:nvGrpSpPr>
          <p:grpSpPr>
            <a:xfrm>
              <a:off x="3200486" y="3710215"/>
              <a:ext cx="664598" cy="467011"/>
              <a:chOff x="4981586" y="4526565"/>
              <a:chExt cx="664598" cy="467011"/>
            </a:xfrm>
          </p:grpSpPr>
          <p:sp>
            <p:nvSpPr>
              <p:cNvPr id="179"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1873;p30"/>
            <p:cNvGrpSpPr/>
            <p:nvPr/>
          </p:nvGrpSpPr>
          <p:grpSpPr>
            <a:xfrm>
              <a:off x="2181300" y="4477454"/>
              <a:ext cx="746806" cy="516445"/>
              <a:chOff x="3962400" y="5293804"/>
              <a:chExt cx="746806" cy="516445"/>
            </a:xfrm>
          </p:grpSpPr>
          <p:sp>
            <p:nvSpPr>
              <p:cNvPr id="162"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1891;p30"/>
            <p:cNvGrpSpPr/>
            <p:nvPr/>
          </p:nvGrpSpPr>
          <p:grpSpPr>
            <a:xfrm>
              <a:off x="2290688" y="4374965"/>
              <a:ext cx="664599" cy="467010"/>
              <a:chOff x="4071788" y="5191315"/>
              <a:chExt cx="664599" cy="467010"/>
            </a:xfrm>
          </p:grpSpPr>
          <p:sp>
            <p:nvSpPr>
              <p:cNvPr id="146"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1908;p30"/>
            <p:cNvGrpSpPr/>
            <p:nvPr/>
          </p:nvGrpSpPr>
          <p:grpSpPr>
            <a:xfrm>
              <a:off x="3915836" y="4477454"/>
              <a:ext cx="746806" cy="516445"/>
              <a:chOff x="5696936" y="5293804"/>
              <a:chExt cx="746806" cy="516445"/>
            </a:xfrm>
          </p:grpSpPr>
          <p:sp>
            <p:nvSpPr>
              <p:cNvPr id="12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484;p3"/>
          <p:cNvSpPr txBox="1">
            <a:spLocks/>
          </p:cNvSpPr>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design a marketing campaign based on user’s sentiment</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 To help business take better actions for a new product based on feedback received.</a:t>
            </a:r>
          </a:p>
          <a:p>
            <a:pPr marL="0" indent="0" algn="just">
              <a:lnSpc>
                <a:spcPct val="100000"/>
              </a:lnSpc>
              <a:buSzPts val="2000"/>
              <a:buNone/>
            </a:pPr>
            <a:r>
              <a:rPr lang="en-US" sz="1400" dirty="0">
                <a:solidFill>
                  <a:srgbClr val="28324A"/>
                </a:solidFill>
                <a:latin typeface="Times New Roman" panose="02020603050405020304" pitchFamily="18" charset="0"/>
                <a:cs typeface="Times New Roman" panose="02020603050405020304" pitchFamily="18" charset="0"/>
                <a:sym typeface="Source Sans Pro"/>
              </a:rPr>
              <a:t> </a:t>
            </a: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gain the pulse of competing products and associated sentiment from social media</a:t>
            </a:r>
            <a:endParaRPr lang="en-IN" sz="1400" dirty="0">
              <a:solidFill>
                <a:srgbClr val="28324A"/>
              </a:solidFill>
              <a:latin typeface="Times New Roman" panose="02020603050405020304" pitchFamily="18" charset="0"/>
              <a:cs typeface="Times New Roman" panose="02020603050405020304" pitchFamily="18" charset="0"/>
              <a:sym typeface="Source Sans Pro"/>
            </a:endParaRPr>
          </a:p>
          <a:p>
            <a:pPr marL="0" indent="0">
              <a:lnSpc>
                <a:spcPct val="100000"/>
              </a:lnSpc>
              <a:buClr>
                <a:srgbClr val="28324A"/>
              </a:buClr>
              <a:buSzPts val="2000"/>
              <a:buFont typeface="Source Sans Pro"/>
              <a:buNone/>
            </a:pPr>
            <a:endParaRPr lang="en-IN" sz="1400" dirty="0">
              <a:solidFill>
                <a:srgbClr val="28324A"/>
              </a:solidFill>
              <a:latin typeface="Source Sans Pro" panose="020B0503030403020204" pitchFamily="34" charset="0"/>
              <a:cs typeface="Times New Roman" panose="02020603050405020304" pitchFamily="18" charset="0"/>
              <a:sym typeface="Source Sans Pro"/>
            </a:endParaRPr>
          </a:p>
        </p:txBody>
      </p:sp>
    </p:spTree>
    <p:extLst>
      <p:ext uri="{BB962C8B-B14F-4D97-AF65-F5344CB8AC3E}">
        <p14:creationId xmlns:p14="http://schemas.microsoft.com/office/powerpoint/2010/main" val="99057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 name="Google Shape;518;p6"/>
          <p:cNvGrpSpPr/>
          <p:nvPr/>
        </p:nvGrpSpPr>
        <p:grpSpPr>
          <a:xfrm>
            <a:off x="193917" y="101799"/>
            <a:ext cx="820356" cy="618221"/>
            <a:chOff x="3936375" y="3703750"/>
            <a:chExt cx="453050" cy="332175"/>
          </a:xfrm>
          <a:solidFill>
            <a:srgbClr val="002060"/>
          </a:solidFill>
        </p:grpSpPr>
        <p:sp>
          <p:nvSpPr>
            <p:cNvPr id="112" name="Google Shape;519;p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520;p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521;p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522;p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523;p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524;p6"/>
          <p:cNvGrpSpPr/>
          <p:nvPr/>
        </p:nvGrpSpPr>
        <p:grpSpPr>
          <a:xfrm>
            <a:off x="8166931" y="101799"/>
            <a:ext cx="666306" cy="630537"/>
            <a:chOff x="3294650" y="3652450"/>
            <a:chExt cx="388350" cy="405450"/>
          </a:xfrm>
          <a:solidFill>
            <a:srgbClr val="002060"/>
          </a:solidFill>
        </p:grpSpPr>
        <p:sp>
          <p:nvSpPr>
            <p:cNvPr id="119" name="Google Shape;525;p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526;p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527;p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528;p6"/>
          <p:cNvGrpSpPr/>
          <p:nvPr/>
        </p:nvGrpSpPr>
        <p:grpSpPr>
          <a:xfrm>
            <a:off x="195934" y="4356627"/>
            <a:ext cx="836149" cy="623657"/>
            <a:chOff x="4610450" y="3703750"/>
            <a:chExt cx="453050" cy="332175"/>
          </a:xfrm>
          <a:solidFill>
            <a:srgbClr val="002060"/>
          </a:solidFill>
        </p:grpSpPr>
        <p:sp>
          <p:nvSpPr>
            <p:cNvPr id="123" name="Google Shape;529;p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530;p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514;p6"/>
          <p:cNvSpPr txBox="1">
            <a:spLocks/>
          </p:cNvSpPr>
          <p:nvPr/>
        </p:nvSpPr>
        <p:spPr>
          <a:xfrm>
            <a:off x="703971" y="1774461"/>
            <a:ext cx="4425921" cy="11595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0000"/>
              </a:lnSpc>
              <a:spcBef>
                <a:spcPts val="0"/>
              </a:spcBef>
              <a:spcAft>
                <a:spcPts val="0"/>
              </a:spcAft>
              <a:buClr>
                <a:schemeClr val="dk2"/>
              </a:buClr>
              <a:buSzPts val="1800"/>
              <a:buFont typeface="Barlow Light"/>
              <a:buNone/>
              <a:defRPr sz="2000" b="0" i="0" u="none" strike="noStrike" cap="none">
                <a:solidFill>
                  <a:schemeClr val="dk2"/>
                </a:solidFill>
                <a:latin typeface="Barlow Light"/>
                <a:ea typeface="Barlow Light"/>
                <a:cs typeface="Barlow Light"/>
                <a:sym typeface="Barlow Light"/>
              </a:defRPr>
            </a:lvl1pPr>
            <a:lvl2pPr marL="914400" marR="0" lvl="1"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2pPr>
            <a:lvl3pPr marL="1371600" marR="0" lvl="2"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3pPr>
            <a:lvl4pPr marL="1828800" marR="0" lvl="3"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4pPr>
            <a:lvl5pPr marL="2286000" marR="0" lvl="4"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5pPr>
            <a:lvl6pPr marL="2743200" marR="0" lvl="5"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6pPr>
            <a:lvl7pPr marL="3200400" marR="0" lvl="6"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7pPr>
            <a:lvl8pPr marL="3657600" marR="0" lvl="7"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8pPr>
            <a:lvl9pPr marL="4114800" marR="0" lvl="8"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9pPr>
          </a:lstStyle>
          <a:p>
            <a:pPr marL="0" indent="0" algn="ctr">
              <a:lnSpc>
                <a:spcPct val="100000"/>
              </a:lnSpc>
              <a:buSzPts val="3600"/>
            </a:pPr>
            <a:r>
              <a:rPr lang="en-IN" sz="3600" dirty="0">
                <a:solidFill>
                  <a:schemeClr val="accent1">
                    <a:lumMod val="75000"/>
                  </a:schemeClr>
                </a:solidFill>
                <a:latin typeface="Georgia" panose="02040502050405020303" pitchFamily="18" charset="0"/>
                <a:cs typeface="Arial"/>
                <a:sym typeface="Poppins"/>
              </a:rPr>
              <a:t>FIRST STEPS EDA</a:t>
            </a:r>
          </a:p>
        </p:txBody>
      </p:sp>
      <p:sp>
        <p:nvSpPr>
          <p:cNvPr id="127" name="Google Shape;515;p6"/>
          <p:cNvSpPr txBox="1">
            <a:spLocks/>
          </p:cNvSpPr>
          <p:nvPr/>
        </p:nvSpPr>
        <p:spPr>
          <a:xfrm>
            <a:off x="598993" y="3228293"/>
            <a:ext cx="5357249" cy="492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dk2"/>
              </a:buClr>
              <a:buSzPts val="2000"/>
              <a:buFont typeface="Muli Regular"/>
              <a:buChar char="●"/>
              <a:defRPr sz="2000" b="0" i="0" u="none" strike="noStrike" cap="none">
                <a:solidFill>
                  <a:schemeClr val="dk1"/>
                </a:solidFill>
                <a:latin typeface="Muli Regular"/>
                <a:ea typeface="Muli Regular"/>
                <a:cs typeface="Muli Regular"/>
                <a:sym typeface="Muli Regular"/>
              </a:defRPr>
            </a:lvl1pPr>
            <a:lvl2pPr marL="914400" marR="0" lvl="1" indent="-355600" algn="l" rtl="0">
              <a:lnSpc>
                <a:spcPct val="115000"/>
              </a:lnSpc>
              <a:spcBef>
                <a:spcPts val="0"/>
              </a:spcBef>
              <a:spcAft>
                <a:spcPts val="0"/>
              </a:spcAft>
              <a:buClr>
                <a:schemeClr val="accent5"/>
              </a:buClr>
              <a:buSzPts val="2000"/>
              <a:buFont typeface="Muli Regular"/>
              <a:buChar char="○"/>
              <a:defRPr sz="2000" b="0" i="0" u="none" strike="noStrike" cap="none">
                <a:solidFill>
                  <a:schemeClr val="dk1"/>
                </a:solidFill>
                <a:latin typeface="Muli Regular"/>
                <a:ea typeface="Muli Regular"/>
                <a:cs typeface="Muli Regular"/>
                <a:sym typeface="Muli Regular"/>
              </a:defRPr>
            </a:lvl2pPr>
            <a:lvl3pPr marL="1371600" marR="0" lvl="2" indent="-355600" algn="l" rtl="0">
              <a:lnSpc>
                <a:spcPct val="115000"/>
              </a:lnSpc>
              <a:spcBef>
                <a:spcPts val="0"/>
              </a:spcBef>
              <a:spcAft>
                <a:spcPts val="0"/>
              </a:spcAft>
              <a:buClr>
                <a:schemeClr val="accent4"/>
              </a:buClr>
              <a:buSzPts val="2000"/>
              <a:buFont typeface="Muli Regular"/>
              <a:buChar char="■"/>
              <a:defRPr sz="2000" b="0" i="0" u="none" strike="noStrike" cap="none">
                <a:solidFill>
                  <a:schemeClr val="dk1"/>
                </a:solidFill>
                <a:latin typeface="Muli Regular"/>
                <a:ea typeface="Muli Regular"/>
                <a:cs typeface="Muli Regular"/>
                <a:sym typeface="Muli Regular"/>
              </a:defRPr>
            </a:lvl3pPr>
            <a:lvl4pPr marL="1828800" marR="0" lvl="3"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4pPr>
            <a:lvl5pPr marL="2286000" marR="0" lvl="4"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5pPr>
            <a:lvl6pPr marL="2743200" marR="0" lvl="5"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6pPr>
            <a:lvl7pPr marL="3200400" marR="0" lvl="6"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7pPr>
            <a:lvl8pPr marL="3657600" marR="0" lvl="7"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8pPr>
            <a:lvl9pPr marL="4114800" marR="0" lvl="8"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9pPr>
          </a:lstStyle>
          <a:p>
            <a:pPr marL="0" indent="0" algn="ctr">
              <a:lnSpc>
                <a:spcPct val="100000"/>
              </a:lnSpc>
              <a:spcBef>
                <a:spcPts val="0"/>
              </a:spcBef>
              <a:buFont typeface="Muli Regular"/>
              <a:buNone/>
            </a:pPr>
            <a:r>
              <a:rPr lang="en-IN" dirty="0">
                <a:solidFill>
                  <a:srgbClr val="28324A"/>
                </a:solidFill>
                <a:latin typeface="Times New Roman" panose="02020603050405020304" pitchFamily="18" charset="0"/>
                <a:cs typeface="Times New Roman" panose="02020603050405020304" pitchFamily="18" charset="0"/>
              </a:rPr>
              <a:t>Let’s</a:t>
            </a:r>
            <a:r>
              <a:rPr lang="en-IN" dirty="0">
                <a:solidFill>
                  <a:schemeClr val="accent2"/>
                </a:solidFill>
              </a:rPr>
              <a:t> </a:t>
            </a:r>
            <a:r>
              <a:rPr lang="en-IN" dirty="0">
                <a:solidFill>
                  <a:srgbClr val="28324A"/>
                </a:solidFill>
                <a:latin typeface="Times New Roman" panose="02020603050405020304" pitchFamily="18" charset="0"/>
                <a:cs typeface="Times New Roman" panose="02020603050405020304" pitchFamily="18" charset="0"/>
                <a:sym typeface="Barlow Light"/>
              </a:rPr>
              <a:t>start with the first set of Visualizations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199" y="687572"/>
            <a:ext cx="3667200" cy="595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What is SXSW? </a:t>
            </a:r>
            <a:endParaRPr sz="3600" dirty="0">
              <a:solidFill>
                <a:schemeClr val="accent1">
                  <a:lumMod val="75000"/>
                </a:schemeClr>
              </a:solidFill>
              <a:latin typeface="Georgia" panose="02040502050405020303" pitchFamily="18" charset="0"/>
              <a:cs typeface="Arial"/>
              <a:sym typeface="Barlow Light"/>
            </a:endParaRPr>
          </a:p>
        </p:txBody>
      </p:sp>
      <p:sp>
        <p:nvSpPr>
          <p:cNvPr id="1007" name="Google Shape;1007;p21"/>
          <p:cNvSpPr txBox="1">
            <a:spLocks noGrp="1"/>
          </p:cNvSpPr>
          <p:nvPr>
            <p:ph type="body" idx="1"/>
          </p:nvPr>
        </p:nvSpPr>
        <p:spPr>
          <a:xfrm>
            <a:off x="457198" y="1282995"/>
            <a:ext cx="6907621" cy="3232298"/>
          </a:xfrm>
          <a:prstGeom prst="rect">
            <a:avLst/>
          </a:prstGeom>
        </p:spPr>
        <p:txBody>
          <a:bodyPr spcFirstLastPara="1" wrap="square" lIns="0" tIns="0" rIns="0" bIns="0" anchor="t" anchorCtr="0">
            <a:noAutofit/>
          </a:bodyPr>
          <a:lstStyle/>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South by Southwest Interactive conference is an event known for giving tech trends the momentum to hit the masses.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event takes place every year in mid-March in Austin, Texas, United States and is recognized as a testing ground for emerging social apps and technologies.</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show has developed a reputation as a tech launch pad, thanks to two spectacular case studies: Twitter and Foursquare.</a:t>
            </a:r>
            <a:r>
              <a:rPr lang="en-IN" sz="1400" dirty="0">
                <a:solidFill>
                  <a:srgbClr val="28324A"/>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Twitter had been around for nine months by the time SXSW 2007 opened, but its user base skyrocketed after the show</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Two years later, location-based networking service Foursquare pulled off a similar trick, launching its check-in service at SXSW 2009</a:t>
            </a:r>
            <a:endParaRPr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1497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82759"/>
            <a:ext cx="7112861" cy="5482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sym typeface="Poppins"/>
              </a:rPr>
              <a:t>TOP HASHTAGS AT SXSW </a:t>
            </a:r>
            <a:r>
              <a:rPr lang="en-IN" sz="3600" dirty="0">
                <a:solidFill>
                  <a:schemeClr val="accent1">
                    <a:lumMod val="75000"/>
                  </a:schemeClr>
                </a:solidFill>
                <a:latin typeface="Georgia" panose="02040502050405020303" pitchFamily="18" charset="0"/>
                <a:cs typeface="Arial"/>
                <a:sym typeface="Poppins"/>
              </a:rPr>
              <a:t>2011</a:t>
            </a:r>
          </a:p>
        </p:txBody>
      </p:sp>
      <p:sp>
        <p:nvSpPr>
          <p:cNvPr id="1007" name="Google Shape;1007;p21"/>
          <p:cNvSpPr txBox="1">
            <a:spLocks noGrp="1"/>
          </p:cNvSpPr>
          <p:nvPr>
            <p:ph type="body" idx="1"/>
          </p:nvPr>
        </p:nvSpPr>
        <p:spPr>
          <a:xfrm>
            <a:off x="5129969" y="1408316"/>
            <a:ext cx="3519056" cy="3170909"/>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New </a:t>
            </a:r>
            <a:r>
              <a:rPr lang="en-US" sz="1400" b="1" dirty="0">
                <a:solidFill>
                  <a:srgbClr val="28324A"/>
                </a:solidFill>
                <a:latin typeface="Times New Roman" panose="02020603050405020304" pitchFamily="18" charset="0"/>
                <a:cs typeface="Times New Roman" panose="02020603050405020304" pitchFamily="18" charset="0"/>
                <a:sym typeface="Muli Regular"/>
              </a:rPr>
              <a:t>UberSocial</a:t>
            </a:r>
            <a:r>
              <a:rPr lang="en-US" sz="1400" dirty="0">
                <a:solidFill>
                  <a:srgbClr val="28324A"/>
                </a:solidFill>
                <a:latin typeface="Times New Roman" panose="02020603050405020304" pitchFamily="18" charset="0"/>
                <a:cs typeface="Times New Roman" panose="02020603050405020304" pitchFamily="18" charset="0"/>
                <a:sym typeface="Muli Regular"/>
              </a:rPr>
              <a:t> app was launched </a:t>
            </a:r>
            <a:r>
              <a:rPr lang="en-US" sz="1400" dirty="0">
                <a:solidFill>
                  <a:srgbClr val="28324A"/>
                </a:solidFill>
                <a:latin typeface="Times New Roman" panose="02020603050405020304" pitchFamily="18" charset="0"/>
                <a:cs typeface="Times New Roman" panose="02020603050405020304" pitchFamily="18" charset="0"/>
              </a:rPr>
              <a:t>for </a:t>
            </a:r>
            <a:r>
              <a:rPr lang="en-US" sz="1400" dirty="0" err="1">
                <a:solidFill>
                  <a:srgbClr val="28324A"/>
                </a:solidFill>
                <a:latin typeface="Times New Roman" panose="02020603050405020304" pitchFamily="18" charset="0"/>
                <a:cs typeface="Times New Roman" panose="02020603050405020304" pitchFamily="18" charset="0"/>
              </a:rPr>
              <a:t>iphone</a:t>
            </a:r>
            <a:r>
              <a:rPr lang="en-US" sz="1400" dirty="0">
                <a:solidFill>
                  <a:srgbClr val="28324A"/>
                </a:solidFill>
                <a:latin typeface="Times New Roman" panose="02020603050405020304" pitchFamily="18" charset="0"/>
                <a:cs typeface="Times New Roman" panose="02020603050405020304" pitchFamily="18" charset="0"/>
              </a:rPr>
              <a:t> with UberGuide to #</a:t>
            </a:r>
            <a:r>
              <a:rPr lang="en-US" sz="1400" dirty="0" err="1">
                <a:solidFill>
                  <a:srgbClr val="28324A"/>
                </a:solidFill>
                <a:latin typeface="Times New Roman" panose="02020603050405020304" pitchFamily="18" charset="0"/>
                <a:cs typeface="Times New Roman" panose="02020603050405020304" pitchFamily="18" charset="0"/>
              </a:rPr>
              <a:t>sxsw</a:t>
            </a:r>
            <a:r>
              <a:rPr lang="en-US" sz="1400" dirty="0">
                <a:solidFill>
                  <a:srgbClr val="28324A"/>
                </a:solidFill>
                <a:latin typeface="Times New Roman" panose="02020603050405020304" pitchFamily="18" charset="0"/>
                <a:cs typeface="Times New Roman" panose="02020603050405020304" pitchFamily="18" charset="0"/>
              </a:rPr>
              <a:t> feature in partnership with </a:t>
            </a:r>
            <a:r>
              <a:rPr lang="en-US" sz="1400" b="1" dirty="0" err="1">
                <a:solidFill>
                  <a:srgbClr val="28324A"/>
                </a:solidFill>
                <a:latin typeface="Times New Roman" panose="02020603050405020304" pitchFamily="18" charset="0"/>
                <a:cs typeface="Times New Roman" panose="02020603050405020304" pitchFamily="18" charset="0"/>
              </a:rPr>
              <a:t>mashable</a:t>
            </a:r>
            <a:r>
              <a:rPr lang="en-US" sz="1400" dirty="0">
                <a:solidFill>
                  <a:srgbClr val="28324A"/>
                </a:solidFill>
                <a:latin typeface="Times New Roman" panose="02020603050405020304" pitchFamily="18" charset="0"/>
                <a:cs typeface="Times New Roman" panose="02020603050405020304" pitchFamily="18" charset="0"/>
              </a:rPr>
              <a:t> which included topic streams and also allowed people who couldn’t make it Austin a sense being a part of this amazing event.</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qagb</a:t>
            </a:r>
            <a:r>
              <a:rPr lang="en-US" sz="1400" dirty="0">
                <a:solidFill>
                  <a:srgbClr val="28324A"/>
                </a:solidFill>
                <a:latin typeface="Times New Roman" panose="02020603050405020304" pitchFamily="18" charset="0"/>
                <a:cs typeface="Times New Roman" panose="02020603050405020304" pitchFamily="18" charset="0"/>
                <a:sym typeface="Muli Regular"/>
              </a:rPr>
              <a:t> –Questions and answers session  held by Google and Bing on Website Ranking and SEO</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Gsdm</a:t>
            </a:r>
            <a:r>
              <a:rPr lang="en-US" sz="1400" b="1" dirty="0">
                <a:solidFill>
                  <a:srgbClr val="28324A"/>
                </a:solidFill>
                <a:latin typeface="Times New Roman" panose="02020603050405020304" pitchFamily="18" charset="0"/>
                <a:cs typeface="Times New Roman" panose="02020603050405020304" pitchFamily="18" charset="0"/>
                <a:sym typeface="Muli Regular"/>
              </a:rPr>
              <a:t> -</a:t>
            </a:r>
            <a:r>
              <a:rPr lang="en-US" sz="1400" dirty="0">
                <a:solidFill>
                  <a:srgbClr val="28324A"/>
                </a:solidFill>
                <a:latin typeface="Times New Roman" panose="02020603050405020304" pitchFamily="18" charset="0"/>
                <a:cs typeface="Times New Roman" panose="02020603050405020304" pitchFamily="18" charset="0"/>
                <a:sym typeface="Muli Regular"/>
              </a:rPr>
              <a:t>Advertising Agency in Austin held an industry party co-hosted with google</a:t>
            </a: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56B2C8C0-C062-4801-9BEF-426E81C6A9D8}"/>
              </a:ext>
            </a:extLst>
          </p:cNvPr>
          <p:cNvPicPr>
            <a:picLocks noChangeAspect="1"/>
          </p:cNvPicPr>
          <p:nvPr/>
        </p:nvPicPr>
        <p:blipFill>
          <a:blip r:embed="rId3"/>
          <a:stretch>
            <a:fillRect/>
          </a:stretch>
        </p:blipFill>
        <p:spPr>
          <a:xfrm>
            <a:off x="314630" y="1350793"/>
            <a:ext cx="4675584" cy="3285957"/>
          </a:xfrm>
          <a:prstGeom prst="rect">
            <a:avLst/>
          </a:prstGeom>
        </p:spPr>
      </p:pic>
    </p:spTree>
    <p:extLst>
      <p:ext uri="{BB962C8B-B14F-4D97-AF65-F5344CB8AC3E}">
        <p14:creationId xmlns:p14="http://schemas.microsoft.com/office/powerpoint/2010/main" val="115174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39479" y="524540"/>
            <a:ext cx="6549656" cy="6308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TWEETS AT SXSW </a:t>
            </a:r>
            <a:r>
              <a:rPr lang="en-IN" sz="4400" dirty="0">
                <a:solidFill>
                  <a:schemeClr val="accent1">
                    <a:lumMod val="75000"/>
                  </a:schemeClr>
                </a:solidFill>
                <a:latin typeface="Georgia" panose="02040502050405020303" pitchFamily="18" charset="0"/>
                <a:cs typeface="Arial"/>
                <a:sym typeface="Barlow Light"/>
              </a:rPr>
              <a:t>2011 </a:t>
            </a:r>
          </a:p>
        </p:txBody>
      </p:sp>
      <p:sp>
        <p:nvSpPr>
          <p:cNvPr id="1007" name="Google Shape;1007;p21"/>
          <p:cNvSpPr txBox="1">
            <a:spLocks noGrp="1"/>
          </p:cNvSpPr>
          <p:nvPr>
            <p:ph type="body" idx="1"/>
          </p:nvPr>
        </p:nvSpPr>
        <p:spPr>
          <a:xfrm>
            <a:off x="5248229" y="1386662"/>
            <a:ext cx="3629246" cy="3232298"/>
          </a:xfrm>
          <a:prstGeom prst="rect">
            <a:avLst/>
          </a:prstGeom>
        </p:spPr>
        <p:txBody>
          <a:bodyPr spcFirstLastPara="1" wrap="square" lIns="0" tIns="0" rIns="0" bIns="0" anchor="t" anchorCtr="0">
            <a:noAutofit/>
          </a:bodyPr>
          <a:lstStyle/>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Apple and Google were the most talked about brands at SXSWI 2011</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Apple launched the Ipad 2 at the event and had set up a popup store to cater to the crowds.</a:t>
            </a:r>
          </a:p>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There was a lot of anticipation around Google launching its social network app Google Circles to compete with Facebook.</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 Google's Marissa Mayer gave a talk on the future of location: augmented reality, contextual discovery, making smartphones smarter.</a:t>
            </a:r>
            <a:endParaRPr lang="en-IN" sz="1400" dirty="0">
              <a:solidFill>
                <a:srgbClr val="28324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C4428917-4D4E-4C0F-90F2-C30C8DFA0839}"/>
              </a:ext>
            </a:extLst>
          </p:cNvPr>
          <p:cNvPicPr>
            <a:picLocks noChangeAspect="1"/>
          </p:cNvPicPr>
          <p:nvPr/>
        </p:nvPicPr>
        <p:blipFill>
          <a:blip r:embed="rId3"/>
          <a:stretch>
            <a:fillRect/>
          </a:stretch>
        </p:blipFill>
        <p:spPr>
          <a:xfrm>
            <a:off x="439479" y="1358753"/>
            <a:ext cx="4618878" cy="3335966"/>
          </a:xfrm>
          <a:prstGeom prst="rect">
            <a:avLst/>
          </a:prstGeom>
        </p:spPr>
      </p:pic>
    </p:spTree>
    <p:extLst>
      <p:ext uri="{BB962C8B-B14F-4D97-AF65-F5344CB8AC3E}">
        <p14:creationId xmlns:p14="http://schemas.microsoft.com/office/powerpoint/2010/main" val="251151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45074"/>
            <a:ext cx="8342374" cy="5741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dirty="0">
                <a:solidFill>
                  <a:schemeClr val="accent1">
                    <a:lumMod val="75000"/>
                  </a:schemeClr>
                </a:solidFill>
                <a:latin typeface="Georgia" panose="02040502050405020303" pitchFamily="18" charset="0"/>
                <a:cs typeface="Arial"/>
                <a:sym typeface="Poppins"/>
              </a:rPr>
              <a:t>SENTIMENT DISTRIBUTION ACROSS TWEETS</a:t>
            </a:r>
          </a:p>
        </p:txBody>
      </p:sp>
      <p:sp>
        <p:nvSpPr>
          <p:cNvPr id="1007" name="Google Shape;1007;p21"/>
          <p:cNvSpPr txBox="1">
            <a:spLocks noGrp="1"/>
          </p:cNvSpPr>
          <p:nvPr>
            <p:ph type="body" idx="1"/>
          </p:nvPr>
        </p:nvSpPr>
        <p:spPr>
          <a:xfrm>
            <a:off x="5249653" y="1286356"/>
            <a:ext cx="3493534" cy="3350394"/>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Out of 7273 tweets for the SXSW event around 4311 were neutral which was around 60%.</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Around 2382 tweets were positive around 32%.</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456 tweets had been negative which were around 7%.</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And for 125 tweets, the sentiment could not be predicted.</a:t>
            </a: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050" name="Picture 2">
            <a:extLst>
              <a:ext uri="{FF2B5EF4-FFF2-40B4-BE49-F238E27FC236}">
                <a16:creationId xmlns:a16="http://schemas.microsoft.com/office/drawing/2014/main" id="{CE426766-A6FE-4A9F-8E09-6E0F84651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3" y="1286356"/>
            <a:ext cx="4645717" cy="353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4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350874" y="652130"/>
            <a:ext cx="6893441" cy="494698"/>
          </a:xfrm>
        </p:spPr>
        <p:txBody>
          <a:bodyPr/>
          <a:lstStyle/>
          <a:p>
            <a:r>
              <a:rPr lang="en-IN" sz="2800" dirty="0">
                <a:solidFill>
                  <a:schemeClr val="accent1">
                    <a:lumMod val="75000"/>
                  </a:schemeClr>
                </a:solidFill>
                <a:latin typeface="Georgia" panose="02040502050405020303" pitchFamily="18" charset="0"/>
                <a:cs typeface="Arial"/>
              </a:rPr>
              <a:t>POSITIVE AND NEGATIVE WORDS </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9" name="TextBox 8">
            <a:extLst>
              <a:ext uri="{FF2B5EF4-FFF2-40B4-BE49-F238E27FC236}">
                <a16:creationId xmlns:a16="http://schemas.microsoft.com/office/drawing/2014/main" id="{AB497A28-CBF9-441D-B606-EC4C69855EF4}"/>
              </a:ext>
            </a:extLst>
          </p:cNvPr>
          <p:cNvSpPr txBox="1"/>
          <p:nvPr/>
        </p:nvSpPr>
        <p:spPr>
          <a:xfrm>
            <a:off x="412440" y="4151243"/>
            <a:ext cx="8172790" cy="492443"/>
          </a:xfrm>
          <a:prstGeom prst="rect">
            <a:avLst/>
          </a:prstGeom>
          <a:noFill/>
        </p:spPr>
        <p:txBody>
          <a:bodyPr wrap="square" rtlCol="0">
            <a:spAutoFit/>
          </a:bodyPr>
          <a:lstStyle/>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By the time of this event, 40% of google maps usage was through mobile phones.</a:t>
            </a:r>
          </a:p>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People were mostly not happy with the design and battery.</a:t>
            </a:r>
          </a:p>
        </p:txBody>
      </p:sp>
      <p:pic>
        <p:nvPicPr>
          <p:cNvPr id="5" name="Picture 4">
            <a:extLst>
              <a:ext uri="{FF2B5EF4-FFF2-40B4-BE49-F238E27FC236}">
                <a16:creationId xmlns:a16="http://schemas.microsoft.com/office/drawing/2014/main" id="{BBDB4972-FE3A-4DE9-8A21-63AB07DF131B}"/>
              </a:ext>
            </a:extLst>
          </p:cNvPr>
          <p:cNvPicPr>
            <a:picLocks noChangeAspect="1"/>
          </p:cNvPicPr>
          <p:nvPr/>
        </p:nvPicPr>
        <p:blipFill>
          <a:blip r:embed="rId2"/>
          <a:stretch>
            <a:fillRect/>
          </a:stretch>
        </p:blipFill>
        <p:spPr>
          <a:xfrm>
            <a:off x="480079" y="1146828"/>
            <a:ext cx="3990731" cy="2690003"/>
          </a:xfrm>
          <a:prstGeom prst="rect">
            <a:avLst/>
          </a:prstGeom>
        </p:spPr>
      </p:pic>
      <p:pic>
        <p:nvPicPr>
          <p:cNvPr id="12" name="Picture 11">
            <a:extLst>
              <a:ext uri="{FF2B5EF4-FFF2-40B4-BE49-F238E27FC236}">
                <a16:creationId xmlns:a16="http://schemas.microsoft.com/office/drawing/2014/main" id="{EE1E83A4-F41F-4581-9F60-597D55FCBDD8}"/>
              </a:ext>
            </a:extLst>
          </p:cNvPr>
          <p:cNvPicPr>
            <a:picLocks noChangeAspect="1"/>
          </p:cNvPicPr>
          <p:nvPr/>
        </p:nvPicPr>
        <p:blipFill>
          <a:blip r:embed="rId3"/>
          <a:stretch>
            <a:fillRect/>
          </a:stretch>
        </p:blipFill>
        <p:spPr>
          <a:xfrm>
            <a:off x="4572001" y="1146827"/>
            <a:ext cx="4013230" cy="2690003"/>
          </a:xfrm>
          <a:prstGeom prst="rect">
            <a:avLst/>
          </a:prstGeom>
        </p:spPr>
      </p:pic>
    </p:spTree>
    <p:extLst>
      <p:ext uri="{BB962C8B-B14F-4D97-AF65-F5344CB8AC3E}">
        <p14:creationId xmlns:p14="http://schemas.microsoft.com/office/powerpoint/2010/main" val="1077331214"/>
      </p:ext>
    </p:extLst>
  </p:cSld>
  <p:clrMapOvr>
    <a:masterClrMapping/>
  </p:clrMapOvr>
</p:sld>
</file>

<file path=ppt/theme/theme1.xml><?xml version="1.0" encoding="utf-8"?>
<a:theme xmlns:a="http://schemas.openxmlformats.org/drawingml/2006/main" name="Gaoler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984</Words>
  <Application>Microsoft Office PowerPoint</Application>
  <PresentationFormat>On-screen Show (16:9)</PresentationFormat>
  <Paragraphs>136</Paragraphs>
  <Slides>19</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Barlow</vt:lpstr>
      <vt:lpstr>Barlow Light</vt:lpstr>
      <vt:lpstr>Calibri</vt:lpstr>
      <vt:lpstr>Courier New</vt:lpstr>
      <vt:lpstr>Georgia</vt:lpstr>
      <vt:lpstr>Muli Regular</vt:lpstr>
      <vt:lpstr>Oswald</vt:lpstr>
      <vt:lpstr>Poppins</vt:lpstr>
      <vt:lpstr>Raleway</vt:lpstr>
      <vt:lpstr>Raleway SemiBold</vt:lpstr>
      <vt:lpstr>Source Sans Pro</vt:lpstr>
      <vt:lpstr>Times New Roman</vt:lpstr>
      <vt:lpstr>Gaoler template</vt:lpstr>
      <vt:lpstr>PREDICT THE SENTIMENT  </vt:lpstr>
      <vt:lpstr>PowerPoint Presentation</vt:lpstr>
      <vt:lpstr>PowerPoint Presentation</vt:lpstr>
      <vt:lpstr>PowerPoint Presentation</vt:lpstr>
      <vt:lpstr>What is SXSW? </vt:lpstr>
      <vt:lpstr>TOP HASHTAGS AT SXSW 2011</vt:lpstr>
      <vt:lpstr>TWEETS AT SXSW 2011 </vt:lpstr>
      <vt:lpstr>SENTIMENT DISTRIBUTION ACROSS TWEETS</vt:lpstr>
      <vt:lpstr>POSITIVE AND NEGATIVE WORDS </vt:lpstr>
      <vt:lpstr>POSITIVE AND NEGATIVE BIGRAMS</vt:lpstr>
      <vt:lpstr>POSITIVE AND NEGATIVE TRIGRAMS</vt:lpstr>
      <vt:lpstr>IPAD2 SENTIMENT ANALYSIS</vt:lpstr>
      <vt:lpstr>IPHONE SENTIMENT ANALYSIS</vt:lpstr>
      <vt:lpstr>IPHONE &amp; IPAD SENTIMENT AT THE EVENT</vt:lpstr>
      <vt:lpstr> DATA PREPROCESSING STEPS</vt:lpstr>
      <vt:lpstr>MODELLING</vt:lpstr>
      <vt:lpstr>Model Scores</vt:lpstr>
      <vt:lpstr> ACTIONABLE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Sentiment</dc:title>
  <dc:creator>lenovo</dc:creator>
  <cp:lastModifiedBy>Mandar Vast</cp:lastModifiedBy>
  <cp:revision>74</cp:revision>
  <dcterms:modified xsi:type="dcterms:W3CDTF">2020-05-31T07:28:43Z</dcterms:modified>
</cp:coreProperties>
</file>