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05" r:id="rId7"/>
    <p:sldId id="307" r:id="rId8"/>
    <p:sldId id="308" r:id="rId9"/>
    <p:sldId id="312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61" r:id="rId25"/>
    <p:sldId id="277" r:id="rId26"/>
  </p:sldIdLst>
  <p:sldSz cx="9144000" cy="5143500"/>
  <p:notesSz cx="6858000" cy="9144000"/>
  <p:embeddedFontLst>
    <p:embeddedFont>
      <p:font typeface="Fugaz One"/>
      <p:regular r:id="rId30"/>
    </p:embeddedFont>
    <p:embeddedFont>
      <p:font typeface="Catamaran"/>
      <p:regular r:id="rId31"/>
    </p:embeddedFont>
    <p:embeddedFont>
      <p:font typeface="Fugaz One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90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f2f57a7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f2f57a7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 hasCustomPrompt="1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type="subTitle" idx="1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13"/>
          <p:cNvSpPr txBox="1"/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13"/>
          <p:cNvSpPr txBox="1"/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13"/>
          <p:cNvSpPr txBox="1"/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subTitle" idx="1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type="subTitle" idx="1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type="subTitle" idx="1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type="title" idx="2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8"/>
          <p:cNvSpPr txBox="1"/>
          <p:nvPr>
            <p:ph type="subTitle" idx="1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type="title" idx="3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8"/>
          <p:cNvSpPr txBox="1"/>
          <p:nvPr>
            <p:ph type="subTitle" idx="4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type="title" idx="5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8"/>
          <p:cNvSpPr txBox="1"/>
          <p:nvPr>
            <p:ph type="subTitle" idx="6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type="title" idx="2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9"/>
          <p:cNvSpPr txBox="1"/>
          <p:nvPr>
            <p:ph type="subTitle" idx="1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type="title" idx="3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9"/>
          <p:cNvSpPr txBox="1"/>
          <p:nvPr>
            <p:ph type="subTitle" idx="4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type="title" idx="5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9"/>
          <p:cNvSpPr txBox="1"/>
          <p:nvPr>
            <p:ph type="subTitle" idx="6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 idx="7" hasCustomPrompt="1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/>
          <p:nvPr>
            <p:ph type="title" idx="8" hasCustomPrompt="1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/>
          <p:nvPr>
            <p:ph type="title" idx="9" hasCustomPrompt="1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type="title" idx="2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type="subTitle" idx="1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type="title" idx="3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type="subTitle" idx="4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type="title" idx="5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type="subTitle" idx="6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type="title" idx="7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type="subTitle" idx="8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type="title" idx="2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1"/>
          <p:cNvSpPr txBox="1"/>
          <p:nvPr>
            <p:ph type="subTitle" idx="1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type="title" idx="3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1"/>
          <p:cNvSpPr txBox="1"/>
          <p:nvPr>
            <p:ph type="subTitle" idx="4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type="title" idx="5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1"/>
          <p:cNvSpPr txBox="1"/>
          <p:nvPr>
            <p:ph type="subTitle" idx="6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title" idx="7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1"/>
          <p:cNvSpPr txBox="1"/>
          <p:nvPr>
            <p:ph type="subTitle" idx="8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type="title" idx="9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1"/>
          <p:cNvSpPr txBox="1"/>
          <p:nvPr>
            <p:ph type="subTitle" idx="13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type="title" idx="14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1"/>
          <p:cNvSpPr txBox="1"/>
          <p:nvPr>
            <p:ph type="subTitle" idx="15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-GB" sz="1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GB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endParaRPr sz="1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4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title" idx="2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title" idx="3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subTitle" idx="1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type="subTitle" idx="4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-78045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31"/>
          <p:cNvSpPr/>
          <p:nvPr/>
        </p:nvSpPr>
        <p:spPr>
          <a:xfrm>
            <a:off x="4551045" y="2598420"/>
            <a:ext cx="3900805" cy="76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31"/>
          <p:cNvSpPr txBox="1"/>
          <p:nvPr>
            <p:ph type="subTitle" idx="1"/>
          </p:nvPr>
        </p:nvSpPr>
        <p:spPr>
          <a:xfrm>
            <a:off x="4481195" y="2936240"/>
            <a:ext cx="4040505" cy="475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/>
            <a:r>
              <a:rPr lang="pt-BR" dirty="0">
                <a:solidFill>
                  <a:schemeClr val="bg1"/>
                </a:solidFill>
                <a:latin typeface="Fugaz One" charset="0"/>
                <a:cs typeface="Fugaz One" charset="0"/>
                <a:sym typeface="+mn-ea"/>
              </a:rPr>
              <a:t>Leonardo Carvalho e Victor Roberto</a:t>
            </a:r>
            <a:endParaRPr lang="pt-BR" dirty="0">
              <a:solidFill>
                <a:schemeClr val="bg1"/>
              </a:solidFill>
              <a:latin typeface="Fugaz One" charset="0"/>
              <a:cs typeface="Fugaz One" charset="0"/>
              <a:sym typeface="+mn-ea"/>
            </a:endParaRPr>
          </a:p>
        </p:txBody>
      </p:sp>
      <p:sp>
        <p:nvSpPr>
          <p:cNvPr id="158" name="Google Shape;158;p31"/>
          <p:cNvSpPr txBox="1"/>
          <p:nvPr>
            <p:ph type="ctrTitle"/>
          </p:nvPr>
        </p:nvSpPr>
        <p:spPr>
          <a:xfrm>
            <a:off x="4081145" y="1809750"/>
            <a:ext cx="4840605" cy="864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4400">
                <a:solidFill>
                  <a:schemeClr val="lt1"/>
                </a:solidFill>
              </a:rPr>
              <a:t>ELEMENTARY OS</a:t>
            </a:r>
            <a:endParaRPr lang="pt-BR" altLang="en-GB" sz="4400">
              <a:solidFill>
                <a:schemeClr val="lt1"/>
              </a:solidFill>
            </a:endParaRPr>
          </a:p>
        </p:txBody>
      </p:sp>
      <p:pic>
        <p:nvPicPr>
          <p:cNvPr id="2" name="Imagem 1" descr="1200px-Elementary_logo.svg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791210" y="1040130"/>
            <a:ext cx="2489835" cy="2489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9585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10870" y="2790825"/>
            <a:ext cx="3686175" cy="1529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4000"/>
              <a:t>GERENCIADOR DE PACOTES</a:t>
            </a:r>
            <a:endParaRPr lang="pt-BR" altLang="en-GB" sz="4000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610870" y="1955800"/>
            <a:ext cx="1087755" cy="1599565"/>
          </a:xfrm>
          <a:prstGeom prst="bentConnector3">
            <a:avLst>
              <a:gd name="adj1" fmla="val 1218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288030" y="1955800"/>
            <a:ext cx="1009015" cy="1599565"/>
          </a:xfrm>
          <a:prstGeom prst="bentConnector3">
            <a:avLst>
              <a:gd name="adj1" fmla="val -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</a:t>
            </a:r>
            <a:r>
              <a:rPr lang="pt-BR" altLang="en-GB">
                <a:solidFill>
                  <a:schemeClr val="dk1"/>
                </a:solidFill>
              </a:rPr>
              <a:t>4</a:t>
            </a:r>
            <a:endParaRPr lang="pt-BR" altLang="en-GB">
              <a:solidFill>
                <a:schemeClr val="dk1"/>
              </a:solidFill>
            </a:endParaRPr>
          </a:p>
        </p:txBody>
      </p:sp>
      <p:pic>
        <p:nvPicPr>
          <p:cNvPr id="2" name="Imagem 1" descr="1111111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2235" y="1286510"/>
            <a:ext cx="2569845" cy="256984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8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202565" y="1359535"/>
            <a:ext cx="4800600" cy="3467735"/>
          </a:xfrm>
        </p:spPr>
        <p:txBody>
          <a:bodyPr/>
          <a:p>
            <a:pPr marL="0" indent="0" algn="just"/>
            <a:endParaRPr lang="pt-BR" altLang="en-US">
              <a:latin typeface="Fugaz One" charset="0"/>
              <a:cs typeface="Fugaz One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ym typeface="+mn-ea"/>
              </a:rPr>
              <a:t>Facilita a instalação e o acesso à pacotes Snap no </a:t>
            </a:r>
            <a:r>
              <a:rPr lang="pt-BR" dirty="0" err="1">
                <a:sym typeface="+mn-ea"/>
              </a:rPr>
              <a:t>Elementary</a:t>
            </a:r>
            <a:r>
              <a:rPr lang="pt-BR" dirty="0">
                <a:sym typeface="+mn-ea"/>
              </a:rPr>
              <a:t> OS.</a:t>
            </a:r>
            <a:endParaRPr lang="pt-BR" dirty="0">
              <a:sym typeface="+mn-ea"/>
            </a:endParaRPr>
          </a:p>
          <a:p>
            <a:pPr marL="0" indent="0" algn="just">
              <a:buFont typeface="Arial" panose="020B0604020202020204" pitchFamily="34" charset="0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ym typeface="+mn-ea"/>
              </a:rPr>
              <a:t>Aplicações em Snaps são </a:t>
            </a:r>
            <a:r>
              <a:rPr lang="pt-BR" dirty="0" err="1">
                <a:sym typeface="+mn-ea"/>
              </a:rPr>
              <a:t>auto-suficientes</a:t>
            </a:r>
            <a:r>
              <a:rPr lang="pt-BR" dirty="0">
                <a:sym typeface="+mn-ea"/>
              </a:rPr>
              <a:t>, incluem todas as bibliotecas de que necessitam para funcionar. </a:t>
            </a:r>
            <a:endParaRPr lang="pt-BR" dirty="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ym typeface="+mn-ea"/>
              </a:rPr>
              <a:t>Elas serão instaladas em seu próprio diretório e não vão interferir com o resto do seu sistema</a:t>
            </a:r>
            <a:endParaRPr lang="pt-BR" altLang="en-US">
              <a:latin typeface="Fugaz One" charset="0"/>
              <a:cs typeface="Fugaz One" charset="0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altLang="en-US" sz="4000"/>
              <a:t>SNAPTASTIC</a:t>
            </a:r>
            <a:endParaRPr lang="pt-BR" altLang="en-US" sz="4000"/>
          </a:p>
        </p:txBody>
      </p:sp>
      <p:pic>
        <p:nvPicPr>
          <p:cNvPr id="104" name="Imagem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262880" y="1864360"/>
            <a:ext cx="3665220" cy="2085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9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9585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10870" y="2790825"/>
            <a:ext cx="3686175" cy="1529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4800"/>
              <a:t>HISTÓRICO</a:t>
            </a:r>
            <a:endParaRPr lang="pt-BR" altLang="en-GB" sz="4800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610870" y="1955800"/>
            <a:ext cx="1087755" cy="1599565"/>
          </a:xfrm>
          <a:prstGeom prst="bentConnector3">
            <a:avLst>
              <a:gd name="adj1" fmla="val 1218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288030" y="1955800"/>
            <a:ext cx="1009015" cy="1599565"/>
          </a:xfrm>
          <a:prstGeom prst="bentConnector3">
            <a:avLst>
              <a:gd name="adj1" fmla="val -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</a:t>
            </a:r>
            <a:r>
              <a:rPr lang="pt-BR" altLang="en-GB">
                <a:solidFill>
                  <a:schemeClr val="dk1"/>
                </a:solidFill>
              </a:rPr>
              <a:t>5</a:t>
            </a:r>
            <a:endParaRPr lang="pt-BR" altLang="en-GB">
              <a:solidFill>
                <a:schemeClr val="dk1"/>
              </a:solidFill>
            </a:endParaRPr>
          </a:p>
        </p:txBody>
      </p:sp>
      <p:pic>
        <p:nvPicPr>
          <p:cNvPr id="2" name="Imagem 1" descr="33333333"/>
          <p:cNvPicPr>
            <a:picLocks noChangeAspect="1"/>
          </p:cNvPicPr>
          <p:nvPr/>
        </p:nvPicPr>
        <p:blipFill>
          <a:blip r:embed="rId1">
            <a:lum bright="90000"/>
          </a:blip>
          <a:stretch>
            <a:fillRect/>
          </a:stretch>
        </p:blipFill>
        <p:spPr>
          <a:xfrm>
            <a:off x="4524375" y="2039620"/>
            <a:ext cx="3885565" cy="106616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10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202565" y="1359535"/>
            <a:ext cx="4800600" cy="3467735"/>
          </a:xfrm>
        </p:spPr>
        <p:txBody>
          <a:bodyPr/>
          <a:p>
            <a:pPr marL="0" indent="0" algn="just"/>
            <a:endParaRPr lang="pt-BR" altLang="en-US">
              <a:latin typeface="Fugaz One" charset="0"/>
              <a:cs typeface="Fugaz One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Começou como um conjunto de temas e aplicativos projetados para o Ubuntu;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0" indent="0" algn="just">
              <a:buFont typeface="Arial" panose="020B0604020202020204" pitchFamily="34" charset="0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Sendo baseado no Ubuntu, é compatível com seus repositórios e pacotes;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Seu fundador, Daniel </a:t>
            </a:r>
            <a:r>
              <a:rPr lang="pt-BR" dirty="0" err="1">
                <a:latin typeface="Fugaz One" charset="0"/>
                <a:cs typeface="Fugaz One" charset="0"/>
                <a:sym typeface="+mn-ea"/>
              </a:rPr>
              <a:t>Foré</a:t>
            </a:r>
            <a:r>
              <a:rPr lang="pt-BR" dirty="0">
                <a:latin typeface="Fugaz One" charset="0"/>
                <a:cs typeface="Fugaz One" charset="0"/>
                <a:sym typeface="+mn-ea"/>
              </a:rPr>
              <a:t>, disse que o sistema não foi projetado para competir com projetos de código aberto existentes, mas para expandir seu alcance.</a:t>
            </a:r>
            <a:endParaRPr lang="en-US" dirty="0">
              <a:latin typeface="Fugaz One" charset="0"/>
              <a:cs typeface="Fugaz One" charset="0"/>
            </a:endParaRPr>
          </a:p>
          <a:p>
            <a:pPr marL="0" indent="0" algn="just">
              <a:buFont typeface="Arial" panose="020B0604020202020204" pitchFamily="34" charset="0"/>
            </a:pPr>
            <a:endParaRPr lang="pt-BR" altLang="en-US">
              <a:latin typeface="Fugaz One" charset="0"/>
              <a:cs typeface="Fugaz One" charset="0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altLang="en-US" sz="4000"/>
              <a:t>HISTÓRICO</a:t>
            </a:r>
            <a:endParaRPr lang="pt-BR" altLang="en-US" sz="4000"/>
          </a:p>
        </p:txBody>
      </p:sp>
      <p:pic>
        <p:nvPicPr>
          <p:cNvPr id="105" name="Imagem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146040" y="1615440"/>
            <a:ext cx="3686175" cy="2059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5733415" y="3836670"/>
            <a:ext cx="2511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800">
                <a:solidFill>
                  <a:schemeClr val="bg1"/>
                </a:solidFill>
                <a:latin typeface="Fugaz One" charset="0"/>
                <a:cs typeface="Fugaz One" charset="0"/>
              </a:rPr>
              <a:t>1ª VERSÃO ELEMENTARY OS, JÚPITER</a:t>
            </a:r>
            <a:endParaRPr lang="pt-BR" altLang="en-US" sz="800">
              <a:solidFill>
                <a:schemeClr val="bg1"/>
              </a:solidFill>
              <a:latin typeface="Fugaz One" charset="0"/>
              <a:cs typeface="Fugaz One" charset="0"/>
            </a:endParaRPr>
          </a:p>
          <a:p>
            <a:pPr algn="ctr"/>
            <a:r>
              <a:rPr lang="pt-BR" altLang="en-US" sz="800">
                <a:solidFill>
                  <a:schemeClr val="bg1"/>
                </a:solidFill>
                <a:latin typeface="Fugaz One" charset="0"/>
                <a:cs typeface="Fugaz One" charset="0"/>
              </a:rPr>
              <a:t>2011</a:t>
            </a:r>
            <a:endParaRPr lang="pt-BR" altLang="en-US" sz="800">
              <a:solidFill>
                <a:schemeClr val="bg1"/>
              </a:solidFill>
              <a:latin typeface="Fugaz One" charset="0"/>
              <a:cs typeface="Fugaz One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11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39210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10870" y="2790825"/>
            <a:ext cx="3686175" cy="1529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4400"/>
              <a:t>SEGURANÇA</a:t>
            </a:r>
            <a:endParaRPr lang="pt-BR" altLang="en-GB" sz="4400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610870" y="1955800"/>
            <a:ext cx="1087755" cy="1599565"/>
          </a:xfrm>
          <a:prstGeom prst="bentConnector3">
            <a:avLst>
              <a:gd name="adj1" fmla="val 1218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288030" y="1955800"/>
            <a:ext cx="1009015" cy="1599565"/>
          </a:xfrm>
          <a:prstGeom prst="bentConnector3">
            <a:avLst>
              <a:gd name="adj1" fmla="val -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</a:t>
            </a:r>
            <a:r>
              <a:rPr lang="pt-BR" altLang="en-GB">
                <a:solidFill>
                  <a:schemeClr val="dk1"/>
                </a:solidFill>
              </a:rPr>
              <a:t>6</a:t>
            </a:r>
            <a:endParaRPr lang="pt-BR" altLang="en-GB">
              <a:solidFill>
                <a:schemeClr val="dk1"/>
              </a:solidFill>
            </a:endParaRPr>
          </a:p>
        </p:txBody>
      </p:sp>
      <p:pic>
        <p:nvPicPr>
          <p:cNvPr id="748" name="Google Shape;748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79670" y="1149985"/>
            <a:ext cx="3002280" cy="2600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12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m 2" descr="image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2724150"/>
            <a:ext cx="2903220" cy="2419350"/>
          </a:xfrm>
          <a:prstGeom prst="rect">
            <a:avLst/>
          </a:prstGeom>
        </p:spPr>
      </p:pic>
      <p:sp>
        <p:nvSpPr>
          <p:cNvPr id="4" name="Subtítulo 3"/>
          <p:cNvSpPr/>
          <p:nvPr>
            <p:ph type="subTitle" idx="1"/>
          </p:nvPr>
        </p:nvSpPr>
        <p:spPr>
          <a:xfrm>
            <a:off x="2171700" y="1194435"/>
            <a:ext cx="4800600" cy="3467735"/>
          </a:xfrm>
        </p:spPr>
        <p:txBody>
          <a:bodyPr/>
          <a:p>
            <a:pPr marL="0" indent="0" algn="just"/>
            <a:endParaRPr lang="pt-BR" altLang="en-US">
              <a:latin typeface="Fugaz One" charset="0"/>
              <a:cs typeface="Fugaz One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É um chip de segurança utilizado em placas-mãe que garante mais segurança para o sistema operacional;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0" indent="0" algn="just">
              <a:buFont typeface="Arial" panose="020B0604020202020204" pitchFamily="34" charset="0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Além de contar com criptografia de ponta, o componente também vem com melhorias a nível de hardware para garantir resistência contra adulterações.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sz="4000" dirty="0">
                <a:latin typeface="Fugaz One" charset="0"/>
                <a:cs typeface="Fugaz One" charset="0"/>
                <a:sym typeface="+mn-ea"/>
              </a:rPr>
              <a:t>Trusted Platform Module</a:t>
            </a:r>
            <a:endParaRPr lang="pt-BR" altLang="en-US" sz="4000"/>
          </a:p>
        </p:txBody>
      </p:sp>
      <p:pic>
        <p:nvPicPr>
          <p:cNvPr id="6" name="Imagem 5" descr="image-removebg-preview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05" y="2635885"/>
            <a:ext cx="2507615" cy="250761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13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1612900" y="1194435"/>
            <a:ext cx="5917565" cy="3467735"/>
          </a:xfrm>
        </p:spPr>
        <p:txBody>
          <a:bodyPr/>
          <a:p>
            <a:pPr marL="0" indent="0" algn="just"/>
            <a:endParaRPr lang="pt-BR" altLang="en-US">
              <a:latin typeface="Fugaz One" charset="0"/>
              <a:cs typeface="Fugaz One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A interface tpm não é conectada automaticamente; 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Comandos: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C00000"/>
                </a:solidFill>
                <a:latin typeface="Fugaz One" charset="0"/>
                <a:cs typeface="Fugaz One" charset="0"/>
                <a:sym typeface="+mn-ea"/>
              </a:rPr>
              <a:t>sudo apt update;</a:t>
            </a:r>
            <a:endParaRPr lang="pt-BR" dirty="0">
              <a:solidFill>
                <a:srgbClr val="C00000"/>
              </a:solidFill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C00000"/>
              </a:solidFill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C00000"/>
                </a:solidFill>
                <a:latin typeface="Fugaz One" charset="0"/>
                <a:cs typeface="Fugaz One" charset="0"/>
                <a:sym typeface="+mn-ea"/>
              </a:rPr>
              <a:t>sudo apt install snapd;</a:t>
            </a:r>
            <a:endParaRPr lang="pt-BR" dirty="0">
              <a:solidFill>
                <a:srgbClr val="C00000"/>
              </a:solidFill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00"/>
                </a:solidFill>
                <a:latin typeface="Fugaz One" charset="0"/>
                <a:cs typeface="Fugaz One" charset="0"/>
                <a:sym typeface="+mn-ea"/>
              </a:rPr>
              <a:t>sudo snap install tpm2-emulator --beta</a:t>
            </a:r>
            <a:endParaRPr lang="pt-BR" dirty="0">
              <a:solidFill>
                <a:srgbClr val="FFFF00"/>
              </a:solidFill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sz="4000" dirty="0">
                <a:latin typeface="Fugaz One" charset="0"/>
                <a:cs typeface="Fugaz One" charset="0"/>
                <a:sym typeface="+mn-ea"/>
              </a:rPr>
              <a:t>Trusted Platform Module</a:t>
            </a:r>
            <a:endParaRPr lang="pt-BR" altLang="en-US" sz="4000"/>
          </a:p>
        </p:txBody>
      </p:sp>
      <p:sp>
        <p:nvSpPr>
          <p:cNvPr id="2" name="Caixa de Texto 1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14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1612900" y="1194435"/>
            <a:ext cx="5917565" cy="3467735"/>
          </a:xfrm>
        </p:spPr>
        <p:txBody>
          <a:bodyPr/>
          <a:p>
            <a:pPr marL="0" indent="0" algn="just"/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Alguns PCs mais antigos podem encontrar algum problema com a inicialização devido à inicialização segura. 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Como o elementary OS é construído em cima do Ubuntu, que é construído em cima do Linux OS, no que diz respeito a vírus e malware, o Linux é muito mais seguro. Portanto, o elementary OS é seguro e protegido.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sz="4000" dirty="0">
                <a:latin typeface="Fugaz One" charset="0"/>
                <a:cs typeface="Fugaz One" charset="0"/>
                <a:sym typeface="+mn-ea"/>
              </a:rPr>
              <a:t>SECUREBOOT</a:t>
            </a:r>
            <a:endParaRPr lang="pt-BR" altLang="en-US" sz="4000"/>
          </a:p>
        </p:txBody>
      </p:sp>
      <p:pic>
        <p:nvPicPr>
          <p:cNvPr id="2" name="Imagem 1" descr="image-removebg-preview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640" y="3312795"/>
            <a:ext cx="1188085" cy="1188085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15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1612900" y="1194435"/>
            <a:ext cx="5917565" cy="3467735"/>
          </a:xfrm>
        </p:spPr>
        <p:txBody>
          <a:bodyPr/>
          <a:p>
            <a:pPr marL="0" indent="0" algn="just"/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A criptografia no elementary os começa desde a instalação!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sz="4000" dirty="0">
                <a:latin typeface="Fugaz One" charset="0"/>
                <a:cs typeface="Fugaz One" charset="0"/>
                <a:sym typeface="+mn-ea"/>
              </a:rPr>
              <a:t>CRIPTOGRAFIA</a:t>
            </a:r>
            <a:endParaRPr lang="pt-BR" altLang="en-US" sz="4000"/>
          </a:p>
        </p:txBody>
      </p:sp>
      <p:pic>
        <p:nvPicPr>
          <p:cNvPr id="3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205" y="1971675"/>
            <a:ext cx="366522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16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39210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10870" y="2790825"/>
            <a:ext cx="3686175" cy="1529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3200"/>
              <a:t>INTERPRETADOR DE COMANDOS</a:t>
            </a:r>
            <a:endParaRPr lang="pt-BR" altLang="en-GB" sz="3200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610870" y="1955800"/>
            <a:ext cx="1087755" cy="1599565"/>
          </a:xfrm>
          <a:prstGeom prst="bentConnector3">
            <a:avLst>
              <a:gd name="adj1" fmla="val 1218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288030" y="1955800"/>
            <a:ext cx="1009015" cy="1599565"/>
          </a:xfrm>
          <a:prstGeom prst="bentConnector3">
            <a:avLst>
              <a:gd name="adj1" fmla="val -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</a:t>
            </a:r>
            <a:r>
              <a:rPr lang="pt-BR" altLang="en-GB">
                <a:solidFill>
                  <a:schemeClr val="dk1"/>
                </a:solidFill>
              </a:rPr>
              <a:t>7</a:t>
            </a:r>
            <a:endParaRPr lang="pt-BR" altLang="en-GB">
              <a:solidFill>
                <a:schemeClr val="dk1"/>
              </a:solidFill>
            </a:endParaRPr>
          </a:p>
        </p:txBody>
      </p:sp>
      <p:pic>
        <p:nvPicPr>
          <p:cNvPr id="2" name="Imagem 1" descr="image-removebg-preview (3)"/>
          <p:cNvPicPr>
            <a:picLocks noChangeAspect="1"/>
          </p:cNvPicPr>
          <p:nvPr/>
        </p:nvPicPr>
        <p:blipFill>
          <a:blip r:embed="rId1">
            <a:lum bright="100000" contrast="48000"/>
          </a:blip>
          <a:stretch>
            <a:fillRect/>
          </a:stretch>
        </p:blipFill>
        <p:spPr>
          <a:xfrm rot="720000">
            <a:off x="5259705" y="1381760"/>
            <a:ext cx="2442210" cy="238061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17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34"/>
          <p:cNvSpPr txBox="1"/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bg1"/>
                </a:solidFill>
                <a:latin typeface="Fugaz One" charset="0"/>
                <a:cs typeface="Fugaz One" charset="0"/>
                <a:sym typeface="+mn-ea"/>
              </a:rPr>
              <a:t>O substituto inteligente, capaz e ético para Windows e macOS </a:t>
            </a:r>
            <a:endParaRPr lang="pt-BR" sz="2000" dirty="0">
              <a:solidFill>
                <a:schemeClr val="bg1"/>
              </a:solidFill>
              <a:latin typeface="Fugaz One" charset="0"/>
              <a:cs typeface="Fugaz One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bg1"/>
              </a:solidFill>
              <a:latin typeface="Fugaz One" charset="0"/>
              <a:cs typeface="Fugaz One" charset="0"/>
              <a:sym typeface="+mn-ea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8359780" y="2830478"/>
            <a:ext cx="600" cy="9279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108116" y="2190893"/>
            <a:ext cx="2024619" cy="307586"/>
            <a:chOff x="4075731" y="1234875"/>
            <a:chExt cx="2024619" cy="30758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5400000" flipH="1">
              <a:off x="4986600" y="428711"/>
              <a:ext cx="272700" cy="19548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m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20000">
            <a:off x="730250" y="908685"/>
            <a:ext cx="1695450" cy="1695450"/>
          </a:xfrm>
          <a:prstGeom prst="rect">
            <a:avLst/>
          </a:prstGeom>
        </p:spPr>
      </p:pic>
      <p:pic>
        <p:nvPicPr>
          <p:cNvPr id="4" name="Imagem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0000">
            <a:off x="2118995" y="2505710"/>
            <a:ext cx="1576705" cy="15767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1612900" y="1194435"/>
            <a:ext cx="5917565" cy="3467735"/>
          </a:xfrm>
        </p:spPr>
        <p:txBody>
          <a:bodyPr/>
          <a:p>
            <a:pPr marL="0" indent="0" algn="just"/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dirty="0">
                <a:latin typeface="Fugaz One" charset="0"/>
                <a:cs typeface="Fugaz One" charset="0"/>
                <a:sym typeface="+mn-ea"/>
              </a:rPr>
              <a:t>O Elementary OS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possui a sua própria shell chamada de Pantheon</a:t>
            </a:r>
            <a:r>
              <a:rPr lang="pt-BR" altLang="en-US" dirty="0">
                <a:latin typeface="Fugaz One" charset="0"/>
                <a:cs typeface="Fugaz One" charset="0"/>
                <a:sym typeface="+mn-ea"/>
              </a:rPr>
              <a:t>,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que é dependente de outras aplicações do elementary OS, como o Plank</a:t>
            </a:r>
            <a:r>
              <a:rPr lang="pt-BR" altLang="en-US" dirty="0">
                <a:latin typeface="Fugaz One" charset="0"/>
                <a:cs typeface="Fugaz One" charset="0"/>
                <a:sym typeface="+mn-ea"/>
              </a:rPr>
              <a:t> e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Epiphany</a:t>
            </a:r>
            <a:endParaRPr lang="en-US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Fugaz One" charset="0"/>
                <a:cs typeface="Fugaz One" charset="0"/>
                <a:sym typeface="+mn-ea"/>
              </a:rPr>
              <a:t>O Pantheon é um shell do Gnome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altamente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modificado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e que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muitos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consideram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como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um desktop.</a:t>
            </a:r>
            <a:endParaRPr lang="en-US" dirty="0">
              <a:latin typeface="Fugaz One" charset="0"/>
              <a:cs typeface="Fugaz One" charset="0"/>
              <a:sym typeface="+mn-ea"/>
            </a:endParaRPr>
          </a:p>
          <a:p>
            <a:pPr marL="0" indent="0" algn="just">
              <a:buFont typeface="Arial" panose="020B0604020202020204" pitchFamily="34" charset="0"/>
            </a:pPr>
            <a:endParaRPr lang="en-US" dirty="0">
              <a:latin typeface="Fugaz One" charset="0"/>
              <a:cs typeface="Fugaz One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Fugaz One" charset="0"/>
                <a:cs typeface="Fugaz One" charset="0"/>
                <a:sym typeface="+mn-ea"/>
              </a:rPr>
              <a:t>Com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relação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à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usabilidade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e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aparência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, a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área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de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trabalho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tem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algumas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</a:t>
            </a:r>
            <a:r>
              <a:rPr lang="en-US" dirty="0" err="1">
                <a:latin typeface="Fugaz One" charset="0"/>
                <a:cs typeface="Fugaz One" charset="0"/>
                <a:sym typeface="+mn-ea"/>
              </a:rPr>
              <a:t>semelhanças</a:t>
            </a:r>
            <a:r>
              <a:rPr lang="en-US" dirty="0">
                <a:latin typeface="Fugaz One" charset="0"/>
                <a:cs typeface="Fugaz One" charset="0"/>
                <a:sym typeface="+mn-ea"/>
              </a:rPr>
              <a:t> com o GNOME Shell e o macOS.</a:t>
            </a:r>
            <a:endParaRPr lang="en-US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Fugaz One" charset="0"/>
              <a:cs typeface="Fugaz One" charset="0"/>
              <a:sym typeface="+mn-ea"/>
            </a:endParaRPr>
          </a:p>
          <a:p>
            <a:pPr marL="0" indent="0" algn="just">
              <a:buFont typeface="Arial" panose="020B0604020202020204" pitchFamily="34" charset="0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sz="4000" dirty="0">
                <a:latin typeface="Fugaz One" charset="0"/>
                <a:cs typeface="Fugaz One" charset="0"/>
                <a:sym typeface="+mn-ea"/>
              </a:rPr>
              <a:t>PHANTEON</a:t>
            </a:r>
            <a:endParaRPr lang="pt-BR" altLang="en-US" sz="4000"/>
          </a:p>
        </p:txBody>
      </p:sp>
      <p:pic>
        <p:nvPicPr>
          <p:cNvPr id="3" name="Imagem 2" descr="image-removebg-preview (3)"/>
          <p:cNvPicPr>
            <a:picLocks noChangeAspect="1"/>
          </p:cNvPicPr>
          <p:nvPr/>
        </p:nvPicPr>
        <p:blipFill>
          <a:blip r:embed="rId1">
            <a:lum bright="100000" contrast="48000"/>
          </a:blip>
          <a:stretch>
            <a:fillRect/>
          </a:stretch>
        </p:blipFill>
        <p:spPr>
          <a:xfrm rot="720000">
            <a:off x="7434580" y="3312160"/>
            <a:ext cx="1325245" cy="1291590"/>
          </a:xfrm>
          <a:prstGeom prst="rect">
            <a:avLst/>
          </a:prstGeom>
        </p:spPr>
      </p:pic>
      <p:pic>
        <p:nvPicPr>
          <p:cNvPr id="6" name="Imagem 5" descr="image-removebg-preview (3)"/>
          <p:cNvPicPr>
            <a:picLocks noChangeAspect="1"/>
          </p:cNvPicPr>
          <p:nvPr/>
        </p:nvPicPr>
        <p:blipFill>
          <a:blip r:embed="rId1">
            <a:lum bright="100000" contrast="48000"/>
          </a:blip>
          <a:stretch>
            <a:fillRect/>
          </a:stretch>
        </p:blipFill>
        <p:spPr>
          <a:xfrm rot="18720000">
            <a:off x="6741795" y="3894455"/>
            <a:ext cx="962660" cy="93853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18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39210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10870" y="2790825"/>
            <a:ext cx="3686175" cy="1529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4800"/>
              <a:t>VERSÕES</a:t>
            </a:r>
            <a:endParaRPr lang="pt-BR" altLang="en-GB" sz="4800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610870" y="1955800"/>
            <a:ext cx="1087755" cy="1599565"/>
          </a:xfrm>
          <a:prstGeom prst="bentConnector3">
            <a:avLst>
              <a:gd name="adj1" fmla="val 1218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288030" y="1955800"/>
            <a:ext cx="1009015" cy="1599565"/>
          </a:xfrm>
          <a:prstGeom prst="bentConnector3">
            <a:avLst>
              <a:gd name="adj1" fmla="val -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5990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</a:t>
            </a:r>
            <a:r>
              <a:rPr lang="pt-BR" altLang="en-GB">
                <a:solidFill>
                  <a:schemeClr val="dk1"/>
                </a:solidFill>
              </a:rPr>
              <a:t>8</a:t>
            </a:r>
            <a:endParaRPr lang="pt-BR" altLang="en-GB">
              <a:solidFill>
                <a:schemeClr val="dk1"/>
              </a:solidFill>
            </a:endParaRPr>
          </a:p>
        </p:txBody>
      </p:sp>
      <p:pic>
        <p:nvPicPr>
          <p:cNvPr id="2" name="Imagem 1" descr="image-removebg-preview (4)"/>
          <p:cNvPicPr>
            <a:picLocks noChangeAspect="1"/>
          </p:cNvPicPr>
          <p:nvPr/>
        </p:nvPicPr>
        <p:blipFill>
          <a:blip r:embed="rId1">
            <a:lum bright="100000"/>
          </a:blip>
          <a:stretch>
            <a:fillRect/>
          </a:stretch>
        </p:blipFill>
        <p:spPr>
          <a:xfrm>
            <a:off x="4749800" y="840740"/>
            <a:ext cx="3461385" cy="346138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19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2085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36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6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36"/>
          <p:cNvSpPr/>
          <p:nvPr/>
        </p:nvSpPr>
        <p:spPr>
          <a:xfrm>
            <a:off x="2964675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36"/>
          <p:cNvSpPr/>
          <p:nvPr/>
        </p:nvSpPr>
        <p:spPr>
          <a:xfrm>
            <a:off x="5372300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36"/>
          <p:cNvSpPr txBox="1"/>
          <p:nvPr/>
        </p:nvSpPr>
        <p:spPr>
          <a:xfrm>
            <a:off x="720000" y="3861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99,875%</a:t>
            </a:r>
            <a:endParaRPr lang="en-GB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720000" y="1809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JÚPITER</a:t>
            </a:r>
            <a:endParaRPr lang="pt-BR" altLang="en-GB"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720000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O primeiro passo </a:t>
            </a:r>
            <a:endParaRPr lang="pt-BR" altLang="en-GB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6378877" y="1809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LUNA</a:t>
            </a:r>
            <a:endParaRPr lang="pt-BR" altLang="en-GB"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6378875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r>
              <a:rPr lang="en-GB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edesign</a:t>
            </a:r>
            <a:endParaRPr lang="en-GB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720000" y="3471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24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Isis / FREYA</a:t>
            </a:r>
            <a:endParaRPr lang="pt-BR" altLang="en-GB" sz="24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6378877" y="3471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JÓLNIR</a:t>
            </a:r>
            <a:endParaRPr lang="pt-BR"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6378875" y="3861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Atualidade</a:t>
            </a:r>
            <a:endParaRPr lang="pt-BR" altLang="en-GB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lang="pt-BR" altLang="en-GB" sz="32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3011075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5418650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04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266" name="Google Shape;266;p36"/>
          <p:cNvCxnSpPr>
            <a:stCxn id="250" idx="3"/>
            <a:endCxn id="251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6"/>
          <p:cNvCxnSpPr>
            <a:stCxn id="252" idx="3"/>
            <a:endCxn id="253" idx="1"/>
          </p:cNvCxnSpPr>
          <p:nvPr/>
        </p:nvCxnSpPr>
        <p:spPr>
          <a:xfrm>
            <a:off x="3771675" y="3769325"/>
            <a:ext cx="1600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6"/>
          <p:cNvCxnSpPr>
            <a:stCxn id="251" idx="2"/>
            <a:endCxn id="252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>
                <a:solidFill>
                  <a:schemeClr val="dk1"/>
                </a:solidFill>
              </a:rPr>
              <a:t>VERSÕES</a:t>
            </a:r>
            <a:endParaRPr lang="pt-BR" altLang="en-GB">
              <a:solidFill>
                <a:schemeClr val="dk1"/>
              </a:solidFill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720000" y="1461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201</a:t>
            </a:r>
            <a:r>
              <a:rPr lang="pt-BR" alt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1</a:t>
            </a:r>
            <a:r>
              <a:rPr 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-2012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6378877" y="1461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2012-201</a:t>
            </a:r>
            <a:r>
              <a:rPr lang="pt-BR" alt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3</a:t>
            </a:r>
            <a:endParaRPr lang="pt-BR" altLang="en-GB"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720000" y="3123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201</a:t>
            </a:r>
            <a:r>
              <a:rPr lang="pt-BR" alt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3</a:t>
            </a:r>
            <a:r>
              <a:rPr 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-20</a:t>
            </a:r>
            <a:r>
              <a:rPr lang="pt-BR" alt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15</a:t>
            </a:r>
            <a:endParaRPr lang="pt-BR" altLang="en-GB"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6378877" y="3123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2021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20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2"/>
          <p:cNvSpPr/>
          <p:nvPr/>
        </p:nvSpPr>
        <p:spPr>
          <a:xfrm>
            <a:off x="2312247" y="420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3" name="Google Shape;793;p52"/>
          <p:cNvSpPr/>
          <p:nvPr/>
        </p:nvSpPr>
        <p:spPr>
          <a:xfrm>
            <a:off x="2249975" y="3584187"/>
            <a:ext cx="46440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52"/>
          <p:cNvSpPr txBox="1"/>
          <p:nvPr>
            <p:ph type="subTitle" idx="1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“Se não der certo da primeira vez, chame de versão 1.0”</a:t>
            </a:r>
            <a:endParaRPr lang="en-GB" sz="2400"/>
          </a:p>
        </p:txBody>
      </p:sp>
      <p:pic>
        <p:nvPicPr>
          <p:cNvPr id="795" name="Google Shape;795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34125" y="346900"/>
            <a:ext cx="1875751" cy="1796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6" name="Google Shape;796;p52"/>
          <p:cNvCxnSpPr>
            <a:stCxn id="793" idx="1"/>
            <a:endCxn id="794" idx="1"/>
          </p:cNvCxnSpPr>
          <p:nvPr/>
        </p:nvCxnSpPr>
        <p:spPr>
          <a:xfrm rot="10800000" flipH="1">
            <a:off x="2249975" y="2856687"/>
            <a:ext cx="122400" cy="969900"/>
          </a:xfrm>
          <a:prstGeom prst="bentConnector3">
            <a:avLst>
              <a:gd name="adj1" fmla="val -1945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52"/>
          <p:cNvCxnSpPr>
            <a:stCxn id="793" idx="3"/>
            <a:endCxn id="794" idx="3"/>
          </p:cNvCxnSpPr>
          <p:nvPr/>
        </p:nvCxnSpPr>
        <p:spPr>
          <a:xfrm rot="10800000">
            <a:off x="6771575" y="2856687"/>
            <a:ext cx="122400" cy="969900"/>
          </a:xfrm>
          <a:prstGeom prst="bentConnector3">
            <a:avLst>
              <a:gd name="adj1" fmla="val -1945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" name="Google Shape;798;p52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—</a:t>
            </a:r>
            <a:r>
              <a:rPr lang="pt-BR" altLang="en-GB" sz="2800">
                <a:solidFill>
                  <a:schemeClr val="dk1"/>
                </a:solidFill>
              </a:rPr>
              <a:t> Autor Desconhecido</a:t>
            </a:r>
            <a:endParaRPr lang="pt-BR" altLang="en-GB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9585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/>
              <a:t>OBJETIVO</a:t>
            </a:r>
            <a:endParaRPr lang="pt-BR" altLang="en-GB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name="adj1" fmla="val 1235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name="adj1" fmla="val -235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" name="Imagem 3" descr="a200cbce094cb9466a1c733455e0b76987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6820" y="1141730"/>
            <a:ext cx="2861310" cy="286131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1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2014220" y="1273175"/>
            <a:ext cx="5116830" cy="3467735"/>
          </a:xfrm>
        </p:spPr>
        <p:txBody>
          <a:bodyPr/>
          <a:p>
            <a:pPr marL="0" indent="0" algn="just"/>
            <a:endParaRPr lang="pt-BR" altLang="en-US">
              <a:latin typeface="Fugaz One" charset="0"/>
              <a:cs typeface="Fugaz One" charset="0"/>
            </a:endParaRPr>
          </a:p>
          <a:p>
            <a:pPr marL="426085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latin typeface="Fugaz One" charset="0"/>
                <a:cs typeface="Fugaz One" charset="0"/>
              </a:rPr>
              <a:t>Melhorar a estética global com a racionalização da interface do usuário;</a:t>
            </a:r>
            <a:endParaRPr lang="pt-BR" altLang="en-US">
              <a:latin typeface="Fugaz One" charset="0"/>
              <a:cs typeface="Fugaz One" charset="0"/>
            </a:endParaRPr>
          </a:p>
          <a:p>
            <a:pPr marL="426085" indent="-285750" algn="just">
              <a:buFont typeface="Arial" panose="020B0604020202020204" pitchFamily="34" charset="0"/>
              <a:buChar char="•"/>
            </a:pPr>
            <a:endParaRPr lang="pt-BR" altLang="en-US">
              <a:latin typeface="Fugaz One" charset="0"/>
              <a:cs typeface="Fugaz One" charset="0"/>
            </a:endParaRPr>
          </a:p>
          <a:p>
            <a:pPr marL="140335" indent="0" algn="just">
              <a:buFont typeface="Arial" panose="020B0604020202020204" pitchFamily="34" charset="0"/>
            </a:pPr>
            <a:endParaRPr lang="pt-BR" altLang="en-US">
              <a:latin typeface="Fugaz One" charset="0"/>
              <a:cs typeface="Fugaz One" charset="0"/>
            </a:endParaRPr>
          </a:p>
          <a:p>
            <a:pPr marL="426085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latin typeface="Fugaz One" charset="0"/>
                <a:cs typeface="Fugaz One" charset="0"/>
              </a:rPr>
              <a:t>Diminuir a necessidade de uso do Terminal.</a:t>
            </a:r>
            <a:endParaRPr lang="pt-BR" altLang="en-US">
              <a:latin typeface="Fugaz One" charset="0"/>
              <a:cs typeface="Fugaz One" charset="0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2768615" y="352430"/>
            <a:ext cx="3607500" cy="841800"/>
          </a:xfrm>
        </p:spPr>
        <p:txBody>
          <a:bodyPr/>
          <a:p>
            <a:r>
              <a:rPr lang="pt-BR" altLang="en-US"/>
              <a:t>METAS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2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9585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89625" y="2986410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4800"/>
              <a:t>INTERFACE GRÁFICA</a:t>
            </a:r>
            <a:endParaRPr lang="pt-BR" altLang="en-GB" sz="4800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689610" y="1955800"/>
            <a:ext cx="1009015" cy="1451610"/>
          </a:xfrm>
          <a:prstGeom prst="bentConnector3">
            <a:avLst>
              <a:gd name="adj1" fmla="val 1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288030" y="1955800"/>
            <a:ext cx="1009015" cy="1451610"/>
          </a:xfrm>
          <a:prstGeom prst="bentConnector3">
            <a:avLst>
              <a:gd name="adj1" fmla="val -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</a:t>
            </a:r>
            <a:r>
              <a:rPr lang="pt-BR" altLang="en-GB">
                <a:solidFill>
                  <a:schemeClr val="dk1"/>
                </a:solidFill>
              </a:rPr>
              <a:t>2</a:t>
            </a:r>
            <a:endParaRPr lang="pt-BR" altLang="en-GB">
              <a:solidFill>
                <a:schemeClr val="dk1"/>
              </a:solidFill>
            </a:endParaRPr>
          </a:p>
        </p:txBody>
      </p:sp>
      <p:pic>
        <p:nvPicPr>
          <p:cNvPr id="2" name="Imagem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6060" y="1356360"/>
            <a:ext cx="5024120" cy="2606675"/>
          </a:xfrm>
          <a:prstGeom prst="rect">
            <a:avLst/>
          </a:prstGeom>
          <a:ln>
            <a:noFill/>
          </a:ln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3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ítulo 3"/>
          <p:cNvSpPr/>
          <p:nvPr>
            <p:ph type="subTitle" idx="1"/>
          </p:nvPr>
        </p:nvSpPr>
        <p:spPr>
          <a:xfrm>
            <a:off x="202565" y="1359535"/>
            <a:ext cx="5116830" cy="3467735"/>
          </a:xfrm>
        </p:spPr>
        <p:txBody>
          <a:bodyPr/>
          <a:p>
            <a:pPr marL="0" indent="0" algn="just"/>
            <a:endParaRPr lang="pt-BR" altLang="en-US">
              <a:latin typeface="Fugaz One" charset="0"/>
              <a:cs typeface="Fugaz One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Simples de usar;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É intuitivo; 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É um tipo de </a:t>
            </a:r>
            <a:r>
              <a:rPr lang="pt-BR" dirty="0" err="1">
                <a:latin typeface="Fugaz One" charset="0"/>
                <a:cs typeface="Fugaz One" charset="0"/>
                <a:sym typeface="+mn-ea"/>
              </a:rPr>
              <a:t>distro</a:t>
            </a:r>
            <a:r>
              <a:rPr lang="pt-BR" dirty="0">
                <a:latin typeface="Fugaz One" charset="0"/>
                <a:cs typeface="Fugaz One" charset="0"/>
                <a:sym typeface="+mn-ea"/>
              </a:rPr>
              <a:t> tão bonita e bem feita que dar vontade de usar;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Ele consome poucos recursos do computador; </a:t>
            </a: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Fugaz One" charset="0"/>
              <a:cs typeface="Fugaz One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Fugaz One" charset="0"/>
                <a:cs typeface="Fugaz One" charset="0"/>
                <a:sym typeface="+mn-ea"/>
              </a:rPr>
              <a:t>Tem um gerenciador de arquivos é muito leve e com muitos recursos.</a:t>
            </a:r>
            <a:endParaRPr lang="pt-BR" altLang="en-US">
              <a:latin typeface="Fugaz One" charset="0"/>
              <a:cs typeface="Fugaz One" charset="0"/>
            </a:endParaRPr>
          </a:p>
        </p:txBody>
      </p:sp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altLang="en-US" sz="4000"/>
              <a:t>FACILIDADES / VANTAGENS</a:t>
            </a:r>
            <a:endParaRPr lang="pt-BR" altLang="en-US" sz="4000"/>
          </a:p>
        </p:txBody>
      </p:sp>
      <p:sp>
        <p:nvSpPr>
          <p:cNvPr id="2" name="Caixa de Texto 1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4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/>
          <p:nvPr>
            <p:ph type="title" idx="2"/>
          </p:nvPr>
        </p:nvSpPr>
        <p:spPr>
          <a:xfrm>
            <a:off x="949960" y="352425"/>
            <a:ext cx="7331075" cy="842010"/>
          </a:xfrm>
        </p:spPr>
        <p:txBody>
          <a:bodyPr/>
          <a:p>
            <a:r>
              <a:rPr lang="pt-BR" altLang="en-US" sz="4000"/>
              <a:t>MacOS / Elementary OS</a:t>
            </a:r>
            <a:endParaRPr lang="pt-BR" altLang="en-US" sz="4000"/>
          </a:p>
        </p:txBody>
      </p:sp>
      <p:pic>
        <p:nvPicPr>
          <p:cNvPr id="102" name="Imagem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78485" y="1713865"/>
            <a:ext cx="3898265" cy="2475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Imagem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4631690" y="1713865"/>
            <a:ext cx="4156075" cy="2475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aixa de Texto 2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5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9585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610870" y="2986405"/>
            <a:ext cx="3686175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4400"/>
              <a:t>INSTALAÇÃO</a:t>
            </a:r>
            <a:endParaRPr lang="pt-BR" altLang="en-GB" sz="4400"/>
          </a:p>
        </p:txBody>
      </p:sp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rot="10800000" flipV="1">
            <a:off x="610870" y="1955800"/>
            <a:ext cx="1087755" cy="1451610"/>
          </a:xfrm>
          <a:prstGeom prst="bentConnector3">
            <a:avLst>
              <a:gd name="adj1" fmla="val 1218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flipH="1" flipV="1">
            <a:off x="3288030" y="1955800"/>
            <a:ext cx="1009015" cy="1451610"/>
          </a:xfrm>
          <a:prstGeom prst="bentConnector3">
            <a:avLst>
              <a:gd name="adj1" fmla="val -236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</a:t>
            </a:r>
            <a:r>
              <a:rPr lang="pt-BR" altLang="en-GB">
                <a:solidFill>
                  <a:schemeClr val="dk1"/>
                </a:solidFill>
              </a:rPr>
              <a:t>3</a:t>
            </a:r>
            <a:endParaRPr lang="pt-BR" altLang="en-GB">
              <a:solidFill>
                <a:schemeClr val="dk1"/>
              </a:solidFill>
            </a:endParaRPr>
          </a:p>
        </p:txBody>
      </p:sp>
      <p:pic>
        <p:nvPicPr>
          <p:cNvPr id="4" name="Imagem 3" descr="454545"/>
          <p:cNvPicPr>
            <a:picLocks noChangeAspect="1"/>
          </p:cNvPicPr>
          <p:nvPr/>
        </p:nvPicPr>
        <p:blipFill>
          <a:blip r:embed="rId1">
            <a:lum bright="100000"/>
          </a:blip>
          <a:stretch>
            <a:fillRect/>
          </a:stretch>
        </p:blipFill>
        <p:spPr>
          <a:xfrm>
            <a:off x="4855210" y="882015"/>
            <a:ext cx="3507740" cy="350774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6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8307705" y="4643120"/>
            <a:ext cx="40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7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2" name="Imagem 1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581660"/>
            <a:ext cx="7075805" cy="398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Presentation</Application>
  <PresentationFormat/>
  <Paragraphs>201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Fugaz One</vt:lpstr>
      <vt:lpstr>Catamaran</vt:lpstr>
      <vt:lpstr>Roboto Condensed Light</vt:lpstr>
      <vt:lpstr>Segoe Print</vt:lpstr>
      <vt:lpstr>Fugaz One</vt:lpstr>
      <vt:lpstr>Microsoft YaHei</vt:lpstr>
      <vt:lpstr>Arial Unicode MS</vt:lpstr>
      <vt:lpstr>Cloud Engineer CV by Slidesgo</vt:lpstr>
      <vt:lpstr>ELEMENTARY OS</vt:lpstr>
      <vt:lpstr>PowerPoint 演示文稿</vt:lpstr>
      <vt:lpstr>01</vt:lpstr>
      <vt:lpstr>METAS</vt:lpstr>
      <vt:lpstr>02</vt:lpstr>
      <vt:lpstr>FACILIDADES / VANTAGENS</vt:lpstr>
      <vt:lpstr>MacOS / Elementary OS</vt:lpstr>
      <vt:lpstr>03</vt:lpstr>
      <vt:lpstr>PowerPoint 演示文稿</vt:lpstr>
      <vt:lpstr>04</vt:lpstr>
      <vt:lpstr>SNAPTASTIC</vt:lpstr>
      <vt:lpstr>05</vt:lpstr>
      <vt:lpstr>HISTÓRICO</vt:lpstr>
      <vt:lpstr>06</vt:lpstr>
      <vt:lpstr>Trusted Platform Module</vt:lpstr>
      <vt:lpstr>Trusted Platform Module</vt:lpstr>
      <vt:lpstr>SECUREBOOT</vt:lpstr>
      <vt:lpstr>CRIPTOGRAFIA</vt:lpstr>
      <vt:lpstr>07</vt:lpstr>
      <vt:lpstr>PHANTEON</vt:lpstr>
      <vt:lpstr>08</vt:lpstr>
      <vt:lpstr>VERSÕES</vt:lpstr>
      <vt:lpstr>— Autor Desconhecido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OS</dc:title>
  <dc:creator/>
  <cp:lastModifiedBy>V1ct0w</cp:lastModifiedBy>
  <cp:revision>26</cp:revision>
  <dcterms:created xsi:type="dcterms:W3CDTF">2022-07-19T00:14:00Z</dcterms:created>
  <dcterms:modified xsi:type="dcterms:W3CDTF">2022-07-19T03:35:22Z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C8B86D28DA6E4666A81B915CBE23B7E8</vt:lpwstr>
  </property>
  <property fmtid="{D5CDD505-2E9C-101B-9397-08002B2CF9AE}" pid="3" name="KSOProductBuildVer">
    <vt:lpwstr>1046-11.2.0.11191</vt:lpwstr>
  </property>
</Properties>
</file>