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embeddings/oleObject12.bin" ContentType="application/vnd.openxmlformats-officedocument.oleObject"/>
  <Override PartName="/ppt/notesSlides/notesSlide2.xml" ContentType="application/vnd.openxmlformats-officedocument.presentationml.notesSlide+xml"/>
  <Override PartName="/ppt/embeddings/oleObject30.bin" ContentType="application/vnd.openxmlformats-officedocument.oleObject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embeddings/oleObject8.bin" ContentType="application/vnd.openxmlformats-officedocument.oleObject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embeddings/oleObject4.bin" ContentType="application/vnd.openxmlformats-officedocument.oleObject"/>
  <Override PartName="/ppt/embeddings/oleObject19.bin" ContentType="application/vnd.openxmlformats-officedocument.oleObject"/>
  <Override PartName="/ppt/embeddings/oleObject28.bin" ContentType="application/vnd.openxmlformats-officedocument.oleObject"/>
  <Override PartName="/ppt/embeddings/oleObject2.bin" ContentType="application/vnd.openxmlformats-officedocument.oleObject"/>
  <Override PartName="/ppt/embeddings/oleObject17.bin" ContentType="application/vnd.openxmlformats-officedocument.oleObject"/>
  <Override PartName="/ppt/embeddings/oleObject26.bin" ContentType="application/vnd.openxmlformats-officedocument.oleObject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embeddings/oleObject15.bin" ContentType="application/vnd.openxmlformats-officedocument.oleObject"/>
  <Override PartName="/ppt/embeddings/oleObject24.bin" ContentType="application/vnd.openxmlformats-officedocument.oleObject"/>
  <Override PartName="/ppt/embeddings/oleObject33.bin" ContentType="application/vnd.openxmlformats-officedocument.oleObject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udio/unknown"/>
  <Override PartName="/ppt/embeddings/oleObject11.bin" ContentType="application/vnd.openxmlformats-officedocument.oleObject"/>
  <Override PartName="/ppt/notesSlides/notesSlide1.xml" ContentType="application/vnd.openxmlformats-officedocument.presentationml.notesSlide+xml"/>
  <Override PartName="/ppt/embeddings/oleObject13.bin" ContentType="application/vnd.openxmlformats-officedocument.oleObject"/>
  <Override PartName="/ppt/embeddings/oleObject22.bin" ContentType="application/vnd.openxmlformats-officedocument.oleObject"/>
  <Override PartName="/ppt/embeddings/oleObject31.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embeddings/oleObject20.bin" ContentType="application/vnd.openxmlformats-officedocument.oleObject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embeddings/oleObject9.bin" ContentType="application/vnd.openxmlformats-officedocument.oleObject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embeddings/oleObject5.bin" ContentType="application/vnd.openxmlformats-officedocument.oleObject"/>
  <Override PartName="/ppt/embeddings/oleObject29.bin" ContentType="application/vnd.openxmlformats-officedocument.oleObject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embeddings/oleObject3.bin" ContentType="application/vnd.openxmlformats-officedocument.oleObject"/>
  <Override PartName="/ppt/embeddings/oleObject18.bin" ContentType="application/vnd.openxmlformats-officedocument.oleObject"/>
  <Override PartName="/ppt/embeddings/oleObject27.bin" ContentType="application/vnd.openxmlformats-officedocument.oleObject"/>
  <Override PartName="/ppt/embeddings/oleObject1.bin" ContentType="application/vnd.openxmlformats-officedocument.oleObject"/>
  <Override PartName="/ppt/embeddings/oleObject16.bin" ContentType="application/vnd.openxmlformats-officedocument.oleObject"/>
  <Override PartName="/ppt/embeddings/oleObject25.bin" ContentType="application/vnd.openxmlformats-officedocument.oleObject"/>
  <Override PartName="/ppt/embeddings/oleObject34.bin" ContentType="application/vnd.openxmlformats-officedocument.oleObject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embeddings/oleObject14.bin" ContentType="application/vnd.openxmlformats-officedocument.oleObject"/>
  <Override PartName="/ppt/embeddings/oleObject23.bin" ContentType="application/vnd.openxmlformats-officedocument.oleObject"/>
  <Override PartName="/ppt/embeddings/oleObject32.bin" ContentType="application/vnd.openxmlformats-officedocument.oleObject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embeddings/oleObject21.bin" ContentType="application/vnd.openxmlformats-officedocument.oleObject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embeddings/oleObject10.bin" ContentType="application/vnd.openxmlformats-officedocument.oleObject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embeddings/oleObject6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409" r:id="rId3"/>
    <p:sldId id="344" r:id="rId4"/>
    <p:sldId id="345" r:id="rId5"/>
    <p:sldId id="346" r:id="rId6"/>
    <p:sldId id="369" r:id="rId7"/>
    <p:sldId id="370" r:id="rId8"/>
    <p:sldId id="371" r:id="rId9"/>
    <p:sldId id="372" r:id="rId10"/>
    <p:sldId id="373" r:id="rId11"/>
    <p:sldId id="367" r:id="rId12"/>
    <p:sldId id="347" r:id="rId13"/>
    <p:sldId id="375" r:id="rId14"/>
    <p:sldId id="374" r:id="rId15"/>
    <p:sldId id="351" r:id="rId16"/>
    <p:sldId id="376" r:id="rId17"/>
    <p:sldId id="377" r:id="rId18"/>
    <p:sldId id="378" r:id="rId19"/>
    <p:sldId id="379" r:id="rId20"/>
    <p:sldId id="380" r:id="rId21"/>
    <p:sldId id="382" r:id="rId22"/>
    <p:sldId id="383" r:id="rId23"/>
    <p:sldId id="384" r:id="rId24"/>
    <p:sldId id="407" r:id="rId25"/>
    <p:sldId id="385" r:id="rId26"/>
    <p:sldId id="386" r:id="rId27"/>
    <p:sldId id="387" r:id="rId28"/>
    <p:sldId id="388" r:id="rId29"/>
    <p:sldId id="389" r:id="rId30"/>
    <p:sldId id="390" r:id="rId31"/>
    <p:sldId id="392" r:id="rId32"/>
    <p:sldId id="355" r:id="rId33"/>
    <p:sldId id="356" r:id="rId34"/>
    <p:sldId id="410" r:id="rId35"/>
    <p:sldId id="412" r:id="rId36"/>
    <p:sldId id="349" r:id="rId37"/>
    <p:sldId id="394" r:id="rId38"/>
    <p:sldId id="413" r:id="rId39"/>
    <p:sldId id="393" r:id="rId40"/>
    <p:sldId id="398" r:id="rId41"/>
    <p:sldId id="396" r:id="rId42"/>
    <p:sldId id="399" r:id="rId43"/>
    <p:sldId id="400" r:id="rId44"/>
    <p:sldId id="401" r:id="rId45"/>
    <p:sldId id="415" r:id="rId46"/>
    <p:sldId id="417" r:id="rId47"/>
    <p:sldId id="418" r:id="rId48"/>
    <p:sldId id="420" r:id="rId49"/>
    <p:sldId id="419" r:id="rId50"/>
    <p:sldId id="421" r:id="rId51"/>
    <p:sldId id="422" r:id="rId52"/>
    <p:sldId id="423" r:id="rId53"/>
    <p:sldId id="424" r:id="rId54"/>
    <p:sldId id="425" r:id="rId55"/>
    <p:sldId id="426" r:id="rId56"/>
    <p:sldId id="427" r:id="rId57"/>
    <p:sldId id="408" r:id="rId58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CCECFF"/>
    <a:srgbClr val="CCCC00"/>
    <a:srgbClr val="FF33CC"/>
    <a:srgbClr val="808303"/>
    <a:srgbClr val="FF9900"/>
    <a:srgbClr val="FF3300"/>
    <a:srgbClr val="D9D9FF"/>
    <a:srgbClr val="F3F3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 autoAdjust="0"/>
    <p:restoredTop sz="94660"/>
  </p:normalViewPr>
  <p:slideViewPr>
    <p:cSldViewPr>
      <p:cViewPr>
        <p:scale>
          <a:sx n="73" d="100"/>
          <a:sy n="73" d="100"/>
        </p:scale>
        <p:origin x="-129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fld id="{B96DC47B-DB2B-4210-945A-3A90937C6A64}" type="slidenum">
              <a:rPr lang="en-GB" altLang="nl-NL"/>
              <a:pPr>
                <a:defRPr/>
              </a:pPr>
              <a:t>‹#›</a:t>
            </a:fld>
            <a:endParaRPr lang="en-GB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979CF-6D2B-4894-8915-51A3B57035B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C1627-B9BA-49E6-B8C3-ABF53FC089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61EF5-9E8D-4004-A86F-7937C744281F}" type="slidenum">
              <a:rPr lang="en-US" altLang="nl-NL"/>
              <a:pPr>
                <a:defRPr/>
              </a:pPr>
              <a:t>‹#›</a:t>
            </a:fld>
            <a:endParaRPr lang="en-US" alt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FF707-844D-4870-ADFA-5FE593436029}" type="slidenum">
              <a:rPr lang="en-US" altLang="nl-NL"/>
              <a:pPr>
                <a:defRPr/>
              </a:pPr>
              <a:t>‹#›</a:t>
            </a:fld>
            <a:endParaRPr lang="en-US" alt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68289-186B-481E-BB81-45EC95F58A27}" type="slidenum">
              <a:rPr lang="en-US" altLang="nl-NL"/>
              <a:pPr>
                <a:defRPr/>
              </a:pPr>
              <a:t>‹#›</a:t>
            </a:fld>
            <a:endParaRPr lang="en-US" alt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34ADA-58C2-41D0-8B26-444205B7603B}" type="slidenum">
              <a:rPr lang="en-US" altLang="nl-NL"/>
              <a:pPr>
                <a:defRPr/>
              </a:pPr>
              <a:t>‹#›</a:t>
            </a:fld>
            <a:endParaRPr lang="en-US" alt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AA493-788C-4822-9B99-097D80376E89}" type="slidenum">
              <a:rPr lang="en-US" altLang="nl-NL"/>
              <a:pPr>
                <a:defRPr/>
              </a:pPr>
              <a:t>‹#›</a:t>
            </a:fld>
            <a:endParaRPr lang="en-US" alt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03CDC-71DD-4A1E-B674-ABCDE1D89AAF}" type="slidenum">
              <a:rPr lang="en-US" altLang="nl-NL"/>
              <a:pPr>
                <a:defRPr/>
              </a:pPr>
              <a:t>‹#›</a:t>
            </a:fld>
            <a:endParaRPr lang="en-US" alt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ED4AD-F25E-4531-8CE1-33E7116CA4F9}" type="slidenum">
              <a:rPr lang="en-US" altLang="nl-NL"/>
              <a:pPr>
                <a:defRPr/>
              </a:pPr>
              <a:t>‹#›</a:t>
            </a:fld>
            <a:endParaRPr lang="en-US" alt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E808D-4CEA-4A15-9911-8244EB71DDCE}" type="slidenum">
              <a:rPr lang="en-US" altLang="nl-NL"/>
              <a:pPr>
                <a:defRPr/>
              </a:pPr>
              <a:t>‹#›</a:t>
            </a:fld>
            <a:endParaRPr lang="en-US" alt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A1888-245F-40D0-8812-D136FBBF18F9}" type="slidenum">
              <a:rPr lang="en-US" altLang="nl-NL"/>
              <a:pPr>
                <a:defRPr/>
              </a:pPr>
              <a:t>‹#›</a:t>
            </a:fld>
            <a:endParaRPr lang="en-US" alt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C36F6-8B39-482B-BDA3-89C76B8DA34E}" type="slidenum">
              <a:rPr lang="en-US" altLang="nl-NL"/>
              <a:pPr>
                <a:defRPr/>
              </a:pPr>
              <a:t>‹#›</a:t>
            </a:fld>
            <a:endParaRPr lang="en-US" alt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68383-E82C-429C-A201-86FD8CD6ADE2}" type="slidenum">
              <a:rPr lang="en-US" altLang="nl-NL"/>
              <a:pPr>
                <a:defRPr/>
              </a:pPr>
              <a:t>‹#›</a:t>
            </a:fld>
            <a:endParaRPr lang="en-US" alt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1E39E-72A4-417B-BD21-68355C743067}" type="slidenum">
              <a:rPr lang="en-US" altLang="nl-NL"/>
              <a:pPr>
                <a:defRPr/>
              </a:pPr>
              <a:t>‹#›</a:t>
            </a:fld>
            <a:endParaRPr lang="en-US" alt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  <a:p>
            <a:pPr lvl="3"/>
            <a:r>
              <a:rPr lang="en-US" altLang="nl-NL" smtClean="0"/>
              <a:t>Fourth level</a:t>
            </a:r>
          </a:p>
          <a:p>
            <a:pPr lvl="4"/>
            <a:r>
              <a:rPr lang="en-US" altLang="nl-NL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43A86DB3-7BE5-4050-941B-5D84D5C10A8D}" type="slidenum">
              <a:rPr lang="en-US" altLang="nl-NL"/>
              <a:pPr>
                <a:defRPr/>
              </a:pPr>
              <a:t>‹#›</a:t>
            </a:fld>
            <a:endParaRPr lang="en-US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25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30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33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nl-NL" dirty="0" smtClean="0"/>
              <a:t>2D </a:t>
            </a:r>
            <a:r>
              <a:rPr lang="en-GB" altLang="nl-NL" dirty="0" smtClean="0"/>
              <a:t>transformations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nl-NL" dirty="0" smtClean="0"/>
          </a:p>
          <a:p>
            <a:pPr eaLnBrk="1" hangingPunct="1"/>
            <a:endParaRPr lang="en-GB" alt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 smtClean="0"/>
              <a:t>Scaling with respect to a point </a:t>
            </a:r>
            <a:r>
              <a:rPr lang="en-US" altLang="nl-NL" b="1" smtClean="0"/>
              <a:t>F</a:t>
            </a:r>
            <a:endParaRPr lang="en-GB" altLang="nl-NL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89138"/>
            <a:ext cx="56388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nl-NL" sz="2800" smtClean="0"/>
              <a:t>Scale with factors </a:t>
            </a:r>
            <a:r>
              <a:rPr lang="en-GB" altLang="nl-NL" sz="2800" i="1" smtClean="0"/>
              <a:t>s</a:t>
            </a:r>
            <a:r>
              <a:rPr lang="en-GB" altLang="nl-NL" sz="2800" i="1" baseline="-25000" smtClean="0"/>
              <a:t>x</a:t>
            </a:r>
            <a:r>
              <a:rPr lang="en-GB" altLang="nl-NL" sz="2800" i="1" smtClean="0"/>
              <a:t> </a:t>
            </a:r>
            <a:r>
              <a:rPr lang="en-GB" altLang="nl-NL" sz="2800" smtClean="0"/>
              <a:t>and</a:t>
            </a:r>
            <a:r>
              <a:rPr lang="en-GB" altLang="nl-NL" sz="2800" i="1" smtClean="0"/>
              <a:t> s</a:t>
            </a:r>
            <a:r>
              <a:rPr lang="en-GB" altLang="nl-NL" sz="2800" i="1" baseline="-25000" smtClean="0"/>
              <a:t>y</a:t>
            </a:r>
            <a:r>
              <a:rPr lang="en-GB" altLang="nl-NL" sz="2800" smtClean="0"/>
              <a:t>:</a:t>
            </a:r>
          </a:p>
          <a:p>
            <a:pPr eaLnBrk="1" hangingPunct="1">
              <a:buFontTx/>
              <a:buNone/>
            </a:pPr>
            <a:r>
              <a:rPr lang="en-GB" altLang="nl-NL" sz="2800" i="1" smtClean="0"/>
              <a:t>      P</a:t>
            </a:r>
            <a:r>
              <a:rPr lang="en-GB" altLang="nl-NL" sz="2800" i="1" baseline="-25000" smtClean="0"/>
              <a:t>x</a:t>
            </a:r>
            <a:r>
              <a:rPr lang="en-GB" altLang="nl-NL" sz="2800" i="1" smtClean="0"/>
              <a:t>’= s</a:t>
            </a:r>
            <a:r>
              <a:rPr lang="en-GB" altLang="nl-NL" sz="2800" i="1" baseline="-25000" smtClean="0"/>
              <a:t>x</a:t>
            </a:r>
            <a:r>
              <a:rPr lang="en-GB" altLang="nl-NL" sz="2800" i="1" smtClean="0"/>
              <a:t> P</a:t>
            </a:r>
            <a:r>
              <a:rPr lang="en-GB" altLang="nl-NL" sz="2800" i="1" baseline="-25000" smtClean="0"/>
              <a:t>x</a:t>
            </a:r>
            <a:r>
              <a:rPr lang="en-GB" altLang="nl-NL" sz="2800" smtClean="0"/>
              <a:t>,  </a:t>
            </a:r>
            <a:r>
              <a:rPr lang="en-GB" altLang="nl-NL" sz="2800" i="1" smtClean="0"/>
              <a:t>P</a:t>
            </a:r>
            <a:r>
              <a:rPr lang="en-GB" altLang="nl-NL" sz="2800" i="1" baseline="-25000" smtClean="0"/>
              <a:t>y</a:t>
            </a:r>
            <a:r>
              <a:rPr lang="en-GB" altLang="nl-NL" sz="2800" i="1" smtClean="0"/>
              <a:t>’= s</a:t>
            </a:r>
            <a:r>
              <a:rPr lang="en-GB" altLang="nl-NL" sz="2800" i="1" baseline="-25000" smtClean="0"/>
              <a:t>y</a:t>
            </a:r>
            <a:r>
              <a:rPr lang="en-GB" altLang="nl-NL" sz="2800" i="1" smtClean="0"/>
              <a:t>P</a:t>
            </a:r>
            <a:r>
              <a:rPr lang="en-GB" altLang="nl-NL" sz="2800" i="1" baseline="-25000" smtClean="0"/>
              <a:t>y</a:t>
            </a:r>
            <a:r>
              <a:rPr lang="en-GB" altLang="nl-NL" sz="2800" i="1" smtClean="0"/>
              <a:t> </a:t>
            </a:r>
            <a:endParaRPr lang="en-GB" altLang="nl-NL" sz="2800" smtClean="0"/>
          </a:p>
          <a:p>
            <a:pPr eaLnBrk="1" hangingPunct="1">
              <a:buFontTx/>
              <a:buNone/>
            </a:pPr>
            <a:r>
              <a:rPr lang="en-GB" altLang="nl-NL" sz="2800" smtClean="0"/>
              <a:t>With respect to </a:t>
            </a:r>
            <a:r>
              <a:rPr lang="en-GB" altLang="nl-NL" sz="2800" b="1" smtClean="0"/>
              <a:t>F</a:t>
            </a:r>
            <a:r>
              <a:rPr lang="en-GB" altLang="nl-NL" sz="2800" smtClean="0"/>
              <a:t>:</a:t>
            </a:r>
          </a:p>
          <a:p>
            <a:pPr eaLnBrk="1" hangingPunct="1">
              <a:buFontTx/>
              <a:buNone/>
            </a:pPr>
            <a:r>
              <a:rPr lang="en-GB" altLang="nl-NL" sz="2800" i="1" smtClean="0"/>
              <a:t>     P</a:t>
            </a:r>
            <a:r>
              <a:rPr lang="en-GB" altLang="nl-NL" sz="2800" i="1" baseline="-25000" smtClean="0"/>
              <a:t>x</a:t>
            </a:r>
            <a:r>
              <a:rPr lang="en-GB" altLang="nl-NL" sz="2800" i="1" smtClean="0"/>
              <a:t>’ </a:t>
            </a:r>
            <a:r>
              <a:rPr lang="en-GB" altLang="nl-NL" sz="2800" i="1" smtClean="0">
                <a:sym typeface="Symbol" pitchFamily="18" charset="2"/>
              </a:rPr>
              <a:t> </a:t>
            </a:r>
            <a:r>
              <a:rPr lang="en-GB" altLang="nl-NL" sz="2800" i="1" smtClean="0"/>
              <a:t>F</a:t>
            </a:r>
            <a:r>
              <a:rPr lang="en-GB" altLang="nl-NL" sz="2800" i="1" baseline="-25000" smtClean="0"/>
              <a:t>x</a:t>
            </a:r>
            <a:r>
              <a:rPr lang="en-GB" altLang="nl-NL" sz="2800" i="1" smtClean="0"/>
              <a:t> = s</a:t>
            </a:r>
            <a:r>
              <a:rPr lang="en-GB" altLang="nl-NL" sz="2800" i="1" baseline="-25000" smtClean="0"/>
              <a:t>x</a:t>
            </a:r>
            <a:r>
              <a:rPr lang="en-GB" altLang="nl-NL" sz="2800" i="1" smtClean="0"/>
              <a:t> </a:t>
            </a:r>
            <a:r>
              <a:rPr lang="en-GB" altLang="nl-NL" sz="2800" smtClean="0"/>
              <a:t>(</a:t>
            </a:r>
            <a:r>
              <a:rPr lang="en-GB" altLang="nl-NL" sz="2800" i="1" smtClean="0"/>
              <a:t>P</a:t>
            </a:r>
            <a:r>
              <a:rPr lang="en-GB" altLang="nl-NL" sz="2800" i="1" baseline="-25000" smtClean="0"/>
              <a:t>x</a:t>
            </a:r>
            <a:r>
              <a:rPr lang="en-GB" altLang="nl-NL" sz="2800" i="1" smtClean="0"/>
              <a:t> </a:t>
            </a:r>
            <a:r>
              <a:rPr lang="en-GB" altLang="nl-NL" sz="2800" i="1" smtClean="0">
                <a:sym typeface="Symbol" pitchFamily="18" charset="2"/>
              </a:rPr>
              <a:t></a:t>
            </a:r>
            <a:r>
              <a:rPr lang="en-GB" altLang="nl-NL" sz="2800" i="1" smtClean="0"/>
              <a:t> F</a:t>
            </a:r>
            <a:r>
              <a:rPr lang="en-GB" altLang="nl-NL" sz="2800" i="1" baseline="-25000" smtClean="0"/>
              <a:t>x</a:t>
            </a:r>
            <a:r>
              <a:rPr lang="en-GB" altLang="nl-NL" sz="2800" smtClean="0"/>
              <a:t>),   </a:t>
            </a:r>
          </a:p>
          <a:p>
            <a:pPr eaLnBrk="1" hangingPunct="1">
              <a:buFontTx/>
              <a:buNone/>
            </a:pPr>
            <a:r>
              <a:rPr lang="en-GB" altLang="nl-NL" sz="2800" smtClean="0"/>
              <a:t>     </a:t>
            </a:r>
            <a:r>
              <a:rPr lang="en-GB" altLang="nl-NL" sz="2800" i="1" smtClean="0"/>
              <a:t>P</a:t>
            </a:r>
            <a:r>
              <a:rPr lang="en-GB" altLang="nl-NL" sz="2800" i="1" baseline="-25000" smtClean="0"/>
              <a:t>y</a:t>
            </a:r>
            <a:r>
              <a:rPr lang="en-GB" altLang="nl-NL" sz="2800" i="1" smtClean="0"/>
              <a:t>’ </a:t>
            </a:r>
            <a:r>
              <a:rPr lang="en-GB" altLang="nl-NL" sz="2800" i="1" smtClean="0">
                <a:sym typeface="Symbol" pitchFamily="18" charset="2"/>
              </a:rPr>
              <a:t> </a:t>
            </a:r>
            <a:r>
              <a:rPr lang="en-GB" altLang="nl-NL" sz="2800" i="1" smtClean="0"/>
              <a:t>F</a:t>
            </a:r>
            <a:r>
              <a:rPr lang="en-GB" altLang="nl-NL" sz="2800" i="1" baseline="-25000" smtClean="0"/>
              <a:t>y</a:t>
            </a:r>
            <a:r>
              <a:rPr lang="en-GB" altLang="nl-NL" sz="2800" i="1" smtClean="0"/>
              <a:t> = s</a:t>
            </a:r>
            <a:r>
              <a:rPr lang="en-GB" altLang="nl-NL" sz="2800" i="1" baseline="-25000" smtClean="0"/>
              <a:t>y</a:t>
            </a:r>
            <a:r>
              <a:rPr lang="en-GB" altLang="nl-NL" sz="2800" i="1" smtClean="0"/>
              <a:t> </a:t>
            </a:r>
            <a:r>
              <a:rPr lang="en-GB" altLang="nl-NL" sz="2800" smtClean="0"/>
              <a:t>(</a:t>
            </a:r>
            <a:r>
              <a:rPr lang="en-GB" altLang="nl-NL" sz="2800" i="1" smtClean="0"/>
              <a:t>P</a:t>
            </a:r>
            <a:r>
              <a:rPr lang="en-GB" altLang="nl-NL" sz="2800" i="1" baseline="-25000" smtClean="0"/>
              <a:t>y</a:t>
            </a:r>
            <a:r>
              <a:rPr lang="en-GB" altLang="nl-NL" sz="2800" i="1" smtClean="0"/>
              <a:t> </a:t>
            </a:r>
            <a:r>
              <a:rPr lang="en-GB" altLang="nl-NL" sz="2800" i="1" smtClean="0">
                <a:sym typeface="Symbol" pitchFamily="18" charset="2"/>
              </a:rPr>
              <a:t></a:t>
            </a:r>
            <a:r>
              <a:rPr lang="en-GB" altLang="nl-NL" sz="2800" i="1" smtClean="0"/>
              <a:t> F</a:t>
            </a:r>
            <a:r>
              <a:rPr lang="en-GB" altLang="nl-NL" sz="2800" i="1" baseline="-25000" smtClean="0"/>
              <a:t>y</a:t>
            </a:r>
            <a:r>
              <a:rPr lang="en-GB" altLang="nl-NL" sz="2800" smtClean="0"/>
              <a:t>)</a:t>
            </a:r>
            <a:r>
              <a:rPr lang="en-GB" altLang="nl-NL" sz="2800" i="1" smtClean="0"/>
              <a:t> </a:t>
            </a:r>
          </a:p>
          <a:p>
            <a:pPr eaLnBrk="1" hangingPunct="1">
              <a:buFontTx/>
              <a:buNone/>
            </a:pPr>
            <a:r>
              <a:rPr lang="en-GB" altLang="nl-NL" sz="2800" smtClean="0"/>
              <a:t>or</a:t>
            </a:r>
          </a:p>
          <a:p>
            <a:pPr eaLnBrk="1" hangingPunct="1">
              <a:buFontTx/>
              <a:buNone/>
            </a:pPr>
            <a:r>
              <a:rPr lang="en-GB" altLang="nl-NL" sz="2800" i="1" smtClean="0"/>
              <a:t>     P</a:t>
            </a:r>
            <a:r>
              <a:rPr lang="en-GB" altLang="nl-NL" sz="2800" i="1" baseline="-25000" smtClean="0"/>
              <a:t>x</a:t>
            </a:r>
            <a:r>
              <a:rPr lang="en-GB" altLang="nl-NL" sz="2800" i="1" smtClean="0"/>
              <a:t>’= F</a:t>
            </a:r>
            <a:r>
              <a:rPr lang="en-GB" altLang="nl-NL" sz="2800" i="1" baseline="-25000" smtClean="0"/>
              <a:t>x</a:t>
            </a:r>
            <a:r>
              <a:rPr lang="en-GB" altLang="nl-NL" sz="2800" i="1" smtClean="0"/>
              <a:t> + s</a:t>
            </a:r>
            <a:r>
              <a:rPr lang="en-GB" altLang="nl-NL" sz="2800" i="1" baseline="-25000" smtClean="0"/>
              <a:t>x</a:t>
            </a:r>
            <a:r>
              <a:rPr lang="en-GB" altLang="nl-NL" sz="2800" i="1" smtClean="0"/>
              <a:t> </a:t>
            </a:r>
            <a:r>
              <a:rPr lang="en-GB" altLang="nl-NL" sz="2800" smtClean="0"/>
              <a:t>(</a:t>
            </a:r>
            <a:r>
              <a:rPr lang="en-GB" altLang="nl-NL" sz="2800" i="1" smtClean="0"/>
              <a:t>P</a:t>
            </a:r>
            <a:r>
              <a:rPr lang="en-GB" altLang="nl-NL" sz="2800" i="1" baseline="-25000" smtClean="0"/>
              <a:t>x</a:t>
            </a:r>
            <a:r>
              <a:rPr lang="en-GB" altLang="nl-NL" sz="2800" i="1" smtClean="0"/>
              <a:t> </a:t>
            </a:r>
            <a:r>
              <a:rPr lang="en-GB" altLang="nl-NL" sz="2800" i="1" smtClean="0">
                <a:sym typeface="Symbol" pitchFamily="18" charset="2"/>
              </a:rPr>
              <a:t></a:t>
            </a:r>
            <a:r>
              <a:rPr lang="en-GB" altLang="nl-NL" sz="2800" i="1" smtClean="0"/>
              <a:t> F</a:t>
            </a:r>
            <a:r>
              <a:rPr lang="en-GB" altLang="nl-NL" sz="2800" i="1" baseline="-25000" smtClean="0"/>
              <a:t>x</a:t>
            </a:r>
            <a:r>
              <a:rPr lang="en-GB" altLang="nl-NL" sz="2800" smtClean="0"/>
              <a:t>),   </a:t>
            </a:r>
          </a:p>
          <a:p>
            <a:pPr eaLnBrk="1" hangingPunct="1">
              <a:buFontTx/>
              <a:buNone/>
            </a:pPr>
            <a:r>
              <a:rPr lang="en-GB" altLang="nl-NL" sz="2800" smtClean="0"/>
              <a:t>     </a:t>
            </a:r>
            <a:r>
              <a:rPr lang="en-GB" altLang="nl-NL" sz="2800" i="1" smtClean="0"/>
              <a:t>P</a:t>
            </a:r>
            <a:r>
              <a:rPr lang="en-GB" altLang="nl-NL" sz="2800" i="1" baseline="-25000" smtClean="0"/>
              <a:t>y</a:t>
            </a:r>
            <a:r>
              <a:rPr lang="en-GB" altLang="nl-NL" sz="2800" i="1" smtClean="0"/>
              <a:t>’= F</a:t>
            </a:r>
            <a:r>
              <a:rPr lang="en-GB" altLang="nl-NL" sz="2800" i="1" baseline="-25000" smtClean="0"/>
              <a:t>y</a:t>
            </a:r>
            <a:r>
              <a:rPr lang="en-GB" altLang="nl-NL" sz="2800" i="1" smtClean="0"/>
              <a:t> + s</a:t>
            </a:r>
            <a:r>
              <a:rPr lang="en-GB" altLang="nl-NL" sz="2800" i="1" baseline="-25000" smtClean="0"/>
              <a:t>y</a:t>
            </a:r>
            <a:r>
              <a:rPr lang="en-GB" altLang="nl-NL" sz="2800" i="1" smtClean="0"/>
              <a:t> </a:t>
            </a:r>
            <a:r>
              <a:rPr lang="en-GB" altLang="nl-NL" sz="2800" smtClean="0"/>
              <a:t>(</a:t>
            </a:r>
            <a:r>
              <a:rPr lang="en-GB" altLang="nl-NL" sz="2800" i="1" smtClean="0"/>
              <a:t>P</a:t>
            </a:r>
            <a:r>
              <a:rPr lang="en-GB" altLang="nl-NL" sz="2800" i="1" baseline="-25000" smtClean="0"/>
              <a:t>y</a:t>
            </a:r>
            <a:r>
              <a:rPr lang="en-GB" altLang="nl-NL" sz="2800" i="1" smtClean="0"/>
              <a:t> </a:t>
            </a:r>
            <a:r>
              <a:rPr lang="en-GB" altLang="nl-NL" sz="2800" i="1" smtClean="0">
                <a:sym typeface="Symbol" pitchFamily="18" charset="2"/>
              </a:rPr>
              <a:t></a:t>
            </a:r>
            <a:r>
              <a:rPr lang="en-GB" altLang="nl-NL" sz="2800" i="1" smtClean="0"/>
              <a:t> F</a:t>
            </a:r>
            <a:r>
              <a:rPr lang="en-GB" altLang="nl-NL" sz="2800" i="1" baseline="-25000" smtClean="0"/>
              <a:t>y</a:t>
            </a:r>
            <a:r>
              <a:rPr lang="en-GB" altLang="nl-NL" sz="2800" smtClean="0"/>
              <a:t>)</a:t>
            </a:r>
            <a:r>
              <a:rPr lang="en-GB" altLang="nl-NL" sz="2800" i="1" smtClean="0"/>
              <a:t> </a:t>
            </a:r>
          </a:p>
          <a:p>
            <a:pPr eaLnBrk="1" hangingPunct="1">
              <a:buFontTx/>
              <a:buNone/>
            </a:pPr>
            <a:endParaRPr lang="en-GB" altLang="nl-NL" sz="2800" smtClean="0"/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6019800" y="2209800"/>
            <a:ext cx="2284413" cy="2209800"/>
            <a:chOff x="3695" y="2352"/>
            <a:chExt cx="1056" cy="960"/>
          </a:xfrm>
        </p:grpSpPr>
        <p:sp>
          <p:nvSpPr>
            <p:cNvPr id="11292" name="Line 5"/>
            <p:cNvSpPr>
              <a:spLocks noChangeShapeType="1"/>
            </p:cNvSpPr>
            <p:nvPr/>
          </p:nvSpPr>
          <p:spPr bwMode="auto">
            <a:xfrm>
              <a:off x="3695" y="33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293" name="Line 6"/>
            <p:cNvSpPr>
              <a:spLocks noChangeShapeType="1"/>
            </p:cNvSpPr>
            <p:nvPr/>
          </p:nvSpPr>
          <p:spPr bwMode="auto">
            <a:xfrm flipV="1">
              <a:off x="3695" y="2352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7986713" y="3962400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x</a:t>
            </a:r>
          </a:p>
        </p:txBody>
      </p:sp>
      <p:sp>
        <p:nvSpPr>
          <p:cNvPr id="11270" name="Text Box 8"/>
          <p:cNvSpPr txBox="1">
            <a:spLocks noChangeArrowheads="1"/>
          </p:cNvSpPr>
          <p:nvPr/>
        </p:nvSpPr>
        <p:spPr bwMode="auto">
          <a:xfrm>
            <a:off x="6019800" y="1981200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y</a:t>
            </a:r>
          </a:p>
        </p:txBody>
      </p:sp>
      <p:sp>
        <p:nvSpPr>
          <p:cNvPr id="11271" name="Oval 9"/>
          <p:cNvSpPr>
            <a:spLocks noChangeArrowheads="1"/>
          </p:cNvSpPr>
          <p:nvPr/>
        </p:nvSpPr>
        <p:spPr bwMode="auto">
          <a:xfrm>
            <a:off x="7089775" y="3048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11272" name="Text Box 10"/>
          <p:cNvSpPr txBox="1">
            <a:spLocks noChangeArrowheads="1"/>
          </p:cNvSpPr>
          <p:nvPr/>
        </p:nvSpPr>
        <p:spPr bwMode="auto">
          <a:xfrm>
            <a:off x="6784975" y="2667000"/>
            <a:ext cx="446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b="1"/>
              <a:t> P</a:t>
            </a:r>
          </a:p>
        </p:txBody>
      </p:sp>
      <p:sp>
        <p:nvSpPr>
          <p:cNvPr id="11273" name="Line 11"/>
          <p:cNvSpPr>
            <a:spLocks noChangeShapeType="1"/>
          </p:cNvSpPr>
          <p:nvPr/>
        </p:nvSpPr>
        <p:spPr bwMode="auto">
          <a:xfrm flipV="1">
            <a:off x="6403975" y="2362200"/>
            <a:ext cx="1385888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5" name="Text Box 14"/>
          <p:cNvSpPr txBox="1">
            <a:spLocks noChangeArrowheads="1"/>
          </p:cNvSpPr>
          <p:nvPr/>
        </p:nvSpPr>
        <p:spPr bwMode="auto">
          <a:xfrm>
            <a:off x="7986713" y="3962400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x</a:t>
            </a:r>
          </a:p>
        </p:txBody>
      </p:sp>
      <p:sp>
        <p:nvSpPr>
          <p:cNvPr id="11276" name="Oval 15"/>
          <p:cNvSpPr>
            <a:spLocks noChangeArrowheads="1"/>
          </p:cNvSpPr>
          <p:nvPr/>
        </p:nvSpPr>
        <p:spPr bwMode="auto">
          <a:xfrm>
            <a:off x="7089775" y="3048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11277" name="Oval 16"/>
          <p:cNvSpPr>
            <a:spLocks noChangeArrowheads="1"/>
          </p:cNvSpPr>
          <p:nvPr/>
        </p:nvSpPr>
        <p:spPr bwMode="auto">
          <a:xfrm>
            <a:off x="7732713" y="2338388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11278" name="Text Box 17"/>
          <p:cNvSpPr txBox="1">
            <a:spLocks noChangeArrowheads="1"/>
          </p:cNvSpPr>
          <p:nvPr/>
        </p:nvSpPr>
        <p:spPr bwMode="auto">
          <a:xfrm>
            <a:off x="7775575" y="2057400"/>
            <a:ext cx="4714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b="1"/>
              <a:t>P’</a:t>
            </a:r>
          </a:p>
        </p:txBody>
      </p:sp>
      <p:sp>
        <p:nvSpPr>
          <p:cNvPr id="11279" name="Line 18"/>
          <p:cNvSpPr>
            <a:spLocks noChangeShapeType="1"/>
          </p:cNvSpPr>
          <p:nvPr/>
        </p:nvSpPr>
        <p:spPr bwMode="auto">
          <a:xfrm flipV="1">
            <a:off x="6389688" y="3352800"/>
            <a:ext cx="1385887" cy="531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80" name="Oval 19"/>
          <p:cNvSpPr>
            <a:spLocks noChangeArrowheads="1"/>
          </p:cNvSpPr>
          <p:nvPr/>
        </p:nvSpPr>
        <p:spPr bwMode="auto">
          <a:xfrm>
            <a:off x="7727950" y="3328988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11281" name="Text Box 20"/>
          <p:cNvSpPr txBox="1">
            <a:spLocks noChangeArrowheads="1"/>
          </p:cNvSpPr>
          <p:nvPr/>
        </p:nvSpPr>
        <p:spPr bwMode="auto">
          <a:xfrm>
            <a:off x="7775575" y="3048000"/>
            <a:ext cx="5222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b="1"/>
              <a:t>Q’</a:t>
            </a:r>
          </a:p>
        </p:txBody>
      </p:sp>
      <p:sp>
        <p:nvSpPr>
          <p:cNvPr id="11282" name="Oval 21"/>
          <p:cNvSpPr>
            <a:spLocks noChangeArrowheads="1"/>
          </p:cNvSpPr>
          <p:nvPr/>
        </p:nvSpPr>
        <p:spPr bwMode="auto">
          <a:xfrm>
            <a:off x="7097713" y="356552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11283" name="Text Box 22"/>
          <p:cNvSpPr txBox="1">
            <a:spLocks noChangeArrowheads="1"/>
          </p:cNvSpPr>
          <p:nvPr/>
        </p:nvSpPr>
        <p:spPr bwMode="auto">
          <a:xfrm>
            <a:off x="7165975" y="3429000"/>
            <a:ext cx="420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b="1"/>
              <a:t>Q</a:t>
            </a:r>
          </a:p>
        </p:txBody>
      </p:sp>
      <p:sp>
        <p:nvSpPr>
          <p:cNvPr id="11284" name="Oval 23"/>
          <p:cNvSpPr>
            <a:spLocks noChangeArrowheads="1"/>
          </p:cNvSpPr>
          <p:nvPr/>
        </p:nvSpPr>
        <p:spPr bwMode="auto">
          <a:xfrm>
            <a:off x="7097713" y="356552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11285" name="Line 24"/>
          <p:cNvSpPr>
            <a:spLocks noChangeShapeType="1"/>
          </p:cNvSpPr>
          <p:nvPr/>
        </p:nvSpPr>
        <p:spPr bwMode="auto">
          <a:xfrm flipV="1">
            <a:off x="7135813" y="307816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86" name="Line 25"/>
          <p:cNvSpPr>
            <a:spLocks noChangeShapeType="1"/>
          </p:cNvSpPr>
          <p:nvPr/>
        </p:nvSpPr>
        <p:spPr bwMode="auto">
          <a:xfrm flipV="1">
            <a:off x="7772400" y="2362200"/>
            <a:ext cx="3175" cy="993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87" name="Line 26"/>
          <p:cNvSpPr>
            <a:spLocks noChangeShapeType="1"/>
          </p:cNvSpPr>
          <p:nvPr/>
        </p:nvSpPr>
        <p:spPr bwMode="auto">
          <a:xfrm flipV="1">
            <a:off x="7197725" y="2895600"/>
            <a:ext cx="501650" cy="4508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88" name="Oval 27"/>
          <p:cNvSpPr>
            <a:spLocks noChangeArrowheads="1"/>
          </p:cNvSpPr>
          <p:nvPr/>
        </p:nvSpPr>
        <p:spPr bwMode="auto">
          <a:xfrm>
            <a:off x="6370638" y="385286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11289" name="Line 28"/>
          <p:cNvSpPr>
            <a:spLocks noChangeShapeType="1"/>
          </p:cNvSpPr>
          <p:nvPr/>
        </p:nvSpPr>
        <p:spPr bwMode="auto">
          <a:xfrm flipV="1">
            <a:off x="6037263" y="3881438"/>
            <a:ext cx="366712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90" name="Text Box 29"/>
          <p:cNvSpPr txBox="1">
            <a:spLocks noChangeArrowheads="1"/>
          </p:cNvSpPr>
          <p:nvPr/>
        </p:nvSpPr>
        <p:spPr bwMode="auto">
          <a:xfrm>
            <a:off x="6172200" y="3429000"/>
            <a:ext cx="3698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b="1"/>
              <a:t>F</a:t>
            </a:r>
          </a:p>
        </p:txBody>
      </p:sp>
      <p:sp>
        <p:nvSpPr>
          <p:cNvPr id="11291" name="Text Box 30"/>
          <p:cNvSpPr txBox="1">
            <a:spLocks noChangeArrowheads="1"/>
          </p:cNvSpPr>
          <p:nvPr/>
        </p:nvSpPr>
        <p:spPr bwMode="auto">
          <a:xfrm>
            <a:off x="6140450" y="3048000"/>
            <a:ext cx="7985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b="1"/>
              <a:t> P</a:t>
            </a:r>
            <a:r>
              <a:rPr lang="en-GB" altLang="nl-NL" b="1">
                <a:sym typeface="Symbol" pitchFamily="18" charset="2"/>
              </a:rPr>
              <a:t></a:t>
            </a:r>
            <a:r>
              <a:rPr lang="en-GB" altLang="nl-NL" b="1"/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 smtClean="0"/>
              <a:t>Transformations</a:t>
            </a:r>
            <a:endParaRPr lang="en-GB" altLang="nl-NL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nl-NL" smtClean="0"/>
              <a:t>Translate with </a:t>
            </a:r>
            <a:r>
              <a:rPr lang="en-GB" altLang="nl-NL" b="1" smtClean="0"/>
              <a:t>V</a:t>
            </a:r>
            <a:r>
              <a:rPr lang="en-GB" altLang="nl-NL" smtClean="0"/>
              <a:t>:</a:t>
            </a:r>
          </a:p>
          <a:p>
            <a:pPr marL="819150" lvl="1" eaLnBrk="1" hangingPunct="1">
              <a:buFontTx/>
              <a:buNone/>
            </a:pPr>
            <a:r>
              <a:rPr lang="en-GB" altLang="nl-NL" b="1" smtClean="0"/>
              <a:t>T</a:t>
            </a:r>
            <a:r>
              <a:rPr lang="en-GB" altLang="nl-NL" smtClean="0"/>
              <a:t> = </a:t>
            </a:r>
            <a:r>
              <a:rPr lang="en-GB" altLang="nl-NL" b="1" smtClean="0"/>
              <a:t>P </a:t>
            </a:r>
            <a:r>
              <a:rPr lang="en-GB" altLang="nl-NL" smtClean="0"/>
              <a:t>+ </a:t>
            </a:r>
            <a:r>
              <a:rPr lang="en-GB" altLang="nl-NL" b="1" smtClean="0"/>
              <a:t>V</a:t>
            </a:r>
          </a:p>
          <a:p>
            <a:pPr eaLnBrk="1" hangingPunct="1"/>
            <a:r>
              <a:rPr lang="en-GB" altLang="nl-NL" smtClean="0"/>
              <a:t>Schale with factor </a:t>
            </a:r>
            <a:r>
              <a:rPr lang="en-GB" altLang="nl-NL" i="1" smtClean="0"/>
              <a:t>s</a:t>
            </a:r>
            <a:r>
              <a:rPr lang="en-GB" altLang="nl-NL" baseline="-25000" smtClean="0"/>
              <a:t>x</a:t>
            </a:r>
            <a:r>
              <a:rPr lang="en-GB" altLang="nl-NL" smtClean="0"/>
              <a:t> = </a:t>
            </a:r>
            <a:r>
              <a:rPr lang="en-GB" altLang="nl-NL" i="1" smtClean="0"/>
              <a:t>s</a:t>
            </a:r>
            <a:r>
              <a:rPr lang="en-GB" altLang="nl-NL" baseline="-25000" smtClean="0"/>
              <a:t>y</a:t>
            </a:r>
            <a:r>
              <a:rPr lang="en-GB" altLang="nl-NL" smtClean="0"/>
              <a:t> =</a:t>
            </a:r>
            <a:r>
              <a:rPr lang="en-GB" altLang="nl-NL" i="1" smtClean="0"/>
              <a:t>s</a:t>
            </a:r>
            <a:r>
              <a:rPr lang="en-GB" altLang="nl-NL" smtClean="0"/>
              <a:t>:</a:t>
            </a:r>
            <a:endParaRPr lang="en-GB" altLang="nl-NL" i="1" smtClean="0"/>
          </a:p>
          <a:p>
            <a:pPr marL="819150" lvl="1" eaLnBrk="1" hangingPunct="1">
              <a:buFontTx/>
              <a:buNone/>
            </a:pPr>
            <a:r>
              <a:rPr lang="en-GB" altLang="nl-NL" b="1" smtClean="0"/>
              <a:t>S</a:t>
            </a:r>
            <a:r>
              <a:rPr lang="en-GB" altLang="nl-NL" smtClean="0"/>
              <a:t> = </a:t>
            </a:r>
            <a:r>
              <a:rPr lang="en-GB" altLang="nl-NL" i="1" smtClean="0"/>
              <a:t>s</a:t>
            </a:r>
            <a:r>
              <a:rPr lang="en-GB" altLang="nl-NL" b="1" smtClean="0"/>
              <a:t>P</a:t>
            </a:r>
          </a:p>
          <a:p>
            <a:pPr eaLnBrk="1" hangingPunct="1"/>
            <a:r>
              <a:rPr lang="en-GB" altLang="nl-NL" smtClean="0"/>
              <a:t>Rotate over angle </a:t>
            </a:r>
            <a:r>
              <a:rPr lang="en-GB" altLang="nl-NL" smtClean="0">
                <a:latin typeface="Symbol" pitchFamily="18" charset="2"/>
              </a:rPr>
              <a:t>a:</a:t>
            </a:r>
          </a:p>
          <a:p>
            <a:pPr marL="819150" lvl="1" eaLnBrk="1" hangingPunct="1">
              <a:buFontTx/>
              <a:buNone/>
            </a:pPr>
            <a:r>
              <a:rPr lang="en-GB" altLang="nl-NL" i="1" smtClean="0"/>
              <a:t>R’</a:t>
            </a:r>
            <a:r>
              <a:rPr lang="en-GB" altLang="nl-NL" baseline="-25000" smtClean="0"/>
              <a:t>x </a:t>
            </a:r>
            <a:r>
              <a:rPr lang="en-GB" altLang="nl-NL" smtClean="0"/>
              <a:t>= cos </a:t>
            </a:r>
            <a:r>
              <a:rPr lang="en-GB" altLang="nl-NL" smtClean="0">
                <a:latin typeface="Symbol" pitchFamily="18" charset="2"/>
              </a:rPr>
              <a:t>a</a:t>
            </a:r>
            <a:r>
              <a:rPr lang="en-GB" altLang="nl-NL" smtClean="0"/>
              <a:t> </a:t>
            </a:r>
            <a:r>
              <a:rPr lang="en-GB" altLang="nl-NL" i="1" smtClean="0"/>
              <a:t>P</a:t>
            </a:r>
            <a:r>
              <a:rPr lang="en-GB" altLang="nl-NL" baseline="-25000" smtClean="0"/>
              <a:t>x </a:t>
            </a:r>
            <a:r>
              <a:rPr lang="en-GB" altLang="nl-NL" i="1" smtClean="0">
                <a:sym typeface="Symbol" pitchFamily="18" charset="2"/>
              </a:rPr>
              <a:t></a:t>
            </a:r>
            <a:r>
              <a:rPr lang="en-GB" altLang="nl-NL" smtClean="0"/>
              <a:t> sin </a:t>
            </a:r>
            <a:r>
              <a:rPr lang="en-GB" altLang="nl-NL" smtClean="0">
                <a:latin typeface="Symbol" pitchFamily="18" charset="2"/>
              </a:rPr>
              <a:t>a</a:t>
            </a:r>
            <a:r>
              <a:rPr lang="en-GB" altLang="nl-NL" smtClean="0"/>
              <a:t> </a:t>
            </a:r>
            <a:r>
              <a:rPr lang="en-GB" altLang="nl-NL" i="1" smtClean="0"/>
              <a:t>P</a:t>
            </a:r>
            <a:r>
              <a:rPr lang="en-GB" altLang="nl-NL" baseline="-25000" smtClean="0"/>
              <a:t>y</a:t>
            </a:r>
            <a:endParaRPr lang="en-GB" altLang="nl-NL" b="1" smtClean="0"/>
          </a:p>
          <a:p>
            <a:pPr marL="819150" lvl="1" eaLnBrk="1" hangingPunct="1">
              <a:buFontTx/>
              <a:buNone/>
            </a:pPr>
            <a:r>
              <a:rPr lang="en-GB" altLang="nl-NL" i="1" smtClean="0"/>
              <a:t>R’</a:t>
            </a:r>
            <a:r>
              <a:rPr lang="en-GB" altLang="nl-NL" baseline="-25000" smtClean="0"/>
              <a:t>y  </a:t>
            </a:r>
            <a:r>
              <a:rPr lang="en-GB" altLang="nl-NL" smtClean="0"/>
              <a:t>= sin </a:t>
            </a:r>
            <a:r>
              <a:rPr lang="en-GB" altLang="nl-NL" smtClean="0">
                <a:latin typeface="Symbol" pitchFamily="18" charset="2"/>
              </a:rPr>
              <a:t>a</a:t>
            </a:r>
            <a:r>
              <a:rPr lang="en-GB" altLang="nl-NL" smtClean="0"/>
              <a:t> </a:t>
            </a:r>
            <a:r>
              <a:rPr lang="en-GB" altLang="nl-NL" i="1" smtClean="0"/>
              <a:t>P</a:t>
            </a:r>
            <a:r>
              <a:rPr lang="en-GB" altLang="nl-NL" baseline="-25000" smtClean="0"/>
              <a:t>x  </a:t>
            </a:r>
            <a:r>
              <a:rPr lang="en-GB" altLang="nl-NL" smtClean="0"/>
              <a:t>+ cos </a:t>
            </a:r>
            <a:r>
              <a:rPr lang="en-GB" altLang="nl-NL" smtClean="0">
                <a:latin typeface="Symbol" pitchFamily="18" charset="2"/>
              </a:rPr>
              <a:t>a</a:t>
            </a:r>
            <a:r>
              <a:rPr lang="en-GB" altLang="nl-NL" smtClean="0"/>
              <a:t> </a:t>
            </a:r>
            <a:r>
              <a:rPr lang="en-GB" altLang="nl-NL" i="1" smtClean="0"/>
              <a:t>P</a:t>
            </a:r>
            <a:r>
              <a:rPr lang="en-GB" altLang="nl-NL" baseline="-25000" smtClean="0"/>
              <a:t>y</a:t>
            </a:r>
          </a:p>
        </p:txBody>
      </p:sp>
      <p:grpSp>
        <p:nvGrpSpPr>
          <p:cNvPr id="12292" name="Group 22"/>
          <p:cNvGrpSpPr>
            <a:grpSpLocks/>
          </p:cNvGrpSpPr>
          <p:nvPr/>
        </p:nvGrpSpPr>
        <p:grpSpPr bwMode="auto">
          <a:xfrm>
            <a:off x="6019800" y="1981200"/>
            <a:ext cx="2286000" cy="2514600"/>
            <a:chOff x="3552" y="2208"/>
            <a:chExt cx="1440" cy="1584"/>
          </a:xfrm>
        </p:grpSpPr>
        <p:grpSp>
          <p:nvGrpSpPr>
            <p:cNvPr id="12294" name="Group 4"/>
            <p:cNvGrpSpPr>
              <a:grpSpLocks/>
            </p:cNvGrpSpPr>
            <p:nvPr/>
          </p:nvGrpSpPr>
          <p:grpSpPr bwMode="auto">
            <a:xfrm>
              <a:off x="3552" y="2352"/>
              <a:ext cx="1439" cy="1392"/>
              <a:chOff x="3695" y="2352"/>
              <a:chExt cx="1056" cy="960"/>
            </a:xfrm>
          </p:grpSpPr>
          <p:sp>
            <p:nvSpPr>
              <p:cNvPr id="12309" name="Line 5"/>
              <p:cNvSpPr>
                <a:spLocks noChangeShapeType="1"/>
              </p:cNvSpPr>
              <p:nvPr/>
            </p:nvSpPr>
            <p:spPr bwMode="auto">
              <a:xfrm>
                <a:off x="3695" y="3312"/>
                <a:ext cx="10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10" name="Line 6"/>
              <p:cNvSpPr>
                <a:spLocks noChangeShapeType="1"/>
              </p:cNvSpPr>
              <p:nvPr/>
            </p:nvSpPr>
            <p:spPr bwMode="auto">
              <a:xfrm flipV="1">
                <a:off x="3695" y="2352"/>
                <a:ext cx="0" cy="9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2295" name="Text Box 7"/>
            <p:cNvSpPr txBox="1">
              <a:spLocks noChangeArrowheads="1"/>
            </p:cNvSpPr>
            <p:nvPr/>
          </p:nvSpPr>
          <p:spPr bwMode="auto">
            <a:xfrm>
              <a:off x="4791" y="3456"/>
              <a:ext cx="201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nl-NL" i="1"/>
                <a:t>x</a:t>
              </a:r>
            </a:p>
          </p:txBody>
        </p:sp>
        <p:sp>
          <p:nvSpPr>
            <p:cNvPr id="12296" name="Text Box 8"/>
            <p:cNvSpPr txBox="1">
              <a:spLocks noChangeArrowheads="1"/>
            </p:cNvSpPr>
            <p:nvPr/>
          </p:nvSpPr>
          <p:spPr bwMode="auto">
            <a:xfrm>
              <a:off x="3552" y="2208"/>
              <a:ext cx="201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nl-NL" i="1"/>
                <a:t>y</a:t>
              </a:r>
            </a:p>
          </p:txBody>
        </p:sp>
        <p:sp>
          <p:nvSpPr>
            <p:cNvPr id="12297" name="Oval 9"/>
            <p:cNvSpPr>
              <a:spLocks noChangeArrowheads="1"/>
            </p:cNvSpPr>
            <p:nvPr/>
          </p:nvSpPr>
          <p:spPr bwMode="auto">
            <a:xfrm>
              <a:off x="3984" y="3216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12298" name="Oval 10"/>
            <p:cNvSpPr>
              <a:spLocks noChangeArrowheads="1"/>
            </p:cNvSpPr>
            <p:nvPr/>
          </p:nvSpPr>
          <p:spPr bwMode="auto">
            <a:xfrm>
              <a:off x="4656" y="2496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12299" name="Text Box 11"/>
            <p:cNvSpPr txBox="1">
              <a:spLocks noChangeArrowheads="1"/>
            </p:cNvSpPr>
            <p:nvPr/>
          </p:nvSpPr>
          <p:spPr bwMode="auto">
            <a:xfrm>
              <a:off x="3984" y="3168"/>
              <a:ext cx="23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nl-NL" b="1"/>
                <a:t>P</a:t>
              </a:r>
            </a:p>
          </p:txBody>
        </p:sp>
        <p:sp>
          <p:nvSpPr>
            <p:cNvPr id="12300" name="Text Box 12"/>
            <p:cNvSpPr txBox="1">
              <a:spLocks noChangeArrowheads="1"/>
            </p:cNvSpPr>
            <p:nvPr/>
          </p:nvSpPr>
          <p:spPr bwMode="auto">
            <a:xfrm>
              <a:off x="4704" y="2736"/>
              <a:ext cx="24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nl-NL" b="1"/>
                <a:t>T</a:t>
              </a:r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 flipV="1">
              <a:off x="4032" y="2928"/>
              <a:ext cx="62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02" name="Oval 14"/>
            <p:cNvSpPr>
              <a:spLocks noChangeArrowheads="1"/>
            </p:cNvSpPr>
            <p:nvPr/>
          </p:nvSpPr>
          <p:spPr bwMode="auto">
            <a:xfrm>
              <a:off x="4656" y="288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12303" name="Line 15"/>
            <p:cNvSpPr>
              <a:spLocks noChangeShapeType="1"/>
            </p:cNvSpPr>
            <p:nvPr/>
          </p:nvSpPr>
          <p:spPr bwMode="auto">
            <a:xfrm flipV="1">
              <a:off x="3552" y="2544"/>
              <a:ext cx="1104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04" name="Text Box 16"/>
            <p:cNvSpPr txBox="1">
              <a:spLocks noChangeArrowheads="1"/>
            </p:cNvSpPr>
            <p:nvPr/>
          </p:nvSpPr>
          <p:spPr bwMode="auto">
            <a:xfrm>
              <a:off x="4704" y="2352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nl-NL" b="1"/>
                <a:t>S</a:t>
              </a:r>
            </a:p>
          </p:txBody>
        </p:sp>
        <p:sp>
          <p:nvSpPr>
            <p:cNvPr id="12305" name="Arc 17"/>
            <p:cNvSpPr>
              <a:spLocks/>
            </p:cNvSpPr>
            <p:nvPr/>
          </p:nvSpPr>
          <p:spPr bwMode="auto">
            <a:xfrm flipV="1">
              <a:off x="3552" y="3110"/>
              <a:ext cx="452" cy="682"/>
            </a:xfrm>
            <a:custGeom>
              <a:avLst/>
              <a:gdLst>
                <a:gd name="T0" fmla="*/ 0 w 13555"/>
                <a:gd name="T1" fmla="*/ 0 h 20451"/>
                <a:gd name="T2" fmla="*/ 0 w 13555"/>
                <a:gd name="T3" fmla="*/ 0 h 20451"/>
                <a:gd name="T4" fmla="*/ 0 w 13555"/>
                <a:gd name="T5" fmla="*/ 0 h 20451"/>
                <a:gd name="T6" fmla="*/ 0 60000 65536"/>
                <a:gd name="T7" fmla="*/ 0 60000 65536"/>
                <a:gd name="T8" fmla="*/ 0 60000 65536"/>
                <a:gd name="T9" fmla="*/ 0 w 13555"/>
                <a:gd name="T10" fmla="*/ 0 h 20451"/>
                <a:gd name="T11" fmla="*/ 13555 w 13555"/>
                <a:gd name="T12" fmla="*/ 20451 h 204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555" h="20451" fill="none" extrusionOk="0">
                  <a:moveTo>
                    <a:pt x="13555" y="16817"/>
                  </a:moveTo>
                  <a:cubicBezTo>
                    <a:pt x="11583" y="18406"/>
                    <a:pt x="9348" y="19636"/>
                    <a:pt x="6951" y="20451"/>
                  </a:cubicBezTo>
                </a:path>
                <a:path w="13555" h="20451" stroke="0" extrusionOk="0">
                  <a:moveTo>
                    <a:pt x="13555" y="16817"/>
                  </a:moveTo>
                  <a:cubicBezTo>
                    <a:pt x="11583" y="18406"/>
                    <a:pt x="9348" y="19636"/>
                    <a:pt x="6951" y="20451"/>
                  </a:cubicBezTo>
                  <a:lnTo>
                    <a:pt x="0" y="0"/>
                  </a:lnTo>
                  <a:lnTo>
                    <a:pt x="13555" y="1681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06" name="Oval 18"/>
            <p:cNvSpPr>
              <a:spLocks noChangeArrowheads="1"/>
            </p:cNvSpPr>
            <p:nvPr/>
          </p:nvSpPr>
          <p:spPr bwMode="auto">
            <a:xfrm>
              <a:off x="3744" y="3072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 flipV="1">
              <a:off x="3552" y="3024"/>
              <a:ext cx="24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08" name="Text Box 20"/>
            <p:cNvSpPr txBox="1">
              <a:spLocks noChangeArrowheads="1"/>
            </p:cNvSpPr>
            <p:nvPr/>
          </p:nvSpPr>
          <p:spPr bwMode="auto">
            <a:xfrm>
              <a:off x="3591" y="2822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nl-NL" b="1"/>
                <a:t>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 smtClean="0"/>
              <a:t>Transformations…</a:t>
            </a:r>
            <a:endParaRPr lang="en-GB" altLang="nl-NL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nl-NL" smtClean="0"/>
              <a:t>Messy!</a:t>
            </a:r>
          </a:p>
          <a:p>
            <a:pPr eaLnBrk="1" hangingPunct="1"/>
            <a:r>
              <a:rPr lang="en-GB" altLang="nl-NL" smtClean="0"/>
              <a:t>Transformations with respect to points: even more messy!</a:t>
            </a:r>
          </a:p>
          <a:p>
            <a:pPr eaLnBrk="1" hangingPunct="1"/>
            <a:r>
              <a:rPr lang="en-GB" altLang="nl-NL" smtClean="0"/>
              <a:t>How to combine transformations?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NL" smtClean="0"/>
              <a:t>Homogeneous coordinates 1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nl-NL" smtClean="0"/>
              <a:t>Uniform representation of translation, rotation, scaling</a:t>
            </a:r>
          </a:p>
          <a:p>
            <a:pPr eaLnBrk="1" hangingPunct="1"/>
            <a:r>
              <a:rPr lang="en-GB" altLang="nl-NL" smtClean="0"/>
              <a:t>Uniforme representation of points and vectors</a:t>
            </a:r>
          </a:p>
          <a:p>
            <a:pPr eaLnBrk="1" hangingPunct="1"/>
            <a:r>
              <a:rPr lang="en-GB" altLang="nl-NL" smtClean="0"/>
              <a:t>Compact representation of sequence of transformations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NL" smtClean="0"/>
              <a:t>Homogeneous coordinaten 2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nl-NL" smtClean="0"/>
              <a:t>Add extra coordinate:</a:t>
            </a:r>
          </a:p>
          <a:p>
            <a:pPr eaLnBrk="1" hangingPunct="1">
              <a:buFontTx/>
              <a:buNone/>
            </a:pPr>
            <a:r>
              <a:rPr lang="en-GB" altLang="nl-NL" b="1" smtClean="0"/>
              <a:t>    P </a:t>
            </a:r>
            <a:r>
              <a:rPr lang="en-GB" altLang="nl-NL" smtClean="0"/>
              <a:t>= (</a:t>
            </a:r>
            <a:r>
              <a:rPr lang="en-GB" altLang="nl-NL" i="1" smtClean="0"/>
              <a:t>p</a:t>
            </a:r>
            <a:r>
              <a:rPr lang="en-GB" altLang="nl-NL" baseline="-25000" smtClean="0"/>
              <a:t>x </a:t>
            </a:r>
            <a:r>
              <a:rPr lang="en-GB" altLang="nl-NL" smtClean="0"/>
              <a:t>, </a:t>
            </a:r>
            <a:r>
              <a:rPr lang="en-GB" altLang="nl-NL" i="1" smtClean="0"/>
              <a:t>p</a:t>
            </a:r>
            <a:r>
              <a:rPr lang="en-GB" altLang="nl-NL" baseline="-25000" smtClean="0"/>
              <a:t>y </a:t>
            </a:r>
            <a:r>
              <a:rPr lang="en-GB" altLang="nl-NL" smtClean="0"/>
              <a:t>, </a:t>
            </a:r>
            <a:r>
              <a:rPr lang="en-GB" altLang="nl-NL" i="1" smtClean="0"/>
              <a:t>p</a:t>
            </a:r>
            <a:r>
              <a:rPr lang="en-GB" altLang="nl-NL" baseline="-25000" smtClean="0"/>
              <a:t>h</a:t>
            </a:r>
            <a:r>
              <a:rPr lang="en-GB" altLang="nl-NL" smtClean="0"/>
              <a:t>)   or</a:t>
            </a:r>
          </a:p>
          <a:p>
            <a:pPr eaLnBrk="1" hangingPunct="1">
              <a:buFontTx/>
              <a:buNone/>
            </a:pPr>
            <a:r>
              <a:rPr lang="en-GB" altLang="nl-NL" smtClean="0"/>
              <a:t>    </a:t>
            </a:r>
            <a:r>
              <a:rPr lang="en-GB" altLang="nl-NL" b="1" smtClean="0"/>
              <a:t>x</a:t>
            </a:r>
            <a:r>
              <a:rPr lang="en-GB" altLang="nl-NL" smtClean="0"/>
              <a:t> = (</a:t>
            </a:r>
            <a:r>
              <a:rPr lang="en-GB" altLang="nl-NL" i="1" smtClean="0"/>
              <a:t>x, y, h</a:t>
            </a:r>
            <a:r>
              <a:rPr lang="en-GB" altLang="nl-NL" smtClean="0"/>
              <a:t>)</a:t>
            </a:r>
          </a:p>
          <a:p>
            <a:pPr eaLnBrk="1" hangingPunct="1"/>
            <a:r>
              <a:rPr lang="en-GB" altLang="nl-NL" smtClean="0"/>
              <a:t>Cartesian coordinates: divide by </a:t>
            </a:r>
            <a:r>
              <a:rPr lang="en-US" altLang="nl-NL" i="1" smtClean="0"/>
              <a:t>h</a:t>
            </a:r>
            <a:endParaRPr lang="en-GB" altLang="nl-NL" i="1" smtClean="0"/>
          </a:p>
          <a:p>
            <a:pPr eaLnBrk="1" hangingPunct="1">
              <a:buFontTx/>
              <a:buNone/>
            </a:pPr>
            <a:r>
              <a:rPr lang="en-GB" altLang="nl-NL" smtClean="0"/>
              <a:t>    </a:t>
            </a:r>
            <a:r>
              <a:rPr lang="en-GB" altLang="nl-NL" b="1" smtClean="0"/>
              <a:t>x </a:t>
            </a:r>
            <a:r>
              <a:rPr lang="en-GB" altLang="nl-NL" smtClean="0"/>
              <a:t>= (</a:t>
            </a:r>
            <a:r>
              <a:rPr lang="en-GB" altLang="nl-NL" i="1" smtClean="0"/>
              <a:t>x/h</a:t>
            </a:r>
            <a:r>
              <a:rPr lang="en-GB" altLang="nl-NL" smtClean="0"/>
              <a:t>, </a:t>
            </a:r>
            <a:r>
              <a:rPr lang="en-GB" altLang="nl-NL" i="1" smtClean="0"/>
              <a:t>y/h</a:t>
            </a:r>
            <a:r>
              <a:rPr lang="en-GB" altLang="nl-NL" smtClean="0"/>
              <a:t>)</a:t>
            </a:r>
          </a:p>
          <a:p>
            <a:pPr eaLnBrk="1" hangingPunct="1"/>
            <a:r>
              <a:rPr lang="en-GB" altLang="nl-NL" smtClean="0"/>
              <a:t>Points: </a:t>
            </a:r>
            <a:r>
              <a:rPr lang="en-GB" altLang="nl-NL" i="1" smtClean="0"/>
              <a:t>h </a:t>
            </a:r>
            <a:r>
              <a:rPr lang="en-GB" altLang="nl-NL" smtClean="0"/>
              <a:t>= 1 (for the time being…), </a:t>
            </a:r>
          </a:p>
          <a:p>
            <a:pPr eaLnBrk="1" hangingPunct="1">
              <a:buFontTx/>
              <a:buNone/>
            </a:pPr>
            <a:r>
              <a:rPr lang="en-GB" altLang="nl-NL" smtClean="0"/>
              <a:t>    vectors: </a:t>
            </a:r>
            <a:r>
              <a:rPr lang="en-GB" altLang="nl-NL" i="1" smtClean="0"/>
              <a:t>h </a:t>
            </a:r>
            <a:r>
              <a:rPr lang="en-GB" altLang="nl-NL" smtClean="0"/>
              <a:t>= 0 </a:t>
            </a:r>
          </a:p>
          <a:p>
            <a:pPr eaLnBrk="1" hangingPunct="1"/>
            <a:endParaRPr lang="en-GB" altLang="nl-N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9"/>
          <p:cNvGraphicFramePr>
            <a:graphicFrameLocks noChangeAspect="1"/>
          </p:cNvGraphicFramePr>
          <p:nvPr/>
        </p:nvGraphicFramePr>
        <p:xfrm>
          <a:off x="971550" y="1773238"/>
          <a:ext cx="3494088" cy="3600450"/>
        </p:xfrm>
        <a:graphic>
          <a:graphicData uri="http://schemas.openxmlformats.org/presentationml/2006/ole">
            <p:oleObj spid="_x0000_s16386" name="Equation" r:id="rId3" imgW="1257300" imgH="1295400" progId="Equation.3">
              <p:embed/>
            </p:oleObj>
          </a:graphicData>
        </a:graphic>
      </p:graphicFrame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NL" smtClean="0"/>
              <a:t>Translation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7"/>
          <p:cNvGraphicFramePr>
            <a:graphicFrameLocks noChangeAspect="1"/>
          </p:cNvGraphicFramePr>
          <p:nvPr/>
        </p:nvGraphicFramePr>
        <p:xfrm>
          <a:off x="1069975" y="1773238"/>
          <a:ext cx="4797425" cy="3527425"/>
        </p:xfrm>
        <a:graphic>
          <a:graphicData uri="http://schemas.openxmlformats.org/presentationml/2006/ole">
            <p:oleObj spid="_x0000_s17410" name="Equation" r:id="rId3" imgW="1727200" imgH="1270000" progId="Equation.3">
              <p:embed/>
            </p:oleObj>
          </a:graphicData>
        </a:graphic>
      </p:graphicFrame>
      <p:sp>
        <p:nvSpPr>
          <p:cNvPr id="1741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NL" smtClean="0"/>
              <a:t>Rotation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NL" smtClean="0"/>
              <a:t>Scaling matrix</a:t>
            </a:r>
          </a:p>
        </p:txBody>
      </p:sp>
      <p:graphicFrame>
        <p:nvGraphicFramePr>
          <p:cNvPr id="18436" name="Object 5"/>
          <p:cNvGraphicFramePr>
            <a:graphicFrameLocks noChangeAspect="1"/>
          </p:cNvGraphicFramePr>
          <p:nvPr/>
        </p:nvGraphicFramePr>
        <p:xfrm>
          <a:off x="900113" y="1773238"/>
          <a:ext cx="3743325" cy="4203700"/>
        </p:xfrm>
        <a:graphic>
          <a:graphicData uri="http://schemas.openxmlformats.org/presentationml/2006/ole">
            <p:oleObj spid="_x0000_s18436" name="Equation" r:id="rId3" imgW="1346200" imgH="1511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 smtClean="0"/>
              <a:t>Inverse transformations</a:t>
            </a:r>
            <a:endParaRPr lang="en-GB" altLang="nl-NL" smtClean="0"/>
          </a:p>
        </p:txBody>
      </p:sp>
      <p:graphicFrame>
        <p:nvGraphicFramePr>
          <p:cNvPr id="19460" name="Object 5"/>
          <p:cNvGraphicFramePr>
            <a:graphicFrameLocks noChangeAspect="1"/>
          </p:cNvGraphicFramePr>
          <p:nvPr/>
        </p:nvGraphicFramePr>
        <p:xfrm>
          <a:off x="900113" y="1844675"/>
          <a:ext cx="4248150" cy="4283075"/>
        </p:xfrm>
        <a:graphic>
          <a:graphicData uri="http://schemas.openxmlformats.org/presentationml/2006/ole">
            <p:oleObj spid="_x0000_s19460" name="Equation" r:id="rId3" imgW="1536700" imgH="1549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6"/>
          <p:cNvGraphicFramePr>
            <a:graphicFrameLocks noChangeAspect="1"/>
          </p:cNvGraphicFramePr>
          <p:nvPr/>
        </p:nvGraphicFramePr>
        <p:xfrm>
          <a:off x="900113" y="2060575"/>
          <a:ext cx="6192837" cy="3702050"/>
        </p:xfrm>
        <a:graphic>
          <a:graphicData uri="http://schemas.openxmlformats.org/presentationml/2006/ole">
            <p:oleObj spid="_x0000_s20482" name="Equation" r:id="rId3" imgW="2273300" imgH="1358900" progId="Equation.3">
              <p:embed/>
            </p:oleObj>
          </a:graphicData>
        </a:graphic>
      </p:graphicFrame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 smtClean="0"/>
              <a:t>Combining transformations 1</a:t>
            </a:r>
            <a:endParaRPr lang="en-GB" altLang="nl-N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NL" smtClean="0"/>
              <a:t>Overview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628775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nl-NL" smtClean="0"/>
              <a:t>Why transformations?</a:t>
            </a:r>
          </a:p>
          <a:p>
            <a:pPr eaLnBrk="1" hangingPunct="1">
              <a:lnSpc>
                <a:spcPct val="90000"/>
              </a:lnSpc>
            </a:pPr>
            <a:endParaRPr lang="en-GB" altLang="nl-NL" smtClean="0"/>
          </a:p>
          <a:p>
            <a:pPr eaLnBrk="1" hangingPunct="1">
              <a:lnSpc>
                <a:spcPct val="90000"/>
              </a:lnSpc>
            </a:pPr>
            <a:r>
              <a:rPr lang="en-GB" altLang="nl-NL" smtClean="0"/>
              <a:t>Basic transformations: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nl-NL" smtClean="0"/>
              <a:t>translation, rotation, scaling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GB" altLang="nl-NL" smtClean="0"/>
          </a:p>
          <a:p>
            <a:pPr eaLnBrk="1" hangingPunct="1">
              <a:lnSpc>
                <a:spcPct val="90000"/>
              </a:lnSpc>
            </a:pPr>
            <a:r>
              <a:rPr lang="en-GB" altLang="nl-NL" smtClean="0"/>
              <a:t>Combining transformations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nl-NL" smtClean="0"/>
              <a:t>homogenous coordinates, transform. Matrices</a:t>
            </a:r>
          </a:p>
          <a:p>
            <a:pPr lvl="1" eaLnBrk="1" hangingPunct="1">
              <a:lnSpc>
                <a:spcPct val="90000"/>
              </a:lnSpc>
            </a:pPr>
            <a:endParaRPr lang="en-GB" altLang="nl-NL" smtClean="0"/>
          </a:p>
          <a:p>
            <a:pPr eaLnBrk="1" hangingPunct="1">
              <a:lnSpc>
                <a:spcPct val="90000"/>
              </a:lnSpc>
            </a:pPr>
            <a:r>
              <a:rPr lang="en-GB" altLang="nl-NL" smtClean="0"/>
              <a:t>First 2D, next 3D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7"/>
          <p:cNvGraphicFramePr>
            <a:graphicFrameLocks noChangeAspect="1"/>
          </p:cNvGraphicFramePr>
          <p:nvPr/>
        </p:nvGraphicFramePr>
        <p:xfrm>
          <a:off x="971550" y="1773238"/>
          <a:ext cx="6929438" cy="4319587"/>
        </p:xfrm>
        <a:graphic>
          <a:graphicData uri="http://schemas.openxmlformats.org/presentationml/2006/ole">
            <p:oleObj spid="_x0000_s21506" name="Equation" r:id="rId4" imgW="3035300" imgH="1892300" progId="Equation.3">
              <p:embed/>
            </p:oleObj>
          </a:graphicData>
        </a:graphic>
      </p:graphicFrame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 smtClean="0"/>
              <a:t>Combining transformations 2</a:t>
            </a:r>
            <a:endParaRPr lang="en-GB" altLang="nl-N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7"/>
          <p:cNvGraphicFramePr>
            <a:graphicFrameLocks noChangeAspect="1"/>
          </p:cNvGraphicFramePr>
          <p:nvPr/>
        </p:nvGraphicFramePr>
        <p:xfrm>
          <a:off x="1046163" y="2060575"/>
          <a:ext cx="6956425" cy="3600450"/>
        </p:xfrm>
        <a:graphic>
          <a:graphicData uri="http://schemas.openxmlformats.org/presentationml/2006/ole">
            <p:oleObj spid="_x0000_s22530" name="Equation" r:id="rId3" imgW="2514600" imgH="1295400" progId="Equation.3">
              <p:embed/>
            </p:oleObj>
          </a:graphicData>
        </a:graphic>
      </p:graphicFrame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 smtClean="0"/>
              <a:t>Combining transformations 3</a:t>
            </a:r>
            <a:endParaRPr lang="en-GB" altLang="nl-N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7"/>
          <p:cNvGraphicFramePr>
            <a:graphicFrameLocks noChangeAspect="1"/>
          </p:cNvGraphicFramePr>
          <p:nvPr/>
        </p:nvGraphicFramePr>
        <p:xfrm>
          <a:off x="684213" y="1679575"/>
          <a:ext cx="7200900" cy="2282825"/>
        </p:xfrm>
        <a:graphic>
          <a:graphicData uri="http://schemas.openxmlformats.org/presentationml/2006/ole">
            <p:oleObj spid="_x0000_s23554" name="Equation" r:id="rId3" imgW="2616200" imgH="825500" progId="Equation.3">
              <p:embed/>
            </p:oleObj>
          </a:graphicData>
        </a:graphic>
      </p:graphicFrame>
      <p:sp>
        <p:nvSpPr>
          <p:cNvPr id="23555" name="AutoShape 11"/>
          <p:cNvSpPr>
            <a:spLocks noChangeArrowheads="1"/>
          </p:cNvSpPr>
          <p:nvPr/>
        </p:nvSpPr>
        <p:spPr bwMode="auto">
          <a:xfrm>
            <a:off x="2514600" y="4829175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3556" name="Oval 12"/>
          <p:cNvSpPr>
            <a:spLocks noChangeArrowheads="1"/>
          </p:cNvSpPr>
          <p:nvPr/>
        </p:nvSpPr>
        <p:spPr bwMode="auto">
          <a:xfrm>
            <a:off x="2781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 smtClean="0"/>
              <a:t>Rotation around a point 1</a:t>
            </a:r>
            <a:endParaRPr lang="en-GB" altLang="nl-NL" smtClean="0"/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>
            <a:off x="91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559" name="Line 6"/>
          <p:cNvSpPr>
            <a:spLocks noChangeShapeType="1"/>
          </p:cNvSpPr>
          <p:nvPr/>
        </p:nvSpPr>
        <p:spPr bwMode="auto">
          <a:xfrm>
            <a:off x="609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0" name="AutoShape 7"/>
          <p:cNvSpPr>
            <a:spLocks noChangeArrowheads="1"/>
          </p:cNvSpPr>
          <p:nvPr/>
        </p:nvSpPr>
        <p:spPr bwMode="auto">
          <a:xfrm>
            <a:off x="1371600" y="43434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3561" name="Oval 8"/>
          <p:cNvSpPr>
            <a:spLocks noChangeArrowheads="1"/>
          </p:cNvSpPr>
          <p:nvPr/>
        </p:nvSpPr>
        <p:spPr bwMode="auto">
          <a:xfrm>
            <a:off x="1638300" y="4805363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3562" name="Line 9"/>
          <p:cNvSpPr>
            <a:spLocks noChangeShapeType="1"/>
          </p:cNvSpPr>
          <p:nvPr/>
        </p:nvSpPr>
        <p:spPr bwMode="auto">
          <a:xfrm>
            <a:off x="2819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563" name="Line 10"/>
          <p:cNvSpPr>
            <a:spLocks noChangeShapeType="1"/>
          </p:cNvSpPr>
          <p:nvPr/>
        </p:nvSpPr>
        <p:spPr bwMode="auto">
          <a:xfrm>
            <a:off x="25146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4" name="Line 13"/>
          <p:cNvSpPr>
            <a:spLocks noChangeShapeType="1"/>
          </p:cNvSpPr>
          <p:nvPr/>
        </p:nvSpPr>
        <p:spPr bwMode="auto">
          <a:xfrm flipH="1">
            <a:off x="914400" y="4852988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5" name="AutoShape 14"/>
          <p:cNvSpPr>
            <a:spLocks noChangeArrowheads="1"/>
          </p:cNvSpPr>
          <p:nvPr/>
        </p:nvSpPr>
        <p:spPr bwMode="auto">
          <a:xfrm rot="-5377278">
            <a:off x="4267200" y="49530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3566" name="Oval 15"/>
          <p:cNvSpPr>
            <a:spLocks noChangeArrowheads="1"/>
          </p:cNvSpPr>
          <p:nvPr/>
        </p:nvSpPr>
        <p:spPr bwMode="auto">
          <a:xfrm>
            <a:off x="4686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>
            <a:off x="472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>
            <a:off x="44196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9" name="Arc 18"/>
          <p:cNvSpPr>
            <a:spLocks/>
          </p:cNvSpPr>
          <p:nvPr/>
        </p:nvSpPr>
        <p:spPr bwMode="auto">
          <a:xfrm>
            <a:off x="2819400" y="4724400"/>
            <a:ext cx="609600" cy="609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70" name="Line 19"/>
          <p:cNvSpPr>
            <a:spLocks noChangeShapeType="1"/>
          </p:cNvSpPr>
          <p:nvPr/>
        </p:nvSpPr>
        <p:spPr bwMode="auto">
          <a:xfrm flipH="1">
            <a:off x="4733925" y="4843463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71" name="AutoShape 20"/>
          <p:cNvSpPr>
            <a:spLocks noChangeArrowheads="1"/>
          </p:cNvSpPr>
          <p:nvPr/>
        </p:nvSpPr>
        <p:spPr bwMode="auto">
          <a:xfrm rot="-5377278">
            <a:off x="6715125" y="4471988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3572" name="Oval 21"/>
          <p:cNvSpPr>
            <a:spLocks noChangeArrowheads="1"/>
          </p:cNvSpPr>
          <p:nvPr/>
        </p:nvSpPr>
        <p:spPr bwMode="auto">
          <a:xfrm>
            <a:off x="7134225" y="48101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3573" name="Line 22"/>
          <p:cNvSpPr>
            <a:spLocks noChangeShapeType="1"/>
          </p:cNvSpPr>
          <p:nvPr/>
        </p:nvSpPr>
        <p:spPr bwMode="auto">
          <a:xfrm>
            <a:off x="64008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574" name="Line 23"/>
          <p:cNvSpPr>
            <a:spLocks noChangeShapeType="1"/>
          </p:cNvSpPr>
          <p:nvPr/>
        </p:nvSpPr>
        <p:spPr bwMode="auto">
          <a:xfrm>
            <a:off x="60960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75" name="Text Box 25"/>
          <p:cNvSpPr txBox="1">
            <a:spLocks noChangeArrowheads="1"/>
          </p:cNvSpPr>
          <p:nvPr/>
        </p:nvSpPr>
        <p:spPr bwMode="auto">
          <a:xfrm>
            <a:off x="1600200" y="4419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nl-NL" b="1"/>
              <a:t>R</a:t>
            </a:r>
            <a:endParaRPr lang="en-GB" altLang="nl-NL" b="1"/>
          </a:p>
        </p:txBody>
      </p:sp>
      <p:sp>
        <p:nvSpPr>
          <p:cNvPr id="23576" name="Text Box 27"/>
          <p:cNvSpPr txBox="1">
            <a:spLocks noChangeArrowheads="1"/>
          </p:cNvSpPr>
          <p:nvPr/>
        </p:nvSpPr>
        <p:spPr bwMode="auto">
          <a:xfrm>
            <a:off x="914400" y="5715000"/>
            <a:ext cx="429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nl-NL"/>
              <a:t>1)                      2)                      3)</a:t>
            </a:r>
            <a:endParaRPr lang="en-GB" alt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7"/>
          <p:cNvGraphicFramePr>
            <a:graphicFrameLocks noChangeAspect="1"/>
          </p:cNvGraphicFramePr>
          <p:nvPr/>
        </p:nvGraphicFramePr>
        <p:xfrm>
          <a:off x="728663" y="1601788"/>
          <a:ext cx="5588000" cy="2701925"/>
        </p:xfrm>
        <a:graphic>
          <a:graphicData uri="http://schemas.openxmlformats.org/presentationml/2006/ole">
            <p:oleObj spid="_x0000_s24578" name="Equation" r:id="rId4" imgW="2032000" imgH="977900" progId="Equation.3">
              <p:embed/>
            </p:oleObj>
          </a:graphicData>
        </a:graphic>
      </p:graphicFrame>
      <p:sp>
        <p:nvSpPr>
          <p:cNvPr id="24579" name="AutoShape 2"/>
          <p:cNvSpPr>
            <a:spLocks noChangeArrowheads="1"/>
          </p:cNvSpPr>
          <p:nvPr/>
        </p:nvSpPr>
        <p:spPr bwMode="auto">
          <a:xfrm>
            <a:off x="2514600" y="4829175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4580" name="Oval 3"/>
          <p:cNvSpPr>
            <a:spLocks noChangeArrowheads="1"/>
          </p:cNvSpPr>
          <p:nvPr/>
        </p:nvSpPr>
        <p:spPr bwMode="auto">
          <a:xfrm>
            <a:off x="2781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 smtClean="0"/>
              <a:t>Rotation around a point 2</a:t>
            </a:r>
            <a:endParaRPr lang="en-GB" altLang="nl-NL" smtClean="0"/>
          </a:p>
        </p:txBody>
      </p:sp>
      <p:sp>
        <p:nvSpPr>
          <p:cNvPr id="24582" name="Line 7"/>
          <p:cNvSpPr>
            <a:spLocks noChangeShapeType="1"/>
          </p:cNvSpPr>
          <p:nvPr/>
        </p:nvSpPr>
        <p:spPr bwMode="auto">
          <a:xfrm>
            <a:off x="91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583" name="Line 8"/>
          <p:cNvSpPr>
            <a:spLocks noChangeShapeType="1"/>
          </p:cNvSpPr>
          <p:nvPr/>
        </p:nvSpPr>
        <p:spPr bwMode="auto">
          <a:xfrm>
            <a:off x="609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84" name="AutoShape 9"/>
          <p:cNvSpPr>
            <a:spLocks noChangeArrowheads="1"/>
          </p:cNvSpPr>
          <p:nvPr/>
        </p:nvSpPr>
        <p:spPr bwMode="auto">
          <a:xfrm>
            <a:off x="1371600" y="43434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4585" name="Oval 10"/>
          <p:cNvSpPr>
            <a:spLocks noChangeArrowheads="1"/>
          </p:cNvSpPr>
          <p:nvPr/>
        </p:nvSpPr>
        <p:spPr bwMode="auto">
          <a:xfrm>
            <a:off x="1638300" y="4805363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4586" name="Line 11"/>
          <p:cNvSpPr>
            <a:spLocks noChangeShapeType="1"/>
          </p:cNvSpPr>
          <p:nvPr/>
        </p:nvSpPr>
        <p:spPr bwMode="auto">
          <a:xfrm>
            <a:off x="2819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587" name="Line 12"/>
          <p:cNvSpPr>
            <a:spLocks noChangeShapeType="1"/>
          </p:cNvSpPr>
          <p:nvPr/>
        </p:nvSpPr>
        <p:spPr bwMode="auto">
          <a:xfrm>
            <a:off x="25146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88" name="Line 13"/>
          <p:cNvSpPr>
            <a:spLocks noChangeShapeType="1"/>
          </p:cNvSpPr>
          <p:nvPr/>
        </p:nvSpPr>
        <p:spPr bwMode="auto">
          <a:xfrm flipH="1">
            <a:off x="914400" y="4852988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89" name="AutoShape 14"/>
          <p:cNvSpPr>
            <a:spLocks noChangeArrowheads="1"/>
          </p:cNvSpPr>
          <p:nvPr/>
        </p:nvSpPr>
        <p:spPr bwMode="auto">
          <a:xfrm rot="-5377278">
            <a:off x="4267200" y="49530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4590" name="Oval 15"/>
          <p:cNvSpPr>
            <a:spLocks noChangeArrowheads="1"/>
          </p:cNvSpPr>
          <p:nvPr/>
        </p:nvSpPr>
        <p:spPr bwMode="auto">
          <a:xfrm>
            <a:off x="4686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4591" name="Line 16"/>
          <p:cNvSpPr>
            <a:spLocks noChangeShapeType="1"/>
          </p:cNvSpPr>
          <p:nvPr/>
        </p:nvSpPr>
        <p:spPr bwMode="auto">
          <a:xfrm>
            <a:off x="472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592" name="Line 17"/>
          <p:cNvSpPr>
            <a:spLocks noChangeShapeType="1"/>
          </p:cNvSpPr>
          <p:nvPr/>
        </p:nvSpPr>
        <p:spPr bwMode="auto">
          <a:xfrm>
            <a:off x="44196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93" name="Arc 18"/>
          <p:cNvSpPr>
            <a:spLocks/>
          </p:cNvSpPr>
          <p:nvPr/>
        </p:nvSpPr>
        <p:spPr bwMode="auto">
          <a:xfrm>
            <a:off x="2819400" y="4724400"/>
            <a:ext cx="609600" cy="609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94" name="Line 19"/>
          <p:cNvSpPr>
            <a:spLocks noChangeShapeType="1"/>
          </p:cNvSpPr>
          <p:nvPr/>
        </p:nvSpPr>
        <p:spPr bwMode="auto">
          <a:xfrm flipH="1">
            <a:off x="4733925" y="4843463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95" name="AutoShape 20"/>
          <p:cNvSpPr>
            <a:spLocks noChangeArrowheads="1"/>
          </p:cNvSpPr>
          <p:nvPr/>
        </p:nvSpPr>
        <p:spPr bwMode="auto">
          <a:xfrm rot="-5377278">
            <a:off x="6715125" y="4471988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4596" name="Oval 21"/>
          <p:cNvSpPr>
            <a:spLocks noChangeArrowheads="1"/>
          </p:cNvSpPr>
          <p:nvPr/>
        </p:nvSpPr>
        <p:spPr bwMode="auto">
          <a:xfrm>
            <a:off x="7134225" y="48101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4597" name="Line 22"/>
          <p:cNvSpPr>
            <a:spLocks noChangeShapeType="1"/>
          </p:cNvSpPr>
          <p:nvPr/>
        </p:nvSpPr>
        <p:spPr bwMode="auto">
          <a:xfrm>
            <a:off x="64008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598" name="Line 23"/>
          <p:cNvSpPr>
            <a:spLocks noChangeShapeType="1"/>
          </p:cNvSpPr>
          <p:nvPr/>
        </p:nvSpPr>
        <p:spPr bwMode="auto">
          <a:xfrm>
            <a:off x="60960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99" name="Text Box 24"/>
          <p:cNvSpPr txBox="1">
            <a:spLocks noChangeArrowheads="1"/>
          </p:cNvSpPr>
          <p:nvPr/>
        </p:nvSpPr>
        <p:spPr bwMode="auto">
          <a:xfrm>
            <a:off x="1600200" y="4419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nl-NL" b="1"/>
              <a:t>R</a:t>
            </a:r>
            <a:endParaRPr lang="en-GB" altLang="nl-NL" b="1"/>
          </a:p>
        </p:txBody>
      </p:sp>
      <p:sp>
        <p:nvSpPr>
          <p:cNvPr id="24600" name="Text Box 25"/>
          <p:cNvSpPr txBox="1">
            <a:spLocks noChangeArrowheads="1"/>
          </p:cNvSpPr>
          <p:nvPr/>
        </p:nvSpPr>
        <p:spPr bwMode="auto">
          <a:xfrm>
            <a:off x="914400" y="5715000"/>
            <a:ext cx="429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nl-NL"/>
              <a:t>1)                      2)                      3)</a:t>
            </a:r>
            <a:endParaRPr lang="en-GB" alt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7"/>
          <p:cNvGraphicFramePr>
            <a:graphicFrameLocks noChangeAspect="1"/>
          </p:cNvGraphicFramePr>
          <p:nvPr/>
        </p:nvGraphicFramePr>
        <p:xfrm>
          <a:off x="827088" y="1557338"/>
          <a:ext cx="4392612" cy="2617787"/>
        </p:xfrm>
        <a:graphic>
          <a:graphicData uri="http://schemas.openxmlformats.org/presentationml/2006/ole">
            <p:oleObj spid="_x0000_s25602" name="Equation" r:id="rId3" imgW="2184400" imgH="1295400" progId="Equation.3">
              <p:embed/>
            </p:oleObj>
          </a:graphicData>
        </a:graphic>
      </p:graphicFrame>
      <p:sp>
        <p:nvSpPr>
          <p:cNvPr id="25603" name="AutoShape 2"/>
          <p:cNvSpPr>
            <a:spLocks noChangeArrowheads="1"/>
          </p:cNvSpPr>
          <p:nvPr/>
        </p:nvSpPr>
        <p:spPr bwMode="auto">
          <a:xfrm>
            <a:off x="2514600" y="4829175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5604" name="Oval 3"/>
          <p:cNvSpPr>
            <a:spLocks noChangeArrowheads="1"/>
          </p:cNvSpPr>
          <p:nvPr/>
        </p:nvSpPr>
        <p:spPr bwMode="auto">
          <a:xfrm>
            <a:off x="2781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 smtClean="0"/>
              <a:t>Rotation around point 3</a:t>
            </a:r>
            <a:endParaRPr lang="en-GB" altLang="nl-NL" smtClean="0"/>
          </a:p>
        </p:txBody>
      </p:sp>
      <p:sp>
        <p:nvSpPr>
          <p:cNvPr id="25606" name="Line 7"/>
          <p:cNvSpPr>
            <a:spLocks noChangeShapeType="1"/>
          </p:cNvSpPr>
          <p:nvPr/>
        </p:nvSpPr>
        <p:spPr bwMode="auto">
          <a:xfrm>
            <a:off x="91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07" name="Line 8"/>
          <p:cNvSpPr>
            <a:spLocks noChangeShapeType="1"/>
          </p:cNvSpPr>
          <p:nvPr/>
        </p:nvSpPr>
        <p:spPr bwMode="auto">
          <a:xfrm>
            <a:off x="609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08" name="AutoShape 9"/>
          <p:cNvSpPr>
            <a:spLocks noChangeArrowheads="1"/>
          </p:cNvSpPr>
          <p:nvPr/>
        </p:nvSpPr>
        <p:spPr bwMode="auto">
          <a:xfrm>
            <a:off x="1371600" y="43434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5609" name="Oval 10"/>
          <p:cNvSpPr>
            <a:spLocks noChangeArrowheads="1"/>
          </p:cNvSpPr>
          <p:nvPr/>
        </p:nvSpPr>
        <p:spPr bwMode="auto">
          <a:xfrm>
            <a:off x="1638300" y="4805363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5610" name="Line 11"/>
          <p:cNvSpPr>
            <a:spLocks noChangeShapeType="1"/>
          </p:cNvSpPr>
          <p:nvPr/>
        </p:nvSpPr>
        <p:spPr bwMode="auto">
          <a:xfrm>
            <a:off x="2819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11" name="Line 12"/>
          <p:cNvSpPr>
            <a:spLocks noChangeShapeType="1"/>
          </p:cNvSpPr>
          <p:nvPr/>
        </p:nvSpPr>
        <p:spPr bwMode="auto">
          <a:xfrm>
            <a:off x="25146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12" name="Line 13"/>
          <p:cNvSpPr>
            <a:spLocks noChangeShapeType="1"/>
          </p:cNvSpPr>
          <p:nvPr/>
        </p:nvSpPr>
        <p:spPr bwMode="auto">
          <a:xfrm flipH="1">
            <a:off x="914400" y="4852988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13" name="AutoShape 14"/>
          <p:cNvSpPr>
            <a:spLocks noChangeArrowheads="1"/>
          </p:cNvSpPr>
          <p:nvPr/>
        </p:nvSpPr>
        <p:spPr bwMode="auto">
          <a:xfrm rot="-5377278">
            <a:off x="4267200" y="49530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5614" name="Oval 15"/>
          <p:cNvSpPr>
            <a:spLocks noChangeArrowheads="1"/>
          </p:cNvSpPr>
          <p:nvPr/>
        </p:nvSpPr>
        <p:spPr bwMode="auto">
          <a:xfrm>
            <a:off x="4686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5615" name="Line 16"/>
          <p:cNvSpPr>
            <a:spLocks noChangeShapeType="1"/>
          </p:cNvSpPr>
          <p:nvPr/>
        </p:nvSpPr>
        <p:spPr bwMode="auto">
          <a:xfrm>
            <a:off x="472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16" name="Line 17"/>
          <p:cNvSpPr>
            <a:spLocks noChangeShapeType="1"/>
          </p:cNvSpPr>
          <p:nvPr/>
        </p:nvSpPr>
        <p:spPr bwMode="auto">
          <a:xfrm>
            <a:off x="44196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17" name="Arc 18"/>
          <p:cNvSpPr>
            <a:spLocks/>
          </p:cNvSpPr>
          <p:nvPr/>
        </p:nvSpPr>
        <p:spPr bwMode="auto">
          <a:xfrm>
            <a:off x="2819400" y="4724400"/>
            <a:ext cx="609600" cy="609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8" name="Line 19"/>
          <p:cNvSpPr>
            <a:spLocks noChangeShapeType="1"/>
          </p:cNvSpPr>
          <p:nvPr/>
        </p:nvSpPr>
        <p:spPr bwMode="auto">
          <a:xfrm flipH="1">
            <a:off x="4733925" y="4843463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19" name="AutoShape 20"/>
          <p:cNvSpPr>
            <a:spLocks noChangeArrowheads="1"/>
          </p:cNvSpPr>
          <p:nvPr/>
        </p:nvSpPr>
        <p:spPr bwMode="auto">
          <a:xfrm rot="-5377278">
            <a:off x="6715125" y="4471988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5620" name="Oval 21"/>
          <p:cNvSpPr>
            <a:spLocks noChangeArrowheads="1"/>
          </p:cNvSpPr>
          <p:nvPr/>
        </p:nvSpPr>
        <p:spPr bwMode="auto">
          <a:xfrm>
            <a:off x="7134225" y="48101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5621" name="Line 22"/>
          <p:cNvSpPr>
            <a:spLocks noChangeShapeType="1"/>
          </p:cNvSpPr>
          <p:nvPr/>
        </p:nvSpPr>
        <p:spPr bwMode="auto">
          <a:xfrm>
            <a:off x="64008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22" name="Line 23"/>
          <p:cNvSpPr>
            <a:spLocks noChangeShapeType="1"/>
          </p:cNvSpPr>
          <p:nvPr/>
        </p:nvSpPr>
        <p:spPr bwMode="auto">
          <a:xfrm>
            <a:off x="60960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23" name="Text Box 24"/>
          <p:cNvSpPr txBox="1">
            <a:spLocks noChangeArrowheads="1"/>
          </p:cNvSpPr>
          <p:nvPr/>
        </p:nvSpPr>
        <p:spPr bwMode="auto">
          <a:xfrm>
            <a:off x="1600200" y="4419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nl-NL" b="1"/>
              <a:t>R</a:t>
            </a:r>
            <a:endParaRPr lang="en-GB" altLang="nl-NL" b="1"/>
          </a:p>
        </p:txBody>
      </p:sp>
      <p:sp>
        <p:nvSpPr>
          <p:cNvPr id="25624" name="Text Box 25"/>
          <p:cNvSpPr txBox="1">
            <a:spLocks noChangeArrowheads="1"/>
          </p:cNvSpPr>
          <p:nvPr/>
        </p:nvSpPr>
        <p:spPr bwMode="auto">
          <a:xfrm>
            <a:off x="914400" y="5715000"/>
            <a:ext cx="429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nl-NL"/>
              <a:t>1)                      2)                      3)</a:t>
            </a:r>
            <a:endParaRPr lang="en-GB" alt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7"/>
          <p:cNvGraphicFramePr>
            <a:graphicFrameLocks noChangeAspect="1"/>
          </p:cNvGraphicFramePr>
          <p:nvPr/>
        </p:nvGraphicFramePr>
        <p:xfrm>
          <a:off x="755650" y="1700213"/>
          <a:ext cx="6121400" cy="2476500"/>
        </p:xfrm>
        <a:graphic>
          <a:graphicData uri="http://schemas.openxmlformats.org/presentationml/2006/ole">
            <p:oleObj spid="_x0000_s26626" name="Equation" r:id="rId3" imgW="2806700" imgH="1130300" progId="Equation.3">
              <p:embed/>
            </p:oleObj>
          </a:graphicData>
        </a:graphic>
      </p:graphicFrame>
      <p:sp>
        <p:nvSpPr>
          <p:cNvPr id="26627" name="AutoShape 2"/>
          <p:cNvSpPr>
            <a:spLocks noChangeArrowheads="1"/>
          </p:cNvSpPr>
          <p:nvPr/>
        </p:nvSpPr>
        <p:spPr bwMode="auto">
          <a:xfrm>
            <a:off x="2514600" y="4829175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6628" name="Oval 3"/>
          <p:cNvSpPr>
            <a:spLocks noChangeArrowheads="1"/>
          </p:cNvSpPr>
          <p:nvPr/>
        </p:nvSpPr>
        <p:spPr bwMode="auto">
          <a:xfrm>
            <a:off x="2781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 smtClean="0"/>
              <a:t>Rotation around point 4</a:t>
            </a:r>
            <a:endParaRPr lang="en-GB" altLang="nl-NL" smtClean="0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91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31" name="Line 8"/>
          <p:cNvSpPr>
            <a:spLocks noChangeShapeType="1"/>
          </p:cNvSpPr>
          <p:nvPr/>
        </p:nvSpPr>
        <p:spPr bwMode="auto">
          <a:xfrm>
            <a:off x="609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32" name="AutoShape 9"/>
          <p:cNvSpPr>
            <a:spLocks noChangeArrowheads="1"/>
          </p:cNvSpPr>
          <p:nvPr/>
        </p:nvSpPr>
        <p:spPr bwMode="auto">
          <a:xfrm>
            <a:off x="1371600" y="43434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6633" name="Oval 10"/>
          <p:cNvSpPr>
            <a:spLocks noChangeArrowheads="1"/>
          </p:cNvSpPr>
          <p:nvPr/>
        </p:nvSpPr>
        <p:spPr bwMode="auto">
          <a:xfrm>
            <a:off x="1638300" y="4805363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>
            <a:off x="2819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35" name="Line 12"/>
          <p:cNvSpPr>
            <a:spLocks noChangeShapeType="1"/>
          </p:cNvSpPr>
          <p:nvPr/>
        </p:nvSpPr>
        <p:spPr bwMode="auto">
          <a:xfrm>
            <a:off x="25146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36" name="Line 13"/>
          <p:cNvSpPr>
            <a:spLocks noChangeShapeType="1"/>
          </p:cNvSpPr>
          <p:nvPr/>
        </p:nvSpPr>
        <p:spPr bwMode="auto">
          <a:xfrm flipH="1">
            <a:off x="914400" y="4852988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37" name="AutoShape 14"/>
          <p:cNvSpPr>
            <a:spLocks noChangeArrowheads="1"/>
          </p:cNvSpPr>
          <p:nvPr/>
        </p:nvSpPr>
        <p:spPr bwMode="auto">
          <a:xfrm rot="-5377278">
            <a:off x="4267200" y="49530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6638" name="Oval 15"/>
          <p:cNvSpPr>
            <a:spLocks noChangeArrowheads="1"/>
          </p:cNvSpPr>
          <p:nvPr/>
        </p:nvSpPr>
        <p:spPr bwMode="auto">
          <a:xfrm>
            <a:off x="4686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6639" name="Line 16"/>
          <p:cNvSpPr>
            <a:spLocks noChangeShapeType="1"/>
          </p:cNvSpPr>
          <p:nvPr/>
        </p:nvSpPr>
        <p:spPr bwMode="auto">
          <a:xfrm>
            <a:off x="472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40" name="Line 17"/>
          <p:cNvSpPr>
            <a:spLocks noChangeShapeType="1"/>
          </p:cNvSpPr>
          <p:nvPr/>
        </p:nvSpPr>
        <p:spPr bwMode="auto">
          <a:xfrm>
            <a:off x="44196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41" name="Arc 18"/>
          <p:cNvSpPr>
            <a:spLocks/>
          </p:cNvSpPr>
          <p:nvPr/>
        </p:nvSpPr>
        <p:spPr bwMode="auto">
          <a:xfrm>
            <a:off x="2819400" y="4724400"/>
            <a:ext cx="609600" cy="609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42" name="Line 19"/>
          <p:cNvSpPr>
            <a:spLocks noChangeShapeType="1"/>
          </p:cNvSpPr>
          <p:nvPr/>
        </p:nvSpPr>
        <p:spPr bwMode="auto">
          <a:xfrm flipH="1">
            <a:off x="4733925" y="4843463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43" name="AutoShape 20"/>
          <p:cNvSpPr>
            <a:spLocks noChangeArrowheads="1"/>
          </p:cNvSpPr>
          <p:nvPr/>
        </p:nvSpPr>
        <p:spPr bwMode="auto">
          <a:xfrm rot="-5377278">
            <a:off x="6715125" y="4471988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6644" name="Oval 21"/>
          <p:cNvSpPr>
            <a:spLocks noChangeArrowheads="1"/>
          </p:cNvSpPr>
          <p:nvPr/>
        </p:nvSpPr>
        <p:spPr bwMode="auto">
          <a:xfrm>
            <a:off x="7134225" y="48101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6645" name="Line 22"/>
          <p:cNvSpPr>
            <a:spLocks noChangeShapeType="1"/>
          </p:cNvSpPr>
          <p:nvPr/>
        </p:nvSpPr>
        <p:spPr bwMode="auto">
          <a:xfrm>
            <a:off x="64008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46" name="Line 23"/>
          <p:cNvSpPr>
            <a:spLocks noChangeShapeType="1"/>
          </p:cNvSpPr>
          <p:nvPr/>
        </p:nvSpPr>
        <p:spPr bwMode="auto">
          <a:xfrm>
            <a:off x="60960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47" name="Text Box 24"/>
          <p:cNvSpPr txBox="1">
            <a:spLocks noChangeArrowheads="1"/>
          </p:cNvSpPr>
          <p:nvPr/>
        </p:nvSpPr>
        <p:spPr bwMode="auto">
          <a:xfrm>
            <a:off x="1600200" y="4419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nl-NL" b="1"/>
              <a:t>R</a:t>
            </a:r>
            <a:endParaRPr lang="en-GB" altLang="nl-NL" b="1"/>
          </a:p>
        </p:txBody>
      </p:sp>
      <p:sp>
        <p:nvSpPr>
          <p:cNvPr id="26648" name="Text Box 25"/>
          <p:cNvSpPr txBox="1">
            <a:spLocks noChangeArrowheads="1"/>
          </p:cNvSpPr>
          <p:nvPr/>
        </p:nvSpPr>
        <p:spPr bwMode="auto">
          <a:xfrm>
            <a:off x="914400" y="5715000"/>
            <a:ext cx="429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nl-NL"/>
              <a:t>1)                      2)                      3)</a:t>
            </a:r>
            <a:endParaRPr lang="en-GB" alt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7"/>
          <p:cNvGraphicFramePr>
            <a:graphicFrameLocks noChangeAspect="1"/>
          </p:cNvGraphicFramePr>
          <p:nvPr/>
        </p:nvGraphicFramePr>
        <p:xfrm>
          <a:off x="827088" y="1773238"/>
          <a:ext cx="6553200" cy="2117725"/>
        </p:xfrm>
        <a:graphic>
          <a:graphicData uri="http://schemas.openxmlformats.org/presentationml/2006/ole">
            <p:oleObj spid="_x0000_s27650" name="Equation" r:id="rId3" imgW="2603500" imgH="838200" progId="Equation.3">
              <p:embed/>
            </p:oleObj>
          </a:graphicData>
        </a:graphic>
      </p:graphicFrame>
      <p:sp>
        <p:nvSpPr>
          <p:cNvPr id="27651" name="AutoShape 31"/>
          <p:cNvSpPr>
            <a:spLocks noChangeArrowheads="1"/>
          </p:cNvSpPr>
          <p:nvPr/>
        </p:nvSpPr>
        <p:spPr bwMode="auto">
          <a:xfrm>
            <a:off x="7016750" y="4611688"/>
            <a:ext cx="304800" cy="381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7652" name="AutoShape 30"/>
          <p:cNvSpPr>
            <a:spLocks noChangeArrowheads="1"/>
          </p:cNvSpPr>
          <p:nvPr/>
        </p:nvSpPr>
        <p:spPr bwMode="auto">
          <a:xfrm>
            <a:off x="4573588" y="5075238"/>
            <a:ext cx="304800" cy="381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7653" name="AutoShape 2"/>
          <p:cNvSpPr>
            <a:spLocks noChangeArrowheads="1"/>
          </p:cNvSpPr>
          <p:nvPr/>
        </p:nvSpPr>
        <p:spPr bwMode="auto">
          <a:xfrm>
            <a:off x="2514600" y="4829175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7654" name="Oval 3"/>
          <p:cNvSpPr>
            <a:spLocks noChangeArrowheads="1"/>
          </p:cNvSpPr>
          <p:nvPr/>
        </p:nvSpPr>
        <p:spPr bwMode="auto">
          <a:xfrm>
            <a:off x="2781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76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 smtClean="0"/>
              <a:t>Scaling w.r.t. point 1</a:t>
            </a:r>
            <a:endParaRPr lang="en-GB" altLang="nl-NL" smtClean="0"/>
          </a:p>
        </p:txBody>
      </p:sp>
      <p:sp>
        <p:nvSpPr>
          <p:cNvPr id="27656" name="Line 7"/>
          <p:cNvSpPr>
            <a:spLocks noChangeShapeType="1"/>
          </p:cNvSpPr>
          <p:nvPr/>
        </p:nvSpPr>
        <p:spPr bwMode="auto">
          <a:xfrm>
            <a:off x="91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657" name="Line 8"/>
          <p:cNvSpPr>
            <a:spLocks noChangeShapeType="1"/>
          </p:cNvSpPr>
          <p:nvPr/>
        </p:nvSpPr>
        <p:spPr bwMode="auto">
          <a:xfrm>
            <a:off x="609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8" name="AutoShape 9"/>
          <p:cNvSpPr>
            <a:spLocks noChangeArrowheads="1"/>
          </p:cNvSpPr>
          <p:nvPr/>
        </p:nvSpPr>
        <p:spPr bwMode="auto">
          <a:xfrm>
            <a:off x="1371600" y="43434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7659" name="Oval 10"/>
          <p:cNvSpPr>
            <a:spLocks noChangeArrowheads="1"/>
          </p:cNvSpPr>
          <p:nvPr/>
        </p:nvSpPr>
        <p:spPr bwMode="auto">
          <a:xfrm>
            <a:off x="1638300" y="4805363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7660" name="Line 11"/>
          <p:cNvSpPr>
            <a:spLocks noChangeShapeType="1"/>
          </p:cNvSpPr>
          <p:nvPr/>
        </p:nvSpPr>
        <p:spPr bwMode="auto">
          <a:xfrm>
            <a:off x="2819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661" name="Line 12"/>
          <p:cNvSpPr>
            <a:spLocks noChangeShapeType="1"/>
          </p:cNvSpPr>
          <p:nvPr/>
        </p:nvSpPr>
        <p:spPr bwMode="auto">
          <a:xfrm>
            <a:off x="25146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2" name="Line 13"/>
          <p:cNvSpPr>
            <a:spLocks noChangeShapeType="1"/>
          </p:cNvSpPr>
          <p:nvPr/>
        </p:nvSpPr>
        <p:spPr bwMode="auto">
          <a:xfrm flipH="1">
            <a:off x="914400" y="4852988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4686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472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44196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6" name="Line 19"/>
          <p:cNvSpPr>
            <a:spLocks noChangeShapeType="1"/>
          </p:cNvSpPr>
          <p:nvPr/>
        </p:nvSpPr>
        <p:spPr bwMode="auto">
          <a:xfrm flipH="1">
            <a:off x="4733925" y="4843463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7" name="Oval 21"/>
          <p:cNvSpPr>
            <a:spLocks noChangeArrowheads="1"/>
          </p:cNvSpPr>
          <p:nvPr/>
        </p:nvSpPr>
        <p:spPr bwMode="auto">
          <a:xfrm>
            <a:off x="7134225" y="48101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7668" name="Line 22"/>
          <p:cNvSpPr>
            <a:spLocks noChangeShapeType="1"/>
          </p:cNvSpPr>
          <p:nvPr/>
        </p:nvSpPr>
        <p:spPr bwMode="auto">
          <a:xfrm>
            <a:off x="64008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669" name="Line 23"/>
          <p:cNvSpPr>
            <a:spLocks noChangeShapeType="1"/>
          </p:cNvSpPr>
          <p:nvPr/>
        </p:nvSpPr>
        <p:spPr bwMode="auto">
          <a:xfrm>
            <a:off x="60960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70" name="Text Box 24"/>
          <p:cNvSpPr txBox="1">
            <a:spLocks noChangeArrowheads="1"/>
          </p:cNvSpPr>
          <p:nvPr/>
        </p:nvSpPr>
        <p:spPr bwMode="auto">
          <a:xfrm>
            <a:off x="1617663" y="4419600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nl-NL" b="1"/>
              <a:t>F</a:t>
            </a:r>
            <a:endParaRPr lang="en-GB" altLang="nl-NL" b="1"/>
          </a:p>
        </p:txBody>
      </p:sp>
      <p:sp>
        <p:nvSpPr>
          <p:cNvPr id="27671" name="Text Box 25"/>
          <p:cNvSpPr txBox="1">
            <a:spLocks noChangeArrowheads="1"/>
          </p:cNvSpPr>
          <p:nvPr/>
        </p:nvSpPr>
        <p:spPr bwMode="auto">
          <a:xfrm>
            <a:off x="914400" y="5715000"/>
            <a:ext cx="429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nl-NL"/>
              <a:t>1)                      2)                      3)</a:t>
            </a:r>
            <a:endParaRPr lang="en-GB" altLang="nl-NL"/>
          </a:p>
        </p:txBody>
      </p:sp>
      <p:sp>
        <p:nvSpPr>
          <p:cNvPr id="27672" name="Rectangle 27"/>
          <p:cNvSpPr>
            <a:spLocks noChangeArrowheads="1"/>
          </p:cNvSpPr>
          <p:nvPr/>
        </p:nvSpPr>
        <p:spPr bwMode="auto">
          <a:xfrm>
            <a:off x="2362200" y="48768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7673" name="Rectangle 28"/>
          <p:cNvSpPr>
            <a:spLocks noChangeArrowheads="1"/>
          </p:cNvSpPr>
          <p:nvPr/>
        </p:nvSpPr>
        <p:spPr bwMode="auto">
          <a:xfrm>
            <a:off x="2590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7674" name="Line 29"/>
          <p:cNvSpPr>
            <a:spLocks noChangeShapeType="1"/>
          </p:cNvSpPr>
          <p:nvPr/>
        </p:nvSpPr>
        <p:spPr bwMode="auto">
          <a:xfrm flipH="1">
            <a:off x="3025775" y="4929188"/>
            <a:ext cx="219075" cy="1762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7"/>
          <p:cNvGraphicFramePr>
            <a:graphicFrameLocks noChangeAspect="1"/>
          </p:cNvGraphicFramePr>
          <p:nvPr/>
        </p:nvGraphicFramePr>
        <p:xfrm>
          <a:off x="827088" y="1770063"/>
          <a:ext cx="3097212" cy="2379662"/>
        </p:xfrm>
        <a:graphic>
          <a:graphicData uri="http://schemas.openxmlformats.org/presentationml/2006/ole">
            <p:oleObj spid="_x0000_s28674" name="Equation" r:id="rId3" imgW="1295400" imgH="990600" progId="Equation.3">
              <p:embed/>
            </p:oleObj>
          </a:graphicData>
        </a:graphic>
      </p:graphicFrame>
      <p:sp>
        <p:nvSpPr>
          <p:cNvPr id="286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 smtClean="0"/>
              <a:t>Scaling w.r.t.point 2</a:t>
            </a:r>
            <a:endParaRPr lang="en-GB" altLang="nl-NL" smtClean="0"/>
          </a:p>
        </p:txBody>
      </p:sp>
      <p:sp>
        <p:nvSpPr>
          <p:cNvPr id="28676" name="AutoShape 26"/>
          <p:cNvSpPr>
            <a:spLocks noChangeArrowheads="1"/>
          </p:cNvSpPr>
          <p:nvPr/>
        </p:nvSpPr>
        <p:spPr bwMode="auto">
          <a:xfrm>
            <a:off x="7016750" y="4611688"/>
            <a:ext cx="304800" cy="381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8677" name="AutoShape 27"/>
          <p:cNvSpPr>
            <a:spLocks noChangeArrowheads="1"/>
          </p:cNvSpPr>
          <p:nvPr/>
        </p:nvSpPr>
        <p:spPr bwMode="auto">
          <a:xfrm>
            <a:off x="4573588" y="5075238"/>
            <a:ext cx="304800" cy="381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8678" name="AutoShape 28"/>
          <p:cNvSpPr>
            <a:spLocks noChangeArrowheads="1"/>
          </p:cNvSpPr>
          <p:nvPr/>
        </p:nvSpPr>
        <p:spPr bwMode="auto">
          <a:xfrm>
            <a:off x="2514600" y="4829175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8679" name="Oval 29"/>
          <p:cNvSpPr>
            <a:spLocks noChangeArrowheads="1"/>
          </p:cNvSpPr>
          <p:nvPr/>
        </p:nvSpPr>
        <p:spPr bwMode="auto">
          <a:xfrm>
            <a:off x="2781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8680" name="Line 30"/>
          <p:cNvSpPr>
            <a:spLocks noChangeShapeType="1"/>
          </p:cNvSpPr>
          <p:nvPr/>
        </p:nvSpPr>
        <p:spPr bwMode="auto">
          <a:xfrm>
            <a:off x="91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681" name="Line 31"/>
          <p:cNvSpPr>
            <a:spLocks noChangeShapeType="1"/>
          </p:cNvSpPr>
          <p:nvPr/>
        </p:nvSpPr>
        <p:spPr bwMode="auto">
          <a:xfrm>
            <a:off x="609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682" name="AutoShape 32"/>
          <p:cNvSpPr>
            <a:spLocks noChangeArrowheads="1"/>
          </p:cNvSpPr>
          <p:nvPr/>
        </p:nvSpPr>
        <p:spPr bwMode="auto">
          <a:xfrm>
            <a:off x="1371600" y="43434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8683" name="Oval 33"/>
          <p:cNvSpPr>
            <a:spLocks noChangeArrowheads="1"/>
          </p:cNvSpPr>
          <p:nvPr/>
        </p:nvSpPr>
        <p:spPr bwMode="auto">
          <a:xfrm>
            <a:off x="1638300" y="4805363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8684" name="Line 34"/>
          <p:cNvSpPr>
            <a:spLocks noChangeShapeType="1"/>
          </p:cNvSpPr>
          <p:nvPr/>
        </p:nvSpPr>
        <p:spPr bwMode="auto">
          <a:xfrm>
            <a:off x="2819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685" name="Line 35"/>
          <p:cNvSpPr>
            <a:spLocks noChangeShapeType="1"/>
          </p:cNvSpPr>
          <p:nvPr/>
        </p:nvSpPr>
        <p:spPr bwMode="auto">
          <a:xfrm>
            <a:off x="25146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686" name="Line 36"/>
          <p:cNvSpPr>
            <a:spLocks noChangeShapeType="1"/>
          </p:cNvSpPr>
          <p:nvPr/>
        </p:nvSpPr>
        <p:spPr bwMode="auto">
          <a:xfrm flipH="1">
            <a:off x="914400" y="4852988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687" name="Oval 37"/>
          <p:cNvSpPr>
            <a:spLocks noChangeArrowheads="1"/>
          </p:cNvSpPr>
          <p:nvPr/>
        </p:nvSpPr>
        <p:spPr bwMode="auto">
          <a:xfrm>
            <a:off x="4686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8688" name="Line 38"/>
          <p:cNvSpPr>
            <a:spLocks noChangeShapeType="1"/>
          </p:cNvSpPr>
          <p:nvPr/>
        </p:nvSpPr>
        <p:spPr bwMode="auto">
          <a:xfrm>
            <a:off x="472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689" name="Line 39"/>
          <p:cNvSpPr>
            <a:spLocks noChangeShapeType="1"/>
          </p:cNvSpPr>
          <p:nvPr/>
        </p:nvSpPr>
        <p:spPr bwMode="auto">
          <a:xfrm>
            <a:off x="44196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690" name="Line 40"/>
          <p:cNvSpPr>
            <a:spLocks noChangeShapeType="1"/>
          </p:cNvSpPr>
          <p:nvPr/>
        </p:nvSpPr>
        <p:spPr bwMode="auto">
          <a:xfrm flipH="1">
            <a:off x="4733925" y="4843463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691" name="Oval 41"/>
          <p:cNvSpPr>
            <a:spLocks noChangeArrowheads="1"/>
          </p:cNvSpPr>
          <p:nvPr/>
        </p:nvSpPr>
        <p:spPr bwMode="auto">
          <a:xfrm>
            <a:off x="7134225" y="48101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8692" name="Line 42"/>
          <p:cNvSpPr>
            <a:spLocks noChangeShapeType="1"/>
          </p:cNvSpPr>
          <p:nvPr/>
        </p:nvSpPr>
        <p:spPr bwMode="auto">
          <a:xfrm>
            <a:off x="64008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693" name="Line 43"/>
          <p:cNvSpPr>
            <a:spLocks noChangeShapeType="1"/>
          </p:cNvSpPr>
          <p:nvPr/>
        </p:nvSpPr>
        <p:spPr bwMode="auto">
          <a:xfrm>
            <a:off x="60960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694" name="Text Box 44"/>
          <p:cNvSpPr txBox="1">
            <a:spLocks noChangeArrowheads="1"/>
          </p:cNvSpPr>
          <p:nvPr/>
        </p:nvSpPr>
        <p:spPr bwMode="auto">
          <a:xfrm>
            <a:off x="1617663" y="4419600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nl-NL" b="1"/>
              <a:t>F</a:t>
            </a:r>
            <a:endParaRPr lang="en-GB" altLang="nl-NL" b="1"/>
          </a:p>
        </p:txBody>
      </p:sp>
      <p:sp>
        <p:nvSpPr>
          <p:cNvPr id="28695" name="Text Box 45"/>
          <p:cNvSpPr txBox="1">
            <a:spLocks noChangeArrowheads="1"/>
          </p:cNvSpPr>
          <p:nvPr/>
        </p:nvSpPr>
        <p:spPr bwMode="auto">
          <a:xfrm>
            <a:off x="914400" y="5715000"/>
            <a:ext cx="429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nl-NL"/>
              <a:t>1)                      2)                      3)</a:t>
            </a:r>
            <a:endParaRPr lang="en-GB" altLang="nl-NL"/>
          </a:p>
        </p:txBody>
      </p:sp>
      <p:sp>
        <p:nvSpPr>
          <p:cNvPr id="28696" name="Rectangle 46"/>
          <p:cNvSpPr>
            <a:spLocks noChangeArrowheads="1"/>
          </p:cNvSpPr>
          <p:nvPr/>
        </p:nvSpPr>
        <p:spPr bwMode="auto">
          <a:xfrm>
            <a:off x="2362200" y="48768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8697" name="Rectangle 47"/>
          <p:cNvSpPr>
            <a:spLocks noChangeArrowheads="1"/>
          </p:cNvSpPr>
          <p:nvPr/>
        </p:nvSpPr>
        <p:spPr bwMode="auto">
          <a:xfrm>
            <a:off x="2590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8698" name="Line 48"/>
          <p:cNvSpPr>
            <a:spLocks noChangeShapeType="1"/>
          </p:cNvSpPr>
          <p:nvPr/>
        </p:nvSpPr>
        <p:spPr bwMode="auto">
          <a:xfrm flipH="1">
            <a:off x="3025775" y="4929188"/>
            <a:ext cx="219075" cy="1762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7"/>
          <p:cNvGraphicFramePr>
            <a:graphicFrameLocks noChangeAspect="1"/>
          </p:cNvGraphicFramePr>
          <p:nvPr/>
        </p:nvGraphicFramePr>
        <p:xfrm>
          <a:off x="827088" y="1844675"/>
          <a:ext cx="5257800" cy="2425700"/>
        </p:xfrm>
        <a:graphic>
          <a:graphicData uri="http://schemas.openxmlformats.org/presentationml/2006/ole">
            <p:oleObj spid="_x0000_s29698" name="Equation" r:id="rId3" imgW="2463800" imgH="1130300" progId="Equation.3">
              <p:embed/>
            </p:oleObj>
          </a:graphicData>
        </a:graphic>
      </p:graphicFrame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 smtClean="0"/>
              <a:t>Scaling w.r.t.point 3</a:t>
            </a:r>
            <a:endParaRPr lang="en-GB" altLang="nl-NL" smtClean="0"/>
          </a:p>
        </p:txBody>
      </p:sp>
      <p:sp>
        <p:nvSpPr>
          <p:cNvPr id="29700" name="AutoShape 26"/>
          <p:cNvSpPr>
            <a:spLocks noChangeArrowheads="1"/>
          </p:cNvSpPr>
          <p:nvPr/>
        </p:nvSpPr>
        <p:spPr bwMode="auto">
          <a:xfrm>
            <a:off x="7016750" y="4611688"/>
            <a:ext cx="304800" cy="381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9701" name="AutoShape 27"/>
          <p:cNvSpPr>
            <a:spLocks noChangeArrowheads="1"/>
          </p:cNvSpPr>
          <p:nvPr/>
        </p:nvSpPr>
        <p:spPr bwMode="auto">
          <a:xfrm>
            <a:off x="4573588" y="5075238"/>
            <a:ext cx="304800" cy="381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9702" name="AutoShape 28"/>
          <p:cNvSpPr>
            <a:spLocks noChangeArrowheads="1"/>
          </p:cNvSpPr>
          <p:nvPr/>
        </p:nvSpPr>
        <p:spPr bwMode="auto">
          <a:xfrm>
            <a:off x="2514600" y="4829175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9703" name="Oval 29"/>
          <p:cNvSpPr>
            <a:spLocks noChangeArrowheads="1"/>
          </p:cNvSpPr>
          <p:nvPr/>
        </p:nvSpPr>
        <p:spPr bwMode="auto">
          <a:xfrm>
            <a:off x="2781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9704" name="Line 30"/>
          <p:cNvSpPr>
            <a:spLocks noChangeShapeType="1"/>
          </p:cNvSpPr>
          <p:nvPr/>
        </p:nvSpPr>
        <p:spPr bwMode="auto">
          <a:xfrm>
            <a:off x="91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9705" name="Line 31"/>
          <p:cNvSpPr>
            <a:spLocks noChangeShapeType="1"/>
          </p:cNvSpPr>
          <p:nvPr/>
        </p:nvSpPr>
        <p:spPr bwMode="auto">
          <a:xfrm>
            <a:off x="609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06" name="AutoShape 32"/>
          <p:cNvSpPr>
            <a:spLocks noChangeArrowheads="1"/>
          </p:cNvSpPr>
          <p:nvPr/>
        </p:nvSpPr>
        <p:spPr bwMode="auto">
          <a:xfrm>
            <a:off x="1371600" y="43434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9707" name="Oval 33"/>
          <p:cNvSpPr>
            <a:spLocks noChangeArrowheads="1"/>
          </p:cNvSpPr>
          <p:nvPr/>
        </p:nvSpPr>
        <p:spPr bwMode="auto">
          <a:xfrm>
            <a:off x="1638300" y="4805363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9708" name="Line 34"/>
          <p:cNvSpPr>
            <a:spLocks noChangeShapeType="1"/>
          </p:cNvSpPr>
          <p:nvPr/>
        </p:nvSpPr>
        <p:spPr bwMode="auto">
          <a:xfrm>
            <a:off x="2819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9709" name="Line 35"/>
          <p:cNvSpPr>
            <a:spLocks noChangeShapeType="1"/>
          </p:cNvSpPr>
          <p:nvPr/>
        </p:nvSpPr>
        <p:spPr bwMode="auto">
          <a:xfrm>
            <a:off x="25146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10" name="Line 36"/>
          <p:cNvSpPr>
            <a:spLocks noChangeShapeType="1"/>
          </p:cNvSpPr>
          <p:nvPr/>
        </p:nvSpPr>
        <p:spPr bwMode="auto">
          <a:xfrm flipH="1">
            <a:off x="914400" y="4852988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11" name="Oval 37"/>
          <p:cNvSpPr>
            <a:spLocks noChangeArrowheads="1"/>
          </p:cNvSpPr>
          <p:nvPr/>
        </p:nvSpPr>
        <p:spPr bwMode="auto">
          <a:xfrm>
            <a:off x="4686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9712" name="Line 38"/>
          <p:cNvSpPr>
            <a:spLocks noChangeShapeType="1"/>
          </p:cNvSpPr>
          <p:nvPr/>
        </p:nvSpPr>
        <p:spPr bwMode="auto">
          <a:xfrm>
            <a:off x="472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9713" name="Line 39"/>
          <p:cNvSpPr>
            <a:spLocks noChangeShapeType="1"/>
          </p:cNvSpPr>
          <p:nvPr/>
        </p:nvSpPr>
        <p:spPr bwMode="auto">
          <a:xfrm>
            <a:off x="44196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14" name="Line 40"/>
          <p:cNvSpPr>
            <a:spLocks noChangeShapeType="1"/>
          </p:cNvSpPr>
          <p:nvPr/>
        </p:nvSpPr>
        <p:spPr bwMode="auto">
          <a:xfrm flipH="1">
            <a:off x="4733925" y="4843463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15" name="Oval 41"/>
          <p:cNvSpPr>
            <a:spLocks noChangeArrowheads="1"/>
          </p:cNvSpPr>
          <p:nvPr/>
        </p:nvSpPr>
        <p:spPr bwMode="auto">
          <a:xfrm>
            <a:off x="7134225" y="48101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9716" name="Line 42"/>
          <p:cNvSpPr>
            <a:spLocks noChangeShapeType="1"/>
          </p:cNvSpPr>
          <p:nvPr/>
        </p:nvSpPr>
        <p:spPr bwMode="auto">
          <a:xfrm>
            <a:off x="64008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9717" name="Line 43"/>
          <p:cNvSpPr>
            <a:spLocks noChangeShapeType="1"/>
          </p:cNvSpPr>
          <p:nvPr/>
        </p:nvSpPr>
        <p:spPr bwMode="auto">
          <a:xfrm>
            <a:off x="60960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18" name="Text Box 44"/>
          <p:cNvSpPr txBox="1">
            <a:spLocks noChangeArrowheads="1"/>
          </p:cNvSpPr>
          <p:nvPr/>
        </p:nvSpPr>
        <p:spPr bwMode="auto">
          <a:xfrm>
            <a:off x="1617663" y="4419600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nl-NL" b="1"/>
              <a:t>F</a:t>
            </a:r>
            <a:endParaRPr lang="en-GB" altLang="nl-NL" b="1"/>
          </a:p>
        </p:txBody>
      </p:sp>
      <p:sp>
        <p:nvSpPr>
          <p:cNvPr id="29719" name="Text Box 45"/>
          <p:cNvSpPr txBox="1">
            <a:spLocks noChangeArrowheads="1"/>
          </p:cNvSpPr>
          <p:nvPr/>
        </p:nvSpPr>
        <p:spPr bwMode="auto">
          <a:xfrm>
            <a:off x="914400" y="5715000"/>
            <a:ext cx="429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nl-NL"/>
              <a:t>1)                      2)                      3)</a:t>
            </a:r>
            <a:endParaRPr lang="en-GB" altLang="nl-NL"/>
          </a:p>
        </p:txBody>
      </p:sp>
      <p:sp>
        <p:nvSpPr>
          <p:cNvPr id="29720" name="Rectangle 46"/>
          <p:cNvSpPr>
            <a:spLocks noChangeArrowheads="1"/>
          </p:cNvSpPr>
          <p:nvPr/>
        </p:nvSpPr>
        <p:spPr bwMode="auto">
          <a:xfrm>
            <a:off x="2362200" y="48768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9721" name="Rectangle 47"/>
          <p:cNvSpPr>
            <a:spLocks noChangeArrowheads="1"/>
          </p:cNvSpPr>
          <p:nvPr/>
        </p:nvSpPr>
        <p:spPr bwMode="auto">
          <a:xfrm>
            <a:off x="2590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29722" name="Line 48"/>
          <p:cNvSpPr>
            <a:spLocks noChangeShapeType="1"/>
          </p:cNvSpPr>
          <p:nvPr/>
        </p:nvSpPr>
        <p:spPr bwMode="auto">
          <a:xfrm flipH="1">
            <a:off x="3025775" y="4929188"/>
            <a:ext cx="219075" cy="1762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7"/>
          <p:cNvGraphicFramePr>
            <a:graphicFrameLocks noChangeAspect="1"/>
          </p:cNvGraphicFramePr>
          <p:nvPr/>
        </p:nvGraphicFramePr>
        <p:xfrm>
          <a:off x="755650" y="1773238"/>
          <a:ext cx="8137525" cy="1990725"/>
        </p:xfrm>
        <a:graphic>
          <a:graphicData uri="http://schemas.openxmlformats.org/presentationml/2006/ole">
            <p:oleObj spid="_x0000_s30722" name="Equation" r:id="rId3" imgW="3390900" imgH="825500" progId="Equation.3">
              <p:embed/>
            </p:oleObj>
          </a:graphicData>
        </a:graphic>
      </p:graphicFrame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 smtClean="0"/>
              <a:t>Scale in other directions 1</a:t>
            </a:r>
            <a:endParaRPr lang="en-GB" altLang="nl-NL" smtClean="0"/>
          </a:p>
        </p:txBody>
      </p:sp>
      <p:sp>
        <p:nvSpPr>
          <p:cNvPr id="30724" name="Oval 8"/>
          <p:cNvSpPr>
            <a:spLocks noChangeArrowheads="1"/>
          </p:cNvSpPr>
          <p:nvPr/>
        </p:nvSpPr>
        <p:spPr bwMode="auto">
          <a:xfrm>
            <a:off x="2781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30725" name="Line 9"/>
          <p:cNvSpPr>
            <a:spLocks noChangeShapeType="1"/>
          </p:cNvSpPr>
          <p:nvPr/>
        </p:nvSpPr>
        <p:spPr bwMode="auto">
          <a:xfrm>
            <a:off x="91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726" name="Line 10"/>
          <p:cNvSpPr>
            <a:spLocks noChangeShapeType="1"/>
          </p:cNvSpPr>
          <p:nvPr/>
        </p:nvSpPr>
        <p:spPr bwMode="auto">
          <a:xfrm>
            <a:off x="609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27" name="Line 13"/>
          <p:cNvSpPr>
            <a:spLocks noChangeShapeType="1"/>
          </p:cNvSpPr>
          <p:nvPr/>
        </p:nvSpPr>
        <p:spPr bwMode="auto">
          <a:xfrm>
            <a:off x="2819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728" name="Line 14"/>
          <p:cNvSpPr>
            <a:spLocks noChangeShapeType="1"/>
          </p:cNvSpPr>
          <p:nvPr/>
        </p:nvSpPr>
        <p:spPr bwMode="auto">
          <a:xfrm>
            <a:off x="25146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29" name="Text Box 24"/>
          <p:cNvSpPr txBox="1">
            <a:spLocks noChangeArrowheads="1"/>
          </p:cNvSpPr>
          <p:nvPr/>
        </p:nvSpPr>
        <p:spPr bwMode="auto">
          <a:xfrm>
            <a:off x="914400" y="5715000"/>
            <a:ext cx="429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nl-NL"/>
              <a:t>1)                      2)                      3)</a:t>
            </a:r>
            <a:endParaRPr lang="en-GB" altLang="nl-NL"/>
          </a:p>
        </p:txBody>
      </p:sp>
      <p:grpSp>
        <p:nvGrpSpPr>
          <p:cNvPr id="30730" name="Group 33"/>
          <p:cNvGrpSpPr>
            <a:grpSpLocks/>
          </p:cNvGrpSpPr>
          <p:nvPr/>
        </p:nvGrpSpPr>
        <p:grpSpPr bwMode="auto">
          <a:xfrm>
            <a:off x="2209800" y="4876800"/>
            <a:ext cx="1219200" cy="914400"/>
            <a:chOff x="1488" y="3072"/>
            <a:chExt cx="576" cy="576"/>
          </a:xfrm>
        </p:grpSpPr>
        <p:sp>
          <p:nvSpPr>
            <p:cNvPr id="30750" name="Rectangle 25"/>
            <p:cNvSpPr>
              <a:spLocks noChangeArrowheads="1"/>
            </p:cNvSpPr>
            <p:nvPr/>
          </p:nvSpPr>
          <p:spPr bwMode="auto">
            <a:xfrm>
              <a:off x="1488" y="3072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30751" name="Rectangle 26"/>
            <p:cNvSpPr>
              <a:spLocks noChangeArrowheads="1"/>
            </p:cNvSpPr>
            <p:nvPr/>
          </p:nvSpPr>
          <p:spPr bwMode="auto">
            <a:xfrm>
              <a:off x="1632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30752" name="Line 27"/>
            <p:cNvSpPr>
              <a:spLocks noChangeShapeType="1"/>
            </p:cNvSpPr>
            <p:nvPr/>
          </p:nvSpPr>
          <p:spPr bwMode="auto">
            <a:xfrm flipH="1">
              <a:off x="1906" y="3105"/>
              <a:ext cx="138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0731" name="Arc 32"/>
          <p:cNvSpPr>
            <a:spLocks/>
          </p:cNvSpPr>
          <p:nvPr/>
        </p:nvSpPr>
        <p:spPr bwMode="auto">
          <a:xfrm>
            <a:off x="931863" y="5334000"/>
            <a:ext cx="820737" cy="381000"/>
          </a:xfrm>
          <a:custGeom>
            <a:avLst/>
            <a:gdLst>
              <a:gd name="T0" fmla="*/ 2147483647 w 21600"/>
              <a:gd name="T1" fmla="*/ 0 h 11135"/>
              <a:gd name="T2" fmla="*/ 2147483647 w 21600"/>
              <a:gd name="T3" fmla="*/ 2147483647 h 11135"/>
              <a:gd name="T4" fmla="*/ 0 w 21600"/>
              <a:gd name="T5" fmla="*/ 2147483647 h 11135"/>
              <a:gd name="T6" fmla="*/ 0 60000 65536"/>
              <a:gd name="T7" fmla="*/ 0 60000 65536"/>
              <a:gd name="T8" fmla="*/ 0 60000 65536"/>
              <a:gd name="T9" fmla="*/ 0 w 21600"/>
              <a:gd name="T10" fmla="*/ 0 h 11135"/>
              <a:gd name="T11" fmla="*/ 21600 w 21600"/>
              <a:gd name="T12" fmla="*/ 11135 h 111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135" fill="none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</a:path>
              <a:path w="21600" h="11135" stroke="0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  <a:lnTo>
                  <a:pt x="0" y="203"/>
                </a:lnTo>
                <a:lnTo>
                  <a:pt x="21599" y="-1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0732" name="Group 36"/>
          <p:cNvGrpSpPr>
            <a:grpSpLocks/>
          </p:cNvGrpSpPr>
          <p:nvPr/>
        </p:nvGrpSpPr>
        <p:grpSpPr bwMode="auto">
          <a:xfrm>
            <a:off x="2819400" y="4572000"/>
            <a:ext cx="838200" cy="762000"/>
            <a:chOff x="2352" y="3408"/>
            <a:chExt cx="528" cy="480"/>
          </a:xfrm>
        </p:grpSpPr>
        <p:sp>
          <p:nvSpPr>
            <p:cNvPr id="30748" name="Line 34"/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749" name="Line 35"/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30733" name="Group 37"/>
          <p:cNvGrpSpPr>
            <a:grpSpLocks/>
          </p:cNvGrpSpPr>
          <p:nvPr/>
        </p:nvGrpSpPr>
        <p:grpSpPr bwMode="auto">
          <a:xfrm rot="1793579">
            <a:off x="1039813" y="4840288"/>
            <a:ext cx="838200" cy="762000"/>
            <a:chOff x="2352" y="3408"/>
            <a:chExt cx="528" cy="480"/>
          </a:xfrm>
        </p:grpSpPr>
        <p:sp>
          <p:nvSpPr>
            <p:cNvPr id="30746" name="Line 38"/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747" name="Line 39"/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30734" name="Line 40"/>
          <p:cNvSpPr>
            <a:spLocks noChangeShapeType="1"/>
          </p:cNvSpPr>
          <p:nvPr/>
        </p:nvSpPr>
        <p:spPr bwMode="auto">
          <a:xfrm>
            <a:off x="46482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735" name="Line 41"/>
          <p:cNvSpPr>
            <a:spLocks noChangeShapeType="1"/>
          </p:cNvSpPr>
          <p:nvPr/>
        </p:nvSpPr>
        <p:spPr bwMode="auto">
          <a:xfrm>
            <a:off x="43434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36" name="Arc 42"/>
          <p:cNvSpPr>
            <a:spLocks/>
          </p:cNvSpPr>
          <p:nvPr/>
        </p:nvSpPr>
        <p:spPr bwMode="auto">
          <a:xfrm>
            <a:off x="4665663" y="5334000"/>
            <a:ext cx="820737" cy="381000"/>
          </a:xfrm>
          <a:custGeom>
            <a:avLst/>
            <a:gdLst>
              <a:gd name="T0" fmla="*/ 2147483647 w 21600"/>
              <a:gd name="T1" fmla="*/ 0 h 11135"/>
              <a:gd name="T2" fmla="*/ 2147483647 w 21600"/>
              <a:gd name="T3" fmla="*/ 2147483647 h 11135"/>
              <a:gd name="T4" fmla="*/ 0 w 21600"/>
              <a:gd name="T5" fmla="*/ 2147483647 h 11135"/>
              <a:gd name="T6" fmla="*/ 0 60000 65536"/>
              <a:gd name="T7" fmla="*/ 0 60000 65536"/>
              <a:gd name="T8" fmla="*/ 0 60000 65536"/>
              <a:gd name="T9" fmla="*/ 0 w 21600"/>
              <a:gd name="T10" fmla="*/ 0 h 11135"/>
              <a:gd name="T11" fmla="*/ 21600 w 21600"/>
              <a:gd name="T12" fmla="*/ 11135 h 111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135" fill="none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</a:path>
              <a:path w="21600" h="11135" stroke="0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  <a:lnTo>
                  <a:pt x="0" y="203"/>
                </a:lnTo>
                <a:lnTo>
                  <a:pt x="21599" y="-1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37" name="Line 46"/>
          <p:cNvSpPr>
            <a:spLocks noChangeShapeType="1"/>
          </p:cNvSpPr>
          <p:nvPr/>
        </p:nvSpPr>
        <p:spPr bwMode="auto">
          <a:xfrm>
            <a:off x="64770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738" name="Line 47"/>
          <p:cNvSpPr>
            <a:spLocks noChangeShapeType="1"/>
          </p:cNvSpPr>
          <p:nvPr/>
        </p:nvSpPr>
        <p:spPr bwMode="auto">
          <a:xfrm>
            <a:off x="61722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30739" name="Group 52"/>
          <p:cNvGrpSpPr>
            <a:grpSpLocks/>
          </p:cNvGrpSpPr>
          <p:nvPr/>
        </p:nvGrpSpPr>
        <p:grpSpPr bwMode="auto">
          <a:xfrm rot="1793579">
            <a:off x="6521450" y="5127625"/>
            <a:ext cx="722313" cy="420688"/>
            <a:chOff x="2352" y="3408"/>
            <a:chExt cx="528" cy="480"/>
          </a:xfrm>
        </p:grpSpPr>
        <p:sp>
          <p:nvSpPr>
            <p:cNvPr id="30744" name="Line 53"/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745" name="Line 54"/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30740" name="Group 55"/>
          <p:cNvGrpSpPr>
            <a:grpSpLocks/>
          </p:cNvGrpSpPr>
          <p:nvPr/>
        </p:nvGrpSpPr>
        <p:grpSpPr bwMode="auto">
          <a:xfrm rot="-119">
            <a:off x="4646613" y="4908550"/>
            <a:ext cx="722312" cy="420688"/>
            <a:chOff x="2352" y="3408"/>
            <a:chExt cx="528" cy="480"/>
          </a:xfrm>
        </p:grpSpPr>
        <p:sp>
          <p:nvSpPr>
            <p:cNvPr id="30742" name="Line 56"/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743" name="Line 57"/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 smtClean="0"/>
              <a:t>Transformations</a:t>
            </a:r>
            <a:endParaRPr lang="en-GB" altLang="nl-NL" smtClean="0"/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2476500" y="4090988"/>
            <a:ext cx="1785938" cy="1395412"/>
            <a:chOff x="576" y="2256"/>
            <a:chExt cx="1536" cy="1200"/>
          </a:xfrm>
        </p:grpSpPr>
        <p:sp>
          <p:nvSpPr>
            <p:cNvPr id="4155" name="Rectangle 4"/>
            <p:cNvSpPr>
              <a:spLocks noChangeArrowheads="1"/>
            </p:cNvSpPr>
            <p:nvPr/>
          </p:nvSpPr>
          <p:spPr bwMode="auto">
            <a:xfrm>
              <a:off x="1104" y="2688"/>
              <a:ext cx="100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56" name="Oval 5"/>
            <p:cNvSpPr>
              <a:spLocks noChangeArrowheads="1"/>
            </p:cNvSpPr>
            <p:nvPr/>
          </p:nvSpPr>
          <p:spPr bwMode="auto">
            <a:xfrm>
              <a:off x="1248" y="321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57" name="Rectangle 6"/>
            <p:cNvSpPr>
              <a:spLocks noChangeArrowheads="1"/>
            </p:cNvSpPr>
            <p:nvPr/>
          </p:nvSpPr>
          <p:spPr bwMode="auto">
            <a:xfrm>
              <a:off x="576" y="2256"/>
              <a:ext cx="528" cy="9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58" name="Oval 7"/>
            <p:cNvSpPr>
              <a:spLocks noChangeArrowheads="1"/>
            </p:cNvSpPr>
            <p:nvPr/>
          </p:nvSpPr>
          <p:spPr bwMode="auto">
            <a:xfrm>
              <a:off x="1776" y="321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59" name="Oval 8"/>
            <p:cNvSpPr>
              <a:spLocks noChangeArrowheads="1"/>
            </p:cNvSpPr>
            <p:nvPr/>
          </p:nvSpPr>
          <p:spPr bwMode="auto">
            <a:xfrm>
              <a:off x="720" y="321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60" name="Rectangle 9"/>
            <p:cNvSpPr>
              <a:spLocks noChangeArrowheads="1"/>
            </p:cNvSpPr>
            <p:nvPr/>
          </p:nvSpPr>
          <p:spPr bwMode="auto">
            <a:xfrm>
              <a:off x="1776" y="2256"/>
              <a:ext cx="144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61" name="Oval 10"/>
            <p:cNvSpPr>
              <a:spLocks noChangeArrowheads="1"/>
            </p:cNvSpPr>
            <p:nvPr/>
          </p:nvSpPr>
          <p:spPr bwMode="auto">
            <a:xfrm>
              <a:off x="720" y="2400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 flipH="1">
            <a:off x="5334000" y="3962400"/>
            <a:ext cx="1060450" cy="828675"/>
            <a:chOff x="576" y="2256"/>
            <a:chExt cx="1536" cy="1200"/>
          </a:xfrm>
        </p:grpSpPr>
        <p:sp>
          <p:nvSpPr>
            <p:cNvPr id="4148" name="Rectangle 20"/>
            <p:cNvSpPr>
              <a:spLocks noChangeArrowheads="1"/>
            </p:cNvSpPr>
            <p:nvPr/>
          </p:nvSpPr>
          <p:spPr bwMode="auto">
            <a:xfrm>
              <a:off x="1104" y="2688"/>
              <a:ext cx="100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49" name="Oval 21"/>
            <p:cNvSpPr>
              <a:spLocks noChangeArrowheads="1"/>
            </p:cNvSpPr>
            <p:nvPr/>
          </p:nvSpPr>
          <p:spPr bwMode="auto">
            <a:xfrm>
              <a:off x="1248" y="321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50" name="Rectangle 22"/>
            <p:cNvSpPr>
              <a:spLocks noChangeArrowheads="1"/>
            </p:cNvSpPr>
            <p:nvPr/>
          </p:nvSpPr>
          <p:spPr bwMode="auto">
            <a:xfrm>
              <a:off x="576" y="2256"/>
              <a:ext cx="528" cy="9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51" name="Oval 23"/>
            <p:cNvSpPr>
              <a:spLocks noChangeArrowheads="1"/>
            </p:cNvSpPr>
            <p:nvPr/>
          </p:nvSpPr>
          <p:spPr bwMode="auto">
            <a:xfrm>
              <a:off x="1776" y="321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52" name="Oval 24"/>
            <p:cNvSpPr>
              <a:spLocks noChangeArrowheads="1"/>
            </p:cNvSpPr>
            <p:nvPr/>
          </p:nvSpPr>
          <p:spPr bwMode="auto">
            <a:xfrm>
              <a:off x="720" y="321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53" name="Rectangle 25"/>
            <p:cNvSpPr>
              <a:spLocks noChangeArrowheads="1"/>
            </p:cNvSpPr>
            <p:nvPr/>
          </p:nvSpPr>
          <p:spPr bwMode="auto">
            <a:xfrm>
              <a:off x="1776" y="2256"/>
              <a:ext cx="144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54" name="Oval 26"/>
            <p:cNvSpPr>
              <a:spLocks noChangeArrowheads="1"/>
            </p:cNvSpPr>
            <p:nvPr/>
          </p:nvSpPr>
          <p:spPr bwMode="auto">
            <a:xfrm>
              <a:off x="720" y="2400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</p:grpSp>
      <p:sp>
        <p:nvSpPr>
          <p:cNvPr id="100390" name="Freeform 38"/>
          <p:cNvSpPr>
            <a:spLocks/>
          </p:cNvSpPr>
          <p:nvPr/>
        </p:nvSpPr>
        <p:spPr bwMode="auto">
          <a:xfrm>
            <a:off x="3244850" y="4257675"/>
            <a:ext cx="438150" cy="438150"/>
          </a:xfrm>
          <a:custGeom>
            <a:avLst/>
            <a:gdLst>
              <a:gd name="T0" fmla="*/ 0 w 276"/>
              <a:gd name="T1" fmla="*/ 0 h 276"/>
              <a:gd name="T2" fmla="*/ 0 w 276"/>
              <a:gd name="T3" fmla="*/ 2147483647 h 276"/>
              <a:gd name="T4" fmla="*/ 2147483647 w 276"/>
              <a:gd name="T5" fmla="*/ 2147483647 h 276"/>
              <a:gd name="T6" fmla="*/ 0 60000 65536"/>
              <a:gd name="T7" fmla="*/ 0 60000 65536"/>
              <a:gd name="T8" fmla="*/ 0 60000 65536"/>
              <a:gd name="T9" fmla="*/ 0 w 276"/>
              <a:gd name="T10" fmla="*/ 0 h 276"/>
              <a:gd name="T11" fmla="*/ 276 w 276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6" h="276">
                <a:moveTo>
                  <a:pt x="0" y="0"/>
                </a:moveTo>
                <a:lnTo>
                  <a:pt x="0" y="276"/>
                </a:lnTo>
                <a:lnTo>
                  <a:pt x="276" y="276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838200" y="2266950"/>
            <a:ext cx="7620000" cy="4057650"/>
            <a:chOff x="528" y="1428"/>
            <a:chExt cx="4800" cy="2556"/>
          </a:xfrm>
        </p:grpSpPr>
        <p:sp>
          <p:nvSpPr>
            <p:cNvPr id="4145" name="Rectangle 35"/>
            <p:cNvSpPr>
              <a:spLocks noChangeArrowheads="1"/>
            </p:cNvSpPr>
            <p:nvPr/>
          </p:nvSpPr>
          <p:spPr bwMode="auto">
            <a:xfrm>
              <a:off x="528" y="1428"/>
              <a:ext cx="4800" cy="25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46" name="Freeform 37"/>
            <p:cNvSpPr>
              <a:spLocks/>
            </p:cNvSpPr>
            <p:nvPr/>
          </p:nvSpPr>
          <p:spPr bwMode="auto">
            <a:xfrm>
              <a:off x="528" y="3708"/>
              <a:ext cx="276" cy="276"/>
            </a:xfrm>
            <a:custGeom>
              <a:avLst/>
              <a:gdLst>
                <a:gd name="T0" fmla="*/ 0 w 276"/>
                <a:gd name="T1" fmla="*/ 0 h 276"/>
                <a:gd name="T2" fmla="*/ 0 w 276"/>
                <a:gd name="T3" fmla="*/ 276 h 276"/>
                <a:gd name="T4" fmla="*/ 276 w 276"/>
                <a:gd name="T5" fmla="*/ 276 h 276"/>
                <a:gd name="T6" fmla="*/ 0 60000 65536"/>
                <a:gd name="T7" fmla="*/ 0 60000 65536"/>
                <a:gd name="T8" fmla="*/ 0 60000 65536"/>
                <a:gd name="T9" fmla="*/ 0 w 276"/>
                <a:gd name="T10" fmla="*/ 0 h 276"/>
                <a:gd name="T11" fmla="*/ 276 w 276"/>
                <a:gd name="T12" fmla="*/ 276 h 2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6" h="276">
                  <a:moveTo>
                    <a:pt x="0" y="0"/>
                  </a:moveTo>
                  <a:lnTo>
                    <a:pt x="0" y="276"/>
                  </a:lnTo>
                  <a:lnTo>
                    <a:pt x="276" y="276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47" name="Text Box 39"/>
            <p:cNvSpPr txBox="1">
              <a:spLocks noChangeArrowheads="1"/>
            </p:cNvSpPr>
            <p:nvPr/>
          </p:nvSpPr>
          <p:spPr bwMode="auto">
            <a:xfrm>
              <a:off x="568" y="3672"/>
              <a:ext cx="589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nl-NL"/>
                <a:t>image</a:t>
              </a:r>
              <a:endParaRPr lang="en-GB" altLang="nl-NL"/>
            </a:p>
          </p:txBody>
        </p:sp>
      </p:grpSp>
      <p:sp>
        <p:nvSpPr>
          <p:cNvPr id="4103" name="Text Box 41"/>
          <p:cNvSpPr txBox="1">
            <a:spLocks noChangeArrowheads="1"/>
          </p:cNvSpPr>
          <p:nvPr/>
        </p:nvSpPr>
        <p:spPr bwMode="auto">
          <a:xfrm>
            <a:off x="3130550" y="3800475"/>
            <a:ext cx="747713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/>
              <a:t>train</a:t>
            </a:r>
          </a:p>
        </p:txBody>
      </p: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1552575" y="2914650"/>
            <a:ext cx="1027113" cy="563563"/>
            <a:chOff x="978" y="1836"/>
            <a:chExt cx="647" cy="355"/>
          </a:xfrm>
        </p:grpSpPr>
        <p:sp>
          <p:nvSpPr>
            <p:cNvPr id="4143" name="Freeform 42"/>
            <p:cNvSpPr>
              <a:spLocks/>
            </p:cNvSpPr>
            <p:nvPr/>
          </p:nvSpPr>
          <p:spPr bwMode="auto">
            <a:xfrm>
              <a:off x="978" y="1915"/>
              <a:ext cx="276" cy="276"/>
            </a:xfrm>
            <a:custGeom>
              <a:avLst/>
              <a:gdLst>
                <a:gd name="T0" fmla="*/ 0 w 276"/>
                <a:gd name="T1" fmla="*/ 0 h 276"/>
                <a:gd name="T2" fmla="*/ 0 w 276"/>
                <a:gd name="T3" fmla="*/ 276 h 276"/>
                <a:gd name="T4" fmla="*/ 276 w 276"/>
                <a:gd name="T5" fmla="*/ 276 h 276"/>
                <a:gd name="T6" fmla="*/ 0 60000 65536"/>
                <a:gd name="T7" fmla="*/ 0 60000 65536"/>
                <a:gd name="T8" fmla="*/ 0 60000 65536"/>
                <a:gd name="T9" fmla="*/ 0 w 276"/>
                <a:gd name="T10" fmla="*/ 0 h 276"/>
                <a:gd name="T11" fmla="*/ 276 w 276"/>
                <a:gd name="T12" fmla="*/ 276 h 2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6" h="276">
                  <a:moveTo>
                    <a:pt x="0" y="0"/>
                  </a:moveTo>
                  <a:lnTo>
                    <a:pt x="0" y="276"/>
                  </a:lnTo>
                  <a:lnTo>
                    <a:pt x="276" y="276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44" name="Text Box 43"/>
            <p:cNvSpPr txBox="1">
              <a:spLocks noChangeArrowheads="1"/>
            </p:cNvSpPr>
            <p:nvPr/>
          </p:nvSpPr>
          <p:spPr bwMode="auto">
            <a:xfrm>
              <a:off x="1056" y="1836"/>
              <a:ext cx="569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nl-NL"/>
                <a:t>world</a:t>
              </a:r>
            </a:p>
          </p:txBody>
        </p:sp>
      </p:grpSp>
      <p:sp>
        <p:nvSpPr>
          <p:cNvPr id="100397" name="Line 45"/>
          <p:cNvSpPr>
            <a:spLocks noChangeShapeType="1"/>
          </p:cNvSpPr>
          <p:nvPr/>
        </p:nvSpPr>
        <p:spPr bwMode="auto">
          <a:xfrm>
            <a:off x="1552575" y="3478213"/>
            <a:ext cx="1704975" cy="121761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1552575" y="2814638"/>
            <a:ext cx="2825750" cy="828675"/>
            <a:chOff x="978" y="1773"/>
            <a:chExt cx="1780" cy="522"/>
          </a:xfrm>
        </p:grpSpPr>
        <p:grpSp>
          <p:nvGrpSpPr>
            <p:cNvPr id="4134" name="Group 27"/>
            <p:cNvGrpSpPr>
              <a:grpSpLocks/>
            </p:cNvGrpSpPr>
            <p:nvPr/>
          </p:nvGrpSpPr>
          <p:grpSpPr bwMode="auto">
            <a:xfrm>
              <a:off x="2090" y="1773"/>
              <a:ext cx="668" cy="522"/>
              <a:chOff x="576" y="2256"/>
              <a:chExt cx="1536" cy="1200"/>
            </a:xfrm>
          </p:grpSpPr>
          <p:sp>
            <p:nvSpPr>
              <p:cNvPr id="4136" name="Rectangle 28"/>
              <p:cNvSpPr>
                <a:spLocks noChangeArrowheads="1"/>
              </p:cNvSpPr>
              <p:nvPr/>
            </p:nvSpPr>
            <p:spPr bwMode="auto">
              <a:xfrm>
                <a:off x="1104" y="2688"/>
                <a:ext cx="1008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eaLnBrk="1" hangingPunct="1"/>
                <a:endParaRPr lang="nl-NL" altLang="nl-NL"/>
              </a:p>
            </p:txBody>
          </p:sp>
          <p:sp>
            <p:nvSpPr>
              <p:cNvPr id="4137" name="Oval 29"/>
              <p:cNvSpPr>
                <a:spLocks noChangeArrowheads="1"/>
              </p:cNvSpPr>
              <p:nvPr/>
            </p:nvSpPr>
            <p:spPr bwMode="auto">
              <a:xfrm>
                <a:off x="1248" y="321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endParaRPr lang="nl-NL" altLang="nl-NL"/>
              </a:p>
            </p:txBody>
          </p:sp>
          <p:sp>
            <p:nvSpPr>
              <p:cNvPr id="4138" name="Rectangle 30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528" cy="9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eaLnBrk="1" hangingPunct="1"/>
                <a:endParaRPr lang="nl-NL" altLang="nl-NL"/>
              </a:p>
            </p:txBody>
          </p:sp>
          <p:sp>
            <p:nvSpPr>
              <p:cNvPr id="4139" name="Oval 31"/>
              <p:cNvSpPr>
                <a:spLocks noChangeArrowheads="1"/>
              </p:cNvSpPr>
              <p:nvPr/>
            </p:nvSpPr>
            <p:spPr bwMode="auto">
              <a:xfrm>
                <a:off x="1776" y="321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endParaRPr lang="nl-NL" altLang="nl-NL"/>
              </a:p>
            </p:txBody>
          </p:sp>
          <p:sp>
            <p:nvSpPr>
              <p:cNvPr id="4140" name="Oval 32"/>
              <p:cNvSpPr>
                <a:spLocks noChangeArrowheads="1"/>
              </p:cNvSpPr>
              <p:nvPr/>
            </p:nvSpPr>
            <p:spPr bwMode="auto">
              <a:xfrm>
                <a:off x="720" y="321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endParaRPr lang="nl-NL" altLang="nl-NL"/>
              </a:p>
            </p:txBody>
          </p:sp>
          <p:sp>
            <p:nvSpPr>
              <p:cNvPr id="4141" name="Rectangle 33"/>
              <p:cNvSpPr>
                <a:spLocks noChangeArrowheads="1"/>
              </p:cNvSpPr>
              <p:nvPr/>
            </p:nvSpPr>
            <p:spPr bwMode="auto">
              <a:xfrm>
                <a:off x="1776" y="2256"/>
                <a:ext cx="144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eaLnBrk="1" hangingPunct="1"/>
                <a:endParaRPr lang="nl-NL" altLang="nl-NL"/>
              </a:p>
            </p:txBody>
          </p:sp>
          <p:sp>
            <p:nvSpPr>
              <p:cNvPr id="4142" name="Oval 34"/>
              <p:cNvSpPr>
                <a:spLocks noChangeArrowheads="1"/>
              </p:cNvSpPr>
              <p:nvPr/>
            </p:nvSpPr>
            <p:spPr bwMode="auto">
              <a:xfrm>
                <a:off x="720" y="2400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endParaRPr lang="nl-NL" altLang="nl-NL"/>
              </a:p>
            </p:txBody>
          </p:sp>
        </p:grpSp>
        <p:sp>
          <p:nvSpPr>
            <p:cNvPr id="4135" name="Line 47"/>
            <p:cNvSpPr>
              <a:spLocks noChangeShapeType="1"/>
            </p:cNvSpPr>
            <p:nvPr/>
          </p:nvSpPr>
          <p:spPr bwMode="auto">
            <a:xfrm flipV="1">
              <a:off x="978" y="2063"/>
              <a:ext cx="1422" cy="12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71"/>
          <p:cNvGrpSpPr>
            <a:grpSpLocks/>
          </p:cNvGrpSpPr>
          <p:nvPr/>
        </p:nvGrpSpPr>
        <p:grpSpPr bwMode="auto">
          <a:xfrm>
            <a:off x="2795588" y="4695825"/>
            <a:ext cx="1905000" cy="1157288"/>
            <a:chOff x="1761" y="2958"/>
            <a:chExt cx="1200" cy="729"/>
          </a:xfrm>
        </p:grpSpPr>
        <p:sp>
          <p:nvSpPr>
            <p:cNvPr id="4129" name="Freeform 36"/>
            <p:cNvSpPr>
              <a:spLocks/>
            </p:cNvSpPr>
            <p:nvPr/>
          </p:nvSpPr>
          <p:spPr bwMode="auto">
            <a:xfrm>
              <a:off x="2556" y="3120"/>
              <a:ext cx="276" cy="276"/>
            </a:xfrm>
            <a:custGeom>
              <a:avLst/>
              <a:gdLst>
                <a:gd name="T0" fmla="*/ 0 w 276"/>
                <a:gd name="T1" fmla="*/ 0 h 276"/>
                <a:gd name="T2" fmla="*/ 0 w 276"/>
                <a:gd name="T3" fmla="*/ 276 h 276"/>
                <a:gd name="T4" fmla="*/ 276 w 276"/>
                <a:gd name="T5" fmla="*/ 276 h 276"/>
                <a:gd name="T6" fmla="*/ 0 60000 65536"/>
                <a:gd name="T7" fmla="*/ 0 60000 65536"/>
                <a:gd name="T8" fmla="*/ 0 60000 65536"/>
                <a:gd name="T9" fmla="*/ 0 w 276"/>
                <a:gd name="T10" fmla="*/ 0 h 276"/>
                <a:gd name="T11" fmla="*/ 276 w 276"/>
                <a:gd name="T12" fmla="*/ 276 h 2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6" h="276">
                  <a:moveTo>
                    <a:pt x="0" y="0"/>
                  </a:moveTo>
                  <a:lnTo>
                    <a:pt x="0" y="276"/>
                  </a:lnTo>
                  <a:lnTo>
                    <a:pt x="276" y="276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30" name="Text Box 40"/>
            <p:cNvSpPr txBox="1">
              <a:spLocks noChangeArrowheads="1"/>
            </p:cNvSpPr>
            <p:nvPr/>
          </p:nvSpPr>
          <p:spPr bwMode="auto">
            <a:xfrm>
              <a:off x="2382" y="3396"/>
              <a:ext cx="579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nl-NL"/>
                <a:t>wheel</a:t>
              </a:r>
            </a:p>
          </p:txBody>
        </p:sp>
        <p:sp>
          <p:nvSpPr>
            <p:cNvPr id="4131" name="Line 46"/>
            <p:cNvSpPr>
              <a:spLocks noChangeShapeType="1"/>
            </p:cNvSpPr>
            <p:nvPr/>
          </p:nvSpPr>
          <p:spPr bwMode="auto">
            <a:xfrm>
              <a:off x="2052" y="2958"/>
              <a:ext cx="504" cy="4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32" name="Line 48"/>
            <p:cNvSpPr>
              <a:spLocks noChangeShapeType="1"/>
            </p:cNvSpPr>
            <p:nvPr/>
          </p:nvSpPr>
          <p:spPr bwMode="auto">
            <a:xfrm>
              <a:off x="2052" y="2958"/>
              <a:ext cx="96" cy="4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33" name="Line 49"/>
            <p:cNvSpPr>
              <a:spLocks noChangeShapeType="1"/>
            </p:cNvSpPr>
            <p:nvPr/>
          </p:nvSpPr>
          <p:spPr bwMode="auto">
            <a:xfrm flipH="1">
              <a:off x="1761" y="2958"/>
              <a:ext cx="283" cy="4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0402" name="Line 50"/>
          <p:cNvSpPr>
            <a:spLocks noChangeShapeType="1"/>
          </p:cNvSpPr>
          <p:nvPr/>
        </p:nvSpPr>
        <p:spPr bwMode="auto">
          <a:xfrm flipV="1">
            <a:off x="838200" y="3478213"/>
            <a:ext cx="714375" cy="284638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" name="Group 55"/>
          <p:cNvGrpSpPr>
            <a:grpSpLocks/>
          </p:cNvGrpSpPr>
          <p:nvPr/>
        </p:nvGrpSpPr>
        <p:grpSpPr bwMode="auto">
          <a:xfrm flipH="1">
            <a:off x="6400800" y="2819400"/>
            <a:ext cx="1060450" cy="828675"/>
            <a:chOff x="576" y="2256"/>
            <a:chExt cx="1536" cy="1200"/>
          </a:xfrm>
        </p:grpSpPr>
        <p:sp>
          <p:nvSpPr>
            <p:cNvPr id="4122" name="Rectangle 56"/>
            <p:cNvSpPr>
              <a:spLocks noChangeArrowheads="1"/>
            </p:cNvSpPr>
            <p:nvPr/>
          </p:nvSpPr>
          <p:spPr bwMode="auto">
            <a:xfrm>
              <a:off x="1104" y="2688"/>
              <a:ext cx="100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23" name="Oval 57"/>
            <p:cNvSpPr>
              <a:spLocks noChangeArrowheads="1"/>
            </p:cNvSpPr>
            <p:nvPr/>
          </p:nvSpPr>
          <p:spPr bwMode="auto">
            <a:xfrm>
              <a:off x="1248" y="321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24" name="Rectangle 58"/>
            <p:cNvSpPr>
              <a:spLocks noChangeArrowheads="1"/>
            </p:cNvSpPr>
            <p:nvPr/>
          </p:nvSpPr>
          <p:spPr bwMode="auto">
            <a:xfrm>
              <a:off x="576" y="2256"/>
              <a:ext cx="528" cy="9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25" name="Oval 59"/>
            <p:cNvSpPr>
              <a:spLocks noChangeArrowheads="1"/>
            </p:cNvSpPr>
            <p:nvPr/>
          </p:nvSpPr>
          <p:spPr bwMode="auto">
            <a:xfrm>
              <a:off x="1776" y="321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26" name="Oval 60"/>
            <p:cNvSpPr>
              <a:spLocks noChangeArrowheads="1"/>
            </p:cNvSpPr>
            <p:nvPr/>
          </p:nvSpPr>
          <p:spPr bwMode="auto">
            <a:xfrm>
              <a:off x="720" y="321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27" name="Rectangle 61"/>
            <p:cNvSpPr>
              <a:spLocks noChangeArrowheads="1"/>
            </p:cNvSpPr>
            <p:nvPr/>
          </p:nvSpPr>
          <p:spPr bwMode="auto">
            <a:xfrm>
              <a:off x="1776" y="2256"/>
              <a:ext cx="144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28" name="Oval 62"/>
            <p:cNvSpPr>
              <a:spLocks noChangeArrowheads="1"/>
            </p:cNvSpPr>
            <p:nvPr/>
          </p:nvSpPr>
          <p:spPr bwMode="auto">
            <a:xfrm>
              <a:off x="720" y="2400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</p:grpSp>
      <p:grpSp>
        <p:nvGrpSpPr>
          <p:cNvPr id="10" name="Group 63"/>
          <p:cNvGrpSpPr>
            <a:grpSpLocks/>
          </p:cNvGrpSpPr>
          <p:nvPr/>
        </p:nvGrpSpPr>
        <p:grpSpPr bwMode="auto">
          <a:xfrm flipH="1">
            <a:off x="6781800" y="4800600"/>
            <a:ext cx="1060450" cy="828675"/>
            <a:chOff x="576" y="2256"/>
            <a:chExt cx="1536" cy="1200"/>
          </a:xfrm>
        </p:grpSpPr>
        <p:sp>
          <p:nvSpPr>
            <p:cNvPr id="4115" name="Rectangle 64"/>
            <p:cNvSpPr>
              <a:spLocks noChangeArrowheads="1"/>
            </p:cNvSpPr>
            <p:nvPr/>
          </p:nvSpPr>
          <p:spPr bwMode="auto">
            <a:xfrm>
              <a:off x="1104" y="2688"/>
              <a:ext cx="100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16" name="Oval 65"/>
            <p:cNvSpPr>
              <a:spLocks noChangeArrowheads="1"/>
            </p:cNvSpPr>
            <p:nvPr/>
          </p:nvSpPr>
          <p:spPr bwMode="auto">
            <a:xfrm>
              <a:off x="1248" y="321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17" name="Rectangle 66"/>
            <p:cNvSpPr>
              <a:spLocks noChangeArrowheads="1"/>
            </p:cNvSpPr>
            <p:nvPr/>
          </p:nvSpPr>
          <p:spPr bwMode="auto">
            <a:xfrm>
              <a:off x="576" y="2256"/>
              <a:ext cx="528" cy="9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18" name="Oval 67"/>
            <p:cNvSpPr>
              <a:spLocks noChangeArrowheads="1"/>
            </p:cNvSpPr>
            <p:nvPr/>
          </p:nvSpPr>
          <p:spPr bwMode="auto">
            <a:xfrm>
              <a:off x="1776" y="321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19" name="Oval 68"/>
            <p:cNvSpPr>
              <a:spLocks noChangeArrowheads="1"/>
            </p:cNvSpPr>
            <p:nvPr/>
          </p:nvSpPr>
          <p:spPr bwMode="auto">
            <a:xfrm>
              <a:off x="720" y="321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20" name="Rectangle 69"/>
            <p:cNvSpPr>
              <a:spLocks noChangeArrowheads="1"/>
            </p:cNvSpPr>
            <p:nvPr/>
          </p:nvSpPr>
          <p:spPr bwMode="auto">
            <a:xfrm>
              <a:off x="1776" y="2256"/>
              <a:ext cx="144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121" name="Oval 70"/>
            <p:cNvSpPr>
              <a:spLocks noChangeArrowheads="1"/>
            </p:cNvSpPr>
            <p:nvPr/>
          </p:nvSpPr>
          <p:spPr bwMode="auto">
            <a:xfrm>
              <a:off x="720" y="2400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</p:grpSp>
      <p:sp>
        <p:nvSpPr>
          <p:cNvPr id="100427" name="Text Box 75"/>
          <p:cNvSpPr txBox="1">
            <a:spLocks noChangeArrowheads="1"/>
          </p:cNvSpPr>
          <p:nvPr/>
        </p:nvSpPr>
        <p:spPr bwMode="auto">
          <a:xfrm>
            <a:off x="2405063" y="5562600"/>
            <a:ext cx="173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nl-NL" b="1" i="1"/>
              <a:t>modelling…</a:t>
            </a:r>
            <a:endParaRPr lang="en-GB" altLang="nl-NL" b="1" i="1"/>
          </a:p>
        </p:txBody>
      </p:sp>
      <p:sp>
        <p:nvSpPr>
          <p:cNvPr id="100428" name="Text Box 76"/>
          <p:cNvSpPr txBox="1">
            <a:spLocks noChangeArrowheads="1"/>
          </p:cNvSpPr>
          <p:nvPr/>
        </p:nvSpPr>
        <p:spPr bwMode="auto">
          <a:xfrm>
            <a:off x="2852738" y="2362200"/>
            <a:ext cx="2079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nl-NL" b="1" i="1"/>
              <a:t>instantiation…</a:t>
            </a:r>
            <a:endParaRPr lang="en-GB" altLang="nl-NL" b="1" i="1"/>
          </a:p>
        </p:txBody>
      </p:sp>
      <p:sp>
        <p:nvSpPr>
          <p:cNvPr id="100429" name="Text Box 77"/>
          <p:cNvSpPr txBox="1">
            <a:spLocks noChangeArrowheads="1"/>
          </p:cNvSpPr>
          <p:nvPr/>
        </p:nvSpPr>
        <p:spPr bwMode="auto">
          <a:xfrm>
            <a:off x="781050" y="5029200"/>
            <a:ext cx="145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nl-NL" b="1" i="1"/>
              <a:t>viewing…</a:t>
            </a:r>
            <a:endParaRPr lang="en-GB" altLang="nl-NL" b="1" i="1"/>
          </a:p>
        </p:txBody>
      </p:sp>
      <p:sp>
        <p:nvSpPr>
          <p:cNvPr id="100430" name="Text Box 78"/>
          <p:cNvSpPr txBox="1">
            <a:spLocks noChangeArrowheads="1"/>
          </p:cNvSpPr>
          <p:nvPr/>
        </p:nvSpPr>
        <p:spPr bwMode="auto">
          <a:xfrm>
            <a:off x="6588125" y="3886200"/>
            <a:ext cx="177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nl-NL" b="1" i="1"/>
              <a:t>animation…</a:t>
            </a:r>
            <a:endParaRPr lang="en-GB" altLang="nl-NL" b="1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90" grpId="0" animBg="1"/>
      <p:bldP spid="100397" grpId="0" animBg="1"/>
      <p:bldP spid="100402" grpId="0" animBg="1"/>
      <p:bldP spid="100427" grpId="0" build="p" autoUpdateAnimBg="0"/>
      <p:bldP spid="100428" grpId="0" build="p" autoUpdateAnimBg="0"/>
      <p:bldP spid="100429" grpId="0" build="p" autoUpdateAnimBg="0"/>
      <p:bldP spid="100430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7"/>
          <p:cNvGraphicFramePr>
            <a:graphicFrameLocks noChangeAspect="1"/>
          </p:cNvGraphicFramePr>
          <p:nvPr/>
        </p:nvGraphicFramePr>
        <p:xfrm>
          <a:off x="755650" y="1773238"/>
          <a:ext cx="3181350" cy="2160587"/>
        </p:xfrm>
        <a:graphic>
          <a:graphicData uri="http://schemas.openxmlformats.org/presentationml/2006/ole">
            <p:oleObj spid="_x0000_s31746" name="Equation" r:id="rId3" imgW="1371600" imgH="927100" progId="Equation.3">
              <p:embed/>
            </p:oleObj>
          </a:graphicData>
        </a:graphic>
      </p:graphicFrame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 smtClean="0"/>
              <a:t>Scale in other directions 2</a:t>
            </a:r>
            <a:endParaRPr lang="en-GB" altLang="nl-NL" smtClean="0"/>
          </a:p>
        </p:txBody>
      </p:sp>
      <p:sp>
        <p:nvSpPr>
          <p:cNvPr id="31748" name="Oval 28"/>
          <p:cNvSpPr>
            <a:spLocks noChangeArrowheads="1"/>
          </p:cNvSpPr>
          <p:nvPr/>
        </p:nvSpPr>
        <p:spPr bwMode="auto">
          <a:xfrm>
            <a:off x="2781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31749" name="Line 29"/>
          <p:cNvSpPr>
            <a:spLocks noChangeShapeType="1"/>
          </p:cNvSpPr>
          <p:nvPr/>
        </p:nvSpPr>
        <p:spPr bwMode="auto">
          <a:xfrm>
            <a:off x="91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1750" name="Line 30"/>
          <p:cNvSpPr>
            <a:spLocks noChangeShapeType="1"/>
          </p:cNvSpPr>
          <p:nvPr/>
        </p:nvSpPr>
        <p:spPr bwMode="auto">
          <a:xfrm>
            <a:off x="609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51" name="Line 31"/>
          <p:cNvSpPr>
            <a:spLocks noChangeShapeType="1"/>
          </p:cNvSpPr>
          <p:nvPr/>
        </p:nvSpPr>
        <p:spPr bwMode="auto">
          <a:xfrm>
            <a:off x="2819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1752" name="Line 32"/>
          <p:cNvSpPr>
            <a:spLocks noChangeShapeType="1"/>
          </p:cNvSpPr>
          <p:nvPr/>
        </p:nvSpPr>
        <p:spPr bwMode="auto">
          <a:xfrm>
            <a:off x="25146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53" name="Text Box 33"/>
          <p:cNvSpPr txBox="1">
            <a:spLocks noChangeArrowheads="1"/>
          </p:cNvSpPr>
          <p:nvPr/>
        </p:nvSpPr>
        <p:spPr bwMode="auto">
          <a:xfrm>
            <a:off x="914400" y="5715000"/>
            <a:ext cx="429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nl-NL"/>
              <a:t>1)                      2)                      3)</a:t>
            </a:r>
            <a:endParaRPr lang="en-GB" altLang="nl-NL"/>
          </a:p>
        </p:txBody>
      </p:sp>
      <p:grpSp>
        <p:nvGrpSpPr>
          <p:cNvPr id="31754" name="Group 34"/>
          <p:cNvGrpSpPr>
            <a:grpSpLocks/>
          </p:cNvGrpSpPr>
          <p:nvPr/>
        </p:nvGrpSpPr>
        <p:grpSpPr bwMode="auto">
          <a:xfrm>
            <a:off x="2209800" y="4876800"/>
            <a:ext cx="1219200" cy="914400"/>
            <a:chOff x="1488" y="3072"/>
            <a:chExt cx="576" cy="576"/>
          </a:xfrm>
        </p:grpSpPr>
        <p:sp>
          <p:nvSpPr>
            <p:cNvPr id="31774" name="Rectangle 35"/>
            <p:cNvSpPr>
              <a:spLocks noChangeArrowheads="1"/>
            </p:cNvSpPr>
            <p:nvPr/>
          </p:nvSpPr>
          <p:spPr bwMode="auto">
            <a:xfrm>
              <a:off x="1488" y="3072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31775" name="Rectangle 36"/>
            <p:cNvSpPr>
              <a:spLocks noChangeArrowheads="1"/>
            </p:cNvSpPr>
            <p:nvPr/>
          </p:nvSpPr>
          <p:spPr bwMode="auto">
            <a:xfrm>
              <a:off x="1632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31776" name="Line 37"/>
            <p:cNvSpPr>
              <a:spLocks noChangeShapeType="1"/>
            </p:cNvSpPr>
            <p:nvPr/>
          </p:nvSpPr>
          <p:spPr bwMode="auto">
            <a:xfrm flipH="1">
              <a:off x="1906" y="3105"/>
              <a:ext cx="138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1755" name="Arc 38"/>
          <p:cNvSpPr>
            <a:spLocks/>
          </p:cNvSpPr>
          <p:nvPr/>
        </p:nvSpPr>
        <p:spPr bwMode="auto">
          <a:xfrm>
            <a:off x="931863" y="5334000"/>
            <a:ext cx="820737" cy="381000"/>
          </a:xfrm>
          <a:custGeom>
            <a:avLst/>
            <a:gdLst>
              <a:gd name="T0" fmla="*/ 2147483647 w 21600"/>
              <a:gd name="T1" fmla="*/ 0 h 11135"/>
              <a:gd name="T2" fmla="*/ 2147483647 w 21600"/>
              <a:gd name="T3" fmla="*/ 2147483647 h 11135"/>
              <a:gd name="T4" fmla="*/ 0 w 21600"/>
              <a:gd name="T5" fmla="*/ 2147483647 h 11135"/>
              <a:gd name="T6" fmla="*/ 0 60000 65536"/>
              <a:gd name="T7" fmla="*/ 0 60000 65536"/>
              <a:gd name="T8" fmla="*/ 0 60000 65536"/>
              <a:gd name="T9" fmla="*/ 0 w 21600"/>
              <a:gd name="T10" fmla="*/ 0 h 11135"/>
              <a:gd name="T11" fmla="*/ 21600 w 21600"/>
              <a:gd name="T12" fmla="*/ 11135 h 111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135" fill="none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</a:path>
              <a:path w="21600" h="11135" stroke="0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  <a:lnTo>
                  <a:pt x="0" y="203"/>
                </a:lnTo>
                <a:lnTo>
                  <a:pt x="21599" y="-1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1756" name="Group 39"/>
          <p:cNvGrpSpPr>
            <a:grpSpLocks/>
          </p:cNvGrpSpPr>
          <p:nvPr/>
        </p:nvGrpSpPr>
        <p:grpSpPr bwMode="auto">
          <a:xfrm>
            <a:off x="2819400" y="4572000"/>
            <a:ext cx="838200" cy="762000"/>
            <a:chOff x="2352" y="3408"/>
            <a:chExt cx="528" cy="480"/>
          </a:xfrm>
        </p:grpSpPr>
        <p:sp>
          <p:nvSpPr>
            <p:cNvPr id="31772" name="Line 40"/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1773" name="Line 41"/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757" name="Group 42"/>
          <p:cNvGrpSpPr>
            <a:grpSpLocks/>
          </p:cNvGrpSpPr>
          <p:nvPr/>
        </p:nvGrpSpPr>
        <p:grpSpPr bwMode="auto">
          <a:xfrm rot="1793579">
            <a:off x="1039813" y="4840288"/>
            <a:ext cx="838200" cy="762000"/>
            <a:chOff x="2352" y="3408"/>
            <a:chExt cx="528" cy="480"/>
          </a:xfrm>
        </p:grpSpPr>
        <p:sp>
          <p:nvSpPr>
            <p:cNvPr id="31770" name="Line 43"/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1771" name="Line 44"/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31758" name="Line 45"/>
          <p:cNvSpPr>
            <a:spLocks noChangeShapeType="1"/>
          </p:cNvSpPr>
          <p:nvPr/>
        </p:nvSpPr>
        <p:spPr bwMode="auto">
          <a:xfrm>
            <a:off x="46482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1759" name="Line 46"/>
          <p:cNvSpPr>
            <a:spLocks noChangeShapeType="1"/>
          </p:cNvSpPr>
          <p:nvPr/>
        </p:nvSpPr>
        <p:spPr bwMode="auto">
          <a:xfrm>
            <a:off x="43434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60" name="Arc 47"/>
          <p:cNvSpPr>
            <a:spLocks/>
          </p:cNvSpPr>
          <p:nvPr/>
        </p:nvSpPr>
        <p:spPr bwMode="auto">
          <a:xfrm>
            <a:off x="4665663" y="5334000"/>
            <a:ext cx="820737" cy="381000"/>
          </a:xfrm>
          <a:custGeom>
            <a:avLst/>
            <a:gdLst>
              <a:gd name="T0" fmla="*/ 2147483647 w 21600"/>
              <a:gd name="T1" fmla="*/ 0 h 11135"/>
              <a:gd name="T2" fmla="*/ 2147483647 w 21600"/>
              <a:gd name="T3" fmla="*/ 2147483647 h 11135"/>
              <a:gd name="T4" fmla="*/ 0 w 21600"/>
              <a:gd name="T5" fmla="*/ 2147483647 h 11135"/>
              <a:gd name="T6" fmla="*/ 0 60000 65536"/>
              <a:gd name="T7" fmla="*/ 0 60000 65536"/>
              <a:gd name="T8" fmla="*/ 0 60000 65536"/>
              <a:gd name="T9" fmla="*/ 0 w 21600"/>
              <a:gd name="T10" fmla="*/ 0 h 11135"/>
              <a:gd name="T11" fmla="*/ 21600 w 21600"/>
              <a:gd name="T12" fmla="*/ 11135 h 111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135" fill="none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</a:path>
              <a:path w="21600" h="11135" stroke="0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  <a:lnTo>
                  <a:pt x="0" y="203"/>
                </a:lnTo>
                <a:lnTo>
                  <a:pt x="21599" y="-1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61" name="Line 48"/>
          <p:cNvSpPr>
            <a:spLocks noChangeShapeType="1"/>
          </p:cNvSpPr>
          <p:nvPr/>
        </p:nvSpPr>
        <p:spPr bwMode="auto">
          <a:xfrm>
            <a:off x="64770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1762" name="Line 49"/>
          <p:cNvSpPr>
            <a:spLocks noChangeShapeType="1"/>
          </p:cNvSpPr>
          <p:nvPr/>
        </p:nvSpPr>
        <p:spPr bwMode="auto">
          <a:xfrm>
            <a:off x="61722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31763" name="Group 50"/>
          <p:cNvGrpSpPr>
            <a:grpSpLocks/>
          </p:cNvGrpSpPr>
          <p:nvPr/>
        </p:nvGrpSpPr>
        <p:grpSpPr bwMode="auto">
          <a:xfrm rot="1793579">
            <a:off x="6521450" y="5127625"/>
            <a:ext cx="722313" cy="420688"/>
            <a:chOff x="2352" y="3408"/>
            <a:chExt cx="528" cy="480"/>
          </a:xfrm>
        </p:grpSpPr>
        <p:sp>
          <p:nvSpPr>
            <p:cNvPr id="31768" name="Line 51"/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1769" name="Line 52"/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764" name="Group 53"/>
          <p:cNvGrpSpPr>
            <a:grpSpLocks/>
          </p:cNvGrpSpPr>
          <p:nvPr/>
        </p:nvGrpSpPr>
        <p:grpSpPr bwMode="auto">
          <a:xfrm rot="-119">
            <a:off x="4646613" y="4908550"/>
            <a:ext cx="722312" cy="420688"/>
            <a:chOff x="2352" y="3408"/>
            <a:chExt cx="528" cy="480"/>
          </a:xfrm>
        </p:grpSpPr>
        <p:sp>
          <p:nvSpPr>
            <p:cNvPr id="31766" name="Line 54"/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1767" name="Line 55"/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7"/>
          <p:cNvGraphicFramePr>
            <a:graphicFrameLocks noChangeAspect="1"/>
          </p:cNvGraphicFramePr>
          <p:nvPr/>
        </p:nvGraphicFramePr>
        <p:xfrm>
          <a:off x="908050" y="1773238"/>
          <a:ext cx="6472238" cy="2471737"/>
        </p:xfrm>
        <a:graphic>
          <a:graphicData uri="http://schemas.openxmlformats.org/presentationml/2006/ole">
            <p:oleObj spid="_x0000_s32770" name="Equation" r:id="rId3" imgW="3073400" imgH="1168400" progId="Equation.3">
              <p:embed/>
            </p:oleObj>
          </a:graphicData>
        </a:graphic>
      </p:graphicFrame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 smtClean="0"/>
              <a:t>Scale in other directions 3</a:t>
            </a:r>
            <a:endParaRPr lang="en-GB" altLang="nl-NL" smtClean="0"/>
          </a:p>
        </p:txBody>
      </p:sp>
      <p:sp>
        <p:nvSpPr>
          <p:cNvPr id="32772" name="Oval 5"/>
          <p:cNvSpPr>
            <a:spLocks noChangeArrowheads="1"/>
          </p:cNvSpPr>
          <p:nvPr/>
        </p:nvSpPr>
        <p:spPr bwMode="auto">
          <a:xfrm>
            <a:off x="2781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32773" name="Line 6"/>
          <p:cNvSpPr>
            <a:spLocks noChangeShapeType="1"/>
          </p:cNvSpPr>
          <p:nvPr/>
        </p:nvSpPr>
        <p:spPr bwMode="auto">
          <a:xfrm>
            <a:off x="91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2774" name="Line 7"/>
          <p:cNvSpPr>
            <a:spLocks noChangeShapeType="1"/>
          </p:cNvSpPr>
          <p:nvPr/>
        </p:nvSpPr>
        <p:spPr bwMode="auto">
          <a:xfrm>
            <a:off x="609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5" name="Line 8"/>
          <p:cNvSpPr>
            <a:spLocks noChangeShapeType="1"/>
          </p:cNvSpPr>
          <p:nvPr/>
        </p:nvSpPr>
        <p:spPr bwMode="auto">
          <a:xfrm>
            <a:off x="2819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2776" name="Line 9"/>
          <p:cNvSpPr>
            <a:spLocks noChangeShapeType="1"/>
          </p:cNvSpPr>
          <p:nvPr/>
        </p:nvSpPr>
        <p:spPr bwMode="auto">
          <a:xfrm>
            <a:off x="25146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7" name="Text Box 10"/>
          <p:cNvSpPr txBox="1">
            <a:spLocks noChangeArrowheads="1"/>
          </p:cNvSpPr>
          <p:nvPr/>
        </p:nvSpPr>
        <p:spPr bwMode="auto">
          <a:xfrm>
            <a:off x="914400" y="5715000"/>
            <a:ext cx="429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nl-NL"/>
              <a:t>1)                      2)                      3)</a:t>
            </a:r>
            <a:endParaRPr lang="en-GB" altLang="nl-NL"/>
          </a:p>
        </p:txBody>
      </p:sp>
      <p:grpSp>
        <p:nvGrpSpPr>
          <p:cNvPr id="32778" name="Group 11"/>
          <p:cNvGrpSpPr>
            <a:grpSpLocks/>
          </p:cNvGrpSpPr>
          <p:nvPr/>
        </p:nvGrpSpPr>
        <p:grpSpPr bwMode="auto">
          <a:xfrm>
            <a:off x="2209800" y="4876800"/>
            <a:ext cx="1219200" cy="914400"/>
            <a:chOff x="1488" y="3072"/>
            <a:chExt cx="576" cy="576"/>
          </a:xfrm>
        </p:grpSpPr>
        <p:sp>
          <p:nvSpPr>
            <p:cNvPr id="32798" name="Rectangle 12"/>
            <p:cNvSpPr>
              <a:spLocks noChangeArrowheads="1"/>
            </p:cNvSpPr>
            <p:nvPr/>
          </p:nvSpPr>
          <p:spPr bwMode="auto">
            <a:xfrm>
              <a:off x="1488" y="3072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32799" name="Rectangle 13"/>
            <p:cNvSpPr>
              <a:spLocks noChangeArrowheads="1"/>
            </p:cNvSpPr>
            <p:nvPr/>
          </p:nvSpPr>
          <p:spPr bwMode="auto">
            <a:xfrm>
              <a:off x="1632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32800" name="Line 14"/>
            <p:cNvSpPr>
              <a:spLocks noChangeShapeType="1"/>
            </p:cNvSpPr>
            <p:nvPr/>
          </p:nvSpPr>
          <p:spPr bwMode="auto">
            <a:xfrm flipH="1">
              <a:off x="1906" y="3105"/>
              <a:ext cx="138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2779" name="Arc 15"/>
          <p:cNvSpPr>
            <a:spLocks/>
          </p:cNvSpPr>
          <p:nvPr/>
        </p:nvSpPr>
        <p:spPr bwMode="auto">
          <a:xfrm>
            <a:off x="931863" y="5334000"/>
            <a:ext cx="820737" cy="381000"/>
          </a:xfrm>
          <a:custGeom>
            <a:avLst/>
            <a:gdLst>
              <a:gd name="T0" fmla="*/ 2147483647 w 21600"/>
              <a:gd name="T1" fmla="*/ 0 h 11135"/>
              <a:gd name="T2" fmla="*/ 2147483647 w 21600"/>
              <a:gd name="T3" fmla="*/ 2147483647 h 11135"/>
              <a:gd name="T4" fmla="*/ 0 w 21600"/>
              <a:gd name="T5" fmla="*/ 2147483647 h 11135"/>
              <a:gd name="T6" fmla="*/ 0 60000 65536"/>
              <a:gd name="T7" fmla="*/ 0 60000 65536"/>
              <a:gd name="T8" fmla="*/ 0 60000 65536"/>
              <a:gd name="T9" fmla="*/ 0 w 21600"/>
              <a:gd name="T10" fmla="*/ 0 h 11135"/>
              <a:gd name="T11" fmla="*/ 21600 w 21600"/>
              <a:gd name="T12" fmla="*/ 11135 h 111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135" fill="none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</a:path>
              <a:path w="21600" h="11135" stroke="0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  <a:lnTo>
                  <a:pt x="0" y="203"/>
                </a:lnTo>
                <a:lnTo>
                  <a:pt x="21599" y="-1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2780" name="Group 16"/>
          <p:cNvGrpSpPr>
            <a:grpSpLocks/>
          </p:cNvGrpSpPr>
          <p:nvPr/>
        </p:nvGrpSpPr>
        <p:grpSpPr bwMode="auto">
          <a:xfrm>
            <a:off x="2819400" y="4572000"/>
            <a:ext cx="838200" cy="762000"/>
            <a:chOff x="2352" y="3408"/>
            <a:chExt cx="528" cy="480"/>
          </a:xfrm>
        </p:grpSpPr>
        <p:sp>
          <p:nvSpPr>
            <p:cNvPr id="32796" name="Line 17"/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2797" name="Line 18"/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32781" name="Group 19"/>
          <p:cNvGrpSpPr>
            <a:grpSpLocks/>
          </p:cNvGrpSpPr>
          <p:nvPr/>
        </p:nvGrpSpPr>
        <p:grpSpPr bwMode="auto">
          <a:xfrm rot="1793579">
            <a:off x="1039813" y="4840288"/>
            <a:ext cx="838200" cy="762000"/>
            <a:chOff x="2352" y="3408"/>
            <a:chExt cx="528" cy="480"/>
          </a:xfrm>
        </p:grpSpPr>
        <p:sp>
          <p:nvSpPr>
            <p:cNvPr id="32794" name="Line 20"/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2795" name="Line 21"/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32782" name="Line 22"/>
          <p:cNvSpPr>
            <a:spLocks noChangeShapeType="1"/>
          </p:cNvSpPr>
          <p:nvPr/>
        </p:nvSpPr>
        <p:spPr bwMode="auto">
          <a:xfrm>
            <a:off x="46482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2783" name="Line 23"/>
          <p:cNvSpPr>
            <a:spLocks noChangeShapeType="1"/>
          </p:cNvSpPr>
          <p:nvPr/>
        </p:nvSpPr>
        <p:spPr bwMode="auto">
          <a:xfrm>
            <a:off x="43434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84" name="Arc 24"/>
          <p:cNvSpPr>
            <a:spLocks/>
          </p:cNvSpPr>
          <p:nvPr/>
        </p:nvSpPr>
        <p:spPr bwMode="auto">
          <a:xfrm>
            <a:off x="4665663" y="5334000"/>
            <a:ext cx="820737" cy="381000"/>
          </a:xfrm>
          <a:custGeom>
            <a:avLst/>
            <a:gdLst>
              <a:gd name="T0" fmla="*/ 2147483647 w 21600"/>
              <a:gd name="T1" fmla="*/ 0 h 11135"/>
              <a:gd name="T2" fmla="*/ 2147483647 w 21600"/>
              <a:gd name="T3" fmla="*/ 2147483647 h 11135"/>
              <a:gd name="T4" fmla="*/ 0 w 21600"/>
              <a:gd name="T5" fmla="*/ 2147483647 h 11135"/>
              <a:gd name="T6" fmla="*/ 0 60000 65536"/>
              <a:gd name="T7" fmla="*/ 0 60000 65536"/>
              <a:gd name="T8" fmla="*/ 0 60000 65536"/>
              <a:gd name="T9" fmla="*/ 0 w 21600"/>
              <a:gd name="T10" fmla="*/ 0 h 11135"/>
              <a:gd name="T11" fmla="*/ 21600 w 21600"/>
              <a:gd name="T12" fmla="*/ 11135 h 111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135" fill="none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</a:path>
              <a:path w="21600" h="11135" stroke="0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  <a:lnTo>
                  <a:pt x="0" y="203"/>
                </a:lnTo>
                <a:lnTo>
                  <a:pt x="21599" y="-1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85" name="Line 25"/>
          <p:cNvSpPr>
            <a:spLocks noChangeShapeType="1"/>
          </p:cNvSpPr>
          <p:nvPr/>
        </p:nvSpPr>
        <p:spPr bwMode="auto">
          <a:xfrm>
            <a:off x="64770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2786" name="Line 26"/>
          <p:cNvSpPr>
            <a:spLocks noChangeShapeType="1"/>
          </p:cNvSpPr>
          <p:nvPr/>
        </p:nvSpPr>
        <p:spPr bwMode="auto">
          <a:xfrm>
            <a:off x="61722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32787" name="Group 27"/>
          <p:cNvGrpSpPr>
            <a:grpSpLocks/>
          </p:cNvGrpSpPr>
          <p:nvPr/>
        </p:nvGrpSpPr>
        <p:grpSpPr bwMode="auto">
          <a:xfrm rot="1793579">
            <a:off x="6521450" y="5127625"/>
            <a:ext cx="722313" cy="420688"/>
            <a:chOff x="2352" y="3408"/>
            <a:chExt cx="528" cy="480"/>
          </a:xfrm>
        </p:grpSpPr>
        <p:sp>
          <p:nvSpPr>
            <p:cNvPr id="32792" name="Line 28"/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2793" name="Line 29"/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32788" name="Group 30"/>
          <p:cNvGrpSpPr>
            <a:grpSpLocks/>
          </p:cNvGrpSpPr>
          <p:nvPr/>
        </p:nvGrpSpPr>
        <p:grpSpPr bwMode="auto">
          <a:xfrm rot="-119">
            <a:off x="4646613" y="4908550"/>
            <a:ext cx="722312" cy="420688"/>
            <a:chOff x="2352" y="3408"/>
            <a:chExt cx="528" cy="480"/>
          </a:xfrm>
        </p:grpSpPr>
        <p:sp>
          <p:nvSpPr>
            <p:cNvPr id="32790" name="Line 31"/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2791" name="Line 32"/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NL" smtClean="0"/>
              <a:t>Order of transformations 1</a:t>
            </a:r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1204913" y="3241675"/>
            <a:ext cx="2009775" cy="1819275"/>
            <a:chOff x="1152" y="1888"/>
            <a:chExt cx="1266" cy="1146"/>
          </a:xfrm>
        </p:grpSpPr>
        <p:grpSp>
          <p:nvGrpSpPr>
            <p:cNvPr id="33831" name="Group 4"/>
            <p:cNvGrpSpPr>
              <a:grpSpLocks/>
            </p:cNvGrpSpPr>
            <p:nvPr/>
          </p:nvGrpSpPr>
          <p:grpSpPr bwMode="auto">
            <a:xfrm>
              <a:off x="1396" y="1888"/>
              <a:ext cx="956" cy="858"/>
              <a:chOff x="1440" y="2161"/>
              <a:chExt cx="1392" cy="1251"/>
            </a:xfrm>
          </p:grpSpPr>
          <p:sp>
            <p:nvSpPr>
              <p:cNvPr id="33834" name="Freeform 5"/>
              <p:cNvSpPr>
                <a:spLocks/>
              </p:cNvSpPr>
              <p:nvPr/>
            </p:nvSpPr>
            <p:spPr bwMode="auto">
              <a:xfrm>
                <a:off x="1440" y="2161"/>
                <a:ext cx="1392" cy="1251"/>
              </a:xfrm>
              <a:custGeom>
                <a:avLst/>
                <a:gdLst>
                  <a:gd name="T0" fmla="*/ 0 w 1073"/>
                  <a:gd name="T1" fmla="*/ 0 h 964"/>
                  <a:gd name="T2" fmla="*/ 10 w 1073"/>
                  <a:gd name="T3" fmla="*/ 4603 h 964"/>
                  <a:gd name="T4" fmla="*/ 5117 w 1073"/>
                  <a:gd name="T5" fmla="*/ 4603 h 964"/>
                  <a:gd name="T6" fmla="*/ 0 60000 65536"/>
                  <a:gd name="T7" fmla="*/ 0 60000 65536"/>
                  <a:gd name="T8" fmla="*/ 0 60000 65536"/>
                  <a:gd name="T9" fmla="*/ 0 w 1073"/>
                  <a:gd name="T10" fmla="*/ 0 h 964"/>
                  <a:gd name="T11" fmla="*/ 1073 w 1073"/>
                  <a:gd name="T12" fmla="*/ 964 h 9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3" h="964">
                    <a:moveTo>
                      <a:pt x="0" y="0"/>
                    </a:moveTo>
                    <a:lnTo>
                      <a:pt x="2" y="964"/>
                    </a:lnTo>
                    <a:lnTo>
                      <a:pt x="1073" y="96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35" name="Rectangle 6"/>
              <p:cNvSpPr>
                <a:spLocks noChangeArrowheads="1"/>
              </p:cNvSpPr>
              <p:nvPr/>
            </p:nvSpPr>
            <p:spPr bwMode="auto">
              <a:xfrm>
                <a:off x="1689" y="2659"/>
                <a:ext cx="810" cy="56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endParaRPr lang="nl-NL" altLang="nl-NL"/>
              </a:p>
            </p:txBody>
          </p:sp>
        </p:grpSp>
        <p:sp>
          <p:nvSpPr>
            <p:cNvPr id="33832" name="Text Box 7"/>
            <p:cNvSpPr txBox="1">
              <a:spLocks noChangeArrowheads="1"/>
            </p:cNvSpPr>
            <p:nvPr/>
          </p:nvSpPr>
          <p:spPr bwMode="auto">
            <a:xfrm>
              <a:off x="2206" y="274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nl-NL"/>
                <a:t>x</a:t>
              </a:r>
            </a:p>
          </p:txBody>
        </p:sp>
        <p:sp>
          <p:nvSpPr>
            <p:cNvPr id="33833" name="Text Box 8"/>
            <p:cNvSpPr txBox="1">
              <a:spLocks noChangeArrowheads="1"/>
            </p:cNvSpPr>
            <p:nvPr/>
          </p:nvSpPr>
          <p:spPr bwMode="auto">
            <a:xfrm>
              <a:off x="1152" y="1920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nl-NL"/>
                <a:t>y</a:t>
              </a:r>
            </a:p>
          </p:txBody>
        </p:sp>
      </p:grpSp>
      <p:grpSp>
        <p:nvGrpSpPr>
          <p:cNvPr id="33796" name="Group 9"/>
          <p:cNvGrpSpPr>
            <a:grpSpLocks/>
          </p:cNvGrpSpPr>
          <p:nvPr/>
        </p:nvGrpSpPr>
        <p:grpSpPr bwMode="auto">
          <a:xfrm>
            <a:off x="749300" y="2957513"/>
            <a:ext cx="2516188" cy="1400175"/>
            <a:chOff x="865" y="1709"/>
            <a:chExt cx="1585" cy="882"/>
          </a:xfrm>
        </p:grpSpPr>
        <p:grpSp>
          <p:nvGrpSpPr>
            <p:cNvPr id="33826" name="Group 10"/>
            <p:cNvGrpSpPr>
              <a:grpSpLocks/>
            </p:cNvGrpSpPr>
            <p:nvPr/>
          </p:nvGrpSpPr>
          <p:grpSpPr bwMode="auto">
            <a:xfrm rot="-1559225">
              <a:off x="1162" y="1709"/>
              <a:ext cx="956" cy="858"/>
              <a:chOff x="1440" y="2161"/>
              <a:chExt cx="1392" cy="1251"/>
            </a:xfrm>
          </p:grpSpPr>
          <p:sp>
            <p:nvSpPr>
              <p:cNvPr id="33829" name="Freeform 11"/>
              <p:cNvSpPr>
                <a:spLocks/>
              </p:cNvSpPr>
              <p:nvPr/>
            </p:nvSpPr>
            <p:spPr bwMode="auto">
              <a:xfrm>
                <a:off x="1440" y="2161"/>
                <a:ext cx="1392" cy="1251"/>
              </a:xfrm>
              <a:custGeom>
                <a:avLst/>
                <a:gdLst>
                  <a:gd name="T0" fmla="*/ 0 w 1073"/>
                  <a:gd name="T1" fmla="*/ 0 h 964"/>
                  <a:gd name="T2" fmla="*/ 10 w 1073"/>
                  <a:gd name="T3" fmla="*/ 4603 h 964"/>
                  <a:gd name="T4" fmla="*/ 5117 w 1073"/>
                  <a:gd name="T5" fmla="*/ 4603 h 964"/>
                  <a:gd name="T6" fmla="*/ 0 60000 65536"/>
                  <a:gd name="T7" fmla="*/ 0 60000 65536"/>
                  <a:gd name="T8" fmla="*/ 0 60000 65536"/>
                  <a:gd name="T9" fmla="*/ 0 w 1073"/>
                  <a:gd name="T10" fmla="*/ 0 h 964"/>
                  <a:gd name="T11" fmla="*/ 1073 w 1073"/>
                  <a:gd name="T12" fmla="*/ 964 h 9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3" h="964">
                    <a:moveTo>
                      <a:pt x="0" y="0"/>
                    </a:moveTo>
                    <a:lnTo>
                      <a:pt x="2" y="964"/>
                    </a:lnTo>
                    <a:lnTo>
                      <a:pt x="1073" y="964"/>
                    </a:lnTo>
                  </a:path>
                </a:pathLst>
              </a:custGeom>
              <a:noFill/>
              <a:ln w="28575" cap="flat" cmpd="sng">
                <a:solidFill>
                  <a:schemeClr val="tx2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30" name="Rectangle 12"/>
              <p:cNvSpPr>
                <a:spLocks noChangeArrowheads="1"/>
              </p:cNvSpPr>
              <p:nvPr/>
            </p:nvSpPr>
            <p:spPr bwMode="auto">
              <a:xfrm>
                <a:off x="1689" y="2659"/>
                <a:ext cx="810" cy="561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endParaRPr lang="nl-NL" altLang="nl-NL"/>
              </a:p>
            </p:txBody>
          </p:sp>
        </p:grpSp>
        <p:sp>
          <p:nvSpPr>
            <p:cNvPr id="33827" name="Text Box 13"/>
            <p:cNvSpPr txBox="1">
              <a:spLocks noChangeArrowheads="1"/>
            </p:cNvSpPr>
            <p:nvPr/>
          </p:nvSpPr>
          <p:spPr bwMode="auto">
            <a:xfrm rot="-1559225">
              <a:off x="2174" y="2303"/>
              <a:ext cx="27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nl-NL">
                  <a:solidFill>
                    <a:schemeClr val="tx2"/>
                  </a:solidFill>
                </a:rPr>
                <a:t>x’</a:t>
              </a:r>
            </a:p>
          </p:txBody>
        </p:sp>
        <p:sp>
          <p:nvSpPr>
            <p:cNvPr id="33828" name="Text Box 14"/>
            <p:cNvSpPr txBox="1">
              <a:spLocks noChangeArrowheads="1"/>
            </p:cNvSpPr>
            <p:nvPr/>
          </p:nvSpPr>
          <p:spPr bwMode="auto">
            <a:xfrm rot="-1559225">
              <a:off x="865" y="2023"/>
              <a:ext cx="27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nl-NL">
                  <a:solidFill>
                    <a:schemeClr val="tx2"/>
                  </a:solidFill>
                </a:rPr>
                <a:t>y’</a:t>
              </a:r>
            </a:p>
          </p:txBody>
        </p:sp>
      </p:grpSp>
      <p:grpSp>
        <p:nvGrpSpPr>
          <p:cNvPr id="33797" name="Group 15"/>
          <p:cNvGrpSpPr>
            <a:grpSpLocks/>
          </p:cNvGrpSpPr>
          <p:nvPr/>
        </p:nvGrpSpPr>
        <p:grpSpPr bwMode="auto">
          <a:xfrm>
            <a:off x="1368425" y="2127250"/>
            <a:ext cx="2617788" cy="1377950"/>
            <a:chOff x="1255" y="1186"/>
            <a:chExt cx="1649" cy="868"/>
          </a:xfrm>
        </p:grpSpPr>
        <p:grpSp>
          <p:nvGrpSpPr>
            <p:cNvPr id="33821" name="Group 16"/>
            <p:cNvGrpSpPr>
              <a:grpSpLocks/>
            </p:cNvGrpSpPr>
            <p:nvPr/>
          </p:nvGrpSpPr>
          <p:grpSpPr bwMode="auto">
            <a:xfrm rot="-1559225">
              <a:off x="1555" y="1186"/>
              <a:ext cx="956" cy="858"/>
              <a:chOff x="1440" y="2161"/>
              <a:chExt cx="1392" cy="1251"/>
            </a:xfrm>
          </p:grpSpPr>
          <p:sp>
            <p:nvSpPr>
              <p:cNvPr id="33824" name="Freeform 17"/>
              <p:cNvSpPr>
                <a:spLocks/>
              </p:cNvSpPr>
              <p:nvPr/>
            </p:nvSpPr>
            <p:spPr bwMode="auto">
              <a:xfrm>
                <a:off x="1440" y="2161"/>
                <a:ext cx="1392" cy="1251"/>
              </a:xfrm>
              <a:custGeom>
                <a:avLst/>
                <a:gdLst>
                  <a:gd name="T0" fmla="*/ 0 w 1073"/>
                  <a:gd name="T1" fmla="*/ 0 h 964"/>
                  <a:gd name="T2" fmla="*/ 10 w 1073"/>
                  <a:gd name="T3" fmla="*/ 4603 h 964"/>
                  <a:gd name="T4" fmla="*/ 5117 w 1073"/>
                  <a:gd name="T5" fmla="*/ 4603 h 964"/>
                  <a:gd name="T6" fmla="*/ 0 60000 65536"/>
                  <a:gd name="T7" fmla="*/ 0 60000 65536"/>
                  <a:gd name="T8" fmla="*/ 0 60000 65536"/>
                  <a:gd name="T9" fmla="*/ 0 w 1073"/>
                  <a:gd name="T10" fmla="*/ 0 h 964"/>
                  <a:gd name="T11" fmla="*/ 1073 w 1073"/>
                  <a:gd name="T12" fmla="*/ 964 h 9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3" h="964">
                    <a:moveTo>
                      <a:pt x="0" y="0"/>
                    </a:moveTo>
                    <a:lnTo>
                      <a:pt x="2" y="964"/>
                    </a:lnTo>
                    <a:lnTo>
                      <a:pt x="1073" y="964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25" name="Rectangle 18"/>
              <p:cNvSpPr>
                <a:spLocks noChangeArrowheads="1"/>
              </p:cNvSpPr>
              <p:nvPr/>
            </p:nvSpPr>
            <p:spPr bwMode="auto">
              <a:xfrm>
                <a:off x="1689" y="2659"/>
                <a:ext cx="810" cy="561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endParaRPr lang="nl-NL" altLang="nl-NL"/>
              </a:p>
            </p:txBody>
          </p:sp>
        </p:grpSp>
        <p:sp>
          <p:nvSpPr>
            <p:cNvPr id="33822" name="Text Box 19"/>
            <p:cNvSpPr txBox="1">
              <a:spLocks noChangeArrowheads="1"/>
            </p:cNvSpPr>
            <p:nvPr/>
          </p:nvSpPr>
          <p:spPr bwMode="auto">
            <a:xfrm rot="-1559225">
              <a:off x="2564" y="1766"/>
              <a:ext cx="34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nl-NL">
                  <a:solidFill>
                    <a:schemeClr val="accent1"/>
                  </a:solidFill>
                </a:rPr>
                <a:t>x’’</a:t>
              </a:r>
            </a:p>
          </p:txBody>
        </p:sp>
        <p:sp>
          <p:nvSpPr>
            <p:cNvPr id="33823" name="Text Box 20"/>
            <p:cNvSpPr txBox="1">
              <a:spLocks noChangeArrowheads="1"/>
            </p:cNvSpPr>
            <p:nvPr/>
          </p:nvSpPr>
          <p:spPr bwMode="auto">
            <a:xfrm rot="-1559225">
              <a:off x="1255" y="1486"/>
              <a:ext cx="34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nl-NL">
                  <a:solidFill>
                    <a:schemeClr val="accent1"/>
                  </a:solidFill>
                </a:rPr>
                <a:t>y’’</a:t>
              </a:r>
            </a:p>
          </p:txBody>
        </p:sp>
      </p:grpSp>
      <p:grpSp>
        <p:nvGrpSpPr>
          <p:cNvPr id="33798" name="Group 21"/>
          <p:cNvGrpSpPr>
            <a:grpSpLocks/>
          </p:cNvGrpSpPr>
          <p:nvPr/>
        </p:nvGrpSpPr>
        <p:grpSpPr bwMode="auto">
          <a:xfrm>
            <a:off x="5746750" y="3282950"/>
            <a:ext cx="2009775" cy="1819275"/>
            <a:chOff x="1152" y="1888"/>
            <a:chExt cx="1266" cy="1146"/>
          </a:xfrm>
        </p:grpSpPr>
        <p:grpSp>
          <p:nvGrpSpPr>
            <p:cNvPr id="33816" name="Group 22"/>
            <p:cNvGrpSpPr>
              <a:grpSpLocks/>
            </p:cNvGrpSpPr>
            <p:nvPr/>
          </p:nvGrpSpPr>
          <p:grpSpPr bwMode="auto">
            <a:xfrm>
              <a:off x="1396" y="1888"/>
              <a:ext cx="956" cy="858"/>
              <a:chOff x="1440" y="2161"/>
              <a:chExt cx="1392" cy="1251"/>
            </a:xfrm>
          </p:grpSpPr>
          <p:sp>
            <p:nvSpPr>
              <p:cNvPr id="33819" name="Freeform 23"/>
              <p:cNvSpPr>
                <a:spLocks/>
              </p:cNvSpPr>
              <p:nvPr/>
            </p:nvSpPr>
            <p:spPr bwMode="auto">
              <a:xfrm>
                <a:off x="1440" y="2161"/>
                <a:ext cx="1392" cy="1251"/>
              </a:xfrm>
              <a:custGeom>
                <a:avLst/>
                <a:gdLst>
                  <a:gd name="T0" fmla="*/ 0 w 1073"/>
                  <a:gd name="T1" fmla="*/ 0 h 964"/>
                  <a:gd name="T2" fmla="*/ 10 w 1073"/>
                  <a:gd name="T3" fmla="*/ 4603 h 964"/>
                  <a:gd name="T4" fmla="*/ 5117 w 1073"/>
                  <a:gd name="T5" fmla="*/ 4603 h 964"/>
                  <a:gd name="T6" fmla="*/ 0 60000 65536"/>
                  <a:gd name="T7" fmla="*/ 0 60000 65536"/>
                  <a:gd name="T8" fmla="*/ 0 60000 65536"/>
                  <a:gd name="T9" fmla="*/ 0 w 1073"/>
                  <a:gd name="T10" fmla="*/ 0 h 964"/>
                  <a:gd name="T11" fmla="*/ 1073 w 1073"/>
                  <a:gd name="T12" fmla="*/ 964 h 9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3" h="964">
                    <a:moveTo>
                      <a:pt x="0" y="0"/>
                    </a:moveTo>
                    <a:lnTo>
                      <a:pt x="2" y="964"/>
                    </a:lnTo>
                    <a:lnTo>
                      <a:pt x="1073" y="96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20" name="Rectangle 24"/>
              <p:cNvSpPr>
                <a:spLocks noChangeArrowheads="1"/>
              </p:cNvSpPr>
              <p:nvPr/>
            </p:nvSpPr>
            <p:spPr bwMode="auto">
              <a:xfrm>
                <a:off x="1689" y="2659"/>
                <a:ext cx="810" cy="56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endParaRPr lang="nl-NL" altLang="nl-NL"/>
              </a:p>
            </p:txBody>
          </p:sp>
        </p:grpSp>
        <p:sp>
          <p:nvSpPr>
            <p:cNvPr id="33817" name="Text Box 25"/>
            <p:cNvSpPr txBox="1">
              <a:spLocks noChangeArrowheads="1"/>
            </p:cNvSpPr>
            <p:nvPr/>
          </p:nvSpPr>
          <p:spPr bwMode="auto">
            <a:xfrm>
              <a:off x="2206" y="274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nl-NL"/>
                <a:t>x</a:t>
              </a:r>
            </a:p>
          </p:txBody>
        </p:sp>
        <p:sp>
          <p:nvSpPr>
            <p:cNvPr id="33818" name="Text Box 26"/>
            <p:cNvSpPr txBox="1">
              <a:spLocks noChangeArrowheads="1"/>
            </p:cNvSpPr>
            <p:nvPr/>
          </p:nvSpPr>
          <p:spPr bwMode="auto">
            <a:xfrm>
              <a:off x="1152" y="1920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nl-NL"/>
                <a:t>y</a:t>
              </a:r>
            </a:p>
          </p:txBody>
        </p:sp>
      </p:grpSp>
      <p:grpSp>
        <p:nvGrpSpPr>
          <p:cNvPr id="33799" name="Group 27"/>
          <p:cNvGrpSpPr>
            <a:grpSpLocks/>
          </p:cNvGrpSpPr>
          <p:nvPr/>
        </p:nvGrpSpPr>
        <p:grpSpPr bwMode="auto">
          <a:xfrm>
            <a:off x="6405563" y="2371725"/>
            <a:ext cx="2111375" cy="1819275"/>
            <a:chOff x="3469" y="1494"/>
            <a:chExt cx="1330" cy="1146"/>
          </a:xfrm>
        </p:grpSpPr>
        <p:grpSp>
          <p:nvGrpSpPr>
            <p:cNvPr id="33811" name="Group 28"/>
            <p:cNvGrpSpPr>
              <a:grpSpLocks/>
            </p:cNvGrpSpPr>
            <p:nvPr/>
          </p:nvGrpSpPr>
          <p:grpSpPr bwMode="auto">
            <a:xfrm>
              <a:off x="3713" y="1494"/>
              <a:ext cx="956" cy="858"/>
              <a:chOff x="1440" y="2161"/>
              <a:chExt cx="1392" cy="1251"/>
            </a:xfrm>
          </p:grpSpPr>
          <p:sp>
            <p:nvSpPr>
              <p:cNvPr id="33814" name="Freeform 29"/>
              <p:cNvSpPr>
                <a:spLocks/>
              </p:cNvSpPr>
              <p:nvPr/>
            </p:nvSpPr>
            <p:spPr bwMode="auto">
              <a:xfrm>
                <a:off x="1440" y="2161"/>
                <a:ext cx="1392" cy="1251"/>
              </a:xfrm>
              <a:custGeom>
                <a:avLst/>
                <a:gdLst>
                  <a:gd name="T0" fmla="*/ 0 w 1073"/>
                  <a:gd name="T1" fmla="*/ 0 h 964"/>
                  <a:gd name="T2" fmla="*/ 10 w 1073"/>
                  <a:gd name="T3" fmla="*/ 4603 h 964"/>
                  <a:gd name="T4" fmla="*/ 5117 w 1073"/>
                  <a:gd name="T5" fmla="*/ 4603 h 964"/>
                  <a:gd name="T6" fmla="*/ 0 60000 65536"/>
                  <a:gd name="T7" fmla="*/ 0 60000 65536"/>
                  <a:gd name="T8" fmla="*/ 0 60000 65536"/>
                  <a:gd name="T9" fmla="*/ 0 w 1073"/>
                  <a:gd name="T10" fmla="*/ 0 h 964"/>
                  <a:gd name="T11" fmla="*/ 1073 w 1073"/>
                  <a:gd name="T12" fmla="*/ 964 h 9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3" h="964">
                    <a:moveTo>
                      <a:pt x="0" y="0"/>
                    </a:moveTo>
                    <a:lnTo>
                      <a:pt x="2" y="964"/>
                    </a:lnTo>
                    <a:lnTo>
                      <a:pt x="1073" y="964"/>
                    </a:lnTo>
                  </a:path>
                </a:pathLst>
              </a:custGeom>
              <a:noFill/>
              <a:ln w="28575" cap="flat" cmpd="sng">
                <a:solidFill>
                  <a:schemeClr val="tx2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15" name="Rectangle 30"/>
              <p:cNvSpPr>
                <a:spLocks noChangeArrowheads="1"/>
              </p:cNvSpPr>
              <p:nvPr/>
            </p:nvSpPr>
            <p:spPr bwMode="auto">
              <a:xfrm>
                <a:off x="1689" y="2659"/>
                <a:ext cx="810" cy="561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endParaRPr lang="nl-NL" altLang="nl-NL"/>
              </a:p>
            </p:txBody>
          </p:sp>
        </p:grpSp>
        <p:sp>
          <p:nvSpPr>
            <p:cNvPr id="33812" name="Text Box 31"/>
            <p:cNvSpPr txBox="1">
              <a:spLocks noChangeArrowheads="1"/>
            </p:cNvSpPr>
            <p:nvPr/>
          </p:nvSpPr>
          <p:spPr bwMode="auto">
            <a:xfrm>
              <a:off x="4523" y="2352"/>
              <a:ext cx="27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nl-NL">
                  <a:solidFill>
                    <a:schemeClr val="tx2"/>
                  </a:solidFill>
                </a:rPr>
                <a:t>x’</a:t>
              </a:r>
            </a:p>
          </p:txBody>
        </p:sp>
        <p:sp>
          <p:nvSpPr>
            <p:cNvPr id="33813" name="Text Box 32"/>
            <p:cNvSpPr txBox="1">
              <a:spLocks noChangeArrowheads="1"/>
            </p:cNvSpPr>
            <p:nvPr/>
          </p:nvSpPr>
          <p:spPr bwMode="auto">
            <a:xfrm>
              <a:off x="3469" y="1526"/>
              <a:ext cx="27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nl-NL">
                  <a:solidFill>
                    <a:schemeClr val="tx2"/>
                  </a:solidFill>
                </a:rPr>
                <a:t>y’</a:t>
              </a:r>
            </a:p>
          </p:txBody>
        </p:sp>
      </p:grpSp>
      <p:grpSp>
        <p:nvGrpSpPr>
          <p:cNvPr id="33800" name="Group 33"/>
          <p:cNvGrpSpPr>
            <a:grpSpLocks/>
          </p:cNvGrpSpPr>
          <p:nvPr/>
        </p:nvGrpSpPr>
        <p:grpSpPr bwMode="auto">
          <a:xfrm>
            <a:off x="4687888" y="2087563"/>
            <a:ext cx="2616200" cy="1362075"/>
            <a:chOff x="2387" y="1315"/>
            <a:chExt cx="1648" cy="858"/>
          </a:xfrm>
        </p:grpSpPr>
        <p:grpSp>
          <p:nvGrpSpPr>
            <p:cNvPr id="33806" name="Group 34"/>
            <p:cNvGrpSpPr>
              <a:grpSpLocks/>
            </p:cNvGrpSpPr>
            <p:nvPr/>
          </p:nvGrpSpPr>
          <p:grpSpPr bwMode="auto">
            <a:xfrm rot="-1634355">
              <a:off x="2679" y="1315"/>
              <a:ext cx="956" cy="858"/>
              <a:chOff x="1440" y="2161"/>
              <a:chExt cx="1392" cy="1251"/>
            </a:xfrm>
          </p:grpSpPr>
          <p:sp>
            <p:nvSpPr>
              <p:cNvPr id="33809" name="Freeform 35"/>
              <p:cNvSpPr>
                <a:spLocks/>
              </p:cNvSpPr>
              <p:nvPr/>
            </p:nvSpPr>
            <p:spPr bwMode="auto">
              <a:xfrm>
                <a:off x="1440" y="2161"/>
                <a:ext cx="1392" cy="1251"/>
              </a:xfrm>
              <a:custGeom>
                <a:avLst/>
                <a:gdLst>
                  <a:gd name="T0" fmla="*/ 0 w 1073"/>
                  <a:gd name="T1" fmla="*/ 0 h 964"/>
                  <a:gd name="T2" fmla="*/ 10 w 1073"/>
                  <a:gd name="T3" fmla="*/ 4603 h 964"/>
                  <a:gd name="T4" fmla="*/ 5117 w 1073"/>
                  <a:gd name="T5" fmla="*/ 4603 h 964"/>
                  <a:gd name="T6" fmla="*/ 0 60000 65536"/>
                  <a:gd name="T7" fmla="*/ 0 60000 65536"/>
                  <a:gd name="T8" fmla="*/ 0 60000 65536"/>
                  <a:gd name="T9" fmla="*/ 0 w 1073"/>
                  <a:gd name="T10" fmla="*/ 0 h 964"/>
                  <a:gd name="T11" fmla="*/ 1073 w 1073"/>
                  <a:gd name="T12" fmla="*/ 964 h 9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3" h="964">
                    <a:moveTo>
                      <a:pt x="0" y="0"/>
                    </a:moveTo>
                    <a:lnTo>
                      <a:pt x="2" y="964"/>
                    </a:lnTo>
                    <a:lnTo>
                      <a:pt x="1073" y="964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10" name="Rectangle 36"/>
              <p:cNvSpPr>
                <a:spLocks noChangeArrowheads="1"/>
              </p:cNvSpPr>
              <p:nvPr/>
            </p:nvSpPr>
            <p:spPr bwMode="auto">
              <a:xfrm>
                <a:off x="1689" y="2659"/>
                <a:ext cx="810" cy="561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endParaRPr lang="nl-NL" altLang="nl-NL"/>
              </a:p>
            </p:txBody>
          </p:sp>
        </p:grpSp>
        <p:sp>
          <p:nvSpPr>
            <p:cNvPr id="33807" name="Text Box 37"/>
            <p:cNvSpPr txBox="1">
              <a:spLocks noChangeArrowheads="1"/>
            </p:cNvSpPr>
            <p:nvPr/>
          </p:nvSpPr>
          <p:spPr bwMode="auto">
            <a:xfrm rot="-1634355">
              <a:off x="3695" y="1880"/>
              <a:ext cx="34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nl-NL">
                  <a:solidFill>
                    <a:schemeClr val="accent1"/>
                  </a:solidFill>
                </a:rPr>
                <a:t>x’’</a:t>
              </a:r>
            </a:p>
          </p:txBody>
        </p:sp>
        <p:sp>
          <p:nvSpPr>
            <p:cNvPr id="33808" name="Text Box 38"/>
            <p:cNvSpPr txBox="1">
              <a:spLocks noChangeArrowheads="1"/>
            </p:cNvSpPr>
            <p:nvPr/>
          </p:nvSpPr>
          <p:spPr bwMode="auto">
            <a:xfrm rot="-1634355">
              <a:off x="2387" y="1632"/>
              <a:ext cx="34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nl-NL">
                  <a:solidFill>
                    <a:schemeClr val="accent1"/>
                  </a:solidFill>
                </a:rPr>
                <a:t>y’’</a:t>
              </a:r>
            </a:p>
          </p:txBody>
        </p:sp>
      </p:grpSp>
      <p:graphicFrame>
        <p:nvGraphicFramePr>
          <p:cNvPr id="33801" name="Object 39"/>
          <p:cNvGraphicFramePr>
            <a:graphicFrameLocks noChangeAspect="1"/>
          </p:cNvGraphicFramePr>
          <p:nvPr/>
        </p:nvGraphicFramePr>
        <p:xfrm>
          <a:off x="749300" y="5126038"/>
          <a:ext cx="2760663" cy="481012"/>
        </p:xfrm>
        <a:graphic>
          <a:graphicData uri="http://schemas.openxmlformats.org/presentationml/2006/ole">
            <p:oleObj spid="_x0000_s33801" name="Equation" r:id="rId3" imgW="1136676" imgH="184127" progId="Equation.3">
              <p:embed/>
            </p:oleObj>
          </a:graphicData>
        </a:graphic>
      </p:graphicFrame>
      <p:graphicFrame>
        <p:nvGraphicFramePr>
          <p:cNvPr id="33802" name="Object 40"/>
          <p:cNvGraphicFramePr>
            <a:graphicFrameLocks noChangeAspect="1"/>
          </p:cNvGraphicFramePr>
          <p:nvPr/>
        </p:nvGraphicFramePr>
        <p:xfrm>
          <a:off x="5059363" y="5102225"/>
          <a:ext cx="2760662" cy="481013"/>
        </p:xfrm>
        <a:graphic>
          <a:graphicData uri="http://schemas.openxmlformats.org/presentationml/2006/ole">
            <p:oleObj spid="_x0000_s33802" name="Equation" r:id="rId4" imgW="1136676" imgH="184127" progId="Equation.3">
              <p:embed/>
            </p:oleObj>
          </a:graphicData>
        </a:graphic>
      </p:graphicFrame>
      <p:sp>
        <p:nvSpPr>
          <p:cNvPr id="33803" name="Text Box 41"/>
          <p:cNvSpPr txBox="1">
            <a:spLocks noChangeArrowheads="1"/>
          </p:cNvSpPr>
          <p:nvPr/>
        </p:nvSpPr>
        <p:spPr bwMode="auto">
          <a:xfrm>
            <a:off x="609600" y="4876800"/>
            <a:ext cx="7772400" cy="1160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sz="2800"/>
              <a:t>Matrix multiplication does </a:t>
            </a:r>
            <a:r>
              <a:rPr lang="en-GB" altLang="nl-NL" sz="2800" b="1"/>
              <a:t>not </a:t>
            </a:r>
            <a:r>
              <a:rPr lang="en-GB" altLang="nl-NL" sz="2800"/>
              <a:t>commute. </a:t>
            </a:r>
          </a:p>
          <a:p>
            <a:pPr>
              <a:spcBef>
                <a:spcPct val="50000"/>
              </a:spcBef>
            </a:pPr>
            <a:r>
              <a:rPr lang="en-GB" altLang="nl-NL" sz="2800"/>
              <a:t>The order of transformations makes a difference!</a:t>
            </a:r>
          </a:p>
        </p:txBody>
      </p:sp>
      <p:sp>
        <p:nvSpPr>
          <p:cNvPr id="33804" name="Text Box 44"/>
          <p:cNvSpPr txBox="1">
            <a:spLocks noChangeArrowheads="1"/>
          </p:cNvSpPr>
          <p:nvPr/>
        </p:nvSpPr>
        <p:spPr bwMode="auto">
          <a:xfrm>
            <a:off x="990600" y="1752600"/>
            <a:ext cx="7772400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nl-NL" sz="2800" i="1"/>
              <a:t>Rotation, translation…       Translation, rotation…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NL" smtClean="0"/>
              <a:t>Order of transformations 2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nl-NL" smtClean="0"/>
              <a:t>Pre-multiplication: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nl-NL" b="1" smtClean="0"/>
              <a:t>P’ = M</a:t>
            </a:r>
            <a:r>
              <a:rPr lang="en-GB" altLang="nl-NL" smtClean="0"/>
              <a:t> </a:t>
            </a:r>
            <a:r>
              <a:rPr lang="en-GB" altLang="nl-NL" baseline="-25000" smtClean="0"/>
              <a:t>n </a:t>
            </a:r>
            <a:r>
              <a:rPr lang="en-GB" altLang="nl-NL" b="1" smtClean="0"/>
              <a:t>M</a:t>
            </a:r>
            <a:r>
              <a:rPr lang="en-GB" altLang="nl-NL" smtClean="0"/>
              <a:t> </a:t>
            </a:r>
            <a:r>
              <a:rPr lang="en-GB" altLang="nl-NL" baseline="-25000" smtClean="0"/>
              <a:t>n-1</a:t>
            </a:r>
            <a:r>
              <a:rPr lang="en-GB" altLang="nl-NL" smtClean="0"/>
              <a:t>…</a:t>
            </a:r>
            <a:r>
              <a:rPr lang="en-GB" altLang="nl-NL" b="1" smtClean="0"/>
              <a:t>M</a:t>
            </a:r>
            <a:r>
              <a:rPr lang="en-GB" altLang="nl-NL" smtClean="0"/>
              <a:t> </a:t>
            </a:r>
            <a:r>
              <a:rPr lang="en-GB" altLang="nl-NL" baseline="-25000" smtClean="0"/>
              <a:t>2 </a:t>
            </a:r>
            <a:r>
              <a:rPr lang="en-GB" altLang="nl-NL" b="1" smtClean="0"/>
              <a:t>M</a:t>
            </a:r>
            <a:r>
              <a:rPr lang="en-GB" altLang="nl-NL" smtClean="0"/>
              <a:t> </a:t>
            </a:r>
            <a:r>
              <a:rPr lang="en-GB" altLang="nl-NL" baseline="-25000" smtClean="0"/>
              <a:t>1 </a:t>
            </a:r>
            <a:r>
              <a:rPr lang="en-GB" altLang="nl-NL" b="1" smtClean="0"/>
              <a:t>P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nl-NL" smtClean="0"/>
              <a:t>Transformation </a:t>
            </a:r>
            <a:r>
              <a:rPr lang="en-GB" altLang="nl-NL" b="1" smtClean="0"/>
              <a:t>M</a:t>
            </a:r>
            <a:r>
              <a:rPr lang="en-GB" altLang="nl-NL" smtClean="0"/>
              <a:t> </a:t>
            </a:r>
            <a:r>
              <a:rPr lang="en-GB" altLang="nl-NL" baseline="-25000" smtClean="0"/>
              <a:t>n </a:t>
            </a:r>
            <a:r>
              <a:rPr lang="en-GB" altLang="nl-NL" smtClean="0"/>
              <a:t>in global co</a:t>
            </a:r>
            <a:r>
              <a:rPr lang="en-GB" altLang="nl-NL" smtClean="0">
                <a:cs typeface="Times New Roman" pitchFamily="18" charset="0"/>
              </a:rPr>
              <a:t>o</a:t>
            </a:r>
            <a:r>
              <a:rPr lang="en-GB" altLang="nl-NL" smtClean="0"/>
              <a:t>rdinates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nl-NL" smtClean="0"/>
              <a:t>Post-multiplication: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nl-NL" b="1" smtClean="0"/>
              <a:t>P’ = M</a:t>
            </a:r>
            <a:r>
              <a:rPr lang="en-GB" altLang="nl-NL" smtClean="0"/>
              <a:t> </a:t>
            </a:r>
            <a:r>
              <a:rPr lang="en-GB" altLang="nl-NL" baseline="-25000" smtClean="0"/>
              <a:t>1 </a:t>
            </a:r>
            <a:r>
              <a:rPr lang="en-GB" altLang="nl-NL" b="1" smtClean="0"/>
              <a:t>M</a:t>
            </a:r>
            <a:r>
              <a:rPr lang="en-GB" altLang="nl-NL" smtClean="0"/>
              <a:t> </a:t>
            </a:r>
            <a:r>
              <a:rPr lang="en-GB" altLang="nl-NL" baseline="-25000" smtClean="0"/>
              <a:t>2</a:t>
            </a:r>
            <a:r>
              <a:rPr lang="en-GB" altLang="nl-NL" smtClean="0"/>
              <a:t>…</a:t>
            </a:r>
            <a:r>
              <a:rPr lang="en-GB" altLang="nl-NL" b="1" smtClean="0"/>
              <a:t>M</a:t>
            </a:r>
            <a:r>
              <a:rPr lang="en-GB" altLang="nl-NL" smtClean="0"/>
              <a:t> </a:t>
            </a:r>
            <a:r>
              <a:rPr lang="en-GB" altLang="nl-NL" baseline="-25000" smtClean="0"/>
              <a:t>n-1 </a:t>
            </a:r>
            <a:r>
              <a:rPr lang="en-GB" altLang="nl-NL" b="1" smtClean="0"/>
              <a:t>M</a:t>
            </a:r>
            <a:r>
              <a:rPr lang="en-GB" altLang="nl-NL" smtClean="0"/>
              <a:t> </a:t>
            </a:r>
            <a:r>
              <a:rPr lang="en-GB" altLang="nl-NL" baseline="-25000" smtClean="0"/>
              <a:t>n </a:t>
            </a:r>
            <a:r>
              <a:rPr lang="en-GB" altLang="nl-NL" b="1" smtClean="0"/>
              <a:t>P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nl-NL" smtClean="0"/>
              <a:t>Transformation </a:t>
            </a:r>
            <a:r>
              <a:rPr lang="en-GB" altLang="nl-NL" b="1" smtClean="0"/>
              <a:t>M</a:t>
            </a:r>
            <a:r>
              <a:rPr lang="en-GB" altLang="nl-NL" smtClean="0"/>
              <a:t> </a:t>
            </a:r>
            <a:r>
              <a:rPr lang="en-GB" altLang="nl-NL" baseline="-25000" smtClean="0"/>
              <a:t>n </a:t>
            </a:r>
            <a:r>
              <a:rPr lang="en-GB" altLang="nl-NL" smtClean="0"/>
              <a:t>in local co</a:t>
            </a:r>
            <a:r>
              <a:rPr lang="en-GB" altLang="nl-NL" smtClean="0">
                <a:cs typeface="Times New Roman" pitchFamily="18" charset="0"/>
              </a:rPr>
              <a:t>o</a:t>
            </a:r>
            <a:r>
              <a:rPr lang="en-GB" altLang="nl-NL" smtClean="0"/>
              <a:t>rdinates: the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nl-NL" smtClean="0"/>
              <a:t>coordinate system after application of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nl-NL" b="1" smtClean="0"/>
              <a:t>M </a:t>
            </a:r>
            <a:r>
              <a:rPr lang="en-GB" altLang="nl-NL" baseline="-25000" smtClean="0"/>
              <a:t>1 </a:t>
            </a:r>
            <a:r>
              <a:rPr lang="en-GB" altLang="nl-NL" b="1" smtClean="0"/>
              <a:t>M</a:t>
            </a:r>
            <a:r>
              <a:rPr lang="en-GB" altLang="nl-NL" smtClean="0"/>
              <a:t> </a:t>
            </a:r>
            <a:r>
              <a:rPr lang="en-GB" altLang="nl-NL" baseline="-25000" smtClean="0"/>
              <a:t>2</a:t>
            </a:r>
            <a:r>
              <a:rPr lang="en-GB" altLang="nl-NL" smtClean="0"/>
              <a:t>…</a:t>
            </a:r>
            <a:r>
              <a:rPr lang="en-GB" altLang="nl-NL" b="1" smtClean="0"/>
              <a:t>M</a:t>
            </a:r>
            <a:r>
              <a:rPr lang="en-GB" altLang="nl-NL" smtClean="0"/>
              <a:t> </a:t>
            </a:r>
            <a:r>
              <a:rPr lang="en-GB" altLang="nl-NL" baseline="-25000" smtClean="0"/>
              <a:t>n-1 </a:t>
            </a:r>
          </a:p>
        </p:txBody>
      </p:sp>
      <p:sp>
        <p:nvSpPr>
          <p:cNvPr id="34820" name="Text Box 21"/>
          <p:cNvSpPr txBox="1">
            <a:spLocks noChangeArrowheads="1"/>
          </p:cNvSpPr>
          <p:nvPr/>
        </p:nvSpPr>
        <p:spPr bwMode="auto">
          <a:xfrm>
            <a:off x="6553200" y="601980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GB" alt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NL" smtClean="0"/>
              <a:t>Order of transformations 3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nl-NL" smtClean="0"/>
              <a:t>OpenGL: </a:t>
            </a:r>
            <a:r>
              <a:rPr lang="en-GB" altLang="nl-NL" sz="2800" b="1" smtClean="0">
                <a:latin typeface="Courier New" pitchFamily="49" charset="0"/>
                <a:cs typeface="Courier New" pitchFamily="49" charset="0"/>
              </a:rPr>
              <a:t>glRotate, glScale</a:t>
            </a:r>
            <a:r>
              <a:rPr lang="en-GB" altLang="nl-NL" smtClean="0"/>
              <a:t>, etc.:</a:t>
            </a:r>
          </a:p>
          <a:p>
            <a:pPr eaLnBrk="1" hangingPunct="1">
              <a:lnSpc>
                <a:spcPct val="90000"/>
              </a:lnSpc>
            </a:pPr>
            <a:r>
              <a:rPr lang="en-GB" altLang="nl-NL" smtClean="0"/>
              <a:t>Post-multiplication of current transformation matrix</a:t>
            </a:r>
          </a:p>
          <a:p>
            <a:pPr eaLnBrk="1" hangingPunct="1">
              <a:lnSpc>
                <a:spcPct val="90000"/>
              </a:lnSpc>
            </a:pPr>
            <a:r>
              <a:rPr lang="en-GB" altLang="nl-NL" smtClean="0"/>
              <a:t>Always transformation in local coordinates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nl-NL" smtClean="0"/>
              <a:t>Global coordinate version: read in reverse order</a:t>
            </a:r>
          </a:p>
        </p:txBody>
      </p:sp>
      <p:sp>
        <p:nvSpPr>
          <p:cNvPr id="35844" name="Text Box 21"/>
          <p:cNvSpPr txBox="1">
            <a:spLocks noChangeArrowheads="1"/>
          </p:cNvSpPr>
          <p:nvPr/>
        </p:nvSpPr>
        <p:spPr bwMode="auto">
          <a:xfrm>
            <a:off x="6553200" y="601980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GB" alt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NL" smtClean="0"/>
              <a:t>Order of transformations 4</a:t>
            </a:r>
          </a:p>
        </p:txBody>
      </p:sp>
      <p:graphicFrame>
        <p:nvGraphicFramePr>
          <p:cNvPr id="36867" name="Object 40"/>
          <p:cNvGraphicFramePr>
            <a:graphicFrameLocks noChangeAspect="1"/>
          </p:cNvGraphicFramePr>
          <p:nvPr/>
        </p:nvGraphicFramePr>
        <p:xfrm>
          <a:off x="163513" y="5078413"/>
          <a:ext cx="2760662" cy="481012"/>
        </p:xfrm>
        <a:graphic>
          <a:graphicData uri="http://schemas.openxmlformats.org/presentationml/2006/ole">
            <p:oleObj spid="_x0000_s36867" name="Equation" r:id="rId3" imgW="1136676" imgH="184127" progId="Equation.3">
              <p:embed/>
            </p:oleObj>
          </a:graphicData>
        </a:graphic>
      </p:graphicFrame>
      <p:sp>
        <p:nvSpPr>
          <p:cNvPr id="36868" name="Text Box 41"/>
          <p:cNvSpPr txBox="1">
            <a:spLocks noChangeArrowheads="1"/>
          </p:cNvSpPr>
          <p:nvPr/>
        </p:nvSpPr>
        <p:spPr bwMode="auto">
          <a:xfrm>
            <a:off x="3132138" y="5157788"/>
            <a:ext cx="2519362" cy="860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sz="2000" b="1">
                <a:latin typeface="Courier New" pitchFamily="49" charset="0"/>
                <a:cs typeface="Courier New" pitchFamily="49" charset="0"/>
              </a:rPr>
              <a:t>glTranslate(…);</a:t>
            </a:r>
          </a:p>
          <a:p>
            <a:pPr>
              <a:spcBef>
                <a:spcPct val="50000"/>
              </a:spcBef>
            </a:pPr>
            <a:r>
              <a:rPr lang="en-GB" altLang="nl-NL" sz="2000" b="1">
                <a:latin typeface="Courier New" pitchFamily="49" charset="0"/>
                <a:cs typeface="Courier New" pitchFamily="49" charset="0"/>
              </a:rPr>
              <a:t>glRotate(…);</a:t>
            </a:r>
          </a:p>
        </p:txBody>
      </p:sp>
      <p:grpSp>
        <p:nvGrpSpPr>
          <p:cNvPr id="36869" name="Group 3"/>
          <p:cNvGrpSpPr>
            <a:grpSpLocks/>
          </p:cNvGrpSpPr>
          <p:nvPr/>
        </p:nvGrpSpPr>
        <p:grpSpPr bwMode="auto">
          <a:xfrm>
            <a:off x="419100" y="3241675"/>
            <a:ext cx="2009775" cy="1819275"/>
            <a:chOff x="1152" y="1888"/>
            <a:chExt cx="1266" cy="1146"/>
          </a:xfrm>
        </p:grpSpPr>
        <p:grpSp>
          <p:nvGrpSpPr>
            <p:cNvPr id="36911" name="Group 4"/>
            <p:cNvGrpSpPr>
              <a:grpSpLocks/>
            </p:cNvGrpSpPr>
            <p:nvPr/>
          </p:nvGrpSpPr>
          <p:grpSpPr bwMode="auto">
            <a:xfrm>
              <a:off x="1396" y="1888"/>
              <a:ext cx="956" cy="858"/>
              <a:chOff x="1440" y="2161"/>
              <a:chExt cx="1392" cy="1251"/>
            </a:xfrm>
          </p:grpSpPr>
          <p:sp>
            <p:nvSpPr>
              <p:cNvPr id="36914" name="Freeform 5"/>
              <p:cNvSpPr>
                <a:spLocks/>
              </p:cNvSpPr>
              <p:nvPr/>
            </p:nvSpPr>
            <p:spPr bwMode="auto">
              <a:xfrm>
                <a:off x="1440" y="2161"/>
                <a:ext cx="1392" cy="1251"/>
              </a:xfrm>
              <a:custGeom>
                <a:avLst/>
                <a:gdLst>
                  <a:gd name="T0" fmla="*/ 0 w 1073"/>
                  <a:gd name="T1" fmla="*/ 0 h 964"/>
                  <a:gd name="T2" fmla="*/ 10 w 1073"/>
                  <a:gd name="T3" fmla="*/ 4603 h 964"/>
                  <a:gd name="T4" fmla="*/ 5117 w 1073"/>
                  <a:gd name="T5" fmla="*/ 4603 h 964"/>
                  <a:gd name="T6" fmla="*/ 0 60000 65536"/>
                  <a:gd name="T7" fmla="*/ 0 60000 65536"/>
                  <a:gd name="T8" fmla="*/ 0 60000 65536"/>
                  <a:gd name="T9" fmla="*/ 0 w 1073"/>
                  <a:gd name="T10" fmla="*/ 0 h 964"/>
                  <a:gd name="T11" fmla="*/ 1073 w 1073"/>
                  <a:gd name="T12" fmla="*/ 964 h 9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3" h="964">
                    <a:moveTo>
                      <a:pt x="0" y="0"/>
                    </a:moveTo>
                    <a:lnTo>
                      <a:pt x="2" y="964"/>
                    </a:lnTo>
                    <a:lnTo>
                      <a:pt x="1073" y="96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15" name="Rectangle 6"/>
              <p:cNvSpPr>
                <a:spLocks noChangeArrowheads="1"/>
              </p:cNvSpPr>
              <p:nvPr/>
            </p:nvSpPr>
            <p:spPr bwMode="auto">
              <a:xfrm>
                <a:off x="1689" y="2659"/>
                <a:ext cx="810" cy="56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endParaRPr lang="nl-NL" altLang="nl-NL"/>
              </a:p>
            </p:txBody>
          </p:sp>
        </p:grpSp>
        <p:sp>
          <p:nvSpPr>
            <p:cNvPr id="36912" name="Text Box 7"/>
            <p:cNvSpPr txBox="1">
              <a:spLocks noChangeArrowheads="1"/>
            </p:cNvSpPr>
            <p:nvPr/>
          </p:nvSpPr>
          <p:spPr bwMode="auto">
            <a:xfrm>
              <a:off x="2206" y="274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nl-NL"/>
                <a:t>x</a:t>
              </a:r>
            </a:p>
          </p:txBody>
        </p:sp>
        <p:sp>
          <p:nvSpPr>
            <p:cNvPr id="36913" name="Text Box 8"/>
            <p:cNvSpPr txBox="1">
              <a:spLocks noChangeArrowheads="1"/>
            </p:cNvSpPr>
            <p:nvPr/>
          </p:nvSpPr>
          <p:spPr bwMode="auto">
            <a:xfrm>
              <a:off x="1152" y="1920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nl-NL"/>
                <a:t>y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82613" y="2127250"/>
            <a:ext cx="2617787" cy="1377950"/>
            <a:chOff x="1255" y="1186"/>
            <a:chExt cx="1649" cy="868"/>
          </a:xfrm>
        </p:grpSpPr>
        <p:grpSp>
          <p:nvGrpSpPr>
            <p:cNvPr id="36906" name="Group 16"/>
            <p:cNvGrpSpPr>
              <a:grpSpLocks/>
            </p:cNvGrpSpPr>
            <p:nvPr/>
          </p:nvGrpSpPr>
          <p:grpSpPr bwMode="auto">
            <a:xfrm rot="-1559225">
              <a:off x="1555" y="1186"/>
              <a:ext cx="956" cy="858"/>
              <a:chOff x="1440" y="2161"/>
              <a:chExt cx="1392" cy="1251"/>
            </a:xfrm>
          </p:grpSpPr>
          <p:sp>
            <p:nvSpPr>
              <p:cNvPr id="36909" name="Freeform 17"/>
              <p:cNvSpPr>
                <a:spLocks/>
              </p:cNvSpPr>
              <p:nvPr/>
            </p:nvSpPr>
            <p:spPr bwMode="auto">
              <a:xfrm>
                <a:off x="1440" y="2161"/>
                <a:ext cx="1392" cy="1251"/>
              </a:xfrm>
              <a:custGeom>
                <a:avLst/>
                <a:gdLst>
                  <a:gd name="T0" fmla="*/ 0 w 1073"/>
                  <a:gd name="T1" fmla="*/ 0 h 964"/>
                  <a:gd name="T2" fmla="*/ 10 w 1073"/>
                  <a:gd name="T3" fmla="*/ 4603 h 964"/>
                  <a:gd name="T4" fmla="*/ 5117 w 1073"/>
                  <a:gd name="T5" fmla="*/ 4603 h 964"/>
                  <a:gd name="T6" fmla="*/ 0 60000 65536"/>
                  <a:gd name="T7" fmla="*/ 0 60000 65536"/>
                  <a:gd name="T8" fmla="*/ 0 60000 65536"/>
                  <a:gd name="T9" fmla="*/ 0 w 1073"/>
                  <a:gd name="T10" fmla="*/ 0 h 964"/>
                  <a:gd name="T11" fmla="*/ 1073 w 1073"/>
                  <a:gd name="T12" fmla="*/ 964 h 9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3" h="964">
                    <a:moveTo>
                      <a:pt x="0" y="0"/>
                    </a:moveTo>
                    <a:lnTo>
                      <a:pt x="2" y="964"/>
                    </a:lnTo>
                    <a:lnTo>
                      <a:pt x="1073" y="964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10" name="Rectangle 18"/>
              <p:cNvSpPr>
                <a:spLocks noChangeArrowheads="1"/>
              </p:cNvSpPr>
              <p:nvPr/>
            </p:nvSpPr>
            <p:spPr bwMode="auto">
              <a:xfrm>
                <a:off x="1689" y="2659"/>
                <a:ext cx="810" cy="561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endParaRPr lang="nl-NL" altLang="nl-NL"/>
              </a:p>
            </p:txBody>
          </p:sp>
        </p:grpSp>
        <p:sp>
          <p:nvSpPr>
            <p:cNvPr id="36907" name="Text Box 19"/>
            <p:cNvSpPr txBox="1">
              <a:spLocks noChangeArrowheads="1"/>
            </p:cNvSpPr>
            <p:nvPr/>
          </p:nvSpPr>
          <p:spPr bwMode="auto">
            <a:xfrm rot="-1559225">
              <a:off x="2564" y="1766"/>
              <a:ext cx="34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nl-NL">
                  <a:solidFill>
                    <a:schemeClr val="accent1"/>
                  </a:solidFill>
                </a:rPr>
                <a:t>x’’</a:t>
              </a:r>
            </a:p>
          </p:txBody>
        </p:sp>
        <p:sp>
          <p:nvSpPr>
            <p:cNvPr id="36908" name="Text Box 20"/>
            <p:cNvSpPr txBox="1">
              <a:spLocks noChangeArrowheads="1"/>
            </p:cNvSpPr>
            <p:nvPr/>
          </p:nvSpPr>
          <p:spPr bwMode="auto">
            <a:xfrm rot="-1559225">
              <a:off x="1255" y="1486"/>
              <a:ext cx="34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nl-NL">
                  <a:solidFill>
                    <a:schemeClr val="accent1"/>
                  </a:solidFill>
                </a:rPr>
                <a:t>y’’</a:t>
              </a:r>
            </a:p>
          </p:txBody>
        </p:sp>
      </p:grp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900113" y="2379663"/>
            <a:ext cx="2246312" cy="2105025"/>
            <a:chOff x="899592" y="2379744"/>
            <a:chExt cx="2246480" cy="2105712"/>
          </a:xfrm>
        </p:grpSpPr>
        <p:grpSp>
          <p:nvGrpSpPr>
            <p:cNvPr id="36900" name="Group 10"/>
            <p:cNvGrpSpPr>
              <a:grpSpLocks/>
            </p:cNvGrpSpPr>
            <p:nvPr/>
          </p:nvGrpSpPr>
          <p:grpSpPr bwMode="auto">
            <a:xfrm rot="-4933">
              <a:off x="1422869" y="2379744"/>
              <a:ext cx="1517650" cy="1362075"/>
              <a:chOff x="1440" y="2160"/>
              <a:chExt cx="1392" cy="1251"/>
            </a:xfrm>
          </p:grpSpPr>
          <p:sp>
            <p:nvSpPr>
              <p:cNvPr id="36904" name="Freeform 11"/>
              <p:cNvSpPr>
                <a:spLocks/>
              </p:cNvSpPr>
              <p:nvPr/>
            </p:nvSpPr>
            <p:spPr bwMode="auto">
              <a:xfrm>
                <a:off x="1440" y="2160"/>
                <a:ext cx="1392" cy="1251"/>
              </a:xfrm>
              <a:custGeom>
                <a:avLst/>
                <a:gdLst>
                  <a:gd name="T0" fmla="*/ 0 w 1073"/>
                  <a:gd name="T1" fmla="*/ 0 h 964"/>
                  <a:gd name="T2" fmla="*/ 10 w 1073"/>
                  <a:gd name="T3" fmla="*/ 4603 h 964"/>
                  <a:gd name="T4" fmla="*/ 5117 w 1073"/>
                  <a:gd name="T5" fmla="*/ 4603 h 964"/>
                  <a:gd name="T6" fmla="*/ 0 60000 65536"/>
                  <a:gd name="T7" fmla="*/ 0 60000 65536"/>
                  <a:gd name="T8" fmla="*/ 0 60000 65536"/>
                  <a:gd name="T9" fmla="*/ 0 w 1073"/>
                  <a:gd name="T10" fmla="*/ 0 h 964"/>
                  <a:gd name="T11" fmla="*/ 1073 w 1073"/>
                  <a:gd name="T12" fmla="*/ 964 h 9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3" h="964">
                    <a:moveTo>
                      <a:pt x="0" y="0"/>
                    </a:moveTo>
                    <a:lnTo>
                      <a:pt x="2" y="964"/>
                    </a:lnTo>
                    <a:lnTo>
                      <a:pt x="1073" y="964"/>
                    </a:lnTo>
                  </a:path>
                </a:pathLst>
              </a:custGeom>
              <a:noFill/>
              <a:ln w="28575" cap="flat" cmpd="sng">
                <a:solidFill>
                  <a:schemeClr val="tx2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05" name="Rectangle 12"/>
              <p:cNvSpPr>
                <a:spLocks noChangeArrowheads="1"/>
              </p:cNvSpPr>
              <p:nvPr/>
            </p:nvSpPr>
            <p:spPr bwMode="auto">
              <a:xfrm>
                <a:off x="1689" y="2659"/>
                <a:ext cx="810" cy="561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endParaRPr lang="nl-NL" altLang="nl-NL"/>
              </a:p>
            </p:txBody>
          </p:sp>
        </p:grpSp>
        <p:sp>
          <p:nvSpPr>
            <p:cNvPr id="36901" name="Text Box 13"/>
            <p:cNvSpPr txBox="1">
              <a:spLocks noChangeArrowheads="1"/>
            </p:cNvSpPr>
            <p:nvPr/>
          </p:nvSpPr>
          <p:spPr bwMode="auto">
            <a:xfrm rot="-4933">
              <a:off x="2707922" y="3739492"/>
              <a:ext cx="43815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nl-NL">
                  <a:solidFill>
                    <a:schemeClr val="tx2"/>
                  </a:solidFill>
                </a:rPr>
                <a:t>x’</a:t>
              </a:r>
            </a:p>
          </p:txBody>
        </p:sp>
        <p:sp>
          <p:nvSpPr>
            <p:cNvPr id="36902" name="Text Box 14"/>
            <p:cNvSpPr txBox="1">
              <a:spLocks noChangeArrowheads="1"/>
            </p:cNvSpPr>
            <p:nvPr/>
          </p:nvSpPr>
          <p:spPr bwMode="auto">
            <a:xfrm rot="-4933">
              <a:off x="1032877" y="2431806"/>
              <a:ext cx="43815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nl-NL">
                  <a:solidFill>
                    <a:schemeClr val="tx2"/>
                  </a:solidFill>
                </a:rPr>
                <a:t>y’</a:t>
              </a:r>
            </a:p>
          </p:txBody>
        </p:sp>
        <p:cxnSp>
          <p:nvCxnSpPr>
            <p:cNvPr id="36903" name="Straight Arrow Connector 62"/>
            <p:cNvCxnSpPr>
              <a:cxnSpLocks noChangeShapeType="1"/>
            </p:cNvCxnSpPr>
            <p:nvPr/>
          </p:nvCxnSpPr>
          <p:spPr bwMode="auto">
            <a:xfrm flipV="1">
              <a:off x="899592" y="3837384"/>
              <a:ext cx="432048" cy="648072"/>
            </a:xfrm>
            <a:prstGeom prst="straightConnector1">
              <a:avLst/>
            </a:prstGeom>
            <a:noFill/>
            <a:ln w="57150" algn="ctr">
              <a:solidFill>
                <a:srgbClr val="0070C0"/>
              </a:solidFill>
              <a:round/>
              <a:headEnd/>
              <a:tailEnd type="triangle" w="med" len="med"/>
            </a:ln>
          </p:spPr>
        </p:cxnSp>
      </p:grpSp>
      <p:sp>
        <p:nvSpPr>
          <p:cNvPr id="66" name="Arc 65"/>
          <p:cNvSpPr/>
          <p:nvPr/>
        </p:nvSpPr>
        <p:spPr bwMode="auto">
          <a:xfrm>
            <a:off x="1619250" y="3189288"/>
            <a:ext cx="1008063" cy="1008062"/>
          </a:xfrm>
          <a:prstGeom prst="arc">
            <a:avLst>
              <a:gd name="adj1" fmla="val 18731602"/>
              <a:gd name="adj2" fmla="val 0"/>
            </a:avLst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latin typeface="Times New Roman" charset="0"/>
            </a:endParaRPr>
          </a:p>
        </p:txBody>
      </p:sp>
      <p:cxnSp>
        <p:nvCxnSpPr>
          <p:cNvPr id="69" name="Straight Arrow Connector 68"/>
          <p:cNvCxnSpPr>
            <a:cxnSpLocks noChangeShapeType="1"/>
          </p:cNvCxnSpPr>
          <p:nvPr/>
        </p:nvCxnSpPr>
        <p:spPr bwMode="auto">
          <a:xfrm>
            <a:off x="3059113" y="5157788"/>
            <a:ext cx="0" cy="935037"/>
          </a:xfrm>
          <a:prstGeom prst="straightConnector1">
            <a:avLst/>
          </a:prstGeom>
          <a:noFill/>
          <a:ln w="57150" algn="ctr">
            <a:solidFill>
              <a:srgbClr val="0070C0"/>
            </a:solidFill>
            <a:round/>
            <a:headEnd/>
            <a:tailEnd type="triangle" w="med" len="med"/>
          </a:ln>
        </p:spPr>
      </p:cxnSp>
      <p:sp>
        <p:nvSpPr>
          <p:cNvPr id="72" name="Text Box 41"/>
          <p:cNvSpPr txBox="1">
            <a:spLocks noChangeArrowheads="1"/>
          </p:cNvSpPr>
          <p:nvPr/>
        </p:nvSpPr>
        <p:spPr bwMode="auto">
          <a:xfrm>
            <a:off x="177800" y="5013325"/>
            <a:ext cx="2809875" cy="101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altLang="nl-NL" b="1" i="1">
                <a:solidFill>
                  <a:srgbClr val="0070C0"/>
                </a:solidFill>
              </a:rPr>
              <a:t>Local</a:t>
            </a:r>
            <a:r>
              <a:rPr lang="en-GB" altLang="nl-NL" i="1">
                <a:solidFill>
                  <a:srgbClr val="0070C0"/>
                </a:solidFill>
              </a:rPr>
              <a:t> trafo</a:t>
            </a:r>
          </a:p>
          <a:p>
            <a:pPr algn="r">
              <a:spcBef>
                <a:spcPct val="50000"/>
              </a:spcBef>
            </a:pPr>
            <a:r>
              <a:rPr lang="en-GB" altLang="nl-NL" i="1">
                <a:solidFill>
                  <a:srgbClr val="0070C0"/>
                </a:solidFill>
              </a:rPr>
              <a:t>interpretation</a:t>
            </a:r>
          </a:p>
        </p:txBody>
      </p:sp>
      <p:sp>
        <p:nvSpPr>
          <p:cNvPr id="36875" name="Text Box 44"/>
          <p:cNvSpPr txBox="1">
            <a:spLocks noChangeArrowheads="1"/>
          </p:cNvSpPr>
          <p:nvPr/>
        </p:nvSpPr>
        <p:spPr bwMode="auto">
          <a:xfrm>
            <a:off x="250825" y="1749425"/>
            <a:ext cx="4105275" cy="522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nl-NL" sz="2800" b="1" i="1">
                <a:solidFill>
                  <a:srgbClr val="0070C0"/>
                </a:solidFill>
              </a:rPr>
              <a:t>Local</a:t>
            </a:r>
            <a:r>
              <a:rPr lang="en-US" altLang="nl-NL" sz="2800" i="1">
                <a:solidFill>
                  <a:srgbClr val="0070C0"/>
                </a:solidFill>
              </a:rPr>
              <a:t> transformations</a:t>
            </a:r>
            <a:r>
              <a:rPr lang="en-US" altLang="nl-NL" sz="2800">
                <a:solidFill>
                  <a:srgbClr val="0070C0"/>
                </a:solidFill>
              </a:rPr>
              <a:t>:</a:t>
            </a:r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526088" y="3262313"/>
            <a:ext cx="2009775" cy="1819275"/>
            <a:chOff x="1152" y="1888"/>
            <a:chExt cx="1266" cy="1146"/>
          </a:xfrm>
        </p:grpSpPr>
        <p:grpSp>
          <p:nvGrpSpPr>
            <p:cNvPr id="36895" name="Group 4"/>
            <p:cNvGrpSpPr>
              <a:grpSpLocks/>
            </p:cNvGrpSpPr>
            <p:nvPr/>
          </p:nvGrpSpPr>
          <p:grpSpPr bwMode="auto">
            <a:xfrm>
              <a:off x="1396" y="1888"/>
              <a:ext cx="956" cy="858"/>
              <a:chOff x="1440" y="2161"/>
              <a:chExt cx="1392" cy="1251"/>
            </a:xfrm>
          </p:grpSpPr>
          <p:sp>
            <p:nvSpPr>
              <p:cNvPr id="36898" name="Freeform 5"/>
              <p:cNvSpPr>
                <a:spLocks/>
              </p:cNvSpPr>
              <p:nvPr/>
            </p:nvSpPr>
            <p:spPr bwMode="auto">
              <a:xfrm>
                <a:off x="1440" y="2161"/>
                <a:ext cx="1392" cy="1251"/>
              </a:xfrm>
              <a:custGeom>
                <a:avLst/>
                <a:gdLst>
                  <a:gd name="T0" fmla="*/ 0 w 1073"/>
                  <a:gd name="T1" fmla="*/ 0 h 964"/>
                  <a:gd name="T2" fmla="*/ 10 w 1073"/>
                  <a:gd name="T3" fmla="*/ 4603 h 964"/>
                  <a:gd name="T4" fmla="*/ 5117 w 1073"/>
                  <a:gd name="T5" fmla="*/ 4603 h 964"/>
                  <a:gd name="T6" fmla="*/ 0 60000 65536"/>
                  <a:gd name="T7" fmla="*/ 0 60000 65536"/>
                  <a:gd name="T8" fmla="*/ 0 60000 65536"/>
                  <a:gd name="T9" fmla="*/ 0 w 1073"/>
                  <a:gd name="T10" fmla="*/ 0 h 964"/>
                  <a:gd name="T11" fmla="*/ 1073 w 1073"/>
                  <a:gd name="T12" fmla="*/ 964 h 9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3" h="964">
                    <a:moveTo>
                      <a:pt x="0" y="0"/>
                    </a:moveTo>
                    <a:lnTo>
                      <a:pt x="2" y="964"/>
                    </a:lnTo>
                    <a:lnTo>
                      <a:pt x="1073" y="96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899" name="Rectangle 6"/>
              <p:cNvSpPr>
                <a:spLocks noChangeArrowheads="1"/>
              </p:cNvSpPr>
              <p:nvPr/>
            </p:nvSpPr>
            <p:spPr bwMode="auto">
              <a:xfrm>
                <a:off x="1689" y="2659"/>
                <a:ext cx="810" cy="56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endParaRPr lang="nl-NL" altLang="nl-NL"/>
              </a:p>
            </p:txBody>
          </p:sp>
        </p:grpSp>
        <p:sp>
          <p:nvSpPr>
            <p:cNvPr id="36896" name="Text Box 7"/>
            <p:cNvSpPr txBox="1">
              <a:spLocks noChangeArrowheads="1"/>
            </p:cNvSpPr>
            <p:nvPr/>
          </p:nvSpPr>
          <p:spPr bwMode="auto">
            <a:xfrm>
              <a:off x="2206" y="274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nl-NL"/>
                <a:t>x</a:t>
              </a:r>
            </a:p>
          </p:txBody>
        </p:sp>
        <p:sp>
          <p:nvSpPr>
            <p:cNvPr id="36897" name="Text Box 8"/>
            <p:cNvSpPr txBox="1">
              <a:spLocks noChangeArrowheads="1"/>
            </p:cNvSpPr>
            <p:nvPr/>
          </p:nvSpPr>
          <p:spPr bwMode="auto">
            <a:xfrm>
              <a:off x="1152" y="1920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nl-NL"/>
                <a:t>y</a:t>
              </a:r>
            </a:p>
          </p:txBody>
        </p:sp>
      </p:grpSp>
      <p:grpSp>
        <p:nvGrpSpPr>
          <p:cNvPr id="10" name="Group 15"/>
          <p:cNvGrpSpPr>
            <a:grpSpLocks/>
          </p:cNvGrpSpPr>
          <p:nvPr/>
        </p:nvGrpSpPr>
        <p:grpSpPr bwMode="auto">
          <a:xfrm>
            <a:off x="5689600" y="2147888"/>
            <a:ext cx="2617788" cy="1377950"/>
            <a:chOff x="1255" y="1186"/>
            <a:chExt cx="1649" cy="868"/>
          </a:xfrm>
        </p:grpSpPr>
        <p:grpSp>
          <p:nvGrpSpPr>
            <p:cNvPr id="36890" name="Group 16"/>
            <p:cNvGrpSpPr>
              <a:grpSpLocks/>
            </p:cNvGrpSpPr>
            <p:nvPr/>
          </p:nvGrpSpPr>
          <p:grpSpPr bwMode="auto">
            <a:xfrm rot="-1559225">
              <a:off x="1555" y="1186"/>
              <a:ext cx="956" cy="858"/>
              <a:chOff x="1440" y="2161"/>
              <a:chExt cx="1392" cy="1251"/>
            </a:xfrm>
          </p:grpSpPr>
          <p:sp>
            <p:nvSpPr>
              <p:cNvPr id="36893" name="Freeform 17"/>
              <p:cNvSpPr>
                <a:spLocks/>
              </p:cNvSpPr>
              <p:nvPr/>
            </p:nvSpPr>
            <p:spPr bwMode="auto">
              <a:xfrm>
                <a:off x="1440" y="2161"/>
                <a:ext cx="1392" cy="1251"/>
              </a:xfrm>
              <a:custGeom>
                <a:avLst/>
                <a:gdLst>
                  <a:gd name="T0" fmla="*/ 0 w 1073"/>
                  <a:gd name="T1" fmla="*/ 0 h 964"/>
                  <a:gd name="T2" fmla="*/ 10 w 1073"/>
                  <a:gd name="T3" fmla="*/ 4603 h 964"/>
                  <a:gd name="T4" fmla="*/ 5117 w 1073"/>
                  <a:gd name="T5" fmla="*/ 4603 h 964"/>
                  <a:gd name="T6" fmla="*/ 0 60000 65536"/>
                  <a:gd name="T7" fmla="*/ 0 60000 65536"/>
                  <a:gd name="T8" fmla="*/ 0 60000 65536"/>
                  <a:gd name="T9" fmla="*/ 0 w 1073"/>
                  <a:gd name="T10" fmla="*/ 0 h 964"/>
                  <a:gd name="T11" fmla="*/ 1073 w 1073"/>
                  <a:gd name="T12" fmla="*/ 964 h 9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3" h="964">
                    <a:moveTo>
                      <a:pt x="0" y="0"/>
                    </a:moveTo>
                    <a:lnTo>
                      <a:pt x="2" y="964"/>
                    </a:lnTo>
                    <a:lnTo>
                      <a:pt x="1073" y="964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894" name="Rectangle 18"/>
              <p:cNvSpPr>
                <a:spLocks noChangeArrowheads="1"/>
              </p:cNvSpPr>
              <p:nvPr/>
            </p:nvSpPr>
            <p:spPr bwMode="auto">
              <a:xfrm>
                <a:off x="1689" y="2659"/>
                <a:ext cx="810" cy="561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endParaRPr lang="nl-NL" altLang="nl-NL"/>
              </a:p>
            </p:txBody>
          </p:sp>
        </p:grpSp>
        <p:sp>
          <p:nvSpPr>
            <p:cNvPr id="36891" name="Text Box 19"/>
            <p:cNvSpPr txBox="1">
              <a:spLocks noChangeArrowheads="1"/>
            </p:cNvSpPr>
            <p:nvPr/>
          </p:nvSpPr>
          <p:spPr bwMode="auto">
            <a:xfrm rot="-1559225">
              <a:off x="2564" y="1766"/>
              <a:ext cx="34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nl-NL">
                  <a:solidFill>
                    <a:schemeClr val="accent1"/>
                  </a:solidFill>
                </a:rPr>
                <a:t>x’’</a:t>
              </a:r>
            </a:p>
          </p:txBody>
        </p:sp>
        <p:sp>
          <p:nvSpPr>
            <p:cNvPr id="36892" name="Text Box 20"/>
            <p:cNvSpPr txBox="1">
              <a:spLocks noChangeArrowheads="1"/>
            </p:cNvSpPr>
            <p:nvPr/>
          </p:nvSpPr>
          <p:spPr bwMode="auto">
            <a:xfrm rot="-1559225">
              <a:off x="1255" y="1486"/>
              <a:ext cx="34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nl-NL">
                  <a:solidFill>
                    <a:schemeClr val="accent1"/>
                  </a:solidFill>
                </a:rPr>
                <a:t>y’’</a:t>
              </a:r>
            </a:p>
          </p:txBody>
        </p:sp>
      </p:grpSp>
      <p:sp>
        <p:nvSpPr>
          <p:cNvPr id="89" name="Text Box 44"/>
          <p:cNvSpPr txBox="1">
            <a:spLocks noChangeArrowheads="1"/>
          </p:cNvSpPr>
          <p:nvPr/>
        </p:nvSpPr>
        <p:spPr bwMode="auto">
          <a:xfrm>
            <a:off x="5003800" y="1773238"/>
            <a:ext cx="3816350" cy="522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nl-NL" sz="2800" b="1" i="1">
                <a:solidFill>
                  <a:srgbClr val="FF0000"/>
                </a:solidFill>
              </a:rPr>
              <a:t>Global</a:t>
            </a:r>
            <a:r>
              <a:rPr lang="en-US" altLang="nl-NL" sz="2800" i="1">
                <a:solidFill>
                  <a:srgbClr val="FF0000"/>
                </a:solidFill>
              </a:rPr>
              <a:t> transformations:</a:t>
            </a:r>
            <a:endParaRPr lang="en-US" altLang="nl-NL" sz="2800">
              <a:solidFill>
                <a:srgbClr val="0070C0"/>
              </a:solidFill>
            </a:endParaRPr>
          </a:p>
        </p:txBody>
      </p:sp>
      <p:cxnSp>
        <p:nvCxnSpPr>
          <p:cNvPr id="90" name="Straight Arrow Connector 89"/>
          <p:cNvCxnSpPr>
            <a:cxnSpLocks noChangeShapeType="1"/>
          </p:cNvCxnSpPr>
          <p:nvPr/>
        </p:nvCxnSpPr>
        <p:spPr bwMode="auto">
          <a:xfrm flipV="1">
            <a:off x="6011863" y="3810000"/>
            <a:ext cx="431800" cy="647700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/>
            <a:tailEnd type="triangle" w="med" len="med"/>
          </a:ln>
        </p:spPr>
      </p:cxn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5070475" y="2978150"/>
            <a:ext cx="2516188" cy="1400175"/>
            <a:chOff x="865" y="1709"/>
            <a:chExt cx="1585" cy="882"/>
          </a:xfrm>
        </p:grpSpPr>
        <p:grpSp>
          <p:nvGrpSpPr>
            <p:cNvPr id="36885" name="Group 10"/>
            <p:cNvGrpSpPr>
              <a:grpSpLocks/>
            </p:cNvGrpSpPr>
            <p:nvPr/>
          </p:nvGrpSpPr>
          <p:grpSpPr bwMode="auto">
            <a:xfrm rot="-1559225">
              <a:off x="1162" y="1709"/>
              <a:ext cx="956" cy="858"/>
              <a:chOff x="1440" y="2161"/>
              <a:chExt cx="1392" cy="1251"/>
            </a:xfrm>
          </p:grpSpPr>
          <p:sp>
            <p:nvSpPr>
              <p:cNvPr id="36888" name="Freeform 11"/>
              <p:cNvSpPr>
                <a:spLocks/>
              </p:cNvSpPr>
              <p:nvPr/>
            </p:nvSpPr>
            <p:spPr bwMode="auto">
              <a:xfrm>
                <a:off x="1440" y="2161"/>
                <a:ext cx="1392" cy="1251"/>
              </a:xfrm>
              <a:custGeom>
                <a:avLst/>
                <a:gdLst>
                  <a:gd name="T0" fmla="*/ 0 w 1073"/>
                  <a:gd name="T1" fmla="*/ 0 h 964"/>
                  <a:gd name="T2" fmla="*/ 10 w 1073"/>
                  <a:gd name="T3" fmla="*/ 4603 h 964"/>
                  <a:gd name="T4" fmla="*/ 5117 w 1073"/>
                  <a:gd name="T5" fmla="*/ 4603 h 964"/>
                  <a:gd name="T6" fmla="*/ 0 60000 65536"/>
                  <a:gd name="T7" fmla="*/ 0 60000 65536"/>
                  <a:gd name="T8" fmla="*/ 0 60000 65536"/>
                  <a:gd name="T9" fmla="*/ 0 w 1073"/>
                  <a:gd name="T10" fmla="*/ 0 h 964"/>
                  <a:gd name="T11" fmla="*/ 1073 w 1073"/>
                  <a:gd name="T12" fmla="*/ 964 h 9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3" h="964">
                    <a:moveTo>
                      <a:pt x="0" y="0"/>
                    </a:moveTo>
                    <a:lnTo>
                      <a:pt x="2" y="964"/>
                    </a:lnTo>
                    <a:lnTo>
                      <a:pt x="1073" y="964"/>
                    </a:lnTo>
                  </a:path>
                </a:pathLst>
              </a:custGeom>
              <a:noFill/>
              <a:ln w="28575" cap="flat" cmpd="sng">
                <a:solidFill>
                  <a:schemeClr val="tx2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889" name="Rectangle 12"/>
              <p:cNvSpPr>
                <a:spLocks noChangeArrowheads="1"/>
              </p:cNvSpPr>
              <p:nvPr/>
            </p:nvSpPr>
            <p:spPr bwMode="auto">
              <a:xfrm>
                <a:off x="1689" y="2659"/>
                <a:ext cx="810" cy="561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endParaRPr lang="nl-NL" altLang="nl-NL"/>
              </a:p>
            </p:txBody>
          </p:sp>
        </p:grpSp>
        <p:sp>
          <p:nvSpPr>
            <p:cNvPr id="36886" name="Text Box 13"/>
            <p:cNvSpPr txBox="1">
              <a:spLocks noChangeArrowheads="1"/>
            </p:cNvSpPr>
            <p:nvPr/>
          </p:nvSpPr>
          <p:spPr bwMode="auto">
            <a:xfrm rot="-1559225">
              <a:off x="2174" y="2303"/>
              <a:ext cx="27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nl-NL">
                  <a:solidFill>
                    <a:schemeClr val="tx2"/>
                  </a:solidFill>
                </a:rPr>
                <a:t>x’</a:t>
              </a:r>
            </a:p>
          </p:txBody>
        </p:sp>
        <p:sp>
          <p:nvSpPr>
            <p:cNvPr id="36887" name="Text Box 14"/>
            <p:cNvSpPr txBox="1">
              <a:spLocks noChangeArrowheads="1"/>
            </p:cNvSpPr>
            <p:nvPr/>
          </p:nvSpPr>
          <p:spPr bwMode="auto">
            <a:xfrm rot="-1559225">
              <a:off x="865" y="2023"/>
              <a:ext cx="27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nl-NL">
                  <a:solidFill>
                    <a:schemeClr val="tx2"/>
                  </a:solidFill>
                </a:rPr>
                <a:t>y’</a:t>
              </a:r>
            </a:p>
          </p:txBody>
        </p:sp>
      </p:grpSp>
      <p:sp>
        <p:nvSpPr>
          <p:cNvPr id="91" name="Arc 90"/>
          <p:cNvSpPr/>
          <p:nvPr/>
        </p:nvSpPr>
        <p:spPr bwMode="auto">
          <a:xfrm>
            <a:off x="5940425" y="4097338"/>
            <a:ext cx="1008063" cy="1008062"/>
          </a:xfrm>
          <a:prstGeom prst="arc">
            <a:avLst>
              <a:gd name="adj1" fmla="val 18731602"/>
              <a:gd name="adj2" fmla="val 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latin typeface="Times New Roman" charset="0"/>
            </a:endParaRPr>
          </a:p>
        </p:txBody>
      </p:sp>
      <p:cxnSp>
        <p:nvCxnSpPr>
          <p:cNvPr id="92" name="Straight Arrow Connector 91"/>
          <p:cNvCxnSpPr>
            <a:cxnSpLocks noChangeShapeType="1"/>
          </p:cNvCxnSpPr>
          <p:nvPr/>
        </p:nvCxnSpPr>
        <p:spPr bwMode="auto">
          <a:xfrm flipV="1">
            <a:off x="5724525" y="5157788"/>
            <a:ext cx="0" cy="935037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93" name="Text Box 41"/>
          <p:cNvSpPr txBox="1">
            <a:spLocks noChangeArrowheads="1"/>
          </p:cNvSpPr>
          <p:nvPr/>
        </p:nvSpPr>
        <p:spPr bwMode="auto">
          <a:xfrm>
            <a:off x="5867400" y="5084763"/>
            <a:ext cx="2811463" cy="101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b="1" i="1">
                <a:solidFill>
                  <a:srgbClr val="FF0000"/>
                </a:solidFill>
              </a:rPr>
              <a:t>Global</a:t>
            </a:r>
            <a:r>
              <a:rPr lang="en-GB" altLang="nl-NL" i="1">
                <a:solidFill>
                  <a:srgbClr val="FF0000"/>
                </a:solidFill>
              </a:rPr>
              <a:t> trafo</a:t>
            </a:r>
          </a:p>
          <a:p>
            <a:pPr>
              <a:spcBef>
                <a:spcPct val="50000"/>
              </a:spcBef>
            </a:pPr>
            <a:r>
              <a:rPr lang="en-GB" altLang="nl-NL" i="1">
                <a:solidFill>
                  <a:srgbClr val="FF0000"/>
                </a:solidFill>
              </a:rPr>
              <a:t>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89" grpId="0"/>
      <p:bldP spid="9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NL" smtClean="0"/>
              <a:t>Matrices in general</a:t>
            </a: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1027113" y="2141538"/>
          <a:ext cx="5002212" cy="4025900"/>
        </p:xfrm>
        <a:graphic>
          <a:graphicData uri="http://schemas.openxmlformats.org/presentationml/2006/ole">
            <p:oleObj spid="_x0000_s37891" name="Equation" r:id="rId3" imgW="1669972" imgH="1346246" progId="Equation.3">
              <p:embed/>
            </p:oleObj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362200" y="1981200"/>
            <a:ext cx="3730625" cy="2057400"/>
            <a:chOff x="1488" y="1248"/>
            <a:chExt cx="2350" cy="1296"/>
          </a:xfrm>
        </p:grpSpPr>
        <p:sp>
          <p:nvSpPr>
            <p:cNvPr id="37901" name="Rectangle 5"/>
            <p:cNvSpPr>
              <a:spLocks noChangeArrowheads="1"/>
            </p:cNvSpPr>
            <p:nvPr/>
          </p:nvSpPr>
          <p:spPr bwMode="auto">
            <a:xfrm>
              <a:off x="1488" y="1824"/>
              <a:ext cx="864" cy="7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37902" name="Text Box 7"/>
            <p:cNvSpPr txBox="1">
              <a:spLocks noChangeArrowheads="1"/>
            </p:cNvSpPr>
            <p:nvPr/>
          </p:nvSpPr>
          <p:spPr bwMode="auto">
            <a:xfrm>
              <a:off x="2195" y="1248"/>
              <a:ext cx="16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nl-NL">
                  <a:solidFill>
                    <a:srgbClr val="FF0000"/>
                  </a:solidFill>
                </a:rPr>
                <a:t>rotation and scaling</a:t>
              </a:r>
              <a:endParaRPr lang="en-GB" altLang="nl-NL">
                <a:solidFill>
                  <a:srgbClr val="FF0000"/>
                </a:solidFill>
              </a:endParaRPr>
            </a:p>
          </p:txBody>
        </p:sp>
        <p:sp>
          <p:nvSpPr>
            <p:cNvPr id="37903" name="Line 8"/>
            <p:cNvSpPr>
              <a:spLocks noChangeShapeType="1"/>
            </p:cNvSpPr>
            <p:nvPr/>
          </p:nvSpPr>
          <p:spPr bwMode="auto">
            <a:xfrm flipH="1">
              <a:off x="1968" y="1536"/>
              <a:ext cx="336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810000" y="2286000"/>
            <a:ext cx="3248025" cy="1752600"/>
            <a:chOff x="2400" y="1440"/>
            <a:chExt cx="2046" cy="1104"/>
          </a:xfrm>
        </p:grpSpPr>
        <p:sp>
          <p:nvSpPr>
            <p:cNvPr id="37898" name="Rectangle 6"/>
            <p:cNvSpPr>
              <a:spLocks noChangeArrowheads="1"/>
            </p:cNvSpPr>
            <p:nvPr/>
          </p:nvSpPr>
          <p:spPr bwMode="auto">
            <a:xfrm>
              <a:off x="2400" y="1824"/>
              <a:ext cx="432" cy="72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37899" name="Text Box 9"/>
            <p:cNvSpPr txBox="1">
              <a:spLocks noChangeArrowheads="1"/>
            </p:cNvSpPr>
            <p:nvPr/>
          </p:nvSpPr>
          <p:spPr bwMode="auto">
            <a:xfrm>
              <a:off x="3513" y="1440"/>
              <a:ext cx="9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nl-NL">
                  <a:solidFill>
                    <a:schemeClr val="accent2"/>
                  </a:solidFill>
                </a:rPr>
                <a:t>translation</a:t>
              </a:r>
              <a:endParaRPr lang="en-GB" altLang="nl-NL">
                <a:solidFill>
                  <a:schemeClr val="accent2"/>
                </a:solidFill>
              </a:endParaRPr>
            </a:p>
          </p:txBody>
        </p:sp>
        <p:sp>
          <p:nvSpPr>
            <p:cNvPr id="37900" name="Line 10"/>
            <p:cNvSpPr>
              <a:spLocks noChangeShapeType="1"/>
            </p:cNvSpPr>
            <p:nvPr/>
          </p:nvSpPr>
          <p:spPr bwMode="auto">
            <a:xfrm flipH="1">
              <a:off x="2832" y="1632"/>
              <a:ext cx="720" cy="2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676400" y="4953000"/>
            <a:ext cx="3276600" cy="1219200"/>
            <a:chOff x="1056" y="3120"/>
            <a:chExt cx="2064" cy="768"/>
          </a:xfrm>
        </p:grpSpPr>
        <p:sp>
          <p:nvSpPr>
            <p:cNvPr id="37896" name="Rectangle 14"/>
            <p:cNvSpPr>
              <a:spLocks noChangeArrowheads="1"/>
            </p:cNvSpPr>
            <p:nvPr/>
          </p:nvSpPr>
          <p:spPr bwMode="auto">
            <a:xfrm>
              <a:off x="1056" y="3120"/>
              <a:ext cx="1392" cy="7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37897" name="Rectangle 17"/>
            <p:cNvSpPr>
              <a:spLocks noChangeArrowheads="1"/>
            </p:cNvSpPr>
            <p:nvPr/>
          </p:nvSpPr>
          <p:spPr bwMode="auto">
            <a:xfrm>
              <a:off x="2640" y="3120"/>
              <a:ext cx="480" cy="768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5"/>
          <p:cNvSpPr>
            <a:spLocks noChangeArrowheads="1"/>
          </p:cNvSpPr>
          <p:nvPr/>
        </p:nvSpPr>
        <p:spPr bwMode="auto">
          <a:xfrm rot="-1675078">
            <a:off x="5732463" y="3922713"/>
            <a:ext cx="9144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38915" name="Rectangle 24"/>
          <p:cNvSpPr>
            <a:spLocks noChangeArrowheads="1"/>
          </p:cNvSpPr>
          <p:nvPr/>
        </p:nvSpPr>
        <p:spPr bwMode="auto">
          <a:xfrm>
            <a:off x="4724400" y="5181600"/>
            <a:ext cx="9144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smtClean="0"/>
              <a:t>Direct construction of matrix</a:t>
            </a:r>
          </a:p>
        </p:txBody>
      </p:sp>
      <p:sp>
        <p:nvSpPr>
          <p:cNvPr id="38917" name="Freeform 3"/>
          <p:cNvSpPr>
            <a:spLocks/>
          </p:cNvSpPr>
          <p:nvPr/>
        </p:nvSpPr>
        <p:spPr bwMode="auto">
          <a:xfrm>
            <a:off x="4724400" y="2438400"/>
            <a:ext cx="4102100" cy="3187700"/>
          </a:xfrm>
          <a:custGeom>
            <a:avLst/>
            <a:gdLst>
              <a:gd name="T0" fmla="*/ 0 w 2100"/>
              <a:gd name="T1" fmla="*/ 0 h 1868"/>
              <a:gd name="T2" fmla="*/ 2147483647 w 2100"/>
              <a:gd name="T3" fmla="*/ 2147483647 h 1868"/>
              <a:gd name="T4" fmla="*/ 2147483647 w 2100"/>
              <a:gd name="T5" fmla="*/ 2147483647 h 1868"/>
              <a:gd name="T6" fmla="*/ 0 60000 65536"/>
              <a:gd name="T7" fmla="*/ 0 60000 65536"/>
              <a:gd name="T8" fmla="*/ 0 60000 65536"/>
              <a:gd name="T9" fmla="*/ 0 w 2100"/>
              <a:gd name="T10" fmla="*/ 0 h 1868"/>
              <a:gd name="T11" fmla="*/ 2100 w 2100"/>
              <a:gd name="T12" fmla="*/ 1868 h 18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0" h="1868">
                <a:moveTo>
                  <a:pt x="0" y="0"/>
                </a:moveTo>
                <a:lnTo>
                  <a:pt x="2" y="1868"/>
                </a:lnTo>
                <a:lnTo>
                  <a:pt x="2100" y="1866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8358188" y="5133975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nl-NL" altLang="nl-NL" i="1"/>
              <a:t>x</a:t>
            </a:r>
          </a:p>
        </p:txBody>
      </p:sp>
      <p:sp>
        <p:nvSpPr>
          <p:cNvPr id="38919" name="Text Box 5"/>
          <p:cNvSpPr txBox="1">
            <a:spLocks noChangeArrowheads="1"/>
          </p:cNvSpPr>
          <p:nvPr/>
        </p:nvSpPr>
        <p:spPr bwMode="auto">
          <a:xfrm>
            <a:off x="4859338" y="2341563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nl-NL" altLang="nl-NL" i="1"/>
              <a:t>y</a:t>
            </a:r>
          </a:p>
        </p:txBody>
      </p:sp>
      <p:sp>
        <p:nvSpPr>
          <p:cNvPr id="38920" name="Freeform 6"/>
          <p:cNvSpPr>
            <a:spLocks/>
          </p:cNvSpPr>
          <p:nvPr/>
        </p:nvSpPr>
        <p:spPr bwMode="auto">
          <a:xfrm rot="-1667346">
            <a:off x="5359400" y="2455863"/>
            <a:ext cx="1901825" cy="1789112"/>
          </a:xfrm>
          <a:custGeom>
            <a:avLst/>
            <a:gdLst>
              <a:gd name="T0" fmla="*/ 0 w 2100"/>
              <a:gd name="T1" fmla="*/ 0 h 1868"/>
              <a:gd name="T2" fmla="*/ 2147483647 w 2100"/>
              <a:gd name="T3" fmla="*/ 2147483647 h 1868"/>
              <a:gd name="T4" fmla="*/ 2147483647 w 2100"/>
              <a:gd name="T5" fmla="*/ 2147483647 h 1868"/>
              <a:gd name="T6" fmla="*/ 0 60000 65536"/>
              <a:gd name="T7" fmla="*/ 0 60000 65536"/>
              <a:gd name="T8" fmla="*/ 0 60000 65536"/>
              <a:gd name="T9" fmla="*/ 0 w 2100"/>
              <a:gd name="T10" fmla="*/ 0 h 1868"/>
              <a:gd name="T11" fmla="*/ 2100 w 2100"/>
              <a:gd name="T12" fmla="*/ 1868 h 18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0" h="1868">
                <a:moveTo>
                  <a:pt x="0" y="0"/>
                </a:moveTo>
                <a:lnTo>
                  <a:pt x="2" y="1868"/>
                </a:lnTo>
                <a:lnTo>
                  <a:pt x="2100" y="186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21" name="Text Box 8"/>
          <p:cNvSpPr txBox="1">
            <a:spLocks noChangeArrowheads="1"/>
          </p:cNvSpPr>
          <p:nvPr/>
        </p:nvSpPr>
        <p:spPr bwMode="auto">
          <a:xfrm rot="-1667346">
            <a:off x="5227638" y="2827338"/>
            <a:ext cx="322262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nl-NL" altLang="nl-NL" i="1">
                <a:solidFill>
                  <a:srgbClr val="FF0000"/>
                </a:solidFill>
              </a:rPr>
              <a:t>v</a:t>
            </a:r>
            <a:endParaRPr lang="nl-NL" altLang="nl-NL" i="1"/>
          </a:p>
        </p:txBody>
      </p:sp>
      <p:sp>
        <p:nvSpPr>
          <p:cNvPr id="38922" name="Line 9"/>
          <p:cNvSpPr>
            <a:spLocks noChangeShapeType="1"/>
          </p:cNvSpPr>
          <p:nvPr/>
        </p:nvSpPr>
        <p:spPr bwMode="auto">
          <a:xfrm flipV="1">
            <a:off x="4724400" y="4594225"/>
            <a:ext cx="1154113" cy="1031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23" name="Text Box 10"/>
          <p:cNvSpPr txBox="1">
            <a:spLocks noChangeArrowheads="1"/>
          </p:cNvSpPr>
          <p:nvPr/>
        </p:nvSpPr>
        <p:spPr bwMode="auto">
          <a:xfrm>
            <a:off x="6650038" y="4060825"/>
            <a:ext cx="4048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nl-NL" altLang="nl-NL" b="1"/>
              <a:t>A</a:t>
            </a:r>
          </a:p>
        </p:txBody>
      </p:sp>
      <p:sp>
        <p:nvSpPr>
          <p:cNvPr id="38924" name="Text Box 11"/>
          <p:cNvSpPr txBox="1">
            <a:spLocks noChangeArrowheads="1"/>
          </p:cNvSpPr>
          <p:nvPr/>
        </p:nvSpPr>
        <p:spPr bwMode="auto">
          <a:xfrm>
            <a:off x="5181600" y="37338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nl-NL" altLang="nl-NL" b="1"/>
              <a:t>B</a:t>
            </a:r>
          </a:p>
        </p:txBody>
      </p:sp>
      <p:sp>
        <p:nvSpPr>
          <p:cNvPr id="38925" name="Text Box 12"/>
          <p:cNvSpPr txBox="1">
            <a:spLocks noChangeArrowheads="1"/>
          </p:cNvSpPr>
          <p:nvPr/>
        </p:nvSpPr>
        <p:spPr bwMode="auto">
          <a:xfrm>
            <a:off x="4962525" y="4716463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nl-NL" altLang="nl-NL" b="1"/>
              <a:t>T</a:t>
            </a:r>
          </a:p>
        </p:txBody>
      </p:sp>
      <p:sp>
        <p:nvSpPr>
          <p:cNvPr id="38926" name="Text Box 15"/>
          <p:cNvSpPr txBox="1">
            <a:spLocks noChangeArrowheads="1"/>
          </p:cNvSpPr>
          <p:nvPr/>
        </p:nvSpPr>
        <p:spPr bwMode="auto">
          <a:xfrm rot="-1667346">
            <a:off x="7078663" y="3400425"/>
            <a:ext cx="338137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nl-NL" altLang="nl-NL" i="1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38927" name="TextBox 18"/>
          <p:cNvSpPr txBox="1">
            <a:spLocks noChangeArrowheads="1"/>
          </p:cNvSpPr>
          <p:nvPr/>
        </p:nvSpPr>
        <p:spPr bwMode="auto">
          <a:xfrm>
            <a:off x="611188" y="1557338"/>
            <a:ext cx="4529137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nl-NL" sz="2800"/>
              <a:t>If you know the target frame:</a:t>
            </a:r>
          </a:p>
          <a:p>
            <a:pPr eaLnBrk="1" hangingPunct="1"/>
            <a:r>
              <a:rPr lang="en-US" altLang="nl-NL" sz="2800"/>
              <a:t>Construct matrix directly.</a:t>
            </a:r>
          </a:p>
          <a:p>
            <a:pPr eaLnBrk="1" hangingPunct="1"/>
            <a:endParaRPr lang="en-US" altLang="nl-NL" sz="2800"/>
          </a:p>
          <a:p>
            <a:pPr eaLnBrk="1" hangingPunct="1"/>
            <a:r>
              <a:rPr lang="en-US" altLang="nl-NL" sz="2800"/>
              <a:t>Define shape in nice local</a:t>
            </a:r>
          </a:p>
          <a:p>
            <a:pPr eaLnBrk="1" hangingPunct="1"/>
            <a:r>
              <a:rPr lang="en-US" altLang="nl-NL" sz="2800" i="1">
                <a:solidFill>
                  <a:srgbClr val="FF0000"/>
                </a:solidFill>
              </a:rPr>
              <a:t>u,v</a:t>
            </a:r>
            <a:r>
              <a:rPr lang="en-US" altLang="nl-NL" sz="2800" i="1"/>
              <a:t> </a:t>
            </a:r>
            <a:r>
              <a:rPr lang="en-US" altLang="nl-NL" sz="2800"/>
              <a:t>coordinates, use matrix</a:t>
            </a:r>
          </a:p>
          <a:p>
            <a:pPr eaLnBrk="1" hangingPunct="1"/>
            <a:r>
              <a:rPr lang="en-US" altLang="nl-NL" sz="2800"/>
              <a:t>transformation to put it</a:t>
            </a:r>
          </a:p>
          <a:p>
            <a:pPr eaLnBrk="1" hangingPunct="1"/>
            <a:r>
              <a:rPr lang="en-US" altLang="nl-NL" sz="2800"/>
              <a:t>in </a:t>
            </a:r>
            <a:r>
              <a:rPr lang="en-US" altLang="nl-NL" sz="2800" i="1"/>
              <a:t>x,y</a:t>
            </a:r>
            <a:r>
              <a:rPr lang="en-US" altLang="nl-NL" sz="2800"/>
              <a:t> space.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7"/>
          <p:cNvGraphicFramePr>
            <a:graphicFrameLocks noChangeAspect="1"/>
          </p:cNvGraphicFramePr>
          <p:nvPr/>
        </p:nvGraphicFramePr>
        <p:xfrm>
          <a:off x="755650" y="2636838"/>
          <a:ext cx="3436938" cy="3482975"/>
        </p:xfrm>
        <a:graphic>
          <a:graphicData uri="http://schemas.openxmlformats.org/presentationml/2006/ole">
            <p:oleObj spid="_x0000_s39938" name="Equation" r:id="rId3" imgW="1498600" imgH="1511300" progId="Equation.3">
              <p:embed/>
            </p:oleObj>
          </a:graphicData>
        </a:graphic>
      </p:graphicFrame>
      <p:sp>
        <p:nvSpPr>
          <p:cNvPr id="39939" name="Rectangle 25"/>
          <p:cNvSpPr>
            <a:spLocks noChangeArrowheads="1"/>
          </p:cNvSpPr>
          <p:nvPr/>
        </p:nvSpPr>
        <p:spPr bwMode="auto">
          <a:xfrm rot="-1675078">
            <a:off x="5732463" y="3922713"/>
            <a:ext cx="9144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39940" name="Rectangle 24"/>
          <p:cNvSpPr>
            <a:spLocks noChangeArrowheads="1"/>
          </p:cNvSpPr>
          <p:nvPr/>
        </p:nvSpPr>
        <p:spPr bwMode="auto">
          <a:xfrm>
            <a:off x="4724400" y="5181600"/>
            <a:ext cx="9144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smtClean="0"/>
              <a:t>Direct construction of matrix</a:t>
            </a:r>
          </a:p>
        </p:txBody>
      </p:sp>
      <p:sp>
        <p:nvSpPr>
          <p:cNvPr id="39942" name="Freeform 3"/>
          <p:cNvSpPr>
            <a:spLocks/>
          </p:cNvSpPr>
          <p:nvPr/>
        </p:nvSpPr>
        <p:spPr bwMode="auto">
          <a:xfrm>
            <a:off x="4724400" y="2438400"/>
            <a:ext cx="4102100" cy="3187700"/>
          </a:xfrm>
          <a:custGeom>
            <a:avLst/>
            <a:gdLst>
              <a:gd name="T0" fmla="*/ 0 w 2100"/>
              <a:gd name="T1" fmla="*/ 0 h 1868"/>
              <a:gd name="T2" fmla="*/ 2147483647 w 2100"/>
              <a:gd name="T3" fmla="*/ 2147483647 h 1868"/>
              <a:gd name="T4" fmla="*/ 2147483647 w 2100"/>
              <a:gd name="T5" fmla="*/ 2147483647 h 1868"/>
              <a:gd name="T6" fmla="*/ 0 60000 65536"/>
              <a:gd name="T7" fmla="*/ 0 60000 65536"/>
              <a:gd name="T8" fmla="*/ 0 60000 65536"/>
              <a:gd name="T9" fmla="*/ 0 w 2100"/>
              <a:gd name="T10" fmla="*/ 0 h 1868"/>
              <a:gd name="T11" fmla="*/ 2100 w 2100"/>
              <a:gd name="T12" fmla="*/ 1868 h 18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0" h="1868">
                <a:moveTo>
                  <a:pt x="0" y="0"/>
                </a:moveTo>
                <a:lnTo>
                  <a:pt x="2" y="1868"/>
                </a:lnTo>
                <a:lnTo>
                  <a:pt x="2100" y="1866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3" name="Text Box 4"/>
          <p:cNvSpPr txBox="1">
            <a:spLocks noChangeArrowheads="1"/>
          </p:cNvSpPr>
          <p:nvPr/>
        </p:nvSpPr>
        <p:spPr bwMode="auto">
          <a:xfrm>
            <a:off x="8358188" y="5133975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nl-NL" altLang="nl-NL" i="1"/>
              <a:t>x</a:t>
            </a:r>
          </a:p>
        </p:txBody>
      </p:sp>
      <p:sp>
        <p:nvSpPr>
          <p:cNvPr id="39944" name="Text Box 5"/>
          <p:cNvSpPr txBox="1">
            <a:spLocks noChangeArrowheads="1"/>
          </p:cNvSpPr>
          <p:nvPr/>
        </p:nvSpPr>
        <p:spPr bwMode="auto">
          <a:xfrm>
            <a:off x="4859338" y="2341563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nl-NL" altLang="nl-NL" i="1"/>
              <a:t>y</a:t>
            </a:r>
          </a:p>
        </p:txBody>
      </p:sp>
      <p:sp>
        <p:nvSpPr>
          <p:cNvPr id="39945" name="Freeform 6"/>
          <p:cNvSpPr>
            <a:spLocks/>
          </p:cNvSpPr>
          <p:nvPr/>
        </p:nvSpPr>
        <p:spPr bwMode="auto">
          <a:xfrm rot="-1667346">
            <a:off x="5359400" y="2455863"/>
            <a:ext cx="1901825" cy="1789112"/>
          </a:xfrm>
          <a:custGeom>
            <a:avLst/>
            <a:gdLst>
              <a:gd name="T0" fmla="*/ 0 w 2100"/>
              <a:gd name="T1" fmla="*/ 0 h 1868"/>
              <a:gd name="T2" fmla="*/ 2147483647 w 2100"/>
              <a:gd name="T3" fmla="*/ 2147483647 h 1868"/>
              <a:gd name="T4" fmla="*/ 2147483647 w 2100"/>
              <a:gd name="T5" fmla="*/ 2147483647 h 1868"/>
              <a:gd name="T6" fmla="*/ 0 60000 65536"/>
              <a:gd name="T7" fmla="*/ 0 60000 65536"/>
              <a:gd name="T8" fmla="*/ 0 60000 65536"/>
              <a:gd name="T9" fmla="*/ 0 w 2100"/>
              <a:gd name="T10" fmla="*/ 0 h 1868"/>
              <a:gd name="T11" fmla="*/ 2100 w 2100"/>
              <a:gd name="T12" fmla="*/ 1868 h 18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0" h="1868">
                <a:moveTo>
                  <a:pt x="0" y="0"/>
                </a:moveTo>
                <a:lnTo>
                  <a:pt x="2" y="1868"/>
                </a:lnTo>
                <a:lnTo>
                  <a:pt x="2100" y="186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6" name="Text Box 8"/>
          <p:cNvSpPr txBox="1">
            <a:spLocks noChangeArrowheads="1"/>
          </p:cNvSpPr>
          <p:nvPr/>
        </p:nvSpPr>
        <p:spPr bwMode="auto">
          <a:xfrm rot="-1667346">
            <a:off x="5227638" y="2827338"/>
            <a:ext cx="322262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nl-NL" altLang="nl-NL" i="1">
                <a:solidFill>
                  <a:srgbClr val="FF0000"/>
                </a:solidFill>
              </a:rPr>
              <a:t>v</a:t>
            </a:r>
            <a:endParaRPr lang="nl-NL" altLang="nl-NL" i="1"/>
          </a:p>
        </p:txBody>
      </p:sp>
      <p:sp>
        <p:nvSpPr>
          <p:cNvPr id="39947" name="Line 9"/>
          <p:cNvSpPr>
            <a:spLocks noChangeShapeType="1"/>
          </p:cNvSpPr>
          <p:nvPr/>
        </p:nvSpPr>
        <p:spPr bwMode="auto">
          <a:xfrm flipV="1">
            <a:off x="4724400" y="4594225"/>
            <a:ext cx="1154113" cy="1031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8" name="Text Box 10"/>
          <p:cNvSpPr txBox="1">
            <a:spLocks noChangeArrowheads="1"/>
          </p:cNvSpPr>
          <p:nvPr/>
        </p:nvSpPr>
        <p:spPr bwMode="auto">
          <a:xfrm>
            <a:off x="6650038" y="4060825"/>
            <a:ext cx="4048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nl-NL" altLang="nl-NL" b="1"/>
              <a:t>A</a:t>
            </a:r>
          </a:p>
        </p:txBody>
      </p:sp>
      <p:sp>
        <p:nvSpPr>
          <p:cNvPr id="39949" name="Text Box 11"/>
          <p:cNvSpPr txBox="1">
            <a:spLocks noChangeArrowheads="1"/>
          </p:cNvSpPr>
          <p:nvPr/>
        </p:nvSpPr>
        <p:spPr bwMode="auto">
          <a:xfrm>
            <a:off x="5181600" y="37338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nl-NL" altLang="nl-NL" b="1"/>
              <a:t>B</a:t>
            </a:r>
          </a:p>
        </p:txBody>
      </p:sp>
      <p:sp>
        <p:nvSpPr>
          <p:cNvPr id="39950" name="Text Box 12"/>
          <p:cNvSpPr txBox="1">
            <a:spLocks noChangeArrowheads="1"/>
          </p:cNvSpPr>
          <p:nvPr/>
        </p:nvSpPr>
        <p:spPr bwMode="auto">
          <a:xfrm>
            <a:off x="4962525" y="4716463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nl-NL" altLang="nl-NL" b="1"/>
              <a:t>T</a:t>
            </a:r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 rot="-1667346">
            <a:off x="7078663" y="3400425"/>
            <a:ext cx="338137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nl-NL" altLang="nl-NL" i="1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39952" name="TextBox 18"/>
          <p:cNvSpPr txBox="1">
            <a:spLocks noChangeArrowheads="1"/>
          </p:cNvSpPr>
          <p:nvPr/>
        </p:nvSpPr>
        <p:spPr bwMode="auto">
          <a:xfrm>
            <a:off x="611188" y="1557338"/>
            <a:ext cx="43942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nl-NL" sz="2800"/>
              <a:t>If you know the target frame:</a:t>
            </a:r>
          </a:p>
          <a:p>
            <a:pPr eaLnBrk="1" hangingPunct="1"/>
            <a:r>
              <a:rPr lang="en-US" altLang="nl-NL" sz="2800"/>
              <a:t>Construct matrix directly.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7"/>
          <p:cNvGraphicFramePr>
            <a:graphicFrameLocks noChangeAspect="1"/>
          </p:cNvGraphicFramePr>
          <p:nvPr/>
        </p:nvGraphicFramePr>
        <p:xfrm>
          <a:off x="989013" y="2193925"/>
          <a:ext cx="4446587" cy="2495550"/>
        </p:xfrm>
        <a:graphic>
          <a:graphicData uri="http://schemas.openxmlformats.org/presentationml/2006/ole">
            <p:oleObj spid="_x0000_s40962" name="Equation" r:id="rId3" imgW="1524000" imgH="850900" progId="Equation.3">
              <p:embed/>
            </p:oleObj>
          </a:graphicData>
        </a:graphic>
      </p:graphicFrame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NL" smtClean="0"/>
              <a:t>Rigid body transformation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133600" y="2057400"/>
            <a:ext cx="3135313" cy="2057400"/>
            <a:chOff x="1344" y="1296"/>
            <a:chExt cx="1975" cy="1296"/>
          </a:xfrm>
        </p:grpSpPr>
        <p:sp>
          <p:nvSpPr>
            <p:cNvPr id="40983" name="Rectangle 6"/>
            <p:cNvSpPr>
              <a:spLocks noChangeArrowheads="1"/>
            </p:cNvSpPr>
            <p:nvPr/>
          </p:nvSpPr>
          <p:spPr bwMode="auto">
            <a:xfrm>
              <a:off x="1344" y="1824"/>
              <a:ext cx="912" cy="7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0984" name="Text Box 7"/>
            <p:cNvSpPr txBox="1">
              <a:spLocks noChangeArrowheads="1"/>
            </p:cNvSpPr>
            <p:nvPr/>
          </p:nvSpPr>
          <p:spPr bwMode="auto">
            <a:xfrm>
              <a:off x="2208" y="1296"/>
              <a:ext cx="111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nl-NL">
                  <a:solidFill>
                    <a:srgbClr val="FF0000"/>
                  </a:solidFill>
                </a:rPr>
                <a:t>only rotation</a:t>
              </a:r>
              <a:endParaRPr lang="en-GB" altLang="nl-NL">
                <a:solidFill>
                  <a:srgbClr val="FF0000"/>
                </a:solidFill>
              </a:endParaRPr>
            </a:p>
          </p:txBody>
        </p:sp>
        <p:sp>
          <p:nvSpPr>
            <p:cNvPr id="40985" name="Line 8"/>
            <p:cNvSpPr>
              <a:spLocks noChangeShapeType="1"/>
            </p:cNvSpPr>
            <p:nvPr/>
          </p:nvSpPr>
          <p:spPr bwMode="auto">
            <a:xfrm flipH="1">
              <a:off x="1968" y="1536"/>
              <a:ext cx="336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10000" y="2286000"/>
            <a:ext cx="3248025" cy="1828800"/>
            <a:chOff x="2400" y="1440"/>
            <a:chExt cx="2046" cy="1152"/>
          </a:xfrm>
        </p:grpSpPr>
        <p:sp>
          <p:nvSpPr>
            <p:cNvPr id="40980" name="Rectangle 10"/>
            <p:cNvSpPr>
              <a:spLocks noChangeArrowheads="1"/>
            </p:cNvSpPr>
            <p:nvPr/>
          </p:nvSpPr>
          <p:spPr bwMode="auto">
            <a:xfrm>
              <a:off x="2400" y="1824"/>
              <a:ext cx="432" cy="768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endParaRPr lang="nl-NL" altLang="nl-NL"/>
            </a:p>
          </p:txBody>
        </p:sp>
        <p:sp>
          <p:nvSpPr>
            <p:cNvPr id="40981" name="Text Box 11"/>
            <p:cNvSpPr txBox="1">
              <a:spLocks noChangeArrowheads="1"/>
            </p:cNvSpPr>
            <p:nvPr/>
          </p:nvSpPr>
          <p:spPr bwMode="auto">
            <a:xfrm>
              <a:off x="3513" y="1440"/>
              <a:ext cx="9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nl-NL">
                  <a:solidFill>
                    <a:schemeClr val="accent2"/>
                  </a:solidFill>
                </a:rPr>
                <a:t>translation</a:t>
              </a:r>
              <a:endParaRPr lang="en-GB" altLang="nl-NL">
                <a:solidFill>
                  <a:schemeClr val="accent2"/>
                </a:solidFill>
              </a:endParaRPr>
            </a:p>
          </p:txBody>
        </p:sp>
        <p:sp>
          <p:nvSpPr>
            <p:cNvPr id="40982" name="Line 12"/>
            <p:cNvSpPr>
              <a:spLocks noChangeShapeType="1"/>
            </p:cNvSpPr>
            <p:nvPr/>
          </p:nvSpPr>
          <p:spPr bwMode="auto">
            <a:xfrm flipH="1">
              <a:off x="2832" y="1632"/>
              <a:ext cx="720" cy="2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0966" name="Rectangle 24"/>
          <p:cNvSpPr>
            <a:spLocks noChangeArrowheads="1"/>
          </p:cNvSpPr>
          <p:nvPr/>
        </p:nvSpPr>
        <p:spPr bwMode="auto">
          <a:xfrm rot="-1675078">
            <a:off x="6729413" y="4117975"/>
            <a:ext cx="574675" cy="287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40967" name="Rectangle 25"/>
          <p:cNvSpPr>
            <a:spLocks noChangeArrowheads="1"/>
          </p:cNvSpPr>
          <p:nvPr/>
        </p:nvSpPr>
        <p:spPr bwMode="auto">
          <a:xfrm>
            <a:off x="6096000" y="4910138"/>
            <a:ext cx="574675" cy="287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40968" name="Freeform 26"/>
          <p:cNvSpPr>
            <a:spLocks/>
          </p:cNvSpPr>
          <p:nvPr/>
        </p:nvSpPr>
        <p:spPr bwMode="auto">
          <a:xfrm>
            <a:off x="6096000" y="3184525"/>
            <a:ext cx="2578100" cy="2005013"/>
          </a:xfrm>
          <a:custGeom>
            <a:avLst/>
            <a:gdLst>
              <a:gd name="T0" fmla="*/ 0 w 2100"/>
              <a:gd name="T1" fmla="*/ 0 h 1868"/>
              <a:gd name="T2" fmla="*/ 2147483647 w 2100"/>
              <a:gd name="T3" fmla="*/ 2147483647 h 1868"/>
              <a:gd name="T4" fmla="*/ 2147483647 w 2100"/>
              <a:gd name="T5" fmla="*/ 2147483647 h 1868"/>
              <a:gd name="T6" fmla="*/ 0 60000 65536"/>
              <a:gd name="T7" fmla="*/ 0 60000 65536"/>
              <a:gd name="T8" fmla="*/ 0 60000 65536"/>
              <a:gd name="T9" fmla="*/ 0 w 2100"/>
              <a:gd name="T10" fmla="*/ 0 h 1868"/>
              <a:gd name="T11" fmla="*/ 2100 w 2100"/>
              <a:gd name="T12" fmla="*/ 1868 h 18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0" h="1868">
                <a:moveTo>
                  <a:pt x="0" y="0"/>
                </a:moveTo>
                <a:lnTo>
                  <a:pt x="2" y="1868"/>
                </a:lnTo>
                <a:lnTo>
                  <a:pt x="2100" y="1866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69" name="Text Box 27"/>
          <p:cNvSpPr txBox="1">
            <a:spLocks noChangeArrowheads="1"/>
          </p:cNvSpPr>
          <p:nvPr/>
        </p:nvSpPr>
        <p:spPr bwMode="auto">
          <a:xfrm>
            <a:off x="8388350" y="4724400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nl-NL" altLang="nl-NL" i="1"/>
              <a:t>x</a:t>
            </a:r>
          </a:p>
        </p:txBody>
      </p:sp>
      <p:sp>
        <p:nvSpPr>
          <p:cNvPr id="40970" name="Text Box 28"/>
          <p:cNvSpPr txBox="1">
            <a:spLocks noChangeArrowheads="1"/>
          </p:cNvSpPr>
          <p:nvPr/>
        </p:nvSpPr>
        <p:spPr bwMode="auto">
          <a:xfrm>
            <a:off x="6156325" y="2924175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nl-NL" altLang="nl-NL" i="1"/>
              <a:t>y</a:t>
            </a:r>
          </a:p>
        </p:txBody>
      </p:sp>
      <p:sp>
        <p:nvSpPr>
          <p:cNvPr id="40971" name="Freeform 29"/>
          <p:cNvSpPr>
            <a:spLocks/>
          </p:cNvSpPr>
          <p:nvPr/>
        </p:nvSpPr>
        <p:spPr bwMode="auto">
          <a:xfrm rot="-1667346">
            <a:off x="6494463" y="3195638"/>
            <a:ext cx="1195387" cy="1125537"/>
          </a:xfrm>
          <a:custGeom>
            <a:avLst/>
            <a:gdLst>
              <a:gd name="T0" fmla="*/ 0 w 2100"/>
              <a:gd name="T1" fmla="*/ 0 h 1868"/>
              <a:gd name="T2" fmla="*/ 2147483647 w 2100"/>
              <a:gd name="T3" fmla="*/ 2147483647 h 1868"/>
              <a:gd name="T4" fmla="*/ 2147483647 w 2100"/>
              <a:gd name="T5" fmla="*/ 2147483647 h 1868"/>
              <a:gd name="T6" fmla="*/ 0 60000 65536"/>
              <a:gd name="T7" fmla="*/ 0 60000 65536"/>
              <a:gd name="T8" fmla="*/ 0 60000 65536"/>
              <a:gd name="T9" fmla="*/ 0 w 2100"/>
              <a:gd name="T10" fmla="*/ 0 h 1868"/>
              <a:gd name="T11" fmla="*/ 2100 w 2100"/>
              <a:gd name="T12" fmla="*/ 1868 h 18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0" h="1868">
                <a:moveTo>
                  <a:pt x="0" y="0"/>
                </a:moveTo>
                <a:lnTo>
                  <a:pt x="2" y="1868"/>
                </a:lnTo>
                <a:lnTo>
                  <a:pt x="2100" y="186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72" name="Text Box 30"/>
          <p:cNvSpPr txBox="1">
            <a:spLocks noChangeArrowheads="1"/>
          </p:cNvSpPr>
          <p:nvPr/>
        </p:nvSpPr>
        <p:spPr bwMode="auto">
          <a:xfrm rot="-1667346">
            <a:off x="6453188" y="3382963"/>
            <a:ext cx="338137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nl-NL" altLang="nl-NL" i="1">
                <a:solidFill>
                  <a:srgbClr val="FF0000"/>
                </a:solidFill>
              </a:rPr>
              <a:t>u</a:t>
            </a:r>
            <a:endParaRPr lang="nl-NL" altLang="nl-NL" i="1"/>
          </a:p>
        </p:txBody>
      </p:sp>
      <p:sp>
        <p:nvSpPr>
          <p:cNvPr id="40973" name="Line 31"/>
          <p:cNvSpPr>
            <a:spLocks noChangeShapeType="1"/>
          </p:cNvSpPr>
          <p:nvPr/>
        </p:nvSpPr>
        <p:spPr bwMode="auto">
          <a:xfrm flipV="1">
            <a:off x="6096000" y="4540250"/>
            <a:ext cx="725488" cy="6492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74" name="Text Box 32"/>
          <p:cNvSpPr txBox="1">
            <a:spLocks noChangeArrowheads="1"/>
          </p:cNvSpPr>
          <p:nvPr/>
        </p:nvSpPr>
        <p:spPr bwMode="auto">
          <a:xfrm>
            <a:off x="7239000" y="4191000"/>
            <a:ext cx="4048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nl-NL" altLang="nl-NL" b="1"/>
              <a:t>A</a:t>
            </a:r>
          </a:p>
        </p:txBody>
      </p:sp>
      <p:sp>
        <p:nvSpPr>
          <p:cNvPr id="40975" name="Text Box 33"/>
          <p:cNvSpPr txBox="1">
            <a:spLocks noChangeArrowheads="1"/>
          </p:cNvSpPr>
          <p:nvPr/>
        </p:nvSpPr>
        <p:spPr bwMode="auto">
          <a:xfrm>
            <a:off x="6172200" y="38862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nl-NL" altLang="nl-NL" b="1"/>
              <a:t>B</a:t>
            </a:r>
          </a:p>
        </p:txBody>
      </p:sp>
      <p:sp>
        <p:nvSpPr>
          <p:cNvPr id="40976" name="Text Box 34"/>
          <p:cNvSpPr txBox="1">
            <a:spLocks noChangeArrowheads="1"/>
          </p:cNvSpPr>
          <p:nvPr/>
        </p:nvSpPr>
        <p:spPr bwMode="auto">
          <a:xfrm>
            <a:off x="6248400" y="44196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nl-NL" altLang="nl-NL" b="1"/>
              <a:t>T</a:t>
            </a:r>
          </a:p>
        </p:txBody>
      </p:sp>
      <p:sp>
        <p:nvSpPr>
          <p:cNvPr id="40977" name="Text Box 35"/>
          <p:cNvSpPr txBox="1">
            <a:spLocks noChangeArrowheads="1"/>
          </p:cNvSpPr>
          <p:nvPr/>
        </p:nvSpPr>
        <p:spPr bwMode="auto">
          <a:xfrm rot="-1667346">
            <a:off x="7593013" y="3579813"/>
            <a:ext cx="322262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nl-NL" altLang="nl-NL" i="1">
                <a:solidFill>
                  <a:srgbClr val="FF0000"/>
                </a:solidFill>
              </a:rPr>
              <a:t>v</a:t>
            </a:r>
          </a:p>
        </p:txBody>
      </p:sp>
      <p:graphicFrame>
        <p:nvGraphicFramePr>
          <p:cNvPr id="40979" name="Object 27"/>
          <p:cNvGraphicFramePr>
            <a:graphicFrameLocks noChangeAspect="1"/>
          </p:cNvGraphicFramePr>
          <p:nvPr/>
        </p:nvGraphicFramePr>
        <p:xfrm>
          <a:off x="927100" y="4724400"/>
          <a:ext cx="5229225" cy="1800225"/>
        </p:xfrm>
        <a:graphic>
          <a:graphicData uri="http://schemas.openxmlformats.org/presentationml/2006/ole">
            <p:oleObj spid="_x0000_s40979" name="Equation" r:id="rId4" imgW="2705100" imgH="927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NL" smtClean="0"/>
              <a:t>Why transformation?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nl-NL" smtClean="0"/>
              <a:t>Model of objects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nl-NL" smtClean="0"/>
              <a:t>world coordinates: </a:t>
            </a:r>
            <a:r>
              <a:rPr lang="en-GB" altLang="nl-NL" i="1" smtClean="0"/>
              <a:t>km, mm, etc.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nl-NL" smtClean="0"/>
              <a:t>Hierarchical models::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nl-NL" sz="2400" i="1" smtClean="0"/>
              <a:t>human = torso + arm + arm + head + leg + leg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nl-NL" sz="2400" i="1" smtClean="0"/>
              <a:t>arm = upperarm + lowerarm + hand …</a:t>
            </a:r>
          </a:p>
          <a:p>
            <a:pPr eaLnBrk="1" hangingPunct="1">
              <a:lnSpc>
                <a:spcPct val="90000"/>
              </a:lnSpc>
            </a:pPr>
            <a:r>
              <a:rPr lang="en-GB" altLang="nl-NL" smtClean="0"/>
              <a:t>Viewing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nl-NL" smtClean="0"/>
              <a:t>zoom in, move drawing, etc.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nl-NL" smtClean="0"/>
              <a:t>Animation</a:t>
            </a:r>
            <a:endParaRPr lang="en-GB" altLang="nl-NL" sz="2800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 smtClean="0"/>
              <a:t>Other 2D transformations</a:t>
            </a:r>
            <a:endParaRPr lang="en-GB" altLang="nl-NL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NL" smtClean="0"/>
              <a:t>Reflection</a:t>
            </a:r>
          </a:p>
          <a:p>
            <a:pPr eaLnBrk="1" hangingPunct="1"/>
            <a:r>
              <a:rPr lang="en-US" altLang="nl-NL" smtClean="0"/>
              <a:t>Shear</a:t>
            </a:r>
          </a:p>
          <a:p>
            <a:pPr eaLnBrk="1" hangingPunct="1"/>
            <a:endParaRPr lang="en-US" altLang="nl-NL" smtClean="0"/>
          </a:p>
          <a:p>
            <a:pPr eaLnBrk="1" hangingPunct="1">
              <a:buFontTx/>
              <a:buNone/>
            </a:pPr>
            <a:r>
              <a:rPr lang="en-US" altLang="nl-NL" smtClean="0"/>
              <a:t>Can also be combined</a:t>
            </a:r>
            <a:endParaRPr lang="en-GB" altLang="nl-N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13"/>
          <p:cNvGraphicFramePr>
            <a:graphicFrameLocks noChangeAspect="1"/>
          </p:cNvGraphicFramePr>
          <p:nvPr/>
        </p:nvGraphicFramePr>
        <p:xfrm>
          <a:off x="827088" y="3960813"/>
          <a:ext cx="3024187" cy="1844675"/>
        </p:xfrm>
        <a:graphic>
          <a:graphicData uri="http://schemas.openxmlformats.org/presentationml/2006/ole">
            <p:oleObj spid="_x0000_s43010" name="Equation" r:id="rId3" imgW="1066800" imgH="647700" progId="Equation.3">
              <p:embed/>
            </p:oleObj>
          </a:graphicData>
        </a:graphic>
      </p:graphicFrame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 smtClean="0"/>
              <a:t>Reflection over axis</a:t>
            </a:r>
            <a:endParaRPr lang="en-GB" altLang="nl-NL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nl-NL" smtClean="0"/>
              <a:t>Reflext over </a:t>
            </a:r>
            <a:r>
              <a:rPr lang="en-GB" altLang="nl-NL" i="1" smtClean="0"/>
              <a:t>x-</a:t>
            </a:r>
            <a:r>
              <a:rPr lang="en-GB" altLang="nl-NL" smtClean="0"/>
              <a:t>axis:</a:t>
            </a:r>
          </a:p>
          <a:p>
            <a:pPr eaLnBrk="1" hangingPunct="1">
              <a:buFontTx/>
              <a:buNone/>
            </a:pPr>
            <a:r>
              <a:rPr lang="en-GB" altLang="nl-NL" i="1" smtClean="0"/>
              <a:t>      x’= x</a:t>
            </a:r>
            <a:r>
              <a:rPr lang="en-GB" altLang="nl-NL" smtClean="0"/>
              <a:t>,  </a:t>
            </a:r>
            <a:r>
              <a:rPr lang="en-GB" altLang="nl-NL" i="1" smtClean="0"/>
              <a:t>y’= </a:t>
            </a:r>
            <a:r>
              <a:rPr lang="en-GB" altLang="nl-NL" i="1" smtClean="0">
                <a:sym typeface="Symbol" pitchFamily="18" charset="2"/>
              </a:rPr>
              <a:t></a:t>
            </a:r>
            <a:r>
              <a:rPr lang="en-GB" altLang="nl-NL" i="1" smtClean="0"/>
              <a:t>y</a:t>
            </a:r>
            <a:endParaRPr lang="en-GB" altLang="nl-NL" smtClean="0"/>
          </a:p>
          <a:p>
            <a:pPr eaLnBrk="1" hangingPunct="1">
              <a:buFontTx/>
              <a:buNone/>
            </a:pPr>
            <a:r>
              <a:rPr lang="en-GB" altLang="nl-NL" smtClean="0"/>
              <a:t>or</a:t>
            </a:r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5715000" y="4419600"/>
            <a:ext cx="2589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 flipV="1">
            <a:off x="6019800" y="2209800"/>
            <a:ext cx="0" cy="3505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7986713" y="3962400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x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019800" y="1981200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y</a:t>
            </a:r>
          </a:p>
        </p:txBody>
      </p:sp>
      <p:sp>
        <p:nvSpPr>
          <p:cNvPr id="43017" name="AutoShape 18"/>
          <p:cNvSpPr>
            <a:spLocks noChangeArrowheads="1"/>
          </p:cNvSpPr>
          <p:nvPr/>
        </p:nvSpPr>
        <p:spPr bwMode="auto">
          <a:xfrm>
            <a:off x="6553200" y="3276600"/>
            <a:ext cx="9144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43018" name="AutoShape 19"/>
          <p:cNvSpPr>
            <a:spLocks noChangeArrowheads="1"/>
          </p:cNvSpPr>
          <p:nvPr/>
        </p:nvSpPr>
        <p:spPr bwMode="auto">
          <a:xfrm flipV="1">
            <a:off x="6553200" y="4724400"/>
            <a:ext cx="9144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43019" name="Line 20"/>
          <p:cNvSpPr>
            <a:spLocks noChangeShapeType="1"/>
          </p:cNvSpPr>
          <p:nvPr/>
        </p:nvSpPr>
        <p:spPr bwMode="auto">
          <a:xfrm>
            <a:off x="7010400" y="3810000"/>
            <a:ext cx="0" cy="1219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13"/>
          <p:cNvGraphicFramePr>
            <a:graphicFrameLocks noChangeAspect="1"/>
          </p:cNvGraphicFramePr>
          <p:nvPr/>
        </p:nvGraphicFramePr>
        <p:xfrm>
          <a:off x="701675" y="3644900"/>
          <a:ext cx="3582988" cy="2470150"/>
        </p:xfrm>
        <a:graphic>
          <a:graphicData uri="http://schemas.openxmlformats.org/presentationml/2006/ole">
            <p:oleObj spid="_x0000_s44034" name="Equation" r:id="rId3" imgW="1256755" imgH="863225" progId="Equation.3">
              <p:embed/>
            </p:oleObj>
          </a:graphicData>
        </a:graphic>
      </p:graphicFrame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 smtClean="0"/>
              <a:t>Reflect over origin</a:t>
            </a:r>
            <a:endParaRPr lang="en-GB" altLang="nl-NL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nl-NL" smtClean="0"/>
              <a:t>Reflect over origin:</a:t>
            </a:r>
          </a:p>
          <a:p>
            <a:pPr eaLnBrk="1" hangingPunct="1">
              <a:buFontTx/>
              <a:buNone/>
            </a:pPr>
            <a:r>
              <a:rPr lang="en-GB" altLang="nl-NL" i="1" smtClean="0"/>
              <a:t>      x’= </a:t>
            </a:r>
            <a:r>
              <a:rPr lang="en-GB" altLang="nl-NL" i="1" smtClean="0">
                <a:sym typeface="Symbol" pitchFamily="18" charset="2"/>
              </a:rPr>
              <a:t></a:t>
            </a:r>
            <a:r>
              <a:rPr lang="en-GB" altLang="nl-NL" i="1" smtClean="0"/>
              <a:t>x</a:t>
            </a:r>
            <a:r>
              <a:rPr lang="en-GB" altLang="nl-NL" smtClean="0"/>
              <a:t>,  </a:t>
            </a:r>
            <a:r>
              <a:rPr lang="en-GB" altLang="nl-NL" i="1" smtClean="0"/>
              <a:t>y’= </a:t>
            </a:r>
            <a:r>
              <a:rPr lang="en-GB" altLang="nl-NL" i="1" smtClean="0">
                <a:sym typeface="Symbol" pitchFamily="18" charset="2"/>
              </a:rPr>
              <a:t> </a:t>
            </a:r>
            <a:r>
              <a:rPr lang="en-GB" altLang="nl-NL" i="1" smtClean="0"/>
              <a:t>y</a:t>
            </a:r>
            <a:endParaRPr lang="en-GB" altLang="nl-NL" smtClean="0"/>
          </a:p>
          <a:p>
            <a:pPr eaLnBrk="1" hangingPunct="1">
              <a:buFontTx/>
              <a:buNone/>
            </a:pPr>
            <a:r>
              <a:rPr lang="en-GB" altLang="nl-NL" smtClean="0"/>
              <a:t>or</a:t>
            </a:r>
          </a:p>
        </p:txBody>
      </p:sp>
      <p:sp>
        <p:nvSpPr>
          <p:cNvPr id="44037" name="Line 4"/>
          <p:cNvSpPr>
            <a:spLocks noChangeShapeType="1"/>
          </p:cNvSpPr>
          <p:nvPr/>
        </p:nvSpPr>
        <p:spPr bwMode="auto">
          <a:xfrm>
            <a:off x="5715000" y="4419600"/>
            <a:ext cx="2589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38" name="Line 5"/>
          <p:cNvSpPr>
            <a:spLocks noChangeShapeType="1"/>
          </p:cNvSpPr>
          <p:nvPr/>
        </p:nvSpPr>
        <p:spPr bwMode="auto">
          <a:xfrm flipV="1">
            <a:off x="6019800" y="2209800"/>
            <a:ext cx="0" cy="3505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7986713" y="3962400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x</a:t>
            </a:r>
          </a:p>
        </p:txBody>
      </p:sp>
      <p:sp>
        <p:nvSpPr>
          <p:cNvPr id="44040" name="Text Box 7"/>
          <p:cNvSpPr txBox="1">
            <a:spLocks noChangeArrowheads="1"/>
          </p:cNvSpPr>
          <p:nvPr/>
        </p:nvSpPr>
        <p:spPr bwMode="auto">
          <a:xfrm>
            <a:off x="6019800" y="1981200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y</a:t>
            </a:r>
          </a:p>
        </p:txBody>
      </p:sp>
      <p:sp>
        <p:nvSpPr>
          <p:cNvPr id="44041" name="AutoShape 10"/>
          <p:cNvSpPr>
            <a:spLocks noChangeArrowheads="1"/>
          </p:cNvSpPr>
          <p:nvPr/>
        </p:nvSpPr>
        <p:spPr bwMode="auto">
          <a:xfrm>
            <a:off x="6553200" y="3276600"/>
            <a:ext cx="9144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44042" name="AutoShape 11"/>
          <p:cNvSpPr>
            <a:spLocks noChangeArrowheads="1"/>
          </p:cNvSpPr>
          <p:nvPr/>
        </p:nvSpPr>
        <p:spPr bwMode="auto">
          <a:xfrm flipV="1">
            <a:off x="4495800" y="4800600"/>
            <a:ext cx="9144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44043" name="Line 12"/>
          <p:cNvSpPr>
            <a:spLocks noChangeShapeType="1"/>
          </p:cNvSpPr>
          <p:nvPr/>
        </p:nvSpPr>
        <p:spPr bwMode="auto">
          <a:xfrm flipH="1">
            <a:off x="4953000" y="3810000"/>
            <a:ext cx="2057400" cy="1219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17"/>
          <p:cNvGraphicFramePr>
            <a:graphicFrameLocks noChangeAspect="1"/>
          </p:cNvGraphicFramePr>
          <p:nvPr/>
        </p:nvGraphicFramePr>
        <p:xfrm>
          <a:off x="827088" y="3644900"/>
          <a:ext cx="2881312" cy="2460625"/>
        </p:xfrm>
        <a:graphic>
          <a:graphicData uri="http://schemas.openxmlformats.org/presentationml/2006/ole">
            <p:oleObj spid="_x0000_s45058" name="Equation" r:id="rId4" imgW="1016000" imgH="863600" progId="Equation.3">
              <p:embed/>
            </p:oleObj>
          </a:graphicData>
        </a:graphic>
      </p:graphicFrame>
      <p:sp>
        <p:nvSpPr>
          <p:cNvPr id="45059" name="Rectangle 13"/>
          <p:cNvSpPr>
            <a:spLocks noChangeArrowheads="1"/>
          </p:cNvSpPr>
          <p:nvPr/>
        </p:nvSpPr>
        <p:spPr bwMode="auto">
          <a:xfrm>
            <a:off x="6019800" y="3276600"/>
            <a:ext cx="1676400" cy="1143000"/>
          </a:xfrm>
          <a:prstGeom prst="rect">
            <a:avLst/>
          </a:prstGeom>
          <a:solidFill>
            <a:srgbClr val="D9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159758" name="AutoShape 14"/>
          <p:cNvSpPr>
            <a:spLocks noChangeArrowheads="1"/>
          </p:cNvSpPr>
          <p:nvPr/>
        </p:nvSpPr>
        <p:spPr bwMode="auto">
          <a:xfrm>
            <a:off x="6019800" y="3276600"/>
            <a:ext cx="2209800" cy="1143000"/>
          </a:xfrm>
          <a:prstGeom prst="parallelogram">
            <a:avLst>
              <a:gd name="adj" fmla="val 4833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 smtClean="0"/>
              <a:t>Shear</a:t>
            </a:r>
            <a:endParaRPr lang="en-GB" altLang="nl-NL" smtClean="0"/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nl-NL" smtClean="0"/>
              <a:t>Shear the </a:t>
            </a:r>
            <a:r>
              <a:rPr lang="en-GB" altLang="nl-NL" i="1" smtClean="0"/>
              <a:t>y</a:t>
            </a:r>
            <a:r>
              <a:rPr lang="en-GB" altLang="nl-NL" smtClean="0"/>
              <a:t>-as:</a:t>
            </a:r>
          </a:p>
          <a:p>
            <a:pPr eaLnBrk="1" hangingPunct="1">
              <a:buFontTx/>
              <a:buNone/>
            </a:pPr>
            <a:r>
              <a:rPr lang="en-GB" altLang="nl-NL" i="1" smtClean="0"/>
              <a:t>      x’=x+fy</a:t>
            </a:r>
            <a:r>
              <a:rPr lang="en-GB" altLang="nl-NL" smtClean="0"/>
              <a:t>,  </a:t>
            </a:r>
            <a:r>
              <a:rPr lang="en-GB" altLang="nl-NL" i="1" smtClean="0"/>
              <a:t>y’=y</a:t>
            </a:r>
            <a:endParaRPr lang="en-GB" altLang="nl-NL" smtClean="0"/>
          </a:p>
          <a:p>
            <a:pPr eaLnBrk="1" hangingPunct="1">
              <a:buFontTx/>
              <a:buNone/>
            </a:pPr>
            <a:r>
              <a:rPr lang="en-GB" altLang="nl-NL" smtClean="0"/>
              <a:t>or</a:t>
            </a:r>
          </a:p>
        </p:txBody>
      </p:sp>
      <p:sp>
        <p:nvSpPr>
          <p:cNvPr id="45063" name="Line 4"/>
          <p:cNvSpPr>
            <a:spLocks noChangeShapeType="1"/>
          </p:cNvSpPr>
          <p:nvPr/>
        </p:nvSpPr>
        <p:spPr bwMode="auto">
          <a:xfrm>
            <a:off x="5715000" y="4419600"/>
            <a:ext cx="2589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64" name="Line 5"/>
          <p:cNvSpPr>
            <a:spLocks noChangeShapeType="1"/>
          </p:cNvSpPr>
          <p:nvPr/>
        </p:nvSpPr>
        <p:spPr bwMode="auto">
          <a:xfrm flipV="1">
            <a:off x="6019800" y="2209800"/>
            <a:ext cx="0" cy="3505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65" name="Text Box 6"/>
          <p:cNvSpPr txBox="1">
            <a:spLocks noChangeArrowheads="1"/>
          </p:cNvSpPr>
          <p:nvPr/>
        </p:nvSpPr>
        <p:spPr bwMode="auto">
          <a:xfrm>
            <a:off x="7986713" y="3962400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x</a:t>
            </a:r>
          </a:p>
        </p:txBody>
      </p:sp>
      <p:sp>
        <p:nvSpPr>
          <p:cNvPr id="45066" name="Text Box 7"/>
          <p:cNvSpPr txBox="1">
            <a:spLocks noChangeArrowheads="1"/>
          </p:cNvSpPr>
          <p:nvPr/>
        </p:nvSpPr>
        <p:spPr bwMode="auto">
          <a:xfrm>
            <a:off x="6019800" y="1981200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y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019800" y="2362200"/>
            <a:ext cx="990600" cy="2057400"/>
            <a:chOff x="3792" y="1488"/>
            <a:chExt cx="624" cy="1296"/>
          </a:xfrm>
        </p:grpSpPr>
        <p:grpSp>
          <p:nvGrpSpPr>
            <p:cNvPr id="45069" name="Group 16"/>
            <p:cNvGrpSpPr>
              <a:grpSpLocks/>
            </p:cNvGrpSpPr>
            <p:nvPr/>
          </p:nvGrpSpPr>
          <p:grpSpPr bwMode="auto">
            <a:xfrm>
              <a:off x="3792" y="1488"/>
              <a:ext cx="624" cy="1296"/>
              <a:chOff x="3792" y="1488"/>
              <a:chExt cx="624" cy="1296"/>
            </a:xfrm>
          </p:grpSpPr>
          <p:sp>
            <p:nvSpPr>
              <p:cNvPr id="45071" name="Line 11"/>
              <p:cNvSpPr>
                <a:spLocks noChangeShapeType="1"/>
              </p:cNvSpPr>
              <p:nvPr/>
            </p:nvSpPr>
            <p:spPr bwMode="auto">
              <a:xfrm>
                <a:off x="3792" y="1920"/>
                <a:ext cx="40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072" name="Line 15"/>
              <p:cNvSpPr>
                <a:spLocks noChangeShapeType="1"/>
              </p:cNvSpPr>
              <p:nvPr/>
            </p:nvSpPr>
            <p:spPr bwMode="auto">
              <a:xfrm flipV="1">
                <a:off x="3792" y="1488"/>
                <a:ext cx="624" cy="129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5070" name="Text Box 17"/>
            <p:cNvSpPr txBox="1">
              <a:spLocks noChangeArrowheads="1"/>
            </p:cNvSpPr>
            <p:nvPr/>
          </p:nvSpPr>
          <p:spPr bwMode="auto">
            <a:xfrm>
              <a:off x="3888" y="1584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GB" altLang="nl-NL">
                  <a:solidFill>
                    <a:srgbClr val="FF3300"/>
                  </a:solidFill>
                  <a:sym typeface="Symbol" pitchFamily="18" charset="2"/>
                </a:rPr>
                <a:t></a:t>
              </a:r>
              <a:endParaRPr lang="en-GB" altLang="nl-NL">
                <a:solidFill>
                  <a:srgbClr val="FF33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nl-NL" smtClean="0"/>
              <a:t>Transformations co</a:t>
            </a:r>
            <a:r>
              <a:rPr lang="en-US" altLang="nl-NL" smtClean="0">
                <a:cs typeface="Times New Roman" pitchFamily="18" charset="0"/>
              </a:rPr>
              <a:t>ordinates</a:t>
            </a:r>
            <a:endParaRPr lang="en-GB" altLang="nl-NL" smtClean="0"/>
          </a:p>
        </p:txBody>
      </p:sp>
      <p:sp>
        <p:nvSpPr>
          <p:cNvPr id="4608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nl-NL" smtClean="0"/>
              <a:t>Given (</a:t>
            </a:r>
            <a:r>
              <a:rPr lang="en-GB" altLang="nl-NL" i="1" smtClean="0"/>
              <a:t>x,y</a:t>
            </a:r>
            <a:r>
              <a:rPr lang="en-GB" altLang="nl-NL" smtClean="0"/>
              <a:t>)-</a:t>
            </a:r>
            <a:r>
              <a:rPr lang="en-US" altLang="nl-NL" smtClean="0"/>
              <a:t>co</a:t>
            </a:r>
            <a:r>
              <a:rPr lang="en-US" altLang="nl-NL" smtClean="0">
                <a:cs typeface="Times New Roman" pitchFamily="18" charset="0"/>
              </a:rPr>
              <a:t>ordinates,</a:t>
            </a:r>
          </a:p>
          <a:p>
            <a:pPr eaLnBrk="1" hangingPunct="1">
              <a:buFontTx/>
              <a:buNone/>
            </a:pPr>
            <a:r>
              <a:rPr lang="en-US" altLang="nl-NL" smtClean="0">
                <a:cs typeface="Times New Roman" pitchFamily="18" charset="0"/>
              </a:rPr>
              <a:t>Find (</a:t>
            </a:r>
            <a:r>
              <a:rPr lang="en-GB" altLang="nl-NL" i="1" smtClean="0"/>
              <a:t>x’,y’</a:t>
            </a:r>
            <a:r>
              <a:rPr lang="en-GB" altLang="nl-NL" smtClean="0"/>
              <a:t>)-</a:t>
            </a:r>
            <a:r>
              <a:rPr lang="en-US" altLang="nl-NL" smtClean="0"/>
              <a:t>co</a:t>
            </a:r>
            <a:r>
              <a:rPr lang="en-US" altLang="nl-NL" smtClean="0">
                <a:cs typeface="Times New Roman" pitchFamily="18" charset="0"/>
              </a:rPr>
              <a:t>ordinates.</a:t>
            </a:r>
          </a:p>
          <a:p>
            <a:pPr eaLnBrk="1" hangingPunct="1">
              <a:buFontTx/>
              <a:buNone/>
            </a:pPr>
            <a:endParaRPr lang="en-GB" altLang="nl-NL" smtClean="0"/>
          </a:p>
          <a:p>
            <a:pPr eaLnBrk="1" hangingPunct="1">
              <a:buFontTx/>
              <a:buNone/>
            </a:pPr>
            <a:r>
              <a:rPr lang="en-GB" altLang="nl-NL" smtClean="0"/>
              <a:t>Reverse route as</a:t>
            </a:r>
          </a:p>
          <a:p>
            <a:pPr eaLnBrk="1" hangingPunct="1">
              <a:buFontTx/>
              <a:buNone/>
            </a:pPr>
            <a:r>
              <a:rPr lang="en-GB" altLang="nl-NL" smtClean="0"/>
              <a:t>object transformaties.</a:t>
            </a:r>
            <a:endParaRPr lang="en-US" altLang="nl-NL" smtClean="0"/>
          </a:p>
        </p:txBody>
      </p:sp>
      <p:sp>
        <p:nvSpPr>
          <p:cNvPr id="46084" name="Line 6"/>
          <p:cNvSpPr>
            <a:spLocks noChangeShapeType="1"/>
          </p:cNvSpPr>
          <p:nvPr/>
        </p:nvSpPr>
        <p:spPr bwMode="auto">
          <a:xfrm>
            <a:off x="5715000" y="4419600"/>
            <a:ext cx="2589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085" name="Line 7"/>
          <p:cNvSpPr>
            <a:spLocks noChangeShapeType="1"/>
          </p:cNvSpPr>
          <p:nvPr/>
        </p:nvSpPr>
        <p:spPr bwMode="auto">
          <a:xfrm flipV="1">
            <a:off x="6019800" y="2209800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086" name="Text Box 8"/>
          <p:cNvSpPr txBox="1">
            <a:spLocks noChangeArrowheads="1"/>
          </p:cNvSpPr>
          <p:nvPr/>
        </p:nvSpPr>
        <p:spPr bwMode="auto">
          <a:xfrm>
            <a:off x="7986713" y="3962400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x</a:t>
            </a:r>
          </a:p>
        </p:txBody>
      </p:sp>
      <p:sp>
        <p:nvSpPr>
          <p:cNvPr id="46087" name="Text Box 9"/>
          <p:cNvSpPr txBox="1">
            <a:spLocks noChangeArrowheads="1"/>
          </p:cNvSpPr>
          <p:nvPr/>
        </p:nvSpPr>
        <p:spPr bwMode="auto">
          <a:xfrm>
            <a:off x="6019800" y="1981200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y</a:t>
            </a:r>
          </a:p>
        </p:txBody>
      </p:sp>
      <p:grpSp>
        <p:nvGrpSpPr>
          <p:cNvPr id="46088" name="Group 19"/>
          <p:cNvGrpSpPr>
            <a:grpSpLocks/>
          </p:cNvGrpSpPr>
          <p:nvPr/>
        </p:nvGrpSpPr>
        <p:grpSpPr bwMode="auto">
          <a:xfrm rot="-1163410">
            <a:off x="6553200" y="2286000"/>
            <a:ext cx="1528763" cy="1258888"/>
            <a:chOff x="3696" y="1488"/>
            <a:chExt cx="1631" cy="1584"/>
          </a:xfrm>
        </p:grpSpPr>
        <p:sp>
          <p:nvSpPr>
            <p:cNvPr id="46095" name="Line 17"/>
            <p:cNvSpPr>
              <a:spLocks noChangeShapeType="1"/>
            </p:cNvSpPr>
            <p:nvPr/>
          </p:nvSpPr>
          <p:spPr bwMode="auto">
            <a:xfrm>
              <a:off x="3696" y="2880"/>
              <a:ext cx="163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096" name="Line 18"/>
            <p:cNvSpPr>
              <a:spLocks noChangeShapeType="1"/>
            </p:cNvSpPr>
            <p:nvPr/>
          </p:nvSpPr>
          <p:spPr bwMode="auto">
            <a:xfrm flipV="1">
              <a:off x="3888" y="1488"/>
              <a:ext cx="0" cy="15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6089" name="Text Box 20"/>
          <p:cNvSpPr txBox="1">
            <a:spLocks noChangeArrowheads="1"/>
          </p:cNvSpPr>
          <p:nvPr/>
        </p:nvSpPr>
        <p:spPr bwMode="auto">
          <a:xfrm rot="-1135322">
            <a:off x="7924800" y="3124200"/>
            <a:ext cx="420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x’</a:t>
            </a:r>
          </a:p>
        </p:txBody>
      </p:sp>
      <p:sp>
        <p:nvSpPr>
          <p:cNvPr id="46090" name="Text Box 21"/>
          <p:cNvSpPr txBox="1">
            <a:spLocks noChangeArrowheads="1"/>
          </p:cNvSpPr>
          <p:nvPr/>
        </p:nvSpPr>
        <p:spPr bwMode="auto">
          <a:xfrm rot="-1135322">
            <a:off x="6172200" y="2514600"/>
            <a:ext cx="420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nl-NL" i="1"/>
              <a:t>y’</a:t>
            </a:r>
            <a:endParaRPr lang="en-GB" altLang="nl-NL" i="1"/>
          </a:p>
        </p:txBody>
      </p:sp>
      <p:sp>
        <p:nvSpPr>
          <p:cNvPr id="46091" name="Line 22"/>
          <p:cNvSpPr>
            <a:spLocks noChangeShapeType="1"/>
          </p:cNvSpPr>
          <p:nvPr/>
        </p:nvSpPr>
        <p:spPr bwMode="auto">
          <a:xfrm>
            <a:off x="6934200" y="3581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092" name="Text Box 23"/>
          <p:cNvSpPr txBox="1">
            <a:spLocks noChangeArrowheads="1"/>
          </p:cNvSpPr>
          <p:nvPr/>
        </p:nvSpPr>
        <p:spPr bwMode="auto">
          <a:xfrm>
            <a:off x="7543800" y="32004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nl-NL">
                <a:latin typeface="Symbol" pitchFamily="18" charset="2"/>
              </a:rPr>
              <a:t>q</a:t>
            </a:r>
            <a:endParaRPr lang="en-GB" altLang="nl-NL">
              <a:latin typeface="Symbol" pitchFamily="18" charset="2"/>
            </a:endParaRPr>
          </a:p>
        </p:txBody>
      </p:sp>
      <p:sp>
        <p:nvSpPr>
          <p:cNvPr id="46093" name="Text Box 24"/>
          <p:cNvSpPr txBox="1">
            <a:spLocks noChangeArrowheads="1"/>
          </p:cNvSpPr>
          <p:nvPr/>
        </p:nvSpPr>
        <p:spPr bwMode="auto">
          <a:xfrm>
            <a:off x="6477000" y="3581400"/>
            <a:ext cx="10128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/>
              <a:t>(</a:t>
            </a:r>
            <a:r>
              <a:rPr lang="en-GB" altLang="nl-NL" i="1"/>
              <a:t>x</a:t>
            </a:r>
            <a:r>
              <a:rPr lang="en-GB" altLang="nl-NL" baseline="-25000"/>
              <a:t>0</a:t>
            </a:r>
            <a:r>
              <a:rPr lang="en-GB" altLang="nl-NL" i="1"/>
              <a:t>, y</a:t>
            </a:r>
            <a:r>
              <a:rPr lang="en-GB" altLang="nl-NL" baseline="-25000"/>
              <a:t>0</a:t>
            </a:r>
            <a:r>
              <a:rPr lang="en-GB" altLang="nl-NL"/>
              <a:t>)</a:t>
            </a:r>
            <a:endParaRPr lang="en-GB" altLang="nl-NL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nl-NL" smtClean="0"/>
              <a:t>Given (</a:t>
            </a:r>
            <a:r>
              <a:rPr lang="en-GB" altLang="nl-NL" i="1" smtClean="0"/>
              <a:t>x,y</a:t>
            </a:r>
            <a:r>
              <a:rPr lang="en-GB" altLang="nl-NL" smtClean="0"/>
              <a:t>)-</a:t>
            </a:r>
            <a:r>
              <a:rPr lang="en-US" altLang="nl-NL" smtClean="0"/>
              <a:t>co</a:t>
            </a:r>
            <a:r>
              <a:rPr lang="en-US" altLang="nl-NL" smtClean="0">
                <a:cs typeface="Times New Roman" pitchFamily="18" charset="0"/>
              </a:rPr>
              <a:t>ordinates,</a:t>
            </a:r>
          </a:p>
          <a:p>
            <a:pPr eaLnBrk="1" hangingPunct="1">
              <a:buFontTx/>
              <a:buNone/>
            </a:pPr>
            <a:r>
              <a:rPr lang="en-US" altLang="nl-NL" smtClean="0">
                <a:cs typeface="Times New Roman" pitchFamily="18" charset="0"/>
              </a:rPr>
              <a:t>Find (</a:t>
            </a:r>
            <a:r>
              <a:rPr lang="en-GB" altLang="nl-NL" i="1" smtClean="0"/>
              <a:t>x’,y’</a:t>
            </a:r>
            <a:r>
              <a:rPr lang="en-GB" altLang="nl-NL" smtClean="0"/>
              <a:t>)-</a:t>
            </a:r>
            <a:r>
              <a:rPr lang="en-US" altLang="nl-NL" smtClean="0"/>
              <a:t>co</a:t>
            </a:r>
            <a:r>
              <a:rPr lang="en-US" altLang="nl-NL" smtClean="0">
                <a:cs typeface="Times New Roman" pitchFamily="18" charset="0"/>
              </a:rPr>
              <a:t>ordinates.</a:t>
            </a:r>
          </a:p>
          <a:p>
            <a:pPr eaLnBrk="1" hangingPunct="1">
              <a:buFontTx/>
              <a:buNone/>
            </a:pPr>
            <a:endParaRPr lang="en-US" altLang="nl-NL" i="1" smtClean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nl-NL" smtClean="0">
                <a:cs typeface="Times New Roman" pitchFamily="18" charset="0"/>
              </a:rPr>
              <a:t>Example: user points at</a:t>
            </a:r>
          </a:p>
          <a:p>
            <a:pPr eaLnBrk="1" hangingPunct="1">
              <a:buFontTx/>
              <a:buNone/>
            </a:pPr>
            <a:r>
              <a:rPr lang="en-US" altLang="nl-NL" smtClean="0">
                <a:cs typeface="Times New Roman" pitchFamily="18" charset="0"/>
              </a:rPr>
              <a:t>(</a:t>
            </a:r>
            <a:r>
              <a:rPr lang="en-US" altLang="nl-NL" i="1" smtClean="0">
                <a:cs typeface="Times New Roman" pitchFamily="18" charset="0"/>
              </a:rPr>
              <a:t>x,y</a:t>
            </a:r>
            <a:r>
              <a:rPr lang="en-US" altLang="nl-NL" smtClean="0">
                <a:cs typeface="Times New Roman" pitchFamily="18" charset="0"/>
              </a:rPr>
              <a:t>)</a:t>
            </a:r>
            <a:r>
              <a:rPr lang="en-US" altLang="nl-NL" i="1" smtClean="0">
                <a:cs typeface="Times New Roman" pitchFamily="18" charset="0"/>
              </a:rPr>
              <a:t>, </a:t>
            </a:r>
            <a:r>
              <a:rPr lang="en-US" altLang="nl-NL" smtClean="0">
                <a:cs typeface="Times New Roman" pitchFamily="18" charset="0"/>
              </a:rPr>
              <a:t>what’s the position</a:t>
            </a:r>
          </a:p>
          <a:p>
            <a:pPr eaLnBrk="1" hangingPunct="1">
              <a:buFontTx/>
              <a:buNone/>
            </a:pPr>
            <a:r>
              <a:rPr lang="en-US" altLang="nl-NL" smtClean="0">
                <a:cs typeface="Times New Roman" pitchFamily="18" charset="0"/>
              </a:rPr>
              <a:t>in local coordinates?</a:t>
            </a:r>
          </a:p>
        </p:txBody>
      </p:sp>
      <p:sp>
        <p:nvSpPr>
          <p:cNvPr id="22" name="Rectangle 21"/>
          <p:cNvSpPr/>
          <p:nvPr/>
        </p:nvSpPr>
        <p:spPr bwMode="auto">
          <a:xfrm rot="20510768">
            <a:off x="6832600" y="2976563"/>
            <a:ext cx="93503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nl-NL" smtClean="0"/>
              <a:t>Transformations co</a:t>
            </a:r>
            <a:r>
              <a:rPr lang="en-US" altLang="nl-NL" smtClean="0">
                <a:cs typeface="Times New Roman" pitchFamily="18" charset="0"/>
              </a:rPr>
              <a:t>ordinates</a:t>
            </a:r>
            <a:endParaRPr lang="en-GB" altLang="nl-NL" smtClean="0"/>
          </a:p>
        </p:txBody>
      </p:sp>
      <p:sp>
        <p:nvSpPr>
          <p:cNvPr id="47109" name="Line 6"/>
          <p:cNvSpPr>
            <a:spLocks noChangeShapeType="1"/>
          </p:cNvSpPr>
          <p:nvPr/>
        </p:nvSpPr>
        <p:spPr bwMode="auto">
          <a:xfrm>
            <a:off x="5715000" y="4419600"/>
            <a:ext cx="2589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110" name="Line 7"/>
          <p:cNvSpPr>
            <a:spLocks noChangeShapeType="1"/>
          </p:cNvSpPr>
          <p:nvPr/>
        </p:nvSpPr>
        <p:spPr bwMode="auto">
          <a:xfrm flipV="1">
            <a:off x="6019800" y="2209800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111" name="Text Box 8"/>
          <p:cNvSpPr txBox="1">
            <a:spLocks noChangeArrowheads="1"/>
          </p:cNvSpPr>
          <p:nvPr/>
        </p:nvSpPr>
        <p:spPr bwMode="auto">
          <a:xfrm>
            <a:off x="7986713" y="3962400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x</a:t>
            </a:r>
          </a:p>
        </p:txBody>
      </p:sp>
      <p:sp>
        <p:nvSpPr>
          <p:cNvPr id="47112" name="Text Box 9"/>
          <p:cNvSpPr txBox="1">
            <a:spLocks noChangeArrowheads="1"/>
          </p:cNvSpPr>
          <p:nvPr/>
        </p:nvSpPr>
        <p:spPr bwMode="auto">
          <a:xfrm>
            <a:off x="6019800" y="1981200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y</a:t>
            </a:r>
          </a:p>
        </p:txBody>
      </p:sp>
      <p:grpSp>
        <p:nvGrpSpPr>
          <p:cNvPr id="47113" name="Group 19"/>
          <p:cNvGrpSpPr>
            <a:grpSpLocks/>
          </p:cNvGrpSpPr>
          <p:nvPr/>
        </p:nvGrpSpPr>
        <p:grpSpPr bwMode="auto">
          <a:xfrm rot="-1163410">
            <a:off x="6553200" y="2286000"/>
            <a:ext cx="1528763" cy="1258888"/>
            <a:chOff x="3696" y="1488"/>
            <a:chExt cx="1631" cy="1584"/>
          </a:xfrm>
        </p:grpSpPr>
        <p:sp>
          <p:nvSpPr>
            <p:cNvPr id="47127" name="Line 17"/>
            <p:cNvSpPr>
              <a:spLocks noChangeShapeType="1"/>
            </p:cNvSpPr>
            <p:nvPr/>
          </p:nvSpPr>
          <p:spPr bwMode="auto">
            <a:xfrm>
              <a:off x="3696" y="2880"/>
              <a:ext cx="163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128" name="Line 18"/>
            <p:cNvSpPr>
              <a:spLocks noChangeShapeType="1"/>
            </p:cNvSpPr>
            <p:nvPr/>
          </p:nvSpPr>
          <p:spPr bwMode="auto">
            <a:xfrm flipV="1">
              <a:off x="3888" y="1488"/>
              <a:ext cx="0" cy="15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114" name="Text Box 20"/>
          <p:cNvSpPr txBox="1">
            <a:spLocks noChangeArrowheads="1"/>
          </p:cNvSpPr>
          <p:nvPr/>
        </p:nvSpPr>
        <p:spPr bwMode="auto">
          <a:xfrm rot="-1135322">
            <a:off x="7924800" y="3124200"/>
            <a:ext cx="420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x’</a:t>
            </a:r>
          </a:p>
        </p:txBody>
      </p:sp>
      <p:sp>
        <p:nvSpPr>
          <p:cNvPr id="47115" name="Text Box 21"/>
          <p:cNvSpPr txBox="1">
            <a:spLocks noChangeArrowheads="1"/>
          </p:cNvSpPr>
          <p:nvPr/>
        </p:nvSpPr>
        <p:spPr bwMode="auto">
          <a:xfrm rot="-1135322">
            <a:off x="6172200" y="2514600"/>
            <a:ext cx="420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nl-NL" i="1"/>
              <a:t>y’</a:t>
            </a:r>
            <a:endParaRPr lang="en-GB" altLang="nl-NL" i="1"/>
          </a:p>
        </p:txBody>
      </p:sp>
      <p:sp>
        <p:nvSpPr>
          <p:cNvPr id="47116" name="Line 22"/>
          <p:cNvSpPr>
            <a:spLocks noChangeShapeType="1"/>
          </p:cNvSpPr>
          <p:nvPr/>
        </p:nvSpPr>
        <p:spPr bwMode="auto">
          <a:xfrm>
            <a:off x="6934200" y="3581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7117" name="Text Box 23"/>
          <p:cNvSpPr txBox="1">
            <a:spLocks noChangeArrowheads="1"/>
          </p:cNvSpPr>
          <p:nvPr/>
        </p:nvSpPr>
        <p:spPr bwMode="auto">
          <a:xfrm>
            <a:off x="7543800" y="32004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nl-NL">
                <a:latin typeface="Symbol" pitchFamily="18" charset="2"/>
              </a:rPr>
              <a:t>q</a:t>
            </a:r>
            <a:endParaRPr lang="en-GB" altLang="nl-NL">
              <a:latin typeface="Symbol" pitchFamily="18" charset="2"/>
            </a:endParaRPr>
          </a:p>
        </p:txBody>
      </p:sp>
      <p:sp>
        <p:nvSpPr>
          <p:cNvPr id="47118" name="Text Box 24"/>
          <p:cNvSpPr txBox="1">
            <a:spLocks noChangeArrowheads="1"/>
          </p:cNvSpPr>
          <p:nvPr/>
        </p:nvSpPr>
        <p:spPr bwMode="auto">
          <a:xfrm>
            <a:off x="6477000" y="3581400"/>
            <a:ext cx="10128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/>
              <a:t>(</a:t>
            </a:r>
            <a:r>
              <a:rPr lang="en-GB" altLang="nl-NL" i="1"/>
              <a:t>x</a:t>
            </a:r>
            <a:r>
              <a:rPr lang="en-GB" altLang="nl-NL" baseline="-25000"/>
              <a:t>0</a:t>
            </a:r>
            <a:r>
              <a:rPr lang="en-GB" altLang="nl-NL" i="1"/>
              <a:t>, y</a:t>
            </a:r>
            <a:r>
              <a:rPr lang="en-GB" altLang="nl-NL" baseline="-25000"/>
              <a:t>0</a:t>
            </a:r>
            <a:r>
              <a:rPr lang="en-GB" altLang="nl-NL"/>
              <a:t>)</a:t>
            </a:r>
            <a:endParaRPr lang="en-GB" altLang="nl-NL" baseline="-25000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011863" y="3068638"/>
            <a:ext cx="1584325" cy="1368425"/>
            <a:chOff x="6012160" y="3068960"/>
            <a:chExt cx="1584176" cy="1368152"/>
          </a:xfrm>
        </p:grpSpPr>
        <p:sp>
          <p:nvSpPr>
            <p:cNvPr id="47125" name="Line 22"/>
            <p:cNvSpPr>
              <a:spLocks noChangeShapeType="1"/>
            </p:cNvSpPr>
            <p:nvPr/>
          </p:nvSpPr>
          <p:spPr bwMode="auto">
            <a:xfrm>
              <a:off x="6012160" y="3068960"/>
              <a:ext cx="1584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>
              <a:off x="7524328" y="3068960"/>
              <a:ext cx="0" cy="1368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6804025" y="3068638"/>
            <a:ext cx="792163" cy="215900"/>
            <a:chOff x="6804248" y="3068960"/>
            <a:chExt cx="792088" cy="216024"/>
          </a:xfrm>
        </p:grpSpPr>
        <p:sp>
          <p:nvSpPr>
            <p:cNvPr id="47123" name="Line 22"/>
            <p:cNvSpPr>
              <a:spLocks noChangeShapeType="1"/>
            </p:cNvSpPr>
            <p:nvPr/>
          </p:nvSpPr>
          <p:spPr bwMode="auto">
            <a:xfrm flipV="1">
              <a:off x="6804248" y="3068960"/>
              <a:ext cx="720080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7124" name="Line 22"/>
            <p:cNvSpPr>
              <a:spLocks noChangeShapeType="1"/>
            </p:cNvSpPr>
            <p:nvPr/>
          </p:nvSpPr>
          <p:spPr bwMode="auto">
            <a:xfrm>
              <a:off x="7524328" y="3068960"/>
              <a:ext cx="72008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7451725" y="2997200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endParaRPr lang="nl-NL" alt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3844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nl-NL" smtClean="0"/>
              <a:t>Given </a:t>
            </a:r>
            <a:r>
              <a:rPr lang="en-GB" altLang="nl-NL" b="1" smtClean="0"/>
              <a:t>X</a:t>
            </a:r>
            <a:r>
              <a:rPr lang="en-GB" altLang="nl-NL" smtClean="0"/>
              <a:t>: (</a:t>
            </a:r>
            <a:r>
              <a:rPr lang="en-GB" altLang="nl-NL" i="1" smtClean="0"/>
              <a:t>x,y</a:t>
            </a:r>
            <a:r>
              <a:rPr lang="en-GB" altLang="nl-NL" smtClean="0"/>
              <a:t>)-</a:t>
            </a:r>
            <a:r>
              <a:rPr lang="en-US" altLang="nl-NL" smtClean="0"/>
              <a:t>co</a:t>
            </a:r>
            <a:r>
              <a:rPr lang="en-US" altLang="nl-NL" smtClean="0">
                <a:cs typeface="Times New Roman" pitchFamily="18" charset="0"/>
              </a:rPr>
              <a:t>ordinates,</a:t>
            </a:r>
          </a:p>
          <a:p>
            <a:pPr eaLnBrk="1" hangingPunct="1">
              <a:buFontTx/>
              <a:buNone/>
            </a:pPr>
            <a:r>
              <a:rPr lang="en-US" altLang="nl-NL" smtClean="0">
                <a:cs typeface="Times New Roman" pitchFamily="18" charset="0"/>
              </a:rPr>
              <a:t>Find </a:t>
            </a:r>
            <a:r>
              <a:rPr lang="en-US" altLang="nl-NL" b="1" smtClean="0">
                <a:cs typeface="Times New Roman" pitchFamily="18" charset="0"/>
              </a:rPr>
              <a:t>X’</a:t>
            </a:r>
            <a:r>
              <a:rPr lang="en-US" altLang="nl-NL" smtClean="0">
                <a:cs typeface="Times New Roman" pitchFamily="18" charset="0"/>
              </a:rPr>
              <a:t>: (</a:t>
            </a:r>
            <a:r>
              <a:rPr lang="en-GB" altLang="nl-NL" i="1" smtClean="0"/>
              <a:t>x’,y’</a:t>
            </a:r>
            <a:r>
              <a:rPr lang="en-GB" altLang="nl-NL" smtClean="0"/>
              <a:t>)-</a:t>
            </a:r>
            <a:r>
              <a:rPr lang="en-US" altLang="nl-NL" smtClean="0"/>
              <a:t>co</a:t>
            </a:r>
            <a:r>
              <a:rPr lang="en-US" altLang="nl-NL" smtClean="0">
                <a:cs typeface="Times New Roman" pitchFamily="18" charset="0"/>
              </a:rPr>
              <a:t>ordinates.</a:t>
            </a:r>
          </a:p>
          <a:p>
            <a:pPr eaLnBrk="1" hangingPunct="1">
              <a:buFontTx/>
              <a:buNone/>
            </a:pPr>
            <a:r>
              <a:rPr lang="en-US" altLang="nl-NL" smtClean="0">
                <a:cs typeface="Times New Roman" pitchFamily="18" charset="0"/>
              </a:rPr>
              <a:t>Standard:</a:t>
            </a:r>
          </a:p>
          <a:p>
            <a:pPr eaLnBrk="1" hangingPunct="1">
              <a:buFontTx/>
              <a:buNone/>
            </a:pPr>
            <a:r>
              <a:rPr lang="en-US" altLang="nl-NL" b="1" smtClean="0">
                <a:cs typeface="Times New Roman" pitchFamily="18" charset="0"/>
              </a:rPr>
              <a:t>X=MX’ </a:t>
            </a:r>
            <a:r>
              <a:rPr lang="en-US" altLang="nl-NL" smtClean="0">
                <a:cs typeface="Times New Roman" pitchFamily="18" charset="0"/>
              </a:rPr>
              <a:t>(object trafo:</a:t>
            </a:r>
          </a:p>
          <a:p>
            <a:pPr eaLnBrk="1" hangingPunct="1">
              <a:buFontTx/>
              <a:buNone/>
            </a:pPr>
            <a:r>
              <a:rPr lang="en-US" altLang="nl-NL" smtClean="0">
                <a:cs typeface="Times New Roman" pitchFamily="18" charset="0"/>
              </a:rPr>
              <a:t>               from local to global)</a:t>
            </a:r>
          </a:p>
          <a:p>
            <a:pPr eaLnBrk="1" hangingPunct="1">
              <a:buFontTx/>
              <a:buNone/>
            </a:pPr>
            <a:r>
              <a:rPr lang="en-US" altLang="nl-NL" smtClean="0">
                <a:cs typeface="Times New Roman" pitchFamily="18" charset="0"/>
              </a:rPr>
              <a:t>Here:</a:t>
            </a:r>
          </a:p>
          <a:p>
            <a:pPr eaLnBrk="1" hangingPunct="1">
              <a:buFontTx/>
              <a:buNone/>
            </a:pPr>
            <a:r>
              <a:rPr lang="en-US" altLang="nl-NL" b="1" smtClean="0">
                <a:cs typeface="Times New Roman" pitchFamily="18" charset="0"/>
              </a:rPr>
              <a:t>X’=M</a:t>
            </a:r>
            <a:r>
              <a:rPr lang="en-US" altLang="nl-NL" b="1" baseline="30000" smtClean="0">
                <a:cs typeface="Times New Roman" pitchFamily="18" charset="0"/>
              </a:rPr>
              <a:t>-1</a:t>
            </a:r>
            <a:r>
              <a:rPr lang="en-US" altLang="nl-NL" b="1" smtClean="0">
                <a:cs typeface="Times New Roman" pitchFamily="18" charset="0"/>
              </a:rPr>
              <a:t>X </a:t>
            </a:r>
            <a:r>
              <a:rPr lang="en-US" altLang="nl-NL" smtClean="0">
                <a:cs typeface="Times New Roman" pitchFamily="18" charset="0"/>
              </a:rPr>
              <a:t>(from global to local)</a:t>
            </a:r>
            <a:endParaRPr lang="en-US" altLang="nl-NL" b="1" smtClean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nl-NL" smtClean="0"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 rot="20510768">
            <a:off x="6832600" y="2976563"/>
            <a:ext cx="93503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nl-NL" smtClean="0"/>
              <a:t>Transformations co</a:t>
            </a:r>
            <a:r>
              <a:rPr lang="en-US" altLang="nl-NL" smtClean="0">
                <a:cs typeface="Times New Roman" pitchFamily="18" charset="0"/>
              </a:rPr>
              <a:t>ordinates</a:t>
            </a:r>
            <a:endParaRPr lang="en-GB" altLang="nl-NL" smtClean="0"/>
          </a:p>
        </p:txBody>
      </p:sp>
      <p:sp>
        <p:nvSpPr>
          <p:cNvPr id="48133" name="Line 6"/>
          <p:cNvSpPr>
            <a:spLocks noChangeShapeType="1"/>
          </p:cNvSpPr>
          <p:nvPr/>
        </p:nvSpPr>
        <p:spPr bwMode="auto">
          <a:xfrm>
            <a:off x="5715000" y="4419600"/>
            <a:ext cx="2589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134" name="Line 7"/>
          <p:cNvSpPr>
            <a:spLocks noChangeShapeType="1"/>
          </p:cNvSpPr>
          <p:nvPr/>
        </p:nvSpPr>
        <p:spPr bwMode="auto">
          <a:xfrm flipV="1">
            <a:off x="6019800" y="2209800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135" name="Text Box 8"/>
          <p:cNvSpPr txBox="1">
            <a:spLocks noChangeArrowheads="1"/>
          </p:cNvSpPr>
          <p:nvPr/>
        </p:nvSpPr>
        <p:spPr bwMode="auto">
          <a:xfrm>
            <a:off x="7986713" y="3962400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x</a:t>
            </a:r>
          </a:p>
        </p:txBody>
      </p:sp>
      <p:sp>
        <p:nvSpPr>
          <p:cNvPr id="48136" name="Text Box 9"/>
          <p:cNvSpPr txBox="1">
            <a:spLocks noChangeArrowheads="1"/>
          </p:cNvSpPr>
          <p:nvPr/>
        </p:nvSpPr>
        <p:spPr bwMode="auto">
          <a:xfrm>
            <a:off x="6019800" y="1981200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y</a:t>
            </a:r>
          </a:p>
        </p:txBody>
      </p:sp>
      <p:grpSp>
        <p:nvGrpSpPr>
          <p:cNvPr id="48137" name="Group 19"/>
          <p:cNvGrpSpPr>
            <a:grpSpLocks/>
          </p:cNvGrpSpPr>
          <p:nvPr/>
        </p:nvGrpSpPr>
        <p:grpSpPr bwMode="auto">
          <a:xfrm rot="-1163410">
            <a:off x="6553200" y="2286000"/>
            <a:ext cx="1528763" cy="1258888"/>
            <a:chOff x="3696" y="1488"/>
            <a:chExt cx="1631" cy="1584"/>
          </a:xfrm>
        </p:grpSpPr>
        <p:sp>
          <p:nvSpPr>
            <p:cNvPr id="48151" name="Line 17"/>
            <p:cNvSpPr>
              <a:spLocks noChangeShapeType="1"/>
            </p:cNvSpPr>
            <p:nvPr/>
          </p:nvSpPr>
          <p:spPr bwMode="auto">
            <a:xfrm>
              <a:off x="3696" y="2880"/>
              <a:ext cx="163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152" name="Line 18"/>
            <p:cNvSpPr>
              <a:spLocks noChangeShapeType="1"/>
            </p:cNvSpPr>
            <p:nvPr/>
          </p:nvSpPr>
          <p:spPr bwMode="auto">
            <a:xfrm flipV="1">
              <a:off x="3888" y="1488"/>
              <a:ext cx="0" cy="15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8138" name="Text Box 20"/>
          <p:cNvSpPr txBox="1">
            <a:spLocks noChangeArrowheads="1"/>
          </p:cNvSpPr>
          <p:nvPr/>
        </p:nvSpPr>
        <p:spPr bwMode="auto">
          <a:xfrm rot="-1135322">
            <a:off x="7924800" y="3124200"/>
            <a:ext cx="420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x’</a:t>
            </a:r>
          </a:p>
        </p:txBody>
      </p:sp>
      <p:sp>
        <p:nvSpPr>
          <p:cNvPr id="48139" name="Text Box 21"/>
          <p:cNvSpPr txBox="1">
            <a:spLocks noChangeArrowheads="1"/>
          </p:cNvSpPr>
          <p:nvPr/>
        </p:nvSpPr>
        <p:spPr bwMode="auto">
          <a:xfrm rot="-1135322">
            <a:off x="6172200" y="2514600"/>
            <a:ext cx="420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nl-NL" i="1"/>
              <a:t>y’</a:t>
            </a:r>
            <a:endParaRPr lang="en-GB" altLang="nl-NL" i="1"/>
          </a:p>
        </p:txBody>
      </p:sp>
      <p:sp>
        <p:nvSpPr>
          <p:cNvPr id="48140" name="Line 22"/>
          <p:cNvSpPr>
            <a:spLocks noChangeShapeType="1"/>
          </p:cNvSpPr>
          <p:nvPr/>
        </p:nvSpPr>
        <p:spPr bwMode="auto">
          <a:xfrm>
            <a:off x="6934200" y="3581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8141" name="Text Box 23"/>
          <p:cNvSpPr txBox="1">
            <a:spLocks noChangeArrowheads="1"/>
          </p:cNvSpPr>
          <p:nvPr/>
        </p:nvSpPr>
        <p:spPr bwMode="auto">
          <a:xfrm>
            <a:off x="7543800" y="32004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nl-NL">
                <a:latin typeface="Symbol" pitchFamily="18" charset="2"/>
              </a:rPr>
              <a:t>q</a:t>
            </a:r>
            <a:endParaRPr lang="en-GB" altLang="nl-NL">
              <a:latin typeface="Symbol" pitchFamily="18" charset="2"/>
            </a:endParaRPr>
          </a:p>
        </p:txBody>
      </p:sp>
      <p:sp>
        <p:nvSpPr>
          <p:cNvPr id="48142" name="Text Box 24"/>
          <p:cNvSpPr txBox="1">
            <a:spLocks noChangeArrowheads="1"/>
          </p:cNvSpPr>
          <p:nvPr/>
        </p:nvSpPr>
        <p:spPr bwMode="auto">
          <a:xfrm>
            <a:off x="6477000" y="3581400"/>
            <a:ext cx="10128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/>
              <a:t>(</a:t>
            </a:r>
            <a:r>
              <a:rPr lang="en-GB" altLang="nl-NL" i="1"/>
              <a:t>x</a:t>
            </a:r>
            <a:r>
              <a:rPr lang="en-GB" altLang="nl-NL" baseline="-25000"/>
              <a:t>0</a:t>
            </a:r>
            <a:r>
              <a:rPr lang="en-GB" altLang="nl-NL" i="1"/>
              <a:t>, y</a:t>
            </a:r>
            <a:r>
              <a:rPr lang="en-GB" altLang="nl-NL" baseline="-25000"/>
              <a:t>0</a:t>
            </a:r>
            <a:r>
              <a:rPr lang="en-GB" altLang="nl-NL"/>
              <a:t>)</a:t>
            </a:r>
            <a:endParaRPr lang="en-GB" altLang="nl-NL" baseline="-25000"/>
          </a:p>
        </p:txBody>
      </p:sp>
      <p:grpSp>
        <p:nvGrpSpPr>
          <p:cNvPr id="48143" name="Group 22"/>
          <p:cNvGrpSpPr>
            <a:grpSpLocks/>
          </p:cNvGrpSpPr>
          <p:nvPr/>
        </p:nvGrpSpPr>
        <p:grpSpPr bwMode="auto">
          <a:xfrm>
            <a:off x="6011863" y="3068638"/>
            <a:ext cx="1584325" cy="1368425"/>
            <a:chOff x="6012160" y="3068960"/>
            <a:chExt cx="1584176" cy="1368152"/>
          </a:xfrm>
        </p:grpSpPr>
        <p:sp>
          <p:nvSpPr>
            <p:cNvPr id="48149" name="Line 22"/>
            <p:cNvSpPr>
              <a:spLocks noChangeShapeType="1"/>
            </p:cNvSpPr>
            <p:nvPr/>
          </p:nvSpPr>
          <p:spPr bwMode="auto">
            <a:xfrm>
              <a:off x="6012160" y="3068960"/>
              <a:ext cx="1584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8150" name="Line 22"/>
            <p:cNvSpPr>
              <a:spLocks noChangeShapeType="1"/>
            </p:cNvSpPr>
            <p:nvPr/>
          </p:nvSpPr>
          <p:spPr bwMode="auto">
            <a:xfrm>
              <a:off x="7524328" y="3068960"/>
              <a:ext cx="0" cy="1368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8144" name="Group 23"/>
          <p:cNvGrpSpPr>
            <a:grpSpLocks/>
          </p:cNvGrpSpPr>
          <p:nvPr/>
        </p:nvGrpSpPr>
        <p:grpSpPr bwMode="auto">
          <a:xfrm>
            <a:off x="6804025" y="3068638"/>
            <a:ext cx="792163" cy="215900"/>
            <a:chOff x="6804248" y="3068960"/>
            <a:chExt cx="792088" cy="216024"/>
          </a:xfrm>
        </p:grpSpPr>
        <p:sp>
          <p:nvSpPr>
            <p:cNvPr id="48147" name="Line 22"/>
            <p:cNvSpPr>
              <a:spLocks noChangeShapeType="1"/>
            </p:cNvSpPr>
            <p:nvPr/>
          </p:nvSpPr>
          <p:spPr bwMode="auto">
            <a:xfrm flipV="1">
              <a:off x="6804248" y="3068960"/>
              <a:ext cx="720080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8148" name="Line 22"/>
            <p:cNvSpPr>
              <a:spLocks noChangeShapeType="1"/>
            </p:cNvSpPr>
            <p:nvPr/>
          </p:nvSpPr>
          <p:spPr bwMode="auto">
            <a:xfrm>
              <a:off x="7524328" y="3068960"/>
              <a:ext cx="72008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8145" name="Oval 16"/>
          <p:cNvSpPr>
            <a:spLocks noChangeArrowheads="1"/>
          </p:cNvSpPr>
          <p:nvPr/>
        </p:nvSpPr>
        <p:spPr bwMode="auto">
          <a:xfrm>
            <a:off x="7451725" y="2997200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endParaRPr lang="nl-NL" alt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3844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nl-NL" smtClean="0"/>
              <a:t>Given </a:t>
            </a:r>
            <a:r>
              <a:rPr lang="en-GB" altLang="nl-NL" b="1" smtClean="0"/>
              <a:t>X</a:t>
            </a:r>
            <a:r>
              <a:rPr lang="en-GB" altLang="nl-NL" smtClean="0"/>
              <a:t>: (</a:t>
            </a:r>
            <a:r>
              <a:rPr lang="en-GB" altLang="nl-NL" i="1" smtClean="0"/>
              <a:t>x,y</a:t>
            </a:r>
            <a:r>
              <a:rPr lang="en-GB" altLang="nl-NL" smtClean="0"/>
              <a:t>)-</a:t>
            </a:r>
            <a:r>
              <a:rPr lang="en-US" altLang="nl-NL" smtClean="0"/>
              <a:t>co</a:t>
            </a:r>
            <a:r>
              <a:rPr lang="en-US" altLang="nl-NL" smtClean="0">
                <a:cs typeface="Times New Roman" pitchFamily="18" charset="0"/>
              </a:rPr>
              <a:t>ordinates,</a:t>
            </a:r>
          </a:p>
          <a:p>
            <a:pPr eaLnBrk="1" hangingPunct="1">
              <a:buFontTx/>
              <a:buNone/>
            </a:pPr>
            <a:r>
              <a:rPr lang="en-US" altLang="nl-NL" smtClean="0">
                <a:cs typeface="Times New Roman" pitchFamily="18" charset="0"/>
              </a:rPr>
              <a:t>Find </a:t>
            </a:r>
            <a:r>
              <a:rPr lang="en-US" altLang="nl-NL" b="1" smtClean="0">
                <a:cs typeface="Times New Roman" pitchFamily="18" charset="0"/>
              </a:rPr>
              <a:t>X’</a:t>
            </a:r>
            <a:r>
              <a:rPr lang="en-US" altLang="nl-NL" smtClean="0">
                <a:cs typeface="Times New Roman" pitchFamily="18" charset="0"/>
              </a:rPr>
              <a:t>: (</a:t>
            </a:r>
            <a:r>
              <a:rPr lang="en-GB" altLang="nl-NL" i="1" smtClean="0"/>
              <a:t>x’,y’</a:t>
            </a:r>
            <a:r>
              <a:rPr lang="en-GB" altLang="nl-NL" smtClean="0"/>
              <a:t>)-</a:t>
            </a:r>
            <a:r>
              <a:rPr lang="en-US" altLang="nl-NL" smtClean="0"/>
              <a:t>co</a:t>
            </a:r>
            <a:r>
              <a:rPr lang="en-US" altLang="nl-NL" smtClean="0">
                <a:cs typeface="Times New Roman" pitchFamily="18" charset="0"/>
              </a:rPr>
              <a:t>ordinates.</a:t>
            </a:r>
          </a:p>
          <a:p>
            <a:pPr eaLnBrk="1" hangingPunct="1">
              <a:buFontTx/>
              <a:buNone/>
            </a:pPr>
            <a:r>
              <a:rPr lang="en-US" altLang="nl-NL" smtClean="0">
                <a:cs typeface="Times New Roman" pitchFamily="18" charset="0"/>
              </a:rPr>
              <a:t>Here:</a:t>
            </a:r>
          </a:p>
          <a:p>
            <a:pPr eaLnBrk="1" hangingPunct="1">
              <a:buFontTx/>
              <a:buNone/>
            </a:pPr>
            <a:r>
              <a:rPr lang="en-US" altLang="nl-NL" b="1" smtClean="0">
                <a:cs typeface="Times New Roman" pitchFamily="18" charset="0"/>
              </a:rPr>
              <a:t>X’=M</a:t>
            </a:r>
            <a:r>
              <a:rPr lang="en-US" altLang="nl-NL" b="1" baseline="30000" smtClean="0">
                <a:cs typeface="Times New Roman" pitchFamily="18" charset="0"/>
              </a:rPr>
              <a:t>-1</a:t>
            </a:r>
            <a:r>
              <a:rPr lang="en-US" altLang="nl-NL" b="1" smtClean="0">
                <a:cs typeface="Times New Roman" pitchFamily="18" charset="0"/>
              </a:rPr>
              <a:t>X </a:t>
            </a:r>
            <a:r>
              <a:rPr lang="en-US" altLang="nl-NL" smtClean="0">
                <a:cs typeface="Times New Roman" pitchFamily="18" charset="0"/>
              </a:rPr>
              <a:t>(from global to local)</a:t>
            </a:r>
          </a:p>
          <a:p>
            <a:pPr eaLnBrk="1" hangingPunct="1">
              <a:buFontTx/>
              <a:buNone/>
            </a:pPr>
            <a:r>
              <a:rPr lang="en-US" altLang="nl-NL" smtClean="0">
                <a:cs typeface="Times New Roman" pitchFamily="18" charset="0"/>
              </a:rPr>
              <a:t>Approach 1:</a:t>
            </a:r>
          </a:p>
          <a:p>
            <a:pPr eaLnBrk="1" hangingPunct="1">
              <a:buFontTx/>
              <a:buNone/>
            </a:pPr>
            <a:r>
              <a:rPr lang="en-US" altLang="nl-NL" smtClean="0">
                <a:cs typeface="Times New Roman" pitchFamily="18" charset="0"/>
              </a:rPr>
              <a:t>- Determine “standard matrix” </a:t>
            </a:r>
            <a:r>
              <a:rPr lang="en-US" altLang="nl-NL" b="1" smtClean="0">
                <a:cs typeface="Times New Roman" pitchFamily="18" charset="0"/>
              </a:rPr>
              <a:t>M </a:t>
            </a:r>
            <a:r>
              <a:rPr lang="en-US" altLang="nl-NL" smtClean="0">
                <a:cs typeface="Times New Roman" pitchFamily="18" charset="0"/>
              </a:rPr>
              <a:t>(from local to global coordinates) and invert</a:t>
            </a:r>
          </a:p>
        </p:txBody>
      </p:sp>
      <p:sp>
        <p:nvSpPr>
          <p:cNvPr id="22" name="Rectangle 21"/>
          <p:cNvSpPr/>
          <p:nvPr/>
        </p:nvSpPr>
        <p:spPr bwMode="auto">
          <a:xfrm rot="20510768">
            <a:off x="6832600" y="2976563"/>
            <a:ext cx="93503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nl-NL" smtClean="0"/>
              <a:t>Transformations co</a:t>
            </a:r>
            <a:r>
              <a:rPr lang="en-US" altLang="nl-NL" smtClean="0">
                <a:cs typeface="Times New Roman" pitchFamily="18" charset="0"/>
              </a:rPr>
              <a:t>ordinates</a:t>
            </a:r>
            <a:endParaRPr lang="en-GB" altLang="nl-NL" smtClean="0"/>
          </a:p>
        </p:txBody>
      </p:sp>
      <p:sp>
        <p:nvSpPr>
          <p:cNvPr id="49157" name="Line 6"/>
          <p:cNvSpPr>
            <a:spLocks noChangeShapeType="1"/>
          </p:cNvSpPr>
          <p:nvPr/>
        </p:nvSpPr>
        <p:spPr bwMode="auto">
          <a:xfrm>
            <a:off x="5715000" y="4419600"/>
            <a:ext cx="2589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158" name="Line 7"/>
          <p:cNvSpPr>
            <a:spLocks noChangeShapeType="1"/>
          </p:cNvSpPr>
          <p:nvPr/>
        </p:nvSpPr>
        <p:spPr bwMode="auto">
          <a:xfrm flipV="1">
            <a:off x="6019800" y="2209800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159" name="Text Box 8"/>
          <p:cNvSpPr txBox="1">
            <a:spLocks noChangeArrowheads="1"/>
          </p:cNvSpPr>
          <p:nvPr/>
        </p:nvSpPr>
        <p:spPr bwMode="auto">
          <a:xfrm>
            <a:off x="7986713" y="3962400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x</a:t>
            </a:r>
          </a:p>
        </p:txBody>
      </p:sp>
      <p:sp>
        <p:nvSpPr>
          <p:cNvPr id="49160" name="Text Box 9"/>
          <p:cNvSpPr txBox="1">
            <a:spLocks noChangeArrowheads="1"/>
          </p:cNvSpPr>
          <p:nvPr/>
        </p:nvSpPr>
        <p:spPr bwMode="auto">
          <a:xfrm>
            <a:off x="6019800" y="1981200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y</a:t>
            </a:r>
          </a:p>
        </p:txBody>
      </p:sp>
      <p:grpSp>
        <p:nvGrpSpPr>
          <p:cNvPr id="49161" name="Group 19"/>
          <p:cNvGrpSpPr>
            <a:grpSpLocks/>
          </p:cNvGrpSpPr>
          <p:nvPr/>
        </p:nvGrpSpPr>
        <p:grpSpPr bwMode="auto">
          <a:xfrm rot="-1163410">
            <a:off x="6553200" y="2286000"/>
            <a:ext cx="1528763" cy="1258888"/>
            <a:chOff x="3696" y="1488"/>
            <a:chExt cx="1631" cy="1584"/>
          </a:xfrm>
        </p:grpSpPr>
        <p:sp>
          <p:nvSpPr>
            <p:cNvPr id="49175" name="Line 17"/>
            <p:cNvSpPr>
              <a:spLocks noChangeShapeType="1"/>
            </p:cNvSpPr>
            <p:nvPr/>
          </p:nvSpPr>
          <p:spPr bwMode="auto">
            <a:xfrm>
              <a:off x="3696" y="2880"/>
              <a:ext cx="163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9176" name="Line 18"/>
            <p:cNvSpPr>
              <a:spLocks noChangeShapeType="1"/>
            </p:cNvSpPr>
            <p:nvPr/>
          </p:nvSpPr>
          <p:spPr bwMode="auto">
            <a:xfrm flipV="1">
              <a:off x="3888" y="1488"/>
              <a:ext cx="0" cy="15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9162" name="Text Box 20"/>
          <p:cNvSpPr txBox="1">
            <a:spLocks noChangeArrowheads="1"/>
          </p:cNvSpPr>
          <p:nvPr/>
        </p:nvSpPr>
        <p:spPr bwMode="auto">
          <a:xfrm rot="-1135322">
            <a:off x="7924800" y="3124200"/>
            <a:ext cx="420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x’</a:t>
            </a:r>
          </a:p>
        </p:txBody>
      </p:sp>
      <p:sp>
        <p:nvSpPr>
          <p:cNvPr id="49163" name="Text Box 21"/>
          <p:cNvSpPr txBox="1">
            <a:spLocks noChangeArrowheads="1"/>
          </p:cNvSpPr>
          <p:nvPr/>
        </p:nvSpPr>
        <p:spPr bwMode="auto">
          <a:xfrm rot="-1135322">
            <a:off x="6172200" y="2514600"/>
            <a:ext cx="420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nl-NL" i="1"/>
              <a:t>y’</a:t>
            </a:r>
            <a:endParaRPr lang="en-GB" altLang="nl-NL" i="1"/>
          </a:p>
        </p:txBody>
      </p:sp>
      <p:sp>
        <p:nvSpPr>
          <p:cNvPr id="49164" name="Line 22"/>
          <p:cNvSpPr>
            <a:spLocks noChangeShapeType="1"/>
          </p:cNvSpPr>
          <p:nvPr/>
        </p:nvSpPr>
        <p:spPr bwMode="auto">
          <a:xfrm>
            <a:off x="6934200" y="3581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9165" name="Text Box 23"/>
          <p:cNvSpPr txBox="1">
            <a:spLocks noChangeArrowheads="1"/>
          </p:cNvSpPr>
          <p:nvPr/>
        </p:nvSpPr>
        <p:spPr bwMode="auto">
          <a:xfrm>
            <a:off x="7543800" y="32004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nl-NL">
                <a:latin typeface="Symbol" pitchFamily="18" charset="2"/>
              </a:rPr>
              <a:t>q</a:t>
            </a:r>
            <a:endParaRPr lang="en-GB" altLang="nl-NL">
              <a:latin typeface="Symbol" pitchFamily="18" charset="2"/>
            </a:endParaRPr>
          </a:p>
        </p:txBody>
      </p:sp>
      <p:sp>
        <p:nvSpPr>
          <p:cNvPr id="49166" name="Text Box 24"/>
          <p:cNvSpPr txBox="1">
            <a:spLocks noChangeArrowheads="1"/>
          </p:cNvSpPr>
          <p:nvPr/>
        </p:nvSpPr>
        <p:spPr bwMode="auto">
          <a:xfrm>
            <a:off x="6477000" y="3581400"/>
            <a:ext cx="10128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/>
              <a:t>(</a:t>
            </a:r>
            <a:r>
              <a:rPr lang="en-GB" altLang="nl-NL" i="1"/>
              <a:t>x</a:t>
            </a:r>
            <a:r>
              <a:rPr lang="en-GB" altLang="nl-NL" baseline="-25000"/>
              <a:t>0</a:t>
            </a:r>
            <a:r>
              <a:rPr lang="en-GB" altLang="nl-NL" i="1"/>
              <a:t>, y</a:t>
            </a:r>
            <a:r>
              <a:rPr lang="en-GB" altLang="nl-NL" baseline="-25000"/>
              <a:t>0</a:t>
            </a:r>
            <a:r>
              <a:rPr lang="en-GB" altLang="nl-NL"/>
              <a:t>)</a:t>
            </a:r>
            <a:endParaRPr lang="en-GB" altLang="nl-NL" baseline="-25000"/>
          </a:p>
        </p:txBody>
      </p:sp>
      <p:grpSp>
        <p:nvGrpSpPr>
          <p:cNvPr id="49167" name="Group 22"/>
          <p:cNvGrpSpPr>
            <a:grpSpLocks/>
          </p:cNvGrpSpPr>
          <p:nvPr/>
        </p:nvGrpSpPr>
        <p:grpSpPr bwMode="auto">
          <a:xfrm>
            <a:off x="6011863" y="3068638"/>
            <a:ext cx="1584325" cy="1368425"/>
            <a:chOff x="6012160" y="3068960"/>
            <a:chExt cx="1584176" cy="1368152"/>
          </a:xfrm>
        </p:grpSpPr>
        <p:sp>
          <p:nvSpPr>
            <p:cNvPr id="49173" name="Line 22"/>
            <p:cNvSpPr>
              <a:spLocks noChangeShapeType="1"/>
            </p:cNvSpPr>
            <p:nvPr/>
          </p:nvSpPr>
          <p:spPr bwMode="auto">
            <a:xfrm>
              <a:off x="6012160" y="3068960"/>
              <a:ext cx="1584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9174" name="Line 22"/>
            <p:cNvSpPr>
              <a:spLocks noChangeShapeType="1"/>
            </p:cNvSpPr>
            <p:nvPr/>
          </p:nvSpPr>
          <p:spPr bwMode="auto">
            <a:xfrm>
              <a:off x="7524328" y="3068960"/>
              <a:ext cx="0" cy="1368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9168" name="Group 23"/>
          <p:cNvGrpSpPr>
            <a:grpSpLocks/>
          </p:cNvGrpSpPr>
          <p:nvPr/>
        </p:nvGrpSpPr>
        <p:grpSpPr bwMode="auto">
          <a:xfrm>
            <a:off x="6804025" y="3068638"/>
            <a:ext cx="792163" cy="215900"/>
            <a:chOff x="6804248" y="3068960"/>
            <a:chExt cx="792088" cy="216024"/>
          </a:xfrm>
        </p:grpSpPr>
        <p:sp>
          <p:nvSpPr>
            <p:cNvPr id="49171" name="Line 22"/>
            <p:cNvSpPr>
              <a:spLocks noChangeShapeType="1"/>
            </p:cNvSpPr>
            <p:nvPr/>
          </p:nvSpPr>
          <p:spPr bwMode="auto">
            <a:xfrm flipV="1">
              <a:off x="6804248" y="3068960"/>
              <a:ext cx="720080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9172" name="Line 22"/>
            <p:cNvSpPr>
              <a:spLocks noChangeShapeType="1"/>
            </p:cNvSpPr>
            <p:nvPr/>
          </p:nvSpPr>
          <p:spPr bwMode="auto">
            <a:xfrm>
              <a:off x="7524328" y="3068960"/>
              <a:ext cx="72008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9169" name="Oval 16"/>
          <p:cNvSpPr>
            <a:spLocks noChangeArrowheads="1"/>
          </p:cNvSpPr>
          <p:nvPr/>
        </p:nvSpPr>
        <p:spPr bwMode="auto">
          <a:xfrm>
            <a:off x="7451725" y="2997200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endParaRPr lang="nl-NL" alt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3844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nl-NL" smtClean="0"/>
              <a:t>Given </a:t>
            </a:r>
            <a:r>
              <a:rPr lang="en-GB" altLang="nl-NL" b="1" smtClean="0"/>
              <a:t>X</a:t>
            </a:r>
            <a:r>
              <a:rPr lang="en-GB" altLang="nl-NL" smtClean="0"/>
              <a:t>: (</a:t>
            </a:r>
            <a:r>
              <a:rPr lang="en-GB" altLang="nl-NL" i="1" smtClean="0"/>
              <a:t>x,y</a:t>
            </a:r>
            <a:r>
              <a:rPr lang="en-GB" altLang="nl-NL" smtClean="0"/>
              <a:t>)-</a:t>
            </a:r>
            <a:r>
              <a:rPr lang="en-US" altLang="nl-NL" smtClean="0"/>
              <a:t>co</a:t>
            </a:r>
            <a:r>
              <a:rPr lang="en-US" altLang="nl-NL" smtClean="0">
                <a:cs typeface="Times New Roman" pitchFamily="18" charset="0"/>
              </a:rPr>
              <a:t>ordinates,</a:t>
            </a:r>
          </a:p>
          <a:p>
            <a:pPr eaLnBrk="1" hangingPunct="1">
              <a:buFontTx/>
              <a:buNone/>
            </a:pPr>
            <a:r>
              <a:rPr lang="en-US" altLang="nl-NL" smtClean="0">
                <a:cs typeface="Times New Roman" pitchFamily="18" charset="0"/>
              </a:rPr>
              <a:t>Find </a:t>
            </a:r>
            <a:r>
              <a:rPr lang="en-US" altLang="nl-NL" b="1" smtClean="0">
                <a:cs typeface="Times New Roman" pitchFamily="18" charset="0"/>
              </a:rPr>
              <a:t>X’</a:t>
            </a:r>
            <a:r>
              <a:rPr lang="en-US" altLang="nl-NL" smtClean="0">
                <a:cs typeface="Times New Roman" pitchFamily="18" charset="0"/>
              </a:rPr>
              <a:t>: (</a:t>
            </a:r>
            <a:r>
              <a:rPr lang="en-GB" altLang="nl-NL" i="1" smtClean="0"/>
              <a:t>x’,y’</a:t>
            </a:r>
            <a:r>
              <a:rPr lang="en-GB" altLang="nl-NL" smtClean="0"/>
              <a:t>)-</a:t>
            </a:r>
            <a:r>
              <a:rPr lang="en-US" altLang="nl-NL" smtClean="0"/>
              <a:t>co</a:t>
            </a:r>
            <a:r>
              <a:rPr lang="en-US" altLang="nl-NL" smtClean="0">
                <a:cs typeface="Times New Roman" pitchFamily="18" charset="0"/>
              </a:rPr>
              <a:t>ordinates.</a:t>
            </a:r>
          </a:p>
          <a:p>
            <a:pPr eaLnBrk="1" hangingPunct="1">
              <a:buFontTx/>
              <a:buNone/>
            </a:pPr>
            <a:r>
              <a:rPr lang="en-US" altLang="nl-NL" smtClean="0">
                <a:cs typeface="Times New Roman" pitchFamily="18" charset="0"/>
              </a:rPr>
              <a:t>Here:</a:t>
            </a:r>
          </a:p>
          <a:p>
            <a:pPr eaLnBrk="1" hangingPunct="1">
              <a:buFontTx/>
              <a:buNone/>
            </a:pPr>
            <a:r>
              <a:rPr lang="en-US" altLang="nl-NL" b="1" smtClean="0">
                <a:cs typeface="Times New Roman" pitchFamily="18" charset="0"/>
              </a:rPr>
              <a:t>X’=M</a:t>
            </a:r>
            <a:r>
              <a:rPr lang="en-US" altLang="nl-NL" b="1" baseline="30000" smtClean="0">
                <a:cs typeface="Times New Roman" pitchFamily="18" charset="0"/>
              </a:rPr>
              <a:t>-1</a:t>
            </a:r>
            <a:r>
              <a:rPr lang="en-US" altLang="nl-NL" b="1" smtClean="0">
                <a:cs typeface="Times New Roman" pitchFamily="18" charset="0"/>
              </a:rPr>
              <a:t>X </a:t>
            </a:r>
            <a:r>
              <a:rPr lang="en-US" altLang="nl-NL" smtClean="0">
                <a:cs typeface="Times New Roman" pitchFamily="18" charset="0"/>
              </a:rPr>
              <a:t>(from global to local)</a:t>
            </a:r>
          </a:p>
          <a:p>
            <a:pPr eaLnBrk="1" hangingPunct="1">
              <a:buFontTx/>
              <a:buNone/>
            </a:pPr>
            <a:r>
              <a:rPr lang="en-US" altLang="nl-NL" smtClean="0">
                <a:cs typeface="Times New Roman" pitchFamily="18" charset="0"/>
              </a:rPr>
              <a:t>Approach 2:</a:t>
            </a:r>
          </a:p>
          <a:p>
            <a:pPr eaLnBrk="1" hangingPunct="1">
              <a:buFontTx/>
              <a:buChar char="-"/>
            </a:pPr>
            <a:r>
              <a:rPr lang="en-US" altLang="nl-NL" smtClean="0">
                <a:cs typeface="Times New Roman" pitchFamily="18" charset="0"/>
              </a:rPr>
              <a:t>construct transformation that maps local frame to global (</a:t>
            </a:r>
            <a:r>
              <a:rPr lang="en-US" altLang="nl-NL" i="1" smtClean="0">
                <a:cs typeface="Times New Roman" pitchFamily="18" charset="0"/>
              </a:rPr>
              <a:t>reverse of usual</a:t>
            </a:r>
            <a:r>
              <a:rPr lang="en-US" altLang="nl-NL" smtClean="0">
                <a:cs typeface="Times New Roman" pitchFamily="18" charset="0"/>
              </a:rPr>
              <a:t>)</a:t>
            </a:r>
            <a:r>
              <a:rPr lang="en-US" altLang="nl-NL" i="1" smtClean="0">
                <a:cs typeface="Times New Roman" pitchFamily="18" charset="0"/>
              </a:rPr>
              <a:t>.</a:t>
            </a:r>
          </a:p>
        </p:txBody>
      </p:sp>
      <p:sp>
        <p:nvSpPr>
          <p:cNvPr id="22" name="Rectangle 21"/>
          <p:cNvSpPr/>
          <p:nvPr/>
        </p:nvSpPr>
        <p:spPr bwMode="auto">
          <a:xfrm rot="20510768">
            <a:off x="6832600" y="2976563"/>
            <a:ext cx="93503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nl-NL" smtClean="0"/>
              <a:t>Transformations co</a:t>
            </a:r>
            <a:r>
              <a:rPr lang="en-US" altLang="nl-NL" smtClean="0">
                <a:cs typeface="Times New Roman" pitchFamily="18" charset="0"/>
              </a:rPr>
              <a:t>ordinates</a:t>
            </a:r>
            <a:endParaRPr lang="en-GB" altLang="nl-NL" smtClean="0"/>
          </a:p>
        </p:txBody>
      </p:sp>
      <p:sp>
        <p:nvSpPr>
          <p:cNvPr id="50181" name="Line 6"/>
          <p:cNvSpPr>
            <a:spLocks noChangeShapeType="1"/>
          </p:cNvSpPr>
          <p:nvPr/>
        </p:nvSpPr>
        <p:spPr bwMode="auto">
          <a:xfrm>
            <a:off x="5715000" y="4419600"/>
            <a:ext cx="2589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82" name="Line 7"/>
          <p:cNvSpPr>
            <a:spLocks noChangeShapeType="1"/>
          </p:cNvSpPr>
          <p:nvPr/>
        </p:nvSpPr>
        <p:spPr bwMode="auto">
          <a:xfrm flipV="1">
            <a:off x="6019800" y="2209800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83" name="Text Box 8"/>
          <p:cNvSpPr txBox="1">
            <a:spLocks noChangeArrowheads="1"/>
          </p:cNvSpPr>
          <p:nvPr/>
        </p:nvSpPr>
        <p:spPr bwMode="auto">
          <a:xfrm>
            <a:off x="7986713" y="3962400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x</a:t>
            </a:r>
          </a:p>
        </p:txBody>
      </p:sp>
      <p:sp>
        <p:nvSpPr>
          <p:cNvPr id="50184" name="Text Box 9"/>
          <p:cNvSpPr txBox="1">
            <a:spLocks noChangeArrowheads="1"/>
          </p:cNvSpPr>
          <p:nvPr/>
        </p:nvSpPr>
        <p:spPr bwMode="auto">
          <a:xfrm>
            <a:off x="6019800" y="1981200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y</a:t>
            </a:r>
          </a:p>
        </p:txBody>
      </p:sp>
      <p:grpSp>
        <p:nvGrpSpPr>
          <p:cNvPr id="50185" name="Group 19"/>
          <p:cNvGrpSpPr>
            <a:grpSpLocks/>
          </p:cNvGrpSpPr>
          <p:nvPr/>
        </p:nvGrpSpPr>
        <p:grpSpPr bwMode="auto">
          <a:xfrm rot="-1163410">
            <a:off x="6553200" y="2286000"/>
            <a:ext cx="1528763" cy="1258888"/>
            <a:chOff x="3696" y="1488"/>
            <a:chExt cx="1631" cy="1584"/>
          </a:xfrm>
        </p:grpSpPr>
        <p:sp>
          <p:nvSpPr>
            <p:cNvPr id="50199" name="Line 17"/>
            <p:cNvSpPr>
              <a:spLocks noChangeShapeType="1"/>
            </p:cNvSpPr>
            <p:nvPr/>
          </p:nvSpPr>
          <p:spPr bwMode="auto">
            <a:xfrm>
              <a:off x="3696" y="2880"/>
              <a:ext cx="163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0200" name="Line 18"/>
            <p:cNvSpPr>
              <a:spLocks noChangeShapeType="1"/>
            </p:cNvSpPr>
            <p:nvPr/>
          </p:nvSpPr>
          <p:spPr bwMode="auto">
            <a:xfrm flipV="1">
              <a:off x="3888" y="1488"/>
              <a:ext cx="0" cy="15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0186" name="Text Box 20"/>
          <p:cNvSpPr txBox="1">
            <a:spLocks noChangeArrowheads="1"/>
          </p:cNvSpPr>
          <p:nvPr/>
        </p:nvSpPr>
        <p:spPr bwMode="auto">
          <a:xfrm rot="-1135322">
            <a:off x="7924800" y="3124200"/>
            <a:ext cx="420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x’</a:t>
            </a:r>
          </a:p>
        </p:txBody>
      </p:sp>
      <p:sp>
        <p:nvSpPr>
          <p:cNvPr id="50187" name="Text Box 21"/>
          <p:cNvSpPr txBox="1">
            <a:spLocks noChangeArrowheads="1"/>
          </p:cNvSpPr>
          <p:nvPr/>
        </p:nvSpPr>
        <p:spPr bwMode="auto">
          <a:xfrm rot="-1135322">
            <a:off x="6172200" y="2514600"/>
            <a:ext cx="420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nl-NL" i="1"/>
              <a:t>y’</a:t>
            </a:r>
            <a:endParaRPr lang="en-GB" altLang="nl-NL" i="1"/>
          </a:p>
        </p:txBody>
      </p:sp>
      <p:sp>
        <p:nvSpPr>
          <p:cNvPr id="50188" name="Line 22"/>
          <p:cNvSpPr>
            <a:spLocks noChangeShapeType="1"/>
          </p:cNvSpPr>
          <p:nvPr/>
        </p:nvSpPr>
        <p:spPr bwMode="auto">
          <a:xfrm>
            <a:off x="6934200" y="3581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0189" name="Text Box 23"/>
          <p:cNvSpPr txBox="1">
            <a:spLocks noChangeArrowheads="1"/>
          </p:cNvSpPr>
          <p:nvPr/>
        </p:nvSpPr>
        <p:spPr bwMode="auto">
          <a:xfrm>
            <a:off x="7543800" y="32004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nl-NL">
                <a:latin typeface="Symbol" pitchFamily="18" charset="2"/>
              </a:rPr>
              <a:t>q</a:t>
            </a:r>
            <a:endParaRPr lang="en-GB" altLang="nl-NL">
              <a:latin typeface="Symbol" pitchFamily="18" charset="2"/>
            </a:endParaRPr>
          </a:p>
        </p:txBody>
      </p:sp>
      <p:sp>
        <p:nvSpPr>
          <p:cNvPr id="50190" name="Text Box 24"/>
          <p:cNvSpPr txBox="1">
            <a:spLocks noChangeArrowheads="1"/>
          </p:cNvSpPr>
          <p:nvPr/>
        </p:nvSpPr>
        <p:spPr bwMode="auto">
          <a:xfrm>
            <a:off x="6477000" y="3581400"/>
            <a:ext cx="10128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/>
              <a:t>(</a:t>
            </a:r>
            <a:r>
              <a:rPr lang="en-GB" altLang="nl-NL" i="1"/>
              <a:t>x</a:t>
            </a:r>
            <a:r>
              <a:rPr lang="en-GB" altLang="nl-NL" baseline="-25000"/>
              <a:t>0</a:t>
            </a:r>
            <a:r>
              <a:rPr lang="en-GB" altLang="nl-NL" i="1"/>
              <a:t>, y</a:t>
            </a:r>
            <a:r>
              <a:rPr lang="en-GB" altLang="nl-NL" baseline="-25000"/>
              <a:t>0</a:t>
            </a:r>
            <a:r>
              <a:rPr lang="en-GB" altLang="nl-NL"/>
              <a:t>)</a:t>
            </a:r>
            <a:endParaRPr lang="en-GB" altLang="nl-NL" baseline="-25000"/>
          </a:p>
        </p:txBody>
      </p:sp>
      <p:grpSp>
        <p:nvGrpSpPr>
          <p:cNvPr id="50191" name="Group 22"/>
          <p:cNvGrpSpPr>
            <a:grpSpLocks/>
          </p:cNvGrpSpPr>
          <p:nvPr/>
        </p:nvGrpSpPr>
        <p:grpSpPr bwMode="auto">
          <a:xfrm>
            <a:off x="6011863" y="3068638"/>
            <a:ext cx="1584325" cy="1368425"/>
            <a:chOff x="6012160" y="3068960"/>
            <a:chExt cx="1584176" cy="1368152"/>
          </a:xfrm>
        </p:grpSpPr>
        <p:sp>
          <p:nvSpPr>
            <p:cNvPr id="50197" name="Line 22"/>
            <p:cNvSpPr>
              <a:spLocks noChangeShapeType="1"/>
            </p:cNvSpPr>
            <p:nvPr/>
          </p:nvSpPr>
          <p:spPr bwMode="auto">
            <a:xfrm>
              <a:off x="6012160" y="3068960"/>
              <a:ext cx="1584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0198" name="Line 22"/>
            <p:cNvSpPr>
              <a:spLocks noChangeShapeType="1"/>
            </p:cNvSpPr>
            <p:nvPr/>
          </p:nvSpPr>
          <p:spPr bwMode="auto">
            <a:xfrm>
              <a:off x="7524328" y="3068960"/>
              <a:ext cx="0" cy="1368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0192" name="Group 23"/>
          <p:cNvGrpSpPr>
            <a:grpSpLocks/>
          </p:cNvGrpSpPr>
          <p:nvPr/>
        </p:nvGrpSpPr>
        <p:grpSpPr bwMode="auto">
          <a:xfrm>
            <a:off x="6804025" y="3068638"/>
            <a:ext cx="792163" cy="215900"/>
            <a:chOff x="6804248" y="3068960"/>
            <a:chExt cx="792088" cy="216024"/>
          </a:xfrm>
        </p:grpSpPr>
        <p:sp>
          <p:nvSpPr>
            <p:cNvPr id="50195" name="Line 22"/>
            <p:cNvSpPr>
              <a:spLocks noChangeShapeType="1"/>
            </p:cNvSpPr>
            <p:nvPr/>
          </p:nvSpPr>
          <p:spPr bwMode="auto">
            <a:xfrm flipV="1">
              <a:off x="6804248" y="3068960"/>
              <a:ext cx="720080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0196" name="Line 22"/>
            <p:cNvSpPr>
              <a:spLocks noChangeShapeType="1"/>
            </p:cNvSpPr>
            <p:nvPr/>
          </p:nvSpPr>
          <p:spPr bwMode="auto">
            <a:xfrm>
              <a:off x="7524328" y="3068960"/>
              <a:ext cx="72008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50193" name="Oval 16"/>
          <p:cNvSpPr>
            <a:spLocks noChangeArrowheads="1"/>
          </p:cNvSpPr>
          <p:nvPr/>
        </p:nvSpPr>
        <p:spPr bwMode="auto">
          <a:xfrm>
            <a:off x="7451725" y="2997200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endParaRPr lang="nl-NL" alt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38442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GB" dirty="0" smtClean="0"/>
              <a:t>Given </a:t>
            </a:r>
            <a:r>
              <a:rPr lang="en-GB" b="1" dirty="0" smtClean="0"/>
              <a:t>X</a:t>
            </a:r>
            <a:r>
              <a:rPr lang="en-GB" dirty="0" smtClean="0"/>
              <a:t>: (</a:t>
            </a:r>
            <a:r>
              <a:rPr lang="en-GB" i="1" dirty="0" smtClean="0"/>
              <a:t>x,y</a:t>
            </a:r>
            <a:r>
              <a:rPr lang="en-GB" dirty="0" smtClean="0"/>
              <a:t>)-</a:t>
            </a:r>
            <a:r>
              <a:rPr lang="en-US" dirty="0" smtClean="0"/>
              <a:t>co</a:t>
            </a:r>
            <a:r>
              <a:rPr lang="en-US" dirty="0" smtClean="0">
                <a:cs typeface="Times New Roman" charset="0"/>
              </a:rPr>
              <a:t>ordinates,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>
                <a:cs typeface="Times New Roman" charset="0"/>
              </a:rPr>
              <a:t>Find </a:t>
            </a:r>
            <a:r>
              <a:rPr lang="en-US" b="1" dirty="0" smtClean="0">
                <a:cs typeface="Times New Roman" charset="0"/>
              </a:rPr>
              <a:t>X’</a:t>
            </a:r>
            <a:r>
              <a:rPr lang="en-US" dirty="0" smtClean="0">
                <a:cs typeface="Times New Roman" charset="0"/>
              </a:rPr>
              <a:t>: (</a:t>
            </a:r>
            <a:r>
              <a:rPr lang="en-GB" i="1" dirty="0" err="1" smtClean="0"/>
              <a:t>x’,y</a:t>
            </a:r>
            <a:r>
              <a:rPr lang="en-GB" i="1" dirty="0" smtClean="0"/>
              <a:t>’</a:t>
            </a:r>
            <a:r>
              <a:rPr lang="en-GB" dirty="0" smtClean="0"/>
              <a:t>)-</a:t>
            </a:r>
            <a:r>
              <a:rPr lang="en-US" dirty="0" smtClean="0"/>
              <a:t>co</a:t>
            </a:r>
            <a:r>
              <a:rPr lang="en-US" dirty="0" smtClean="0">
                <a:cs typeface="Times New Roman" charset="0"/>
              </a:rPr>
              <a:t>ordinates.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>
                <a:cs typeface="Times New Roman" charset="0"/>
              </a:rPr>
              <a:t>Here:</a:t>
            </a:r>
          </a:p>
          <a:p>
            <a:pPr eaLnBrk="1" hangingPunct="1">
              <a:buFontTx/>
              <a:buNone/>
              <a:defRPr/>
            </a:pPr>
            <a:r>
              <a:rPr lang="en-US" b="1" dirty="0" smtClean="0">
                <a:cs typeface="Times New Roman" charset="0"/>
              </a:rPr>
              <a:t>X’=M</a:t>
            </a:r>
            <a:r>
              <a:rPr lang="en-US" b="1" baseline="30000" dirty="0" smtClean="0">
                <a:cs typeface="Times New Roman" charset="0"/>
              </a:rPr>
              <a:t>-1</a:t>
            </a:r>
            <a:r>
              <a:rPr lang="en-US" b="1" dirty="0" smtClean="0">
                <a:cs typeface="Times New Roman" charset="0"/>
              </a:rPr>
              <a:t>X </a:t>
            </a:r>
            <a:r>
              <a:rPr lang="en-US" dirty="0" smtClean="0">
                <a:cs typeface="Times New Roman" charset="0"/>
              </a:rPr>
              <a:t>(from global to local)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>
                <a:cs typeface="Times New Roman" charset="0"/>
              </a:rPr>
              <a:t>Approach 2:</a:t>
            </a: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en-GB" dirty="0" smtClean="0"/>
              <a:t>Translate (</a:t>
            </a:r>
            <a:r>
              <a:rPr lang="en-GB" i="1" dirty="0" smtClean="0"/>
              <a:t>x</a:t>
            </a:r>
            <a:r>
              <a:rPr lang="en-GB" baseline="-25000" dirty="0" smtClean="0"/>
              <a:t>0</a:t>
            </a:r>
            <a:r>
              <a:rPr lang="en-GB" i="1" dirty="0" smtClean="0"/>
              <a:t>, y</a:t>
            </a:r>
            <a:r>
              <a:rPr lang="en-GB" baseline="-25000" dirty="0" smtClean="0"/>
              <a:t>0</a:t>
            </a:r>
            <a:r>
              <a:rPr lang="en-GB" dirty="0" smtClean="0"/>
              <a:t>) to origin;</a:t>
            </a: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en-US" dirty="0" smtClean="0"/>
              <a:t>Rotate </a:t>
            </a:r>
            <a:r>
              <a:rPr lang="en-US" i="1" dirty="0" smtClean="0"/>
              <a:t>x’-</a:t>
            </a:r>
            <a:r>
              <a:rPr lang="en-US" dirty="0" smtClean="0"/>
              <a:t>axis to </a:t>
            </a:r>
            <a:r>
              <a:rPr lang="en-US" i="1" dirty="0" smtClean="0"/>
              <a:t>x-</a:t>
            </a:r>
            <a:r>
              <a:rPr lang="en-US" dirty="0" smtClean="0"/>
              <a:t>axis.</a:t>
            </a:r>
          </a:p>
          <a:p>
            <a:pPr eaLnBrk="1" hangingPunct="1">
              <a:buFontTx/>
              <a:buNone/>
              <a:defRPr/>
            </a:pPr>
            <a:endParaRPr lang="en-US" dirty="0" smtClean="0">
              <a:cs typeface="Times New Roman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 rot="20510768">
            <a:off x="6832600" y="2976563"/>
            <a:ext cx="93503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nl-NL" smtClean="0"/>
              <a:t>Transformations co</a:t>
            </a:r>
            <a:r>
              <a:rPr lang="en-US" altLang="nl-NL" smtClean="0">
                <a:cs typeface="Times New Roman" pitchFamily="18" charset="0"/>
              </a:rPr>
              <a:t>ordinates</a:t>
            </a:r>
            <a:endParaRPr lang="en-GB" altLang="nl-NL" smtClean="0"/>
          </a:p>
        </p:txBody>
      </p:sp>
      <p:sp>
        <p:nvSpPr>
          <p:cNvPr id="51205" name="Line 6"/>
          <p:cNvSpPr>
            <a:spLocks noChangeShapeType="1"/>
          </p:cNvSpPr>
          <p:nvPr/>
        </p:nvSpPr>
        <p:spPr bwMode="auto">
          <a:xfrm>
            <a:off x="5715000" y="4419600"/>
            <a:ext cx="2589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06" name="Line 7"/>
          <p:cNvSpPr>
            <a:spLocks noChangeShapeType="1"/>
          </p:cNvSpPr>
          <p:nvPr/>
        </p:nvSpPr>
        <p:spPr bwMode="auto">
          <a:xfrm flipV="1">
            <a:off x="6019800" y="2209800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07" name="Text Box 8"/>
          <p:cNvSpPr txBox="1">
            <a:spLocks noChangeArrowheads="1"/>
          </p:cNvSpPr>
          <p:nvPr/>
        </p:nvSpPr>
        <p:spPr bwMode="auto">
          <a:xfrm>
            <a:off x="7986713" y="3962400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x</a:t>
            </a:r>
          </a:p>
        </p:txBody>
      </p:sp>
      <p:sp>
        <p:nvSpPr>
          <p:cNvPr id="51208" name="Text Box 9"/>
          <p:cNvSpPr txBox="1">
            <a:spLocks noChangeArrowheads="1"/>
          </p:cNvSpPr>
          <p:nvPr/>
        </p:nvSpPr>
        <p:spPr bwMode="auto">
          <a:xfrm>
            <a:off x="6019800" y="1981200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y</a:t>
            </a:r>
          </a:p>
        </p:txBody>
      </p:sp>
      <p:grpSp>
        <p:nvGrpSpPr>
          <p:cNvPr id="51209" name="Group 19"/>
          <p:cNvGrpSpPr>
            <a:grpSpLocks/>
          </p:cNvGrpSpPr>
          <p:nvPr/>
        </p:nvGrpSpPr>
        <p:grpSpPr bwMode="auto">
          <a:xfrm rot="-1163410">
            <a:off x="6553200" y="2286000"/>
            <a:ext cx="1528763" cy="1258888"/>
            <a:chOff x="3696" y="1488"/>
            <a:chExt cx="1631" cy="1584"/>
          </a:xfrm>
        </p:grpSpPr>
        <p:sp>
          <p:nvSpPr>
            <p:cNvPr id="51223" name="Line 17"/>
            <p:cNvSpPr>
              <a:spLocks noChangeShapeType="1"/>
            </p:cNvSpPr>
            <p:nvPr/>
          </p:nvSpPr>
          <p:spPr bwMode="auto">
            <a:xfrm>
              <a:off x="3696" y="2880"/>
              <a:ext cx="163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224" name="Line 18"/>
            <p:cNvSpPr>
              <a:spLocks noChangeShapeType="1"/>
            </p:cNvSpPr>
            <p:nvPr/>
          </p:nvSpPr>
          <p:spPr bwMode="auto">
            <a:xfrm flipV="1">
              <a:off x="3888" y="1488"/>
              <a:ext cx="0" cy="15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1210" name="Text Box 20"/>
          <p:cNvSpPr txBox="1">
            <a:spLocks noChangeArrowheads="1"/>
          </p:cNvSpPr>
          <p:nvPr/>
        </p:nvSpPr>
        <p:spPr bwMode="auto">
          <a:xfrm rot="-1135322">
            <a:off x="7924800" y="3124200"/>
            <a:ext cx="420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x’</a:t>
            </a:r>
          </a:p>
        </p:txBody>
      </p:sp>
      <p:sp>
        <p:nvSpPr>
          <p:cNvPr id="51211" name="Text Box 21"/>
          <p:cNvSpPr txBox="1">
            <a:spLocks noChangeArrowheads="1"/>
          </p:cNvSpPr>
          <p:nvPr/>
        </p:nvSpPr>
        <p:spPr bwMode="auto">
          <a:xfrm rot="-1135322">
            <a:off x="6172200" y="2514600"/>
            <a:ext cx="420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nl-NL" i="1"/>
              <a:t>y’</a:t>
            </a:r>
            <a:endParaRPr lang="en-GB" altLang="nl-NL" i="1"/>
          </a:p>
        </p:txBody>
      </p:sp>
      <p:sp>
        <p:nvSpPr>
          <p:cNvPr id="51212" name="Line 22"/>
          <p:cNvSpPr>
            <a:spLocks noChangeShapeType="1"/>
          </p:cNvSpPr>
          <p:nvPr/>
        </p:nvSpPr>
        <p:spPr bwMode="auto">
          <a:xfrm>
            <a:off x="6934200" y="3581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213" name="Text Box 23"/>
          <p:cNvSpPr txBox="1">
            <a:spLocks noChangeArrowheads="1"/>
          </p:cNvSpPr>
          <p:nvPr/>
        </p:nvSpPr>
        <p:spPr bwMode="auto">
          <a:xfrm>
            <a:off x="7543800" y="32004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nl-NL">
                <a:latin typeface="Symbol" pitchFamily="18" charset="2"/>
              </a:rPr>
              <a:t>q</a:t>
            </a:r>
            <a:endParaRPr lang="en-GB" altLang="nl-NL">
              <a:latin typeface="Symbol" pitchFamily="18" charset="2"/>
            </a:endParaRPr>
          </a:p>
        </p:txBody>
      </p:sp>
      <p:sp>
        <p:nvSpPr>
          <p:cNvPr id="51214" name="Text Box 24"/>
          <p:cNvSpPr txBox="1">
            <a:spLocks noChangeArrowheads="1"/>
          </p:cNvSpPr>
          <p:nvPr/>
        </p:nvSpPr>
        <p:spPr bwMode="auto">
          <a:xfrm>
            <a:off x="6477000" y="3581400"/>
            <a:ext cx="10128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/>
              <a:t>(</a:t>
            </a:r>
            <a:r>
              <a:rPr lang="en-GB" altLang="nl-NL" i="1"/>
              <a:t>x</a:t>
            </a:r>
            <a:r>
              <a:rPr lang="en-GB" altLang="nl-NL" baseline="-25000"/>
              <a:t>0</a:t>
            </a:r>
            <a:r>
              <a:rPr lang="en-GB" altLang="nl-NL" i="1"/>
              <a:t>, y</a:t>
            </a:r>
            <a:r>
              <a:rPr lang="en-GB" altLang="nl-NL" baseline="-25000"/>
              <a:t>0</a:t>
            </a:r>
            <a:r>
              <a:rPr lang="en-GB" altLang="nl-NL"/>
              <a:t>)</a:t>
            </a:r>
            <a:endParaRPr lang="en-GB" altLang="nl-NL" baseline="-25000"/>
          </a:p>
        </p:txBody>
      </p:sp>
      <p:grpSp>
        <p:nvGrpSpPr>
          <p:cNvPr id="51215" name="Group 22"/>
          <p:cNvGrpSpPr>
            <a:grpSpLocks/>
          </p:cNvGrpSpPr>
          <p:nvPr/>
        </p:nvGrpSpPr>
        <p:grpSpPr bwMode="auto">
          <a:xfrm>
            <a:off x="6011863" y="3068638"/>
            <a:ext cx="1584325" cy="1368425"/>
            <a:chOff x="6012160" y="3068960"/>
            <a:chExt cx="1584176" cy="1368152"/>
          </a:xfrm>
        </p:grpSpPr>
        <p:sp>
          <p:nvSpPr>
            <p:cNvPr id="51221" name="Line 22"/>
            <p:cNvSpPr>
              <a:spLocks noChangeShapeType="1"/>
            </p:cNvSpPr>
            <p:nvPr/>
          </p:nvSpPr>
          <p:spPr bwMode="auto">
            <a:xfrm>
              <a:off x="6012160" y="3068960"/>
              <a:ext cx="1584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222" name="Line 22"/>
            <p:cNvSpPr>
              <a:spLocks noChangeShapeType="1"/>
            </p:cNvSpPr>
            <p:nvPr/>
          </p:nvSpPr>
          <p:spPr bwMode="auto">
            <a:xfrm>
              <a:off x="7524328" y="3068960"/>
              <a:ext cx="0" cy="1368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1216" name="Group 23"/>
          <p:cNvGrpSpPr>
            <a:grpSpLocks/>
          </p:cNvGrpSpPr>
          <p:nvPr/>
        </p:nvGrpSpPr>
        <p:grpSpPr bwMode="auto">
          <a:xfrm>
            <a:off x="6804025" y="3068638"/>
            <a:ext cx="792163" cy="215900"/>
            <a:chOff x="6804248" y="3068960"/>
            <a:chExt cx="792088" cy="216024"/>
          </a:xfrm>
        </p:grpSpPr>
        <p:sp>
          <p:nvSpPr>
            <p:cNvPr id="51219" name="Line 22"/>
            <p:cNvSpPr>
              <a:spLocks noChangeShapeType="1"/>
            </p:cNvSpPr>
            <p:nvPr/>
          </p:nvSpPr>
          <p:spPr bwMode="auto">
            <a:xfrm flipV="1">
              <a:off x="6804248" y="3068960"/>
              <a:ext cx="720080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220" name="Line 22"/>
            <p:cNvSpPr>
              <a:spLocks noChangeShapeType="1"/>
            </p:cNvSpPr>
            <p:nvPr/>
          </p:nvSpPr>
          <p:spPr bwMode="auto">
            <a:xfrm>
              <a:off x="7524328" y="3068960"/>
              <a:ext cx="72008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51217" name="Oval 16"/>
          <p:cNvSpPr>
            <a:spLocks noChangeArrowheads="1"/>
          </p:cNvSpPr>
          <p:nvPr/>
        </p:nvSpPr>
        <p:spPr bwMode="auto">
          <a:xfrm>
            <a:off x="7451725" y="2997200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endParaRPr lang="nl-NL" alt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NL" smtClean="0"/>
              <a:t>Translation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nl-NL" smtClean="0"/>
              <a:t>Translate over vector (</a:t>
            </a:r>
            <a:r>
              <a:rPr lang="en-GB" altLang="nl-NL" i="1" smtClean="0"/>
              <a:t>t</a:t>
            </a:r>
            <a:r>
              <a:rPr lang="en-GB" altLang="nl-NL" i="1" baseline="-25000" smtClean="0"/>
              <a:t>x</a:t>
            </a:r>
            <a:r>
              <a:rPr lang="en-GB" altLang="nl-NL" i="1" smtClean="0"/>
              <a:t>, t</a:t>
            </a:r>
            <a:r>
              <a:rPr lang="en-GB" altLang="nl-NL" i="1" baseline="-25000" smtClean="0"/>
              <a:t>y</a:t>
            </a:r>
            <a:r>
              <a:rPr lang="en-GB" altLang="nl-NL" smtClean="0"/>
              <a:t>)</a:t>
            </a:r>
          </a:p>
          <a:p>
            <a:pPr eaLnBrk="1" hangingPunct="1">
              <a:buFontTx/>
              <a:buNone/>
            </a:pPr>
            <a:r>
              <a:rPr lang="en-GB" altLang="nl-NL" i="1" smtClean="0"/>
              <a:t>      x’=x+ t</a:t>
            </a:r>
            <a:r>
              <a:rPr lang="en-GB" altLang="nl-NL" i="1" baseline="-25000" smtClean="0"/>
              <a:t>x</a:t>
            </a:r>
            <a:r>
              <a:rPr lang="en-GB" altLang="nl-NL" smtClean="0"/>
              <a:t>,  </a:t>
            </a:r>
            <a:r>
              <a:rPr lang="en-GB" altLang="nl-NL" i="1" smtClean="0"/>
              <a:t>y’=y+ t</a:t>
            </a:r>
            <a:r>
              <a:rPr lang="en-GB" altLang="nl-NL" i="1" baseline="-25000" smtClean="0"/>
              <a:t>y</a:t>
            </a:r>
            <a:r>
              <a:rPr lang="en-GB" altLang="nl-NL" smtClean="0"/>
              <a:t> </a:t>
            </a:r>
          </a:p>
          <a:p>
            <a:pPr eaLnBrk="1" hangingPunct="1">
              <a:buFontTx/>
              <a:buNone/>
            </a:pPr>
            <a:r>
              <a:rPr lang="en-GB" altLang="nl-NL" smtClean="0"/>
              <a:t>or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6019800" y="2209800"/>
            <a:ext cx="2284413" cy="2209800"/>
            <a:chOff x="3695" y="2352"/>
            <a:chExt cx="1056" cy="960"/>
          </a:xfrm>
        </p:grpSpPr>
        <p:sp>
          <p:nvSpPr>
            <p:cNvPr id="6161" name="Line 5"/>
            <p:cNvSpPr>
              <a:spLocks noChangeShapeType="1"/>
            </p:cNvSpPr>
            <p:nvPr/>
          </p:nvSpPr>
          <p:spPr bwMode="auto">
            <a:xfrm>
              <a:off x="3695" y="33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62" name="Line 6"/>
            <p:cNvSpPr>
              <a:spLocks noChangeShapeType="1"/>
            </p:cNvSpPr>
            <p:nvPr/>
          </p:nvSpPr>
          <p:spPr bwMode="auto">
            <a:xfrm flipV="1">
              <a:off x="3695" y="2352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7986713" y="3962400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x</a:t>
            </a:r>
          </a:p>
        </p:txBody>
      </p:sp>
      <p:sp>
        <p:nvSpPr>
          <p:cNvPr id="6150" name="Text Box 8"/>
          <p:cNvSpPr txBox="1">
            <a:spLocks noChangeArrowheads="1"/>
          </p:cNvSpPr>
          <p:nvPr/>
        </p:nvSpPr>
        <p:spPr bwMode="auto">
          <a:xfrm>
            <a:off x="6019800" y="1981200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y</a:t>
            </a:r>
          </a:p>
        </p:txBody>
      </p:sp>
      <p:sp>
        <p:nvSpPr>
          <p:cNvPr id="6151" name="Oval 9"/>
          <p:cNvSpPr>
            <a:spLocks noChangeArrowheads="1"/>
          </p:cNvSpPr>
          <p:nvPr/>
        </p:nvSpPr>
        <p:spPr bwMode="auto">
          <a:xfrm>
            <a:off x="6705600" y="3581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6152" name="Text Box 11"/>
          <p:cNvSpPr txBox="1">
            <a:spLocks noChangeArrowheads="1"/>
          </p:cNvSpPr>
          <p:nvPr/>
        </p:nvSpPr>
        <p:spPr bwMode="auto">
          <a:xfrm>
            <a:off x="6705600" y="3505200"/>
            <a:ext cx="446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b="1"/>
              <a:t> P</a:t>
            </a:r>
          </a:p>
        </p:txBody>
      </p:sp>
      <p:sp>
        <p:nvSpPr>
          <p:cNvPr id="6153" name="Text Box 12"/>
          <p:cNvSpPr txBox="1">
            <a:spLocks noChangeArrowheads="1"/>
          </p:cNvSpPr>
          <p:nvPr/>
        </p:nvSpPr>
        <p:spPr bwMode="auto">
          <a:xfrm>
            <a:off x="7848600" y="2819400"/>
            <a:ext cx="7461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nl-NL" b="1"/>
              <a:t>P+T</a:t>
            </a:r>
            <a:endParaRPr lang="en-GB" altLang="nl-NL" b="1"/>
          </a:p>
        </p:txBody>
      </p:sp>
      <p:sp>
        <p:nvSpPr>
          <p:cNvPr id="6154" name="Line 13"/>
          <p:cNvSpPr>
            <a:spLocks noChangeShapeType="1"/>
          </p:cNvSpPr>
          <p:nvPr/>
        </p:nvSpPr>
        <p:spPr bwMode="auto">
          <a:xfrm flipV="1">
            <a:off x="6751638" y="3113088"/>
            <a:ext cx="992187" cy="4984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55" name="Oval 14"/>
          <p:cNvSpPr>
            <a:spLocks noChangeArrowheads="1"/>
          </p:cNvSpPr>
          <p:nvPr/>
        </p:nvSpPr>
        <p:spPr bwMode="auto">
          <a:xfrm>
            <a:off x="7772400" y="3048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6156" name="Line 15"/>
          <p:cNvSpPr>
            <a:spLocks noChangeShapeType="1"/>
          </p:cNvSpPr>
          <p:nvPr/>
        </p:nvSpPr>
        <p:spPr bwMode="auto">
          <a:xfrm flipV="1">
            <a:off x="6019800" y="3581400"/>
            <a:ext cx="762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58" name="Text Box 24"/>
          <p:cNvSpPr txBox="1">
            <a:spLocks noChangeArrowheads="1"/>
          </p:cNvSpPr>
          <p:nvPr/>
        </p:nvSpPr>
        <p:spPr bwMode="auto">
          <a:xfrm>
            <a:off x="6858000" y="29718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nl-NL" b="1"/>
              <a:t>T</a:t>
            </a:r>
            <a:endParaRPr lang="en-GB" altLang="nl-NL" b="1"/>
          </a:p>
        </p:txBody>
      </p:sp>
      <p:graphicFrame>
        <p:nvGraphicFramePr>
          <p:cNvPr id="6159" name="Object 18"/>
          <p:cNvGraphicFramePr>
            <a:graphicFrameLocks noChangeAspect="1"/>
          </p:cNvGraphicFramePr>
          <p:nvPr/>
        </p:nvGraphicFramePr>
        <p:xfrm>
          <a:off x="4514850" y="3327400"/>
          <a:ext cx="114300" cy="203200"/>
        </p:xfrm>
        <a:graphic>
          <a:graphicData uri="http://schemas.openxmlformats.org/presentationml/2006/ole">
            <p:oleObj spid="_x0000_s6159" name="Equation" r:id="rId3" imgW="114201" imgH="203024" progId="Equation.3">
              <p:embed/>
            </p:oleObj>
          </a:graphicData>
        </a:graphic>
      </p:graphicFrame>
      <p:graphicFrame>
        <p:nvGraphicFramePr>
          <p:cNvPr id="6160" name="Object 19"/>
          <p:cNvGraphicFramePr>
            <a:graphicFrameLocks noChangeAspect="1"/>
          </p:cNvGraphicFramePr>
          <p:nvPr/>
        </p:nvGraphicFramePr>
        <p:xfrm>
          <a:off x="755650" y="3933825"/>
          <a:ext cx="4608513" cy="1698625"/>
        </p:xfrm>
        <a:graphic>
          <a:graphicData uri="http://schemas.openxmlformats.org/presentationml/2006/ole">
            <p:oleObj spid="_x0000_s6160" name="Equation" r:id="rId4" imgW="1790700" imgH="660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3844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nl-NL" smtClean="0"/>
              <a:t>Given </a:t>
            </a:r>
            <a:r>
              <a:rPr lang="en-GB" altLang="nl-NL" b="1" smtClean="0"/>
              <a:t>X</a:t>
            </a:r>
            <a:r>
              <a:rPr lang="en-GB" altLang="nl-NL" smtClean="0"/>
              <a:t>: (</a:t>
            </a:r>
            <a:r>
              <a:rPr lang="en-GB" altLang="nl-NL" i="1" smtClean="0"/>
              <a:t>x,y</a:t>
            </a:r>
            <a:r>
              <a:rPr lang="en-GB" altLang="nl-NL" smtClean="0"/>
              <a:t>)-</a:t>
            </a:r>
            <a:r>
              <a:rPr lang="en-US" altLang="nl-NL" smtClean="0"/>
              <a:t>co</a:t>
            </a:r>
            <a:r>
              <a:rPr lang="en-US" altLang="nl-NL" smtClean="0">
                <a:cs typeface="Times New Roman" pitchFamily="18" charset="0"/>
              </a:rPr>
              <a:t>ordinates,</a:t>
            </a:r>
          </a:p>
          <a:p>
            <a:pPr eaLnBrk="1" hangingPunct="1">
              <a:buFontTx/>
              <a:buNone/>
            </a:pPr>
            <a:r>
              <a:rPr lang="en-US" altLang="nl-NL" smtClean="0">
                <a:cs typeface="Times New Roman" pitchFamily="18" charset="0"/>
              </a:rPr>
              <a:t>Find </a:t>
            </a:r>
            <a:r>
              <a:rPr lang="en-US" altLang="nl-NL" b="1" smtClean="0">
                <a:cs typeface="Times New Roman" pitchFamily="18" charset="0"/>
              </a:rPr>
              <a:t>X’</a:t>
            </a:r>
            <a:r>
              <a:rPr lang="en-US" altLang="nl-NL" smtClean="0">
                <a:cs typeface="Times New Roman" pitchFamily="18" charset="0"/>
              </a:rPr>
              <a:t>: (</a:t>
            </a:r>
            <a:r>
              <a:rPr lang="en-GB" altLang="nl-NL" i="1" smtClean="0"/>
              <a:t>x’,y’</a:t>
            </a:r>
            <a:r>
              <a:rPr lang="en-GB" altLang="nl-NL" smtClean="0"/>
              <a:t>)-</a:t>
            </a:r>
            <a:r>
              <a:rPr lang="en-US" altLang="nl-NL" smtClean="0"/>
              <a:t>co</a:t>
            </a:r>
            <a:r>
              <a:rPr lang="en-US" altLang="nl-NL" smtClean="0">
                <a:cs typeface="Times New Roman" pitchFamily="18" charset="0"/>
              </a:rPr>
              <a:t>ordinates.</a:t>
            </a:r>
          </a:p>
          <a:p>
            <a:pPr eaLnBrk="1" hangingPunct="1">
              <a:buFontTx/>
              <a:buNone/>
            </a:pPr>
            <a:r>
              <a:rPr lang="en-US" altLang="nl-NL" smtClean="0">
                <a:cs typeface="Times New Roman" pitchFamily="18" charset="0"/>
              </a:rPr>
              <a:t>Here:</a:t>
            </a:r>
          </a:p>
          <a:p>
            <a:pPr eaLnBrk="1" hangingPunct="1">
              <a:buFontTx/>
              <a:buNone/>
            </a:pPr>
            <a:r>
              <a:rPr lang="en-US" altLang="nl-NL" b="1" smtClean="0">
                <a:cs typeface="Times New Roman" pitchFamily="18" charset="0"/>
              </a:rPr>
              <a:t>X’=M</a:t>
            </a:r>
            <a:r>
              <a:rPr lang="en-US" altLang="nl-NL" b="1" baseline="30000" smtClean="0">
                <a:cs typeface="Times New Roman" pitchFamily="18" charset="0"/>
              </a:rPr>
              <a:t>-1</a:t>
            </a:r>
            <a:r>
              <a:rPr lang="en-US" altLang="nl-NL" b="1" smtClean="0">
                <a:cs typeface="Times New Roman" pitchFamily="18" charset="0"/>
              </a:rPr>
              <a:t>X </a:t>
            </a:r>
            <a:r>
              <a:rPr lang="en-US" altLang="nl-NL" smtClean="0">
                <a:cs typeface="Times New Roman" pitchFamily="18" charset="0"/>
              </a:rPr>
              <a:t>(from global to local)</a:t>
            </a:r>
          </a:p>
          <a:p>
            <a:pPr eaLnBrk="1" hangingPunct="1">
              <a:buFontTx/>
              <a:buNone/>
            </a:pPr>
            <a:r>
              <a:rPr lang="en-US" altLang="nl-NL" smtClean="0">
                <a:cs typeface="Times New Roman" pitchFamily="18" charset="0"/>
              </a:rPr>
              <a:t>Approach 2:</a:t>
            </a:r>
          </a:p>
          <a:p>
            <a:pPr eaLnBrk="1" hangingPunct="1">
              <a:buFontTx/>
              <a:buNone/>
            </a:pPr>
            <a:r>
              <a:rPr lang="en-US" altLang="nl-NL" b="1" smtClean="0">
                <a:cs typeface="Times New Roman" pitchFamily="18" charset="0"/>
              </a:rPr>
              <a:t>M</a:t>
            </a:r>
            <a:r>
              <a:rPr lang="en-US" altLang="nl-NL" b="1" baseline="30000" smtClean="0">
                <a:cs typeface="Times New Roman" pitchFamily="18" charset="0"/>
              </a:rPr>
              <a:t>-1</a:t>
            </a:r>
            <a:r>
              <a:rPr lang="en-US" altLang="nl-NL" b="1" smtClean="0">
                <a:cs typeface="Times New Roman" pitchFamily="18" charset="0"/>
              </a:rPr>
              <a:t> = </a:t>
            </a:r>
            <a:r>
              <a:rPr lang="en-US" altLang="nl-NL" b="1" smtClean="0"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nl-NL" smtClean="0">
                <a:cs typeface="Times New Roman" pitchFamily="18" charset="0"/>
                <a:sym typeface="Symbol" pitchFamily="18" charset="2"/>
              </a:rPr>
              <a:t>(</a:t>
            </a:r>
            <a:r>
              <a:rPr lang="en-US" altLang="nl-NL" i="1" smtClean="0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nl-NL" i="1" baseline="-25000" smtClean="0">
                <a:cs typeface="Times New Roman" pitchFamily="18" charset="0"/>
                <a:sym typeface="Symbol" pitchFamily="18" charset="2"/>
              </a:rPr>
              <a:t>0</a:t>
            </a:r>
            <a:r>
              <a:rPr lang="en-US" altLang="nl-NL" smtClean="0">
                <a:cs typeface="Times New Roman" pitchFamily="18" charset="0"/>
                <a:sym typeface="Symbol" pitchFamily="18" charset="2"/>
              </a:rPr>
              <a:t>, </a:t>
            </a:r>
            <a:r>
              <a:rPr lang="en-US" altLang="nl-NL" i="1" smtClean="0"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nl-NL" i="1" baseline="-25000" smtClean="0">
                <a:cs typeface="Times New Roman" pitchFamily="18" charset="0"/>
                <a:sym typeface="Symbol" pitchFamily="18" charset="2"/>
              </a:rPr>
              <a:t>0</a:t>
            </a:r>
            <a:r>
              <a:rPr lang="en-US" altLang="nl-NL" smtClean="0"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nl-NL" b="1" smtClean="0">
                <a:cs typeface="Times New Roman" pitchFamily="18" charset="0"/>
              </a:rPr>
              <a:t> R</a:t>
            </a:r>
            <a:r>
              <a:rPr lang="en-US" altLang="nl-NL" smtClean="0">
                <a:cs typeface="Times New Roman" pitchFamily="18" charset="0"/>
              </a:rPr>
              <a:t>(</a:t>
            </a:r>
            <a:r>
              <a:rPr lang="en-US" altLang="nl-NL" smtClean="0">
                <a:cs typeface="Times New Roman" pitchFamily="18" charset="0"/>
                <a:sym typeface="Symbol" pitchFamily="18" charset="2"/>
              </a:rPr>
              <a:t>)</a:t>
            </a:r>
            <a:endParaRPr lang="en-US" altLang="nl-NL" smtClean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nl-NL" smtClean="0"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 rot="20510768">
            <a:off x="6832600" y="2976563"/>
            <a:ext cx="93503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nl-NL" smtClean="0"/>
              <a:t>Transformations co</a:t>
            </a:r>
            <a:r>
              <a:rPr lang="en-US" altLang="nl-NL" smtClean="0">
                <a:cs typeface="Times New Roman" pitchFamily="18" charset="0"/>
              </a:rPr>
              <a:t>ordinates</a:t>
            </a:r>
            <a:endParaRPr lang="en-GB" altLang="nl-NL" smtClean="0"/>
          </a:p>
        </p:txBody>
      </p:sp>
      <p:sp>
        <p:nvSpPr>
          <p:cNvPr id="52229" name="Line 6"/>
          <p:cNvSpPr>
            <a:spLocks noChangeShapeType="1"/>
          </p:cNvSpPr>
          <p:nvPr/>
        </p:nvSpPr>
        <p:spPr bwMode="auto">
          <a:xfrm>
            <a:off x="5715000" y="4419600"/>
            <a:ext cx="2589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30" name="Line 7"/>
          <p:cNvSpPr>
            <a:spLocks noChangeShapeType="1"/>
          </p:cNvSpPr>
          <p:nvPr/>
        </p:nvSpPr>
        <p:spPr bwMode="auto">
          <a:xfrm flipV="1">
            <a:off x="6019800" y="2209800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31" name="Text Box 8"/>
          <p:cNvSpPr txBox="1">
            <a:spLocks noChangeArrowheads="1"/>
          </p:cNvSpPr>
          <p:nvPr/>
        </p:nvSpPr>
        <p:spPr bwMode="auto">
          <a:xfrm>
            <a:off x="7986713" y="3962400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x</a:t>
            </a:r>
          </a:p>
        </p:txBody>
      </p:sp>
      <p:sp>
        <p:nvSpPr>
          <p:cNvPr id="52232" name="Text Box 9"/>
          <p:cNvSpPr txBox="1">
            <a:spLocks noChangeArrowheads="1"/>
          </p:cNvSpPr>
          <p:nvPr/>
        </p:nvSpPr>
        <p:spPr bwMode="auto">
          <a:xfrm>
            <a:off x="6019800" y="1981200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y</a:t>
            </a:r>
          </a:p>
        </p:txBody>
      </p:sp>
      <p:grpSp>
        <p:nvGrpSpPr>
          <p:cNvPr id="52233" name="Group 19"/>
          <p:cNvGrpSpPr>
            <a:grpSpLocks/>
          </p:cNvGrpSpPr>
          <p:nvPr/>
        </p:nvGrpSpPr>
        <p:grpSpPr bwMode="auto">
          <a:xfrm rot="-1163410">
            <a:off x="6553200" y="2286000"/>
            <a:ext cx="1528763" cy="1258888"/>
            <a:chOff x="3696" y="1488"/>
            <a:chExt cx="1631" cy="1584"/>
          </a:xfrm>
        </p:grpSpPr>
        <p:sp>
          <p:nvSpPr>
            <p:cNvPr id="52247" name="Line 17"/>
            <p:cNvSpPr>
              <a:spLocks noChangeShapeType="1"/>
            </p:cNvSpPr>
            <p:nvPr/>
          </p:nvSpPr>
          <p:spPr bwMode="auto">
            <a:xfrm>
              <a:off x="3696" y="2880"/>
              <a:ext cx="163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2248" name="Line 18"/>
            <p:cNvSpPr>
              <a:spLocks noChangeShapeType="1"/>
            </p:cNvSpPr>
            <p:nvPr/>
          </p:nvSpPr>
          <p:spPr bwMode="auto">
            <a:xfrm flipV="1">
              <a:off x="3888" y="1488"/>
              <a:ext cx="0" cy="15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2234" name="Text Box 20"/>
          <p:cNvSpPr txBox="1">
            <a:spLocks noChangeArrowheads="1"/>
          </p:cNvSpPr>
          <p:nvPr/>
        </p:nvSpPr>
        <p:spPr bwMode="auto">
          <a:xfrm rot="-1135322">
            <a:off x="7924800" y="3124200"/>
            <a:ext cx="420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x’</a:t>
            </a:r>
          </a:p>
        </p:txBody>
      </p:sp>
      <p:sp>
        <p:nvSpPr>
          <p:cNvPr id="52235" name="Text Box 21"/>
          <p:cNvSpPr txBox="1">
            <a:spLocks noChangeArrowheads="1"/>
          </p:cNvSpPr>
          <p:nvPr/>
        </p:nvSpPr>
        <p:spPr bwMode="auto">
          <a:xfrm rot="-1135322">
            <a:off x="6172200" y="2514600"/>
            <a:ext cx="420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nl-NL" i="1"/>
              <a:t>y’</a:t>
            </a:r>
            <a:endParaRPr lang="en-GB" altLang="nl-NL" i="1"/>
          </a:p>
        </p:txBody>
      </p:sp>
      <p:sp>
        <p:nvSpPr>
          <p:cNvPr id="52236" name="Line 22"/>
          <p:cNvSpPr>
            <a:spLocks noChangeShapeType="1"/>
          </p:cNvSpPr>
          <p:nvPr/>
        </p:nvSpPr>
        <p:spPr bwMode="auto">
          <a:xfrm>
            <a:off x="6934200" y="3581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237" name="Text Box 23"/>
          <p:cNvSpPr txBox="1">
            <a:spLocks noChangeArrowheads="1"/>
          </p:cNvSpPr>
          <p:nvPr/>
        </p:nvSpPr>
        <p:spPr bwMode="auto">
          <a:xfrm>
            <a:off x="7543800" y="32004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nl-NL">
                <a:latin typeface="Symbol" pitchFamily="18" charset="2"/>
              </a:rPr>
              <a:t>q</a:t>
            </a:r>
            <a:endParaRPr lang="en-GB" altLang="nl-NL">
              <a:latin typeface="Symbol" pitchFamily="18" charset="2"/>
            </a:endParaRPr>
          </a:p>
        </p:txBody>
      </p:sp>
      <p:sp>
        <p:nvSpPr>
          <p:cNvPr id="52238" name="Text Box 24"/>
          <p:cNvSpPr txBox="1">
            <a:spLocks noChangeArrowheads="1"/>
          </p:cNvSpPr>
          <p:nvPr/>
        </p:nvSpPr>
        <p:spPr bwMode="auto">
          <a:xfrm>
            <a:off x="6477000" y="3581400"/>
            <a:ext cx="10128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/>
              <a:t>(</a:t>
            </a:r>
            <a:r>
              <a:rPr lang="en-GB" altLang="nl-NL" i="1"/>
              <a:t>x</a:t>
            </a:r>
            <a:r>
              <a:rPr lang="en-GB" altLang="nl-NL" baseline="-25000"/>
              <a:t>0</a:t>
            </a:r>
            <a:r>
              <a:rPr lang="en-GB" altLang="nl-NL" i="1"/>
              <a:t>, y</a:t>
            </a:r>
            <a:r>
              <a:rPr lang="en-GB" altLang="nl-NL" baseline="-25000"/>
              <a:t>0</a:t>
            </a:r>
            <a:r>
              <a:rPr lang="en-GB" altLang="nl-NL"/>
              <a:t>)</a:t>
            </a:r>
            <a:endParaRPr lang="en-GB" altLang="nl-NL" baseline="-25000"/>
          </a:p>
        </p:txBody>
      </p:sp>
      <p:grpSp>
        <p:nvGrpSpPr>
          <p:cNvPr id="52239" name="Group 22"/>
          <p:cNvGrpSpPr>
            <a:grpSpLocks/>
          </p:cNvGrpSpPr>
          <p:nvPr/>
        </p:nvGrpSpPr>
        <p:grpSpPr bwMode="auto">
          <a:xfrm>
            <a:off x="6011863" y="3068638"/>
            <a:ext cx="1584325" cy="1368425"/>
            <a:chOff x="6012160" y="3068960"/>
            <a:chExt cx="1584176" cy="1368152"/>
          </a:xfrm>
        </p:grpSpPr>
        <p:sp>
          <p:nvSpPr>
            <p:cNvPr id="52245" name="Line 22"/>
            <p:cNvSpPr>
              <a:spLocks noChangeShapeType="1"/>
            </p:cNvSpPr>
            <p:nvPr/>
          </p:nvSpPr>
          <p:spPr bwMode="auto">
            <a:xfrm>
              <a:off x="6012160" y="3068960"/>
              <a:ext cx="1584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2246" name="Line 22"/>
            <p:cNvSpPr>
              <a:spLocks noChangeShapeType="1"/>
            </p:cNvSpPr>
            <p:nvPr/>
          </p:nvSpPr>
          <p:spPr bwMode="auto">
            <a:xfrm>
              <a:off x="7524328" y="3068960"/>
              <a:ext cx="0" cy="1368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2240" name="Group 23"/>
          <p:cNvGrpSpPr>
            <a:grpSpLocks/>
          </p:cNvGrpSpPr>
          <p:nvPr/>
        </p:nvGrpSpPr>
        <p:grpSpPr bwMode="auto">
          <a:xfrm>
            <a:off x="6804025" y="3068638"/>
            <a:ext cx="792163" cy="215900"/>
            <a:chOff x="6804248" y="3068960"/>
            <a:chExt cx="792088" cy="216024"/>
          </a:xfrm>
        </p:grpSpPr>
        <p:sp>
          <p:nvSpPr>
            <p:cNvPr id="52243" name="Line 22"/>
            <p:cNvSpPr>
              <a:spLocks noChangeShapeType="1"/>
            </p:cNvSpPr>
            <p:nvPr/>
          </p:nvSpPr>
          <p:spPr bwMode="auto">
            <a:xfrm flipV="1">
              <a:off x="6804248" y="3068960"/>
              <a:ext cx="720080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2244" name="Line 22"/>
            <p:cNvSpPr>
              <a:spLocks noChangeShapeType="1"/>
            </p:cNvSpPr>
            <p:nvPr/>
          </p:nvSpPr>
          <p:spPr bwMode="auto">
            <a:xfrm>
              <a:off x="7524328" y="3068960"/>
              <a:ext cx="72008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52241" name="Oval 16"/>
          <p:cNvSpPr>
            <a:spLocks noChangeArrowheads="1"/>
          </p:cNvSpPr>
          <p:nvPr/>
        </p:nvSpPr>
        <p:spPr bwMode="auto">
          <a:xfrm>
            <a:off x="7451725" y="2997200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endParaRPr lang="nl-NL" alt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smtClean="0"/>
              <a:t>OpenGL 2D transformations 1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nl-NL" altLang="nl-NL" smtClean="0"/>
              <a:t>Internally:</a:t>
            </a:r>
          </a:p>
          <a:p>
            <a:r>
              <a:rPr lang="nl-NL" altLang="nl-NL" smtClean="0"/>
              <a:t>Coordinates are four-element row vectors</a:t>
            </a:r>
          </a:p>
          <a:p>
            <a:r>
              <a:rPr lang="nl-NL" altLang="nl-NL" smtClean="0"/>
              <a:t>Transformations are 4</a:t>
            </a:r>
            <a:r>
              <a:rPr lang="nl-NL" altLang="nl-NL" smtClean="0">
                <a:sym typeface="Symbol" pitchFamily="18" charset="2"/>
              </a:rPr>
              <a:t>4 matrices</a:t>
            </a:r>
          </a:p>
          <a:p>
            <a:pPr>
              <a:buFontTx/>
              <a:buNone/>
            </a:pPr>
            <a:endParaRPr lang="nl-NL" altLang="nl-NL" smtClean="0"/>
          </a:p>
          <a:p>
            <a:pPr>
              <a:buFontTx/>
              <a:buNone/>
            </a:pPr>
            <a:r>
              <a:rPr lang="nl-NL" altLang="nl-NL" smtClean="0"/>
              <a:t>2D trafo’s: Ignore </a:t>
            </a:r>
            <a:r>
              <a:rPr lang="nl-NL" altLang="nl-NL" i="1" smtClean="0"/>
              <a:t>z</a:t>
            </a:r>
            <a:r>
              <a:rPr lang="nl-NL" altLang="nl-NL" smtClean="0"/>
              <a:t>-coordinates, set </a:t>
            </a:r>
            <a:r>
              <a:rPr lang="nl-NL" altLang="nl-NL" i="1" smtClean="0"/>
              <a:t>z = </a:t>
            </a:r>
            <a:r>
              <a:rPr lang="nl-NL" altLang="nl-NL" smtClean="0"/>
              <a:t>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smtClean="0"/>
              <a:t>OpenGL 2D transformations 2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nl-NL" altLang="nl-NL" sz="2800" smtClean="0">
                <a:sym typeface="Symbol" pitchFamily="18" charset="2"/>
              </a:rPr>
              <a:t>OpenGL maintains two matrices:</a:t>
            </a:r>
          </a:p>
          <a:p>
            <a:r>
              <a:rPr lang="nl-NL" altLang="nl-NL" sz="2000" b="1" smtClean="0">
                <a:latin typeface="Courier New" pitchFamily="49" charset="0"/>
                <a:sym typeface="Symbol" pitchFamily="18" charset="2"/>
              </a:rPr>
              <a:t>GL_PROJECTION </a:t>
            </a:r>
          </a:p>
          <a:p>
            <a:r>
              <a:rPr lang="nl-NL" altLang="nl-NL" sz="2000" b="1" smtClean="0">
                <a:latin typeface="Courier New" pitchFamily="49" charset="0"/>
                <a:sym typeface="Symbol" pitchFamily="18" charset="2"/>
              </a:rPr>
              <a:t>GL_MODELVIEW</a:t>
            </a:r>
          </a:p>
          <a:p>
            <a:endParaRPr lang="nl-NL" altLang="nl-NL" sz="2000" b="1" smtClean="0">
              <a:latin typeface="Courier New" pitchFamily="49" charset="0"/>
              <a:sym typeface="Symbol" pitchFamily="18" charset="2"/>
            </a:endParaRPr>
          </a:p>
          <a:p>
            <a:pPr>
              <a:buFontTx/>
              <a:buNone/>
            </a:pPr>
            <a:r>
              <a:rPr lang="nl-NL" altLang="nl-NL" sz="2800" smtClean="0"/>
              <a:t>Transformations are applied to the current matrix, to be selected with:</a:t>
            </a:r>
          </a:p>
          <a:p>
            <a:r>
              <a:rPr lang="nl-NL" altLang="nl-NL" sz="2000" b="1" smtClean="0">
                <a:latin typeface="Courier New" pitchFamily="49" charset="0"/>
              </a:rPr>
              <a:t>glMatrixMode(GL_PROJECTION) </a:t>
            </a:r>
            <a:r>
              <a:rPr lang="nl-NL" altLang="nl-NL" sz="2800" smtClean="0"/>
              <a:t>or</a:t>
            </a:r>
          </a:p>
          <a:p>
            <a:r>
              <a:rPr lang="nl-NL" altLang="nl-NL" sz="2000" b="1" smtClean="0">
                <a:latin typeface="Courier New" pitchFamily="49" charset="0"/>
              </a:rPr>
              <a:t>glMatrixMode(GL_MODELVIEW)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smtClean="0"/>
              <a:t>OpenGL 2D transformations 3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4173538" cy="447198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nl-NL" altLang="nl-NL" sz="2400" smtClean="0">
                <a:sym typeface="Symbol" pitchFamily="18" charset="2"/>
              </a:rPr>
              <a:t>Initializing the matrix to </a:t>
            </a:r>
            <a:r>
              <a:rPr lang="nl-NL" altLang="nl-NL" sz="2400" b="1" smtClean="0">
                <a:sym typeface="Symbol" pitchFamily="18" charset="2"/>
              </a:rPr>
              <a:t>I</a:t>
            </a:r>
            <a:r>
              <a:rPr lang="nl-NL" altLang="nl-NL" sz="2400" smtClean="0">
                <a:sym typeface="Symbol" pitchFamily="18" charset="2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nl-NL" altLang="nl-NL" sz="1800" b="1" smtClean="0">
                <a:latin typeface="Courier New" pitchFamily="49" charset="0"/>
                <a:sym typeface="Symbol" pitchFamily="18" charset="2"/>
              </a:rPr>
              <a:t>glLoadIdentity();</a:t>
            </a:r>
          </a:p>
          <a:p>
            <a:pPr>
              <a:lnSpc>
                <a:spcPct val="90000"/>
              </a:lnSpc>
            </a:pPr>
            <a:endParaRPr lang="nl-NL" altLang="nl-NL" sz="1800" b="1" smtClean="0"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400" smtClean="0">
                <a:sym typeface="Symbol" pitchFamily="18" charset="2"/>
              </a:rPr>
              <a:t>Replace the matrix with </a:t>
            </a:r>
            <a:r>
              <a:rPr lang="nl-NL" altLang="nl-NL" sz="2400" b="1" smtClean="0">
                <a:sym typeface="Symbol" pitchFamily="18" charset="2"/>
              </a:rPr>
              <a:t>M</a:t>
            </a:r>
            <a:r>
              <a:rPr lang="nl-NL" altLang="nl-NL" sz="2400" smtClean="0">
                <a:sym typeface="Symbol" pitchFamily="18" charset="2"/>
              </a:rPr>
              <a:t>:</a:t>
            </a:r>
            <a:endParaRPr lang="nl-NL" altLang="nl-NL" sz="1800" b="1" smtClean="0"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nl-NL" altLang="nl-NL" sz="1800" b="1" smtClean="0">
                <a:latin typeface="Courier New" pitchFamily="49" charset="0"/>
                <a:sym typeface="Symbol" pitchFamily="18" charset="2"/>
              </a:rPr>
              <a:t>GLfloat M[16]; fill(M);</a:t>
            </a:r>
          </a:p>
          <a:p>
            <a:pPr>
              <a:lnSpc>
                <a:spcPct val="90000"/>
              </a:lnSpc>
            </a:pPr>
            <a:r>
              <a:rPr lang="nl-NL" altLang="nl-NL" sz="1800" b="1" smtClean="0">
                <a:latin typeface="Courier New" pitchFamily="49" charset="0"/>
                <a:sym typeface="Symbol" pitchFamily="18" charset="2"/>
              </a:rPr>
              <a:t>glLoadMatrix*(M);</a:t>
            </a:r>
          </a:p>
          <a:p>
            <a:pPr>
              <a:lnSpc>
                <a:spcPct val="90000"/>
              </a:lnSpc>
            </a:pPr>
            <a:endParaRPr lang="nl-NL" altLang="nl-NL" sz="1800" b="1" smtClean="0"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400" smtClean="0"/>
              <a:t>Matrices are specified in </a:t>
            </a:r>
            <a:r>
              <a:rPr lang="nl-NL" altLang="nl-NL" sz="2400" i="1" smtClean="0"/>
              <a:t>column-major </a:t>
            </a:r>
            <a:r>
              <a:rPr lang="nl-NL" altLang="nl-NL" sz="2400" smtClean="0"/>
              <a:t>order:</a:t>
            </a:r>
          </a:p>
          <a:p>
            <a:pPr>
              <a:lnSpc>
                <a:spcPct val="90000"/>
              </a:lnSpc>
              <a:buFontTx/>
              <a:buNone/>
            </a:pPr>
            <a:endParaRPr lang="nl-NL" altLang="nl-NL" sz="24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400" smtClean="0"/>
              <a:t>Multiply current matrix with </a:t>
            </a:r>
            <a:r>
              <a:rPr lang="nl-NL" altLang="nl-NL" sz="2400" b="1" smtClean="0"/>
              <a:t>M</a:t>
            </a:r>
            <a:r>
              <a:rPr lang="nl-NL" altLang="nl-NL" sz="2400" smtClean="0"/>
              <a:t>:</a:t>
            </a:r>
          </a:p>
          <a:p>
            <a:pPr>
              <a:lnSpc>
                <a:spcPct val="90000"/>
              </a:lnSpc>
            </a:pPr>
            <a:r>
              <a:rPr lang="nl-NL" altLang="nl-NL" sz="1800" b="1" smtClean="0">
                <a:latin typeface="Courier New" pitchFamily="49" charset="0"/>
                <a:sym typeface="Symbol" pitchFamily="18" charset="2"/>
              </a:rPr>
              <a:t>glMultMatrix*(M);</a:t>
            </a:r>
            <a:endParaRPr lang="nl-NL" altLang="nl-NL" sz="2400" smtClean="0"/>
          </a:p>
          <a:p>
            <a:pPr>
              <a:lnSpc>
                <a:spcPct val="90000"/>
              </a:lnSpc>
              <a:buFontTx/>
              <a:buNone/>
            </a:pPr>
            <a:endParaRPr lang="nl-NL" altLang="nl-NL" sz="1800" b="1" smtClean="0">
              <a:latin typeface="Courier New" pitchFamily="49" charset="0"/>
            </a:endParaRPr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4572000" y="3789363"/>
          <a:ext cx="3816350" cy="1598612"/>
        </p:xfrm>
        <a:graphic>
          <a:graphicData uri="http://schemas.openxmlformats.org/presentationml/2006/ole">
            <p:oleObj spid="_x0000_s55301" name="Equation" r:id="rId3" imgW="2032000" imgH="8509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smtClean="0"/>
              <a:t>OpenGL 2D transformations 4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558088" cy="4687888"/>
          </a:xfrm>
        </p:spPr>
        <p:txBody>
          <a:bodyPr/>
          <a:lstStyle/>
          <a:p>
            <a:pPr>
              <a:buFontTx/>
              <a:buNone/>
            </a:pPr>
            <a:r>
              <a:rPr lang="nl-NL" altLang="nl-NL" sz="2400" smtClean="0">
                <a:sym typeface="Symbol" pitchFamily="18" charset="2"/>
              </a:rPr>
              <a:t>Basic transformation functions: generate matrix and post-multiply this with current matrix.</a:t>
            </a:r>
          </a:p>
          <a:p>
            <a:pPr>
              <a:buFontTx/>
              <a:buNone/>
            </a:pPr>
            <a:endParaRPr lang="nl-NL" altLang="nl-NL" sz="2400" smtClean="0">
              <a:sym typeface="Symbol" pitchFamily="18" charset="2"/>
            </a:endParaRPr>
          </a:p>
          <a:p>
            <a:pPr>
              <a:buFontTx/>
              <a:buNone/>
            </a:pPr>
            <a:r>
              <a:rPr lang="nl-NL" altLang="nl-NL" sz="2400" smtClean="0">
                <a:sym typeface="Symbol" pitchFamily="18" charset="2"/>
              </a:rPr>
              <a:t>Translate over [tx, ty, tz]:</a:t>
            </a:r>
          </a:p>
          <a:p>
            <a:pPr>
              <a:buFontTx/>
              <a:buNone/>
            </a:pPr>
            <a:r>
              <a:rPr lang="nl-NL" altLang="nl-NL" sz="1800" b="1" smtClean="0">
                <a:latin typeface="Courier New" pitchFamily="49" charset="0"/>
                <a:sym typeface="Symbol" pitchFamily="18" charset="2"/>
              </a:rPr>
              <a:t>	glTranslate*(tx, ty, tz);</a:t>
            </a:r>
          </a:p>
          <a:p>
            <a:endParaRPr lang="nl-NL" altLang="nl-NL" sz="1800" b="1" smtClean="0">
              <a:latin typeface="Courier New" pitchFamily="49" charset="0"/>
              <a:sym typeface="Symbol" pitchFamily="18" charset="2"/>
            </a:endParaRPr>
          </a:p>
          <a:p>
            <a:pPr>
              <a:buFontTx/>
              <a:buNone/>
            </a:pPr>
            <a:r>
              <a:rPr lang="nl-NL" altLang="nl-NL" sz="2400" smtClean="0">
                <a:sym typeface="Symbol" pitchFamily="18" charset="2"/>
              </a:rPr>
              <a:t>Rotate over theta degrees (!) around axis [vx, vy, vz]:</a:t>
            </a:r>
          </a:p>
          <a:p>
            <a:pPr>
              <a:buFontTx/>
              <a:buNone/>
            </a:pPr>
            <a:r>
              <a:rPr lang="nl-NL" altLang="nl-NL" sz="1800" b="1" smtClean="0">
                <a:latin typeface="Courier New" pitchFamily="49" charset="0"/>
                <a:sym typeface="Symbol" pitchFamily="18" charset="2"/>
              </a:rPr>
              <a:t>	glRotate*(theta, vx, vy, vz);</a:t>
            </a:r>
          </a:p>
          <a:p>
            <a:pPr>
              <a:buFontTx/>
              <a:buNone/>
            </a:pPr>
            <a:endParaRPr lang="nl-NL" altLang="nl-NL" sz="1800" b="1" smtClean="0">
              <a:latin typeface="Courier New" pitchFamily="49" charset="0"/>
              <a:sym typeface="Symbol" pitchFamily="18" charset="2"/>
            </a:endParaRPr>
          </a:p>
          <a:p>
            <a:pPr>
              <a:buFontTx/>
              <a:buNone/>
            </a:pPr>
            <a:r>
              <a:rPr lang="nl-NL" altLang="nl-NL" sz="2400" smtClean="0">
                <a:sym typeface="Symbol" pitchFamily="18" charset="2"/>
              </a:rPr>
              <a:t>Scale axes with factors sx, sy, sz:</a:t>
            </a:r>
          </a:p>
          <a:p>
            <a:pPr>
              <a:buFontTx/>
              <a:buNone/>
            </a:pPr>
            <a:r>
              <a:rPr lang="nl-NL" altLang="nl-NL" sz="1800" b="1" smtClean="0">
                <a:latin typeface="Courier New" pitchFamily="49" charset="0"/>
                <a:sym typeface="Symbol" pitchFamily="18" charset="2"/>
              </a:rPr>
              <a:t>	glScale*(sx, sy, sz);</a:t>
            </a:r>
          </a:p>
          <a:p>
            <a:endParaRPr lang="nl-NL" altLang="nl-NL" sz="18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smtClean="0"/>
              <a:t>OpenGL 2D Transformations 5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78813" cy="4114800"/>
          </a:xfrm>
        </p:spPr>
        <p:txBody>
          <a:bodyPr/>
          <a:lstStyle/>
          <a:p>
            <a:pPr>
              <a:buFontTx/>
              <a:buNone/>
            </a:pPr>
            <a:r>
              <a:rPr lang="nl-NL" altLang="nl-NL" sz="2800" smtClean="0"/>
              <a:t>OpenGL maintains </a:t>
            </a:r>
            <a:r>
              <a:rPr lang="nl-NL" altLang="nl-NL" sz="2800" i="1" smtClean="0"/>
              <a:t>stacks </a:t>
            </a:r>
            <a:r>
              <a:rPr lang="nl-NL" altLang="nl-NL" sz="2800" smtClean="0"/>
              <a:t>of transformation matrices.</a:t>
            </a:r>
          </a:p>
          <a:p>
            <a:pPr>
              <a:buFontTx/>
              <a:buNone/>
            </a:pPr>
            <a:r>
              <a:rPr lang="nl-NL" altLang="nl-NL" sz="2800" smtClean="0"/>
              <a:t>Two operations:</a:t>
            </a:r>
          </a:p>
          <a:p>
            <a:r>
              <a:rPr lang="nl-NL" altLang="nl-NL" sz="2000" b="1" smtClean="0">
                <a:latin typeface="Courier New" pitchFamily="49" charset="0"/>
              </a:rPr>
              <a:t>glPushMatrix():</a:t>
            </a:r>
          </a:p>
          <a:p>
            <a:pPr lvl="1">
              <a:buFontTx/>
              <a:buNone/>
            </a:pPr>
            <a:r>
              <a:rPr lang="nl-NL" altLang="nl-NL" sz="2400" smtClean="0"/>
              <a:t>Make copy of current matrix and put that on top of the stack;</a:t>
            </a:r>
          </a:p>
          <a:p>
            <a:r>
              <a:rPr lang="nl-NL" altLang="nl-NL" sz="2000" b="1" smtClean="0">
                <a:latin typeface="Courier New" pitchFamily="49" charset="0"/>
              </a:rPr>
              <a:t>glPopMatrix():</a:t>
            </a:r>
          </a:p>
          <a:p>
            <a:pPr lvl="1">
              <a:buFontTx/>
              <a:buNone/>
            </a:pPr>
            <a:r>
              <a:rPr lang="nl-NL" altLang="nl-NL" sz="2400" smtClean="0"/>
              <a:t>Remove top element of the stack.</a:t>
            </a:r>
          </a:p>
          <a:p>
            <a:pPr>
              <a:buFontTx/>
              <a:buNone/>
            </a:pPr>
            <a:endParaRPr lang="nl-NL" altLang="nl-NL" sz="2800" smtClean="0"/>
          </a:p>
          <a:p>
            <a:pPr>
              <a:buFontTx/>
              <a:buNone/>
            </a:pPr>
            <a:r>
              <a:rPr lang="nl-NL" altLang="nl-NL" sz="2800" smtClean="0"/>
              <a:t>Handy for dealing with hierarchical models</a:t>
            </a:r>
          </a:p>
          <a:p>
            <a:pPr>
              <a:buFontTx/>
              <a:buNone/>
            </a:pPr>
            <a:r>
              <a:rPr lang="nl-NL" altLang="nl-NL" sz="2800" smtClean="0"/>
              <a:t>Handy for “undoing” transformations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20713"/>
            <a:ext cx="7772400" cy="1143000"/>
          </a:xfrm>
        </p:spPr>
        <p:txBody>
          <a:bodyPr/>
          <a:lstStyle/>
          <a:p>
            <a:r>
              <a:rPr lang="nl-NL" altLang="nl-NL" smtClean="0"/>
              <a:t>OpenGL 2D Transformations 6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smtClean="0"/>
              <a:t>Standard:</a:t>
            </a:r>
          </a:p>
          <a:p>
            <a:pPr>
              <a:lnSpc>
                <a:spcPct val="90000"/>
              </a:lnSpc>
              <a:buFontTx/>
              <a:buNone/>
            </a:pPr>
            <a:endParaRPr lang="nl-NL" altLang="nl-NL" sz="20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 smtClean="0">
                <a:latin typeface="Courier New" pitchFamily="49" charset="0"/>
              </a:rPr>
              <a:t>glRotate(10, 1, 2, 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 smtClean="0">
                <a:latin typeface="Courier New" pitchFamily="49" charset="0"/>
              </a:rPr>
              <a:t>glScale(2, 1, 0.5);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 smtClean="0">
                <a:latin typeface="Courier New" pitchFamily="49" charset="0"/>
              </a:rPr>
              <a:t>glTranslate(1, 2, 3);</a:t>
            </a:r>
          </a:p>
          <a:p>
            <a:pPr>
              <a:lnSpc>
                <a:spcPct val="90000"/>
              </a:lnSpc>
              <a:buFontTx/>
              <a:buNone/>
            </a:pPr>
            <a:endParaRPr lang="nl-NL" altLang="nl-NL" sz="20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 smtClean="0">
                <a:latin typeface="Courier New" pitchFamily="49" charset="0"/>
              </a:rPr>
              <a:t>glutWireCube(1);</a:t>
            </a:r>
          </a:p>
          <a:p>
            <a:pPr>
              <a:lnSpc>
                <a:spcPct val="90000"/>
              </a:lnSpc>
              <a:buFontTx/>
              <a:buNone/>
            </a:pPr>
            <a:endParaRPr lang="nl-NL" altLang="nl-NL" sz="20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 smtClean="0">
                <a:latin typeface="Courier New" pitchFamily="49" charset="0"/>
              </a:rPr>
              <a:t>glTranslate(</a:t>
            </a:r>
            <a:r>
              <a:rPr lang="nl-NL" altLang="nl-NL" sz="2000" b="1" smtClean="0">
                <a:latin typeface="Courier New" pitchFamily="49" charset="0"/>
                <a:sym typeface="Symbol" pitchFamily="18" charset="2"/>
              </a:rPr>
              <a:t></a:t>
            </a:r>
            <a:r>
              <a:rPr lang="nl-NL" altLang="nl-NL" sz="2000" b="1" smtClean="0">
                <a:latin typeface="Courier New" pitchFamily="49" charset="0"/>
              </a:rPr>
              <a:t>1, </a:t>
            </a:r>
            <a:r>
              <a:rPr lang="nl-NL" altLang="nl-NL" sz="2000" b="1" smtClean="0">
                <a:latin typeface="Courier New" pitchFamily="49" charset="0"/>
                <a:sym typeface="Symbol" pitchFamily="18" charset="2"/>
              </a:rPr>
              <a:t></a:t>
            </a:r>
            <a:r>
              <a:rPr lang="nl-NL" altLang="nl-NL" sz="2000" b="1" smtClean="0">
                <a:latin typeface="Courier New" pitchFamily="49" charset="0"/>
              </a:rPr>
              <a:t>2, </a:t>
            </a:r>
            <a:r>
              <a:rPr lang="nl-NL" altLang="nl-NL" sz="2000" b="1" smtClean="0">
                <a:latin typeface="Courier New" pitchFamily="49" charset="0"/>
                <a:sym typeface="Symbol" pitchFamily="18" charset="2"/>
              </a:rPr>
              <a:t></a:t>
            </a:r>
            <a:r>
              <a:rPr lang="nl-NL" altLang="nl-NL" sz="2000" b="1" smtClean="0">
                <a:latin typeface="Courier New" pitchFamily="49" charset="0"/>
              </a:rPr>
              <a:t>3);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 smtClean="0">
                <a:latin typeface="Courier New" pitchFamily="49" charset="0"/>
              </a:rPr>
              <a:t>glScale(0.5, 1, 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 smtClean="0">
                <a:latin typeface="Courier New" pitchFamily="49" charset="0"/>
              </a:rPr>
              <a:t>glRotate(</a:t>
            </a:r>
            <a:r>
              <a:rPr lang="nl-NL" altLang="nl-NL" sz="2000" b="1" smtClean="0">
                <a:latin typeface="Courier New" pitchFamily="49" charset="0"/>
                <a:sym typeface="Symbol" pitchFamily="18" charset="2"/>
              </a:rPr>
              <a:t></a:t>
            </a:r>
            <a:r>
              <a:rPr lang="nl-NL" altLang="nl-NL" sz="2000" b="1" smtClean="0">
                <a:latin typeface="Courier New" pitchFamily="49" charset="0"/>
              </a:rPr>
              <a:t>10, 1, 2, 0);</a:t>
            </a:r>
          </a:p>
          <a:p>
            <a:pPr>
              <a:lnSpc>
                <a:spcPct val="90000"/>
              </a:lnSpc>
              <a:buFontTx/>
              <a:buNone/>
            </a:pPr>
            <a:endParaRPr lang="nl-NL" altLang="nl-NL" sz="2000" b="1" smtClean="0">
              <a:latin typeface="Courier New" pitchFamily="49" charset="0"/>
            </a:endParaRPr>
          </a:p>
        </p:txBody>
      </p:sp>
      <p:sp>
        <p:nvSpPr>
          <p:cNvPr id="58372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003800" y="1989138"/>
            <a:ext cx="38100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smtClean="0"/>
              <a:t>Using the stack:</a:t>
            </a:r>
          </a:p>
          <a:p>
            <a:pPr>
              <a:lnSpc>
                <a:spcPct val="90000"/>
              </a:lnSpc>
              <a:buFontTx/>
              <a:buNone/>
            </a:pPr>
            <a:endParaRPr lang="nl-NL" altLang="nl-NL" sz="20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 smtClean="0">
                <a:latin typeface="Courier New" pitchFamily="49" charset="0"/>
              </a:rPr>
              <a:t>glPushMatrix();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 smtClean="0">
                <a:latin typeface="Courier New" pitchFamily="49" charset="0"/>
              </a:rPr>
              <a:t>glRotate(10, 1, 2, 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 smtClean="0">
                <a:latin typeface="Courier New" pitchFamily="49" charset="0"/>
              </a:rPr>
              <a:t>glScale(2, 1, 0.5);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 smtClean="0">
                <a:latin typeface="Courier New" pitchFamily="49" charset="0"/>
              </a:rPr>
              <a:t>glTranslate(1, 2, 3);</a:t>
            </a:r>
          </a:p>
          <a:p>
            <a:pPr>
              <a:lnSpc>
                <a:spcPct val="90000"/>
              </a:lnSpc>
              <a:buFontTx/>
              <a:buNone/>
            </a:pPr>
            <a:endParaRPr lang="nl-NL" altLang="nl-NL" sz="20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 smtClean="0">
                <a:latin typeface="Courier New" pitchFamily="49" charset="0"/>
              </a:rPr>
              <a:t>glutWireCube(1);</a:t>
            </a:r>
          </a:p>
          <a:p>
            <a:pPr>
              <a:lnSpc>
                <a:spcPct val="90000"/>
              </a:lnSpc>
              <a:buFontTx/>
              <a:buNone/>
            </a:pPr>
            <a:endParaRPr lang="nl-NL" altLang="nl-NL" sz="20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 smtClean="0">
                <a:latin typeface="Courier New" pitchFamily="49" charset="0"/>
              </a:rPr>
              <a:t>glPopMatrix();</a:t>
            </a:r>
          </a:p>
          <a:p>
            <a:pPr>
              <a:lnSpc>
                <a:spcPct val="90000"/>
              </a:lnSpc>
              <a:buFontTx/>
              <a:buNone/>
            </a:pPr>
            <a:endParaRPr lang="nl-NL" altLang="nl-NL" sz="2000" smtClean="0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611188" y="4581525"/>
            <a:ext cx="3816350" cy="1223963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5003800" y="4941888"/>
            <a:ext cx="2305050" cy="503237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3635375" y="6165850"/>
            <a:ext cx="27305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nl-NL" altLang="nl-NL">
                <a:solidFill>
                  <a:srgbClr val="FF3300"/>
                </a:solidFill>
              </a:rPr>
              <a:t>Undo transformation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 flipH="1" flipV="1">
            <a:off x="2987675" y="5876925"/>
            <a:ext cx="576263" cy="3587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 flipV="1">
            <a:off x="5724525" y="5589588"/>
            <a:ext cx="215900" cy="5746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6300788" y="5589588"/>
            <a:ext cx="2697162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nl-NL" altLang="nl-NL">
                <a:solidFill>
                  <a:srgbClr val="FF3300"/>
                </a:solidFill>
              </a:rPr>
              <a:t>Shorter, more robust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animBg="1"/>
      <p:bldP spid="51207" grpId="0" animBg="1"/>
      <p:bldP spid="51208" grpId="0"/>
      <p:bldP spid="51209" grpId="0" animBg="1"/>
      <p:bldP spid="51210" grpId="0" animBg="1"/>
      <p:bldP spid="512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nl-NL" smtClean="0"/>
              <a:t>2D transformations summarized</a:t>
            </a:r>
            <a:endParaRPr lang="en-GB" altLang="nl-NL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667000"/>
          </a:xfrm>
        </p:spPr>
        <p:txBody>
          <a:bodyPr/>
          <a:lstStyle/>
          <a:p>
            <a:pPr marL="609600" indent="-609600" eaLnBrk="1" hangingPunct="1">
              <a:buFontTx/>
              <a:buChar char="-"/>
            </a:pPr>
            <a:r>
              <a:rPr lang="en-GB" altLang="nl-NL" sz="2800" smtClean="0"/>
              <a:t>Transformations: modeling, viewing, animation;</a:t>
            </a:r>
          </a:p>
          <a:p>
            <a:pPr marL="609600" indent="-609600" eaLnBrk="1" hangingPunct="1">
              <a:buFontTx/>
              <a:buChar char="-"/>
            </a:pPr>
            <a:r>
              <a:rPr lang="en-GB" altLang="nl-NL" sz="2800" smtClean="0"/>
              <a:t>Several kinds of transformations;</a:t>
            </a:r>
          </a:p>
          <a:p>
            <a:pPr marL="609600" indent="-609600" eaLnBrk="1" hangingPunct="1">
              <a:buFontTx/>
              <a:buChar char="-"/>
            </a:pPr>
            <a:r>
              <a:rPr lang="en-GB" altLang="nl-NL" sz="2800" smtClean="0"/>
              <a:t>Homogeneous co</a:t>
            </a:r>
            <a:r>
              <a:rPr lang="en-US" altLang="nl-NL" sz="2800" smtClean="0">
                <a:cs typeface="Times New Roman" pitchFamily="18" charset="0"/>
              </a:rPr>
              <a:t>ordinates;</a:t>
            </a:r>
          </a:p>
          <a:p>
            <a:pPr marL="609600" indent="-609600" eaLnBrk="1" hangingPunct="1">
              <a:buFontTx/>
              <a:buChar char="-"/>
            </a:pPr>
            <a:r>
              <a:rPr lang="en-US" altLang="nl-NL" sz="2800" smtClean="0">
                <a:cs typeface="Times New Roman" pitchFamily="18" charset="0"/>
              </a:rPr>
              <a:t>Combine transformations using matrix multiplication.</a:t>
            </a:r>
          </a:p>
          <a:p>
            <a:pPr marL="609600" indent="-609600" eaLnBrk="1" hangingPunct="1">
              <a:buFontTx/>
              <a:buNone/>
            </a:pPr>
            <a:endParaRPr lang="en-GB" altLang="nl-NL" sz="2800" smtClean="0"/>
          </a:p>
          <a:p>
            <a:pPr marL="609600" indent="-609600" eaLnBrk="1" hangingPunct="1">
              <a:buFontTx/>
              <a:buNone/>
            </a:pPr>
            <a:r>
              <a:rPr lang="en-GB" altLang="nl-NL" sz="2800" smtClean="0"/>
              <a:t>Up to 3D!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reeform 17"/>
          <p:cNvSpPr>
            <a:spLocks/>
          </p:cNvSpPr>
          <p:nvPr/>
        </p:nvSpPr>
        <p:spPr bwMode="auto">
          <a:xfrm>
            <a:off x="6486525" y="3632200"/>
            <a:ext cx="676275" cy="606425"/>
          </a:xfrm>
          <a:custGeom>
            <a:avLst/>
            <a:gdLst>
              <a:gd name="T0" fmla="*/ 2147483647 w 426"/>
              <a:gd name="T1" fmla="*/ 0 h 382"/>
              <a:gd name="T2" fmla="*/ 0 w 426"/>
              <a:gd name="T3" fmla="*/ 2147483647 h 382"/>
              <a:gd name="T4" fmla="*/ 2147483647 w 426"/>
              <a:gd name="T5" fmla="*/ 2147483647 h 382"/>
              <a:gd name="T6" fmla="*/ 2147483647 w 426"/>
              <a:gd name="T7" fmla="*/ 0 h 382"/>
              <a:gd name="T8" fmla="*/ 0 60000 65536"/>
              <a:gd name="T9" fmla="*/ 0 60000 65536"/>
              <a:gd name="T10" fmla="*/ 0 60000 65536"/>
              <a:gd name="T11" fmla="*/ 0 60000 65536"/>
              <a:gd name="T12" fmla="*/ 0 w 426"/>
              <a:gd name="T13" fmla="*/ 0 h 382"/>
              <a:gd name="T14" fmla="*/ 426 w 426"/>
              <a:gd name="T15" fmla="*/ 382 h 3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6" h="382">
                <a:moveTo>
                  <a:pt x="156" y="0"/>
                </a:moveTo>
                <a:lnTo>
                  <a:pt x="0" y="382"/>
                </a:lnTo>
                <a:lnTo>
                  <a:pt x="426" y="352"/>
                </a:lnTo>
                <a:lnTo>
                  <a:pt x="156" y="0"/>
                </a:lnTo>
                <a:close/>
              </a:path>
            </a:pathLst>
          </a:cu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NL" smtClean="0"/>
              <a:t>Translation polygon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4196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nl-NL" smtClean="0"/>
              <a:t>Translate polygon:</a:t>
            </a:r>
          </a:p>
          <a:p>
            <a:pPr eaLnBrk="1" hangingPunct="1">
              <a:buFontTx/>
              <a:buNone/>
            </a:pPr>
            <a:r>
              <a:rPr lang="en-GB" altLang="nl-NL" smtClean="0"/>
              <a:t>Apply the same operation on all points.</a:t>
            </a:r>
          </a:p>
          <a:p>
            <a:pPr eaLnBrk="1" hangingPunct="1">
              <a:buFontTx/>
              <a:buNone/>
            </a:pPr>
            <a:r>
              <a:rPr lang="en-GB" altLang="nl-NL" smtClean="0"/>
              <a:t>Works always, for all transformations of objects defined as a set of points.</a:t>
            </a:r>
          </a:p>
        </p:txBody>
      </p:sp>
      <p:grpSp>
        <p:nvGrpSpPr>
          <p:cNvPr id="7173" name="Group 4"/>
          <p:cNvGrpSpPr>
            <a:grpSpLocks/>
          </p:cNvGrpSpPr>
          <p:nvPr/>
        </p:nvGrpSpPr>
        <p:grpSpPr bwMode="auto">
          <a:xfrm>
            <a:off x="6019800" y="2209800"/>
            <a:ext cx="2284413" cy="2209800"/>
            <a:chOff x="3695" y="2352"/>
            <a:chExt cx="1056" cy="960"/>
          </a:xfrm>
        </p:grpSpPr>
        <p:sp>
          <p:nvSpPr>
            <p:cNvPr id="7189" name="Line 5"/>
            <p:cNvSpPr>
              <a:spLocks noChangeShapeType="1"/>
            </p:cNvSpPr>
            <p:nvPr/>
          </p:nvSpPr>
          <p:spPr bwMode="auto">
            <a:xfrm>
              <a:off x="3695" y="33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90" name="Line 6"/>
            <p:cNvSpPr>
              <a:spLocks noChangeShapeType="1"/>
            </p:cNvSpPr>
            <p:nvPr/>
          </p:nvSpPr>
          <p:spPr bwMode="auto">
            <a:xfrm flipV="1">
              <a:off x="3695" y="2352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7986713" y="3962400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x</a:t>
            </a:r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6019800" y="1981200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y</a:t>
            </a:r>
          </a:p>
        </p:txBody>
      </p:sp>
      <p:sp>
        <p:nvSpPr>
          <p:cNvPr id="7176" name="Oval 9"/>
          <p:cNvSpPr>
            <a:spLocks noChangeArrowheads="1"/>
          </p:cNvSpPr>
          <p:nvPr/>
        </p:nvSpPr>
        <p:spPr bwMode="auto">
          <a:xfrm>
            <a:off x="6705600" y="3581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7177" name="Text Box 11"/>
          <p:cNvSpPr txBox="1">
            <a:spLocks noChangeArrowheads="1"/>
          </p:cNvSpPr>
          <p:nvPr/>
        </p:nvSpPr>
        <p:spPr bwMode="auto">
          <a:xfrm>
            <a:off x="6858000" y="29718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nl-NL" b="1"/>
              <a:t>T</a:t>
            </a:r>
            <a:endParaRPr lang="en-GB" altLang="nl-NL" b="1"/>
          </a:p>
        </p:txBody>
      </p:sp>
      <p:sp>
        <p:nvSpPr>
          <p:cNvPr id="7178" name="Line 12"/>
          <p:cNvSpPr>
            <a:spLocks noChangeShapeType="1"/>
          </p:cNvSpPr>
          <p:nvPr/>
        </p:nvSpPr>
        <p:spPr bwMode="auto">
          <a:xfrm flipV="1">
            <a:off x="6781800" y="3124200"/>
            <a:ext cx="990600" cy="4572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9" name="Oval 13"/>
          <p:cNvSpPr>
            <a:spLocks noChangeArrowheads="1"/>
          </p:cNvSpPr>
          <p:nvPr/>
        </p:nvSpPr>
        <p:spPr bwMode="auto">
          <a:xfrm>
            <a:off x="7772400" y="3048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7181" name="Oval 18"/>
          <p:cNvSpPr>
            <a:spLocks noChangeArrowheads="1"/>
          </p:cNvSpPr>
          <p:nvPr/>
        </p:nvSpPr>
        <p:spPr bwMode="auto">
          <a:xfrm>
            <a:off x="6451600" y="41783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7182" name="Oval 19"/>
          <p:cNvSpPr>
            <a:spLocks noChangeArrowheads="1"/>
          </p:cNvSpPr>
          <p:nvPr/>
        </p:nvSpPr>
        <p:spPr bwMode="auto">
          <a:xfrm>
            <a:off x="7118350" y="41465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7183" name="Freeform 20"/>
          <p:cNvSpPr>
            <a:spLocks/>
          </p:cNvSpPr>
          <p:nvPr/>
        </p:nvSpPr>
        <p:spPr bwMode="auto">
          <a:xfrm>
            <a:off x="7553325" y="3105150"/>
            <a:ext cx="676275" cy="606425"/>
          </a:xfrm>
          <a:custGeom>
            <a:avLst/>
            <a:gdLst>
              <a:gd name="T0" fmla="*/ 2147483647 w 426"/>
              <a:gd name="T1" fmla="*/ 0 h 382"/>
              <a:gd name="T2" fmla="*/ 0 w 426"/>
              <a:gd name="T3" fmla="*/ 2147483647 h 382"/>
              <a:gd name="T4" fmla="*/ 2147483647 w 426"/>
              <a:gd name="T5" fmla="*/ 2147483647 h 382"/>
              <a:gd name="T6" fmla="*/ 2147483647 w 426"/>
              <a:gd name="T7" fmla="*/ 0 h 382"/>
              <a:gd name="T8" fmla="*/ 0 60000 65536"/>
              <a:gd name="T9" fmla="*/ 0 60000 65536"/>
              <a:gd name="T10" fmla="*/ 0 60000 65536"/>
              <a:gd name="T11" fmla="*/ 0 60000 65536"/>
              <a:gd name="T12" fmla="*/ 0 w 426"/>
              <a:gd name="T13" fmla="*/ 0 h 382"/>
              <a:gd name="T14" fmla="*/ 426 w 426"/>
              <a:gd name="T15" fmla="*/ 382 h 3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6" h="382">
                <a:moveTo>
                  <a:pt x="156" y="0"/>
                </a:moveTo>
                <a:lnTo>
                  <a:pt x="0" y="382"/>
                </a:lnTo>
                <a:lnTo>
                  <a:pt x="426" y="352"/>
                </a:lnTo>
                <a:lnTo>
                  <a:pt x="156" y="0"/>
                </a:lnTo>
                <a:close/>
              </a:path>
            </a:pathLst>
          </a:cu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184" name="Oval 21"/>
          <p:cNvSpPr>
            <a:spLocks noChangeArrowheads="1"/>
          </p:cNvSpPr>
          <p:nvPr/>
        </p:nvSpPr>
        <p:spPr bwMode="auto">
          <a:xfrm>
            <a:off x="7772400" y="30543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7185" name="Oval 22"/>
          <p:cNvSpPr>
            <a:spLocks noChangeArrowheads="1"/>
          </p:cNvSpPr>
          <p:nvPr/>
        </p:nvSpPr>
        <p:spPr bwMode="auto">
          <a:xfrm>
            <a:off x="7518400" y="36512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7186" name="Oval 23"/>
          <p:cNvSpPr>
            <a:spLocks noChangeArrowheads="1"/>
          </p:cNvSpPr>
          <p:nvPr/>
        </p:nvSpPr>
        <p:spPr bwMode="auto">
          <a:xfrm>
            <a:off x="8185150" y="36195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7187" name="Line 24"/>
          <p:cNvSpPr>
            <a:spLocks noChangeShapeType="1"/>
          </p:cNvSpPr>
          <p:nvPr/>
        </p:nvSpPr>
        <p:spPr bwMode="auto">
          <a:xfrm flipV="1">
            <a:off x="6489700" y="3714750"/>
            <a:ext cx="1047750" cy="476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8" name="Line 25"/>
          <p:cNvSpPr>
            <a:spLocks noChangeShapeType="1"/>
          </p:cNvSpPr>
          <p:nvPr/>
        </p:nvSpPr>
        <p:spPr bwMode="auto">
          <a:xfrm flipV="1">
            <a:off x="7156450" y="3689350"/>
            <a:ext cx="1041400" cy="488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 smtClean="0"/>
              <a:t>Rotation</a:t>
            </a:r>
            <a:endParaRPr lang="en-GB" altLang="nl-NL" smtClean="0"/>
          </a:p>
        </p:txBody>
      </p:sp>
      <p:grpSp>
        <p:nvGrpSpPr>
          <p:cNvPr id="8195" name="Group 4"/>
          <p:cNvGrpSpPr>
            <a:grpSpLocks/>
          </p:cNvGrpSpPr>
          <p:nvPr/>
        </p:nvGrpSpPr>
        <p:grpSpPr bwMode="auto">
          <a:xfrm>
            <a:off x="6019800" y="2209800"/>
            <a:ext cx="2284413" cy="2209800"/>
            <a:chOff x="3695" y="2352"/>
            <a:chExt cx="1056" cy="960"/>
          </a:xfrm>
        </p:grpSpPr>
        <p:sp>
          <p:nvSpPr>
            <p:cNvPr id="8214" name="Line 5"/>
            <p:cNvSpPr>
              <a:spLocks noChangeShapeType="1"/>
            </p:cNvSpPr>
            <p:nvPr/>
          </p:nvSpPr>
          <p:spPr bwMode="auto">
            <a:xfrm>
              <a:off x="3695" y="33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15" name="Line 6"/>
            <p:cNvSpPr>
              <a:spLocks noChangeShapeType="1"/>
            </p:cNvSpPr>
            <p:nvPr/>
          </p:nvSpPr>
          <p:spPr bwMode="auto">
            <a:xfrm flipV="1">
              <a:off x="3695" y="2352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196" name="Text Box 7"/>
          <p:cNvSpPr txBox="1">
            <a:spLocks noChangeArrowheads="1"/>
          </p:cNvSpPr>
          <p:nvPr/>
        </p:nvSpPr>
        <p:spPr bwMode="auto">
          <a:xfrm>
            <a:off x="7986713" y="3962400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x</a:t>
            </a:r>
          </a:p>
        </p:txBody>
      </p:sp>
      <p:sp>
        <p:nvSpPr>
          <p:cNvPr id="8197" name="Text Box 8"/>
          <p:cNvSpPr txBox="1">
            <a:spLocks noChangeArrowheads="1"/>
          </p:cNvSpPr>
          <p:nvPr/>
        </p:nvSpPr>
        <p:spPr bwMode="auto">
          <a:xfrm>
            <a:off x="6019800" y="1981200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y</a:t>
            </a:r>
          </a:p>
        </p:txBody>
      </p:sp>
      <p:sp>
        <p:nvSpPr>
          <p:cNvPr id="8198" name="Oval 9"/>
          <p:cNvSpPr>
            <a:spLocks noChangeArrowheads="1"/>
          </p:cNvSpPr>
          <p:nvPr/>
        </p:nvSpPr>
        <p:spPr bwMode="auto">
          <a:xfrm>
            <a:off x="6705600" y="3581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8199" name="Text Box 10"/>
          <p:cNvSpPr txBox="1">
            <a:spLocks noChangeArrowheads="1"/>
          </p:cNvSpPr>
          <p:nvPr/>
        </p:nvSpPr>
        <p:spPr bwMode="auto">
          <a:xfrm>
            <a:off x="6705600" y="3505200"/>
            <a:ext cx="446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b="1"/>
              <a:t> P</a:t>
            </a:r>
          </a:p>
        </p:txBody>
      </p:sp>
      <p:sp>
        <p:nvSpPr>
          <p:cNvPr id="8200" name="Line 14"/>
          <p:cNvSpPr>
            <a:spLocks noChangeShapeType="1"/>
          </p:cNvSpPr>
          <p:nvPr/>
        </p:nvSpPr>
        <p:spPr bwMode="auto">
          <a:xfrm flipV="1">
            <a:off x="6019800" y="3581400"/>
            <a:ext cx="762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202" name="Group 19"/>
          <p:cNvGrpSpPr>
            <a:grpSpLocks/>
          </p:cNvGrpSpPr>
          <p:nvPr/>
        </p:nvGrpSpPr>
        <p:grpSpPr bwMode="auto">
          <a:xfrm>
            <a:off x="6019800" y="2209800"/>
            <a:ext cx="2284413" cy="2209800"/>
            <a:chOff x="3695" y="2352"/>
            <a:chExt cx="1056" cy="960"/>
          </a:xfrm>
        </p:grpSpPr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>
              <a:off x="3695" y="33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13" name="Line 21"/>
            <p:cNvSpPr>
              <a:spLocks noChangeShapeType="1"/>
            </p:cNvSpPr>
            <p:nvPr/>
          </p:nvSpPr>
          <p:spPr bwMode="auto">
            <a:xfrm flipV="1">
              <a:off x="3695" y="2352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203" name="Text Box 22"/>
          <p:cNvSpPr txBox="1">
            <a:spLocks noChangeArrowheads="1"/>
          </p:cNvSpPr>
          <p:nvPr/>
        </p:nvSpPr>
        <p:spPr bwMode="auto">
          <a:xfrm>
            <a:off x="7986713" y="3962400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x</a:t>
            </a:r>
          </a:p>
        </p:txBody>
      </p:sp>
      <p:sp>
        <p:nvSpPr>
          <p:cNvPr id="8204" name="Text Box 23"/>
          <p:cNvSpPr txBox="1">
            <a:spLocks noChangeArrowheads="1"/>
          </p:cNvSpPr>
          <p:nvPr/>
        </p:nvSpPr>
        <p:spPr bwMode="auto">
          <a:xfrm>
            <a:off x="6019800" y="1981200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y</a:t>
            </a:r>
          </a:p>
        </p:txBody>
      </p:sp>
      <p:sp>
        <p:nvSpPr>
          <p:cNvPr id="8205" name="Oval 24"/>
          <p:cNvSpPr>
            <a:spLocks noChangeArrowheads="1"/>
          </p:cNvSpPr>
          <p:nvPr/>
        </p:nvSpPr>
        <p:spPr bwMode="auto">
          <a:xfrm>
            <a:off x="6705600" y="3581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8206" name="Arc 32"/>
          <p:cNvSpPr>
            <a:spLocks/>
          </p:cNvSpPr>
          <p:nvPr/>
        </p:nvSpPr>
        <p:spPr bwMode="auto">
          <a:xfrm flipV="1">
            <a:off x="6019800" y="3413125"/>
            <a:ext cx="717550" cy="1082675"/>
          </a:xfrm>
          <a:custGeom>
            <a:avLst/>
            <a:gdLst>
              <a:gd name="T0" fmla="*/ 2147483647 w 13555"/>
              <a:gd name="T1" fmla="*/ 2147483647 h 20451"/>
              <a:gd name="T2" fmla="*/ 2147483647 w 13555"/>
              <a:gd name="T3" fmla="*/ 2147483647 h 20451"/>
              <a:gd name="T4" fmla="*/ 0 w 13555"/>
              <a:gd name="T5" fmla="*/ 0 h 20451"/>
              <a:gd name="T6" fmla="*/ 0 60000 65536"/>
              <a:gd name="T7" fmla="*/ 0 60000 65536"/>
              <a:gd name="T8" fmla="*/ 0 60000 65536"/>
              <a:gd name="T9" fmla="*/ 0 w 13555"/>
              <a:gd name="T10" fmla="*/ 0 h 20451"/>
              <a:gd name="T11" fmla="*/ 13555 w 13555"/>
              <a:gd name="T12" fmla="*/ 20451 h 204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555" h="20451" fill="none" extrusionOk="0">
                <a:moveTo>
                  <a:pt x="13555" y="16817"/>
                </a:moveTo>
                <a:cubicBezTo>
                  <a:pt x="11583" y="18406"/>
                  <a:pt x="9348" y="19636"/>
                  <a:pt x="6951" y="20451"/>
                </a:cubicBezTo>
              </a:path>
              <a:path w="13555" h="20451" stroke="0" extrusionOk="0">
                <a:moveTo>
                  <a:pt x="13555" y="16817"/>
                </a:moveTo>
                <a:cubicBezTo>
                  <a:pt x="11583" y="18406"/>
                  <a:pt x="9348" y="19636"/>
                  <a:pt x="6951" y="20451"/>
                </a:cubicBezTo>
                <a:lnTo>
                  <a:pt x="0" y="0"/>
                </a:lnTo>
                <a:lnTo>
                  <a:pt x="13555" y="16817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07" name="Oval 33"/>
          <p:cNvSpPr>
            <a:spLocks noChangeArrowheads="1"/>
          </p:cNvSpPr>
          <p:nvPr/>
        </p:nvSpPr>
        <p:spPr bwMode="auto">
          <a:xfrm>
            <a:off x="6324600" y="3352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8208" name="Line 34"/>
          <p:cNvSpPr>
            <a:spLocks noChangeShapeType="1"/>
          </p:cNvSpPr>
          <p:nvPr/>
        </p:nvSpPr>
        <p:spPr bwMode="auto">
          <a:xfrm flipV="1">
            <a:off x="6019800" y="3276600"/>
            <a:ext cx="381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9" name="Text Box 35"/>
          <p:cNvSpPr txBox="1">
            <a:spLocks noChangeArrowheads="1"/>
          </p:cNvSpPr>
          <p:nvPr/>
        </p:nvSpPr>
        <p:spPr bwMode="auto">
          <a:xfrm>
            <a:off x="6081713" y="2955925"/>
            <a:ext cx="4714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b="1"/>
              <a:t>P’</a:t>
            </a:r>
          </a:p>
        </p:txBody>
      </p:sp>
      <p:sp>
        <p:nvSpPr>
          <p:cNvPr id="8210" name="Text Box 36"/>
          <p:cNvSpPr txBox="1">
            <a:spLocks noChangeArrowheads="1"/>
          </p:cNvSpPr>
          <p:nvPr/>
        </p:nvSpPr>
        <p:spPr bwMode="auto">
          <a:xfrm>
            <a:off x="6248400" y="34290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nl-NL">
                <a:latin typeface="Symbol" pitchFamily="18" charset="2"/>
              </a:rPr>
              <a:t>a</a:t>
            </a:r>
            <a:endParaRPr lang="en-GB" altLang="nl-NL">
              <a:latin typeface="Symbol" pitchFamily="18" charset="2"/>
            </a:endParaRPr>
          </a:p>
        </p:txBody>
      </p:sp>
      <p:graphicFrame>
        <p:nvGraphicFramePr>
          <p:cNvPr id="8211" name="Object 24"/>
          <p:cNvGraphicFramePr>
            <a:graphicFrameLocks noChangeAspect="1"/>
          </p:cNvGraphicFramePr>
          <p:nvPr/>
        </p:nvGraphicFramePr>
        <p:xfrm>
          <a:off x="684213" y="2060575"/>
          <a:ext cx="6502400" cy="3889375"/>
        </p:xfrm>
        <a:graphic>
          <a:graphicData uri="http://schemas.openxmlformats.org/presentationml/2006/ole">
            <p:oleObj spid="_x0000_s8211" name="Equation" r:id="rId3" imgW="2463800" imgH="1473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 smtClean="0"/>
              <a:t>Rotation around a point </a:t>
            </a:r>
            <a:r>
              <a:rPr lang="en-US" altLang="nl-NL" b="1" smtClean="0"/>
              <a:t>Q</a:t>
            </a:r>
            <a:r>
              <a:rPr lang="en-US" altLang="nl-NL" smtClean="0"/>
              <a:t> </a:t>
            </a:r>
            <a:endParaRPr lang="en-GB" altLang="nl-NL" smtClean="0"/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6019800" y="2209800"/>
            <a:ext cx="2284413" cy="2209800"/>
            <a:chOff x="3695" y="2352"/>
            <a:chExt cx="1056" cy="960"/>
          </a:xfrm>
        </p:grpSpPr>
        <p:sp>
          <p:nvSpPr>
            <p:cNvPr id="9243" name="Line 4"/>
            <p:cNvSpPr>
              <a:spLocks noChangeShapeType="1"/>
            </p:cNvSpPr>
            <p:nvPr/>
          </p:nvSpPr>
          <p:spPr bwMode="auto">
            <a:xfrm>
              <a:off x="3695" y="33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44" name="Line 5"/>
            <p:cNvSpPr>
              <a:spLocks noChangeShapeType="1"/>
            </p:cNvSpPr>
            <p:nvPr/>
          </p:nvSpPr>
          <p:spPr bwMode="auto">
            <a:xfrm flipV="1">
              <a:off x="3695" y="2352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7986713" y="3962400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x</a:t>
            </a:r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6019800" y="1981200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y</a:t>
            </a:r>
          </a:p>
        </p:txBody>
      </p:sp>
      <p:sp>
        <p:nvSpPr>
          <p:cNvPr id="9222" name="Oval 8"/>
          <p:cNvSpPr>
            <a:spLocks noChangeArrowheads="1"/>
          </p:cNvSpPr>
          <p:nvPr/>
        </p:nvSpPr>
        <p:spPr bwMode="auto">
          <a:xfrm>
            <a:off x="7543800" y="306387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9223" name="Text Box 9"/>
          <p:cNvSpPr txBox="1">
            <a:spLocks noChangeArrowheads="1"/>
          </p:cNvSpPr>
          <p:nvPr/>
        </p:nvSpPr>
        <p:spPr bwMode="auto">
          <a:xfrm>
            <a:off x="7543800" y="2987675"/>
            <a:ext cx="446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b="1"/>
              <a:t> P</a:t>
            </a:r>
          </a:p>
        </p:txBody>
      </p:sp>
      <p:sp>
        <p:nvSpPr>
          <p:cNvPr id="9224" name="Line 10"/>
          <p:cNvSpPr>
            <a:spLocks noChangeShapeType="1"/>
          </p:cNvSpPr>
          <p:nvPr/>
        </p:nvSpPr>
        <p:spPr bwMode="auto">
          <a:xfrm flipV="1">
            <a:off x="6858000" y="3011488"/>
            <a:ext cx="795338" cy="890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226" name="Group 13"/>
          <p:cNvGrpSpPr>
            <a:grpSpLocks/>
          </p:cNvGrpSpPr>
          <p:nvPr/>
        </p:nvGrpSpPr>
        <p:grpSpPr bwMode="auto">
          <a:xfrm>
            <a:off x="6019800" y="2209800"/>
            <a:ext cx="2284413" cy="2209800"/>
            <a:chOff x="3695" y="2352"/>
            <a:chExt cx="1056" cy="960"/>
          </a:xfrm>
        </p:grpSpPr>
        <p:sp>
          <p:nvSpPr>
            <p:cNvPr id="9241" name="Line 14"/>
            <p:cNvSpPr>
              <a:spLocks noChangeShapeType="1"/>
            </p:cNvSpPr>
            <p:nvPr/>
          </p:nvSpPr>
          <p:spPr bwMode="auto">
            <a:xfrm>
              <a:off x="3695" y="33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42" name="Line 15"/>
            <p:cNvSpPr>
              <a:spLocks noChangeShapeType="1"/>
            </p:cNvSpPr>
            <p:nvPr/>
          </p:nvSpPr>
          <p:spPr bwMode="auto">
            <a:xfrm flipV="1">
              <a:off x="3695" y="2352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227" name="Text Box 16"/>
          <p:cNvSpPr txBox="1">
            <a:spLocks noChangeArrowheads="1"/>
          </p:cNvSpPr>
          <p:nvPr/>
        </p:nvSpPr>
        <p:spPr bwMode="auto">
          <a:xfrm>
            <a:off x="7986713" y="3962400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x</a:t>
            </a:r>
          </a:p>
        </p:txBody>
      </p:sp>
      <p:sp>
        <p:nvSpPr>
          <p:cNvPr id="9228" name="Text Box 17"/>
          <p:cNvSpPr txBox="1">
            <a:spLocks noChangeArrowheads="1"/>
          </p:cNvSpPr>
          <p:nvPr/>
        </p:nvSpPr>
        <p:spPr bwMode="auto">
          <a:xfrm>
            <a:off x="6019800" y="1981200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y</a:t>
            </a:r>
          </a:p>
        </p:txBody>
      </p:sp>
      <p:sp>
        <p:nvSpPr>
          <p:cNvPr id="9229" name="Oval 18"/>
          <p:cNvSpPr>
            <a:spLocks noChangeArrowheads="1"/>
          </p:cNvSpPr>
          <p:nvPr/>
        </p:nvSpPr>
        <p:spPr bwMode="auto">
          <a:xfrm>
            <a:off x="7543800" y="306387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9230" name="Arc 19"/>
          <p:cNvSpPr>
            <a:spLocks/>
          </p:cNvSpPr>
          <p:nvPr/>
        </p:nvSpPr>
        <p:spPr bwMode="auto">
          <a:xfrm flipV="1">
            <a:off x="6858000" y="2895600"/>
            <a:ext cx="717550" cy="1082675"/>
          </a:xfrm>
          <a:custGeom>
            <a:avLst/>
            <a:gdLst>
              <a:gd name="T0" fmla="*/ 2147483647 w 13555"/>
              <a:gd name="T1" fmla="*/ 2147483647 h 20451"/>
              <a:gd name="T2" fmla="*/ 2147483647 w 13555"/>
              <a:gd name="T3" fmla="*/ 2147483647 h 20451"/>
              <a:gd name="T4" fmla="*/ 0 w 13555"/>
              <a:gd name="T5" fmla="*/ 0 h 20451"/>
              <a:gd name="T6" fmla="*/ 0 60000 65536"/>
              <a:gd name="T7" fmla="*/ 0 60000 65536"/>
              <a:gd name="T8" fmla="*/ 0 60000 65536"/>
              <a:gd name="T9" fmla="*/ 0 w 13555"/>
              <a:gd name="T10" fmla="*/ 0 h 20451"/>
              <a:gd name="T11" fmla="*/ 13555 w 13555"/>
              <a:gd name="T12" fmla="*/ 20451 h 204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555" h="20451" fill="none" extrusionOk="0">
                <a:moveTo>
                  <a:pt x="13555" y="16817"/>
                </a:moveTo>
                <a:cubicBezTo>
                  <a:pt x="11583" y="18406"/>
                  <a:pt x="9348" y="19636"/>
                  <a:pt x="6951" y="20451"/>
                </a:cubicBezTo>
              </a:path>
              <a:path w="13555" h="20451" stroke="0" extrusionOk="0">
                <a:moveTo>
                  <a:pt x="13555" y="16817"/>
                </a:moveTo>
                <a:cubicBezTo>
                  <a:pt x="11583" y="18406"/>
                  <a:pt x="9348" y="19636"/>
                  <a:pt x="6951" y="20451"/>
                </a:cubicBezTo>
                <a:lnTo>
                  <a:pt x="0" y="0"/>
                </a:lnTo>
                <a:lnTo>
                  <a:pt x="13555" y="16817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31" name="Oval 20"/>
          <p:cNvSpPr>
            <a:spLocks noChangeArrowheads="1"/>
          </p:cNvSpPr>
          <p:nvPr/>
        </p:nvSpPr>
        <p:spPr bwMode="auto">
          <a:xfrm>
            <a:off x="7162800" y="283527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9232" name="Line 21"/>
          <p:cNvSpPr>
            <a:spLocks noChangeShapeType="1"/>
          </p:cNvSpPr>
          <p:nvPr/>
        </p:nvSpPr>
        <p:spPr bwMode="auto">
          <a:xfrm flipV="1">
            <a:off x="6858000" y="2759075"/>
            <a:ext cx="381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33" name="Text Box 22"/>
          <p:cNvSpPr txBox="1">
            <a:spLocks noChangeArrowheads="1"/>
          </p:cNvSpPr>
          <p:nvPr/>
        </p:nvSpPr>
        <p:spPr bwMode="auto">
          <a:xfrm>
            <a:off x="6919913" y="2438400"/>
            <a:ext cx="4714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b="1"/>
              <a:t>P’</a:t>
            </a:r>
          </a:p>
        </p:txBody>
      </p:sp>
      <p:sp>
        <p:nvSpPr>
          <p:cNvPr id="9234" name="Text Box 23"/>
          <p:cNvSpPr txBox="1">
            <a:spLocks noChangeArrowheads="1"/>
          </p:cNvSpPr>
          <p:nvPr/>
        </p:nvSpPr>
        <p:spPr bwMode="auto">
          <a:xfrm>
            <a:off x="7086600" y="2911475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nl-NL">
                <a:latin typeface="Symbol" pitchFamily="18" charset="2"/>
              </a:rPr>
              <a:t>a</a:t>
            </a:r>
            <a:endParaRPr lang="en-GB" altLang="nl-NL">
              <a:latin typeface="Symbol" pitchFamily="18" charset="2"/>
            </a:endParaRPr>
          </a:p>
        </p:txBody>
      </p:sp>
      <p:sp>
        <p:nvSpPr>
          <p:cNvPr id="9235" name="Oval 41"/>
          <p:cNvSpPr>
            <a:spLocks noChangeArrowheads="1"/>
          </p:cNvSpPr>
          <p:nvPr/>
        </p:nvSpPr>
        <p:spPr bwMode="auto">
          <a:xfrm>
            <a:off x="6815138" y="38592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9236" name="Line 42"/>
          <p:cNvSpPr>
            <a:spLocks noChangeShapeType="1"/>
          </p:cNvSpPr>
          <p:nvPr/>
        </p:nvSpPr>
        <p:spPr bwMode="auto">
          <a:xfrm flipV="1">
            <a:off x="6019800" y="38862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37" name="Text Box 43"/>
          <p:cNvSpPr txBox="1">
            <a:spLocks noChangeArrowheads="1"/>
          </p:cNvSpPr>
          <p:nvPr/>
        </p:nvSpPr>
        <p:spPr bwMode="auto">
          <a:xfrm>
            <a:off x="6858000" y="3733800"/>
            <a:ext cx="420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b="1"/>
              <a:t>Q</a:t>
            </a:r>
          </a:p>
        </p:txBody>
      </p:sp>
      <p:sp>
        <p:nvSpPr>
          <p:cNvPr id="9238" name="Text Box 44"/>
          <p:cNvSpPr txBox="1">
            <a:spLocks noChangeArrowheads="1"/>
          </p:cNvSpPr>
          <p:nvPr/>
        </p:nvSpPr>
        <p:spPr bwMode="auto">
          <a:xfrm>
            <a:off x="7086600" y="3352800"/>
            <a:ext cx="8493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b="1"/>
              <a:t> P</a:t>
            </a:r>
            <a:r>
              <a:rPr lang="en-GB" altLang="nl-NL" b="1">
                <a:sym typeface="Symbol" pitchFamily="18" charset="2"/>
              </a:rPr>
              <a:t></a:t>
            </a:r>
            <a:r>
              <a:rPr lang="en-GB" altLang="nl-NL" b="1"/>
              <a:t>Q</a:t>
            </a:r>
          </a:p>
        </p:txBody>
      </p:sp>
      <p:graphicFrame>
        <p:nvGraphicFramePr>
          <p:cNvPr id="9239" name="Object 29"/>
          <p:cNvGraphicFramePr>
            <a:graphicFrameLocks noChangeAspect="1"/>
          </p:cNvGraphicFramePr>
          <p:nvPr/>
        </p:nvGraphicFramePr>
        <p:xfrm>
          <a:off x="684213" y="1844675"/>
          <a:ext cx="3887787" cy="1908175"/>
        </p:xfrm>
        <a:graphic>
          <a:graphicData uri="http://schemas.openxmlformats.org/presentationml/2006/ole">
            <p:oleObj spid="_x0000_s9239" name="Equation" r:id="rId3" imgW="1346200" imgH="660400" progId="Equation.3">
              <p:embed/>
            </p:oleObj>
          </a:graphicData>
        </a:graphic>
      </p:graphicFrame>
      <p:graphicFrame>
        <p:nvGraphicFramePr>
          <p:cNvPr id="9240" name="Object 30"/>
          <p:cNvGraphicFramePr>
            <a:graphicFrameLocks noChangeAspect="1"/>
          </p:cNvGraphicFramePr>
          <p:nvPr/>
        </p:nvGraphicFramePr>
        <p:xfrm>
          <a:off x="611188" y="4005263"/>
          <a:ext cx="6611937" cy="1800225"/>
        </p:xfrm>
        <a:graphic>
          <a:graphicData uri="http://schemas.openxmlformats.org/presentationml/2006/ole">
            <p:oleObj spid="_x0000_s9240" name="Equation" r:id="rId4" imgW="2425700" imgH="660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nl-NL" smtClean="0"/>
              <a:t>Schale with factor </a:t>
            </a:r>
            <a:r>
              <a:rPr lang="en-GB" altLang="nl-NL" i="1" smtClean="0"/>
              <a:t>s</a:t>
            </a:r>
            <a:r>
              <a:rPr lang="en-GB" altLang="nl-NL" i="1" baseline="-25000" smtClean="0"/>
              <a:t>x</a:t>
            </a:r>
            <a:r>
              <a:rPr lang="en-GB" altLang="nl-NL" i="1" smtClean="0"/>
              <a:t> </a:t>
            </a:r>
            <a:r>
              <a:rPr lang="en-GB" altLang="nl-NL" smtClean="0"/>
              <a:t>and</a:t>
            </a:r>
            <a:r>
              <a:rPr lang="en-GB" altLang="nl-NL" i="1" smtClean="0"/>
              <a:t> s</a:t>
            </a:r>
            <a:r>
              <a:rPr lang="en-GB" altLang="nl-NL" i="1" baseline="-25000" smtClean="0"/>
              <a:t>y</a:t>
            </a:r>
            <a:r>
              <a:rPr lang="en-GB" altLang="nl-NL" smtClean="0"/>
              <a:t>:</a:t>
            </a:r>
          </a:p>
          <a:p>
            <a:pPr eaLnBrk="1" hangingPunct="1">
              <a:buFontTx/>
              <a:buNone/>
            </a:pPr>
            <a:r>
              <a:rPr lang="en-GB" altLang="nl-NL" i="1" smtClean="0"/>
              <a:t>      x’= s</a:t>
            </a:r>
            <a:r>
              <a:rPr lang="en-GB" altLang="nl-NL" i="1" baseline="-25000" smtClean="0"/>
              <a:t>x</a:t>
            </a:r>
            <a:r>
              <a:rPr lang="en-GB" altLang="nl-NL" i="1" smtClean="0"/>
              <a:t> x</a:t>
            </a:r>
            <a:r>
              <a:rPr lang="en-GB" altLang="nl-NL" smtClean="0"/>
              <a:t>,  </a:t>
            </a:r>
            <a:r>
              <a:rPr lang="en-GB" altLang="nl-NL" i="1" smtClean="0"/>
              <a:t>y’= s</a:t>
            </a:r>
            <a:r>
              <a:rPr lang="en-GB" altLang="nl-NL" i="1" baseline="-25000" smtClean="0"/>
              <a:t>y</a:t>
            </a:r>
            <a:r>
              <a:rPr lang="en-GB" altLang="nl-NL" i="1" smtClean="0"/>
              <a:t> y</a:t>
            </a:r>
            <a:endParaRPr lang="en-GB" altLang="nl-NL" smtClean="0"/>
          </a:p>
          <a:p>
            <a:pPr eaLnBrk="1" hangingPunct="1">
              <a:buFontTx/>
              <a:buNone/>
            </a:pPr>
            <a:r>
              <a:rPr lang="en-GB" altLang="nl-NL" smtClean="0"/>
              <a:t>or</a:t>
            </a:r>
          </a:p>
        </p:txBody>
      </p:sp>
      <p:graphicFrame>
        <p:nvGraphicFramePr>
          <p:cNvPr id="10243" name="Object 28"/>
          <p:cNvGraphicFramePr>
            <a:graphicFrameLocks noChangeAspect="1"/>
          </p:cNvGraphicFramePr>
          <p:nvPr/>
        </p:nvGraphicFramePr>
        <p:xfrm>
          <a:off x="684213" y="4005263"/>
          <a:ext cx="5400675" cy="1733550"/>
        </p:xfrm>
        <a:graphic>
          <a:graphicData uri="http://schemas.openxmlformats.org/presentationml/2006/ole">
            <p:oleObj spid="_x0000_s10243" name="Equation" r:id="rId3" imgW="2057400" imgH="660400" progId="Equation.3">
              <p:embed/>
            </p:oleObj>
          </a:graphicData>
        </a:graphic>
      </p:graphicFrame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 smtClean="0"/>
              <a:t>Scaling</a:t>
            </a:r>
            <a:endParaRPr lang="en-GB" altLang="nl-NL" smtClean="0"/>
          </a:p>
        </p:txBody>
      </p:sp>
      <p:grpSp>
        <p:nvGrpSpPr>
          <p:cNvPr id="10245" name="Group 4"/>
          <p:cNvGrpSpPr>
            <a:grpSpLocks/>
          </p:cNvGrpSpPr>
          <p:nvPr/>
        </p:nvGrpSpPr>
        <p:grpSpPr bwMode="auto">
          <a:xfrm>
            <a:off x="6019800" y="2209800"/>
            <a:ext cx="2284413" cy="2209800"/>
            <a:chOff x="3695" y="2352"/>
            <a:chExt cx="1056" cy="960"/>
          </a:xfrm>
        </p:grpSpPr>
        <p:sp>
          <p:nvSpPr>
            <p:cNvPr id="10265" name="Line 5"/>
            <p:cNvSpPr>
              <a:spLocks noChangeShapeType="1"/>
            </p:cNvSpPr>
            <p:nvPr/>
          </p:nvSpPr>
          <p:spPr bwMode="auto">
            <a:xfrm>
              <a:off x="3695" y="33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66" name="Line 6"/>
            <p:cNvSpPr>
              <a:spLocks noChangeShapeType="1"/>
            </p:cNvSpPr>
            <p:nvPr/>
          </p:nvSpPr>
          <p:spPr bwMode="auto">
            <a:xfrm flipV="1">
              <a:off x="3695" y="2352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7986713" y="3962400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x</a:t>
            </a:r>
          </a:p>
        </p:txBody>
      </p:sp>
      <p:sp>
        <p:nvSpPr>
          <p:cNvPr id="10247" name="Text Box 8"/>
          <p:cNvSpPr txBox="1">
            <a:spLocks noChangeArrowheads="1"/>
          </p:cNvSpPr>
          <p:nvPr/>
        </p:nvSpPr>
        <p:spPr bwMode="auto">
          <a:xfrm>
            <a:off x="6019800" y="1981200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y</a:t>
            </a:r>
          </a:p>
        </p:txBody>
      </p:sp>
      <p:sp>
        <p:nvSpPr>
          <p:cNvPr id="10248" name="Oval 9"/>
          <p:cNvSpPr>
            <a:spLocks noChangeArrowheads="1"/>
          </p:cNvSpPr>
          <p:nvPr/>
        </p:nvSpPr>
        <p:spPr bwMode="auto">
          <a:xfrm>
            <a:off x="6705600" y="3581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10249" name="Text Box 10"/>
          <p:cNvSpPr txBox="1">
            <a:spLocks noChangeArrowheads="1"/>
          </p:cNvSpPr>
          <p:nvPr/>
        </p:nvSpPr>
        <p:spPr bwMode="auto">
          <a:xfrm>
            <a:off x="6400800" y="3200400"/>
            <a:ext cx="446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b="1"/>
              <a:t> P</a:t>
            </a:r>
          </a:p>
        </p:txBody>
      </p:sp>
      <p:sp>
        <p:nvSpPr>
          <p:cNvPr id="10250" name="Line 14"/>
          <p:cNvSpPr>
            <a:spLocks noChangeShapeType="1"/>
          </p:cNvSpPr>
          <p:nvPr/>
        </p:nvSpPr>
        <p:spPr bwMode="auto">
          <a:xfrm flipV="1">
            <a:off x="6019800" y="2895600"/>
            <a:ext cx="1385888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2" name="Text Box 21"/>
          <p:cNvSpPr txBox="1">
            <a:spLocks noChangeArrowheads="1"/>
          </p:cNvSpPr>
          <p:nvPr/>
        </p:nvSpPr>
        <p:spPr bwMode="auto">
          <a:xfrm>
            <a:off x="7986713" y="3962400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i="1"/>
              <a:t>x</a:t>
            </a:r>
          </a:p>
        </p:txBody>
      </p:sp>
      <p:sp>
        <p:nvSpPr>
          <p:cNvPr id="10253" name="Oval 23"/>
          <p:cNvSpPr>
            <a:spLocks noChangeArrowheads="1"/>
          </p:cNvSpPr>
          <p:nvPr/>
        </p:nvSpPr>
        <p:spPr bwMode="auto">
          <a:xfrm>
            <a:off x="6705600" y="3581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10254" name="Oval 24"/>
          <p:cNvSpPr>
            <a:spLocks noChangeArrowheads="1"/>
          </p:cNvSpPr>
          <p:nvPr/>
        </p:nvSpPr>
        <p:spPr bwMode="auto">
          <a:xfrm>
            <a:off x="7348538" y="2871788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10255" name="Text Box 30"/>
          <p:cNvSpPr txBox="1">
            <a:spLocks noChangeArrowheads="1"/>
          </p:cNvSpPr>
          <p:nvPr/>
        </p:nvSpPr>
        <p:spPr bwMode="auto">
          <a:xfrm>
            <a:off x="7391400" y="2590800"/>
            <a:ext cx="4714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b="1"/>
              <a:t>P’</a:t>
            </a:r>
          </a:p>
        </p:txBody>
      </p:sp>
      <p:sp>
        <p:nvSpPr>
          <p:cNvPr id="10256" name="Line 40"/>
          <p:cNvSpPr>
            <a:spLocks noChangeShapeType="1"/>
          </p:cNvSpPr>
          <p:nvPr/>
        </p:nvSpPr>
        <p:spPr bwMode="auto">
          <a:xfrm flipV="1">
            <a:off x="6005513" y="3886200"/>
            <a:ext cx="1385887" cy="531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7" name="Oval 41"/>
          <p:cNvSpPr>
            <a:spLocks noChangeArrowheads="1"/>
          </p:cNvSpPr>
          <p:nvPr/>
        </p:nvSpPr>
        <p:spPr bwMode="auto">
          <a:xfrm>
            <a:off x="7343775" y="3862388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10258" name="Text Box 42"/>
          <p:cNvSpPr txBox="1">
            <a:spLocks noChangeArrowheads="1"/>
          </p:cNvSpPr>
          <p:nvPr/>
        </p:nvSpPr>
        <p:spPr bwMode="auto">
          <a:xfrm>
            <a:off x="7391400" y="3581400"/>
            <a:ext cx="5222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b="1"/>
              <a:t>Q’</a:t>
            </a:r>
          </a:p>
        </p:txBody>
      </p:sp>
      <p:sp>
        <p:nvSpPr>
          <p:cNvPr id="10259" name="Oval 43"/>
          <p:cNvSpPr>
            <a:spLocks noChangeArrowheads="1"/>
          </p:cNvSpPr>
          <p:nvPr/>
        </p:nvSpPr>
        <p:spPr bwMode="auto">
          <a:xfrm>
            <a:off x="6713538" y="409892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10260" name="Text Box 44"/>
          <p:cNvSpPr txBox="1">
            <a:spLocks noChangeArrowheads="1"/>
          </p:cNvSpPr>
          <p:nvPr/>
        </p:nvSpPr>
        <p:spPr bwMode="auto">
          <a:xfrm>
            <a:off x="6781800" y="3962400"/>
            <a:ext cx="420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nl-NL" b="1"/>
              <a:t>Q</a:t>
            </a:r>
          </a:p>
        </p:txBody>
      </p:sp>
      <p:sp>
        <p:nvSpPr>
          <p:cNvPr id="10261" name="Oval 45"/>
          <p:cNvSpPr>
            <a:spLocks noChangeArrowheads="1"/>
          </p:cNvSpPr>
          <p:nvPr/>
        </p:nvSpPr>
        <p:spPr bwMode="auto">
          <a:xfrm>
            <a:off x="6713538" y="409892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nl-NL" altLang="nl-NL"/>
          </a:p>
        </p:txBody>
      </p:sp>
      <p:sp>
        <p:nvSpPr>
          <p:cNvPr id="10262" name="Line 46"/>
          <p:cNvSpPr>
            <a:spLocks noChangeShapeType="1"/>
          </p:cNvSpPr>
          <p:nvPr/>
        </p:nvSpPr>
        <p:spPr bwMode="auto">
          <a:xfrm flipV="1">
            <a:off x="6751638" y="361156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63" name="Line 47"/>
          <p:cNvSpPr>
            <a:spLocks noChangeShapeType="1"/>
          </p:cNvSpPr>
          <p:nvPr/>
        </p:nvSpPr>
        <p:spPr bwMode="auto">
          <a:xfrm flipV="1">
            <a:off x="7388225" y="2895600"/>
            <a:ext cx="3175" cy="993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4" name="Line 48"/>
          <p:cNvSpPr>
            <a:spLocks noChangeShapeType="1"/>
          </p:cNvSpPr>
          <p:nvPr/>
        </p:nvSpPr>
        <p:spPr bwMode="auto">
          <a:xfrm flipV="1">
            <a:off x="6813550" y="3429000"/>
            <a:ext cx="501650" cy="4508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noFill/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7494</TotalTime>
  <Words>1570</Words>
  <Application>Microsoft Office PowerPoint</Application>
  <PresentationFormat>On-screen Show (4:3)</PresentationFormat>
  <Paragraphs>439</Paragraphs>
  <Slides>57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Times New Roman</vt:lpstr>
      <vt:lpstr>Arial</vt:lpstr>
      <vt:lpstr>Calibri</vt:lpstr>
      <vt:lpstr>Symbol</vt:lpstr>
      <vt:lpstr>Courier New</vt:lpstr>
      <vt:lpstr>Default Design</vt:lpstr>
      <vt:lpstr>Microsoft Equation 3.0</vt:lpstr>
      <vt:lpstr>2D transformations</vt:lpstr>
      <vt:lpstr>Overview</vt:lpstr>
      <vt:lpstr>Transformations</vt:lpstr>
      <vt:lpstr>Why transformation?</vt:lpstr>
      <vt:lpstr>Translation</vt:lpstr>
      <vt:lpstr>Translation polygon</vt:lpstr>
      <vt:lpstr>Rotation</vt:lpstr>
      <vt:lpstr>Rotation around a point Q </vt:lpstr>
      <vt:lpstr>Scaling</vt:lpstr>
      <vt:lpstr>Scaling with respect to a point F</vt:lpstr>
      <vt:lpstr>Transformations</vt:lpstr>
      <vt:lpstr>Transformations…</vt:lpstr>
      <vt:lpstr>Homogeneous coordinates 1</vt:lpstr>
      <vt:lpstr>Homogeneous coordinaten 2</vt:lpstr>
      <vt:lpstr>Translation matrix</vt:lpstr>
      <vt:lpstr>Rotation matrix</vt:lpstr>
      <vt:lpstr>Scaling matrix</vt:lpstr>
      <vt:lpstr>Inverse transformations</vt:lpstr>
      <vt:lpstr>Combining transformations 1</vt:lpstr>
      <vt:lpstr>Combining transformations 2</vt:lpstr>
      <vt:lpstr>Combining transformations 3</vt:lpstr>
      <vt:lpstr>Rotation around a point 1</vt:lpstr>
      <vt:lpstr>Rotation around a point 2</vt:lpstr>
      <vt:lpstr>Rotation around point 3</vt:lpstr>
      <vt:lpstr>Rotation around point 4</vt:lpstr>
      <vt:lpstr>Scaling w.r.t. point 1</vt:lpstr>
      <vt:lpstr>Scaling w.r.t.point 2</vt:lpstr>
      <vt:lpstr>Scaling w.r.t.point 3</vt:lpstr>
      <vt:lpstr>Scale in other directions 1</vt:lpstr>
      <vt:lpstr>Scale in other directions 2</vt:lpstr>
      <vt:lpstr>Scale in other directions 3</vt:lpstr>
      <vt:lpstr>Order of transformations 1</vt:lpstr>
      <vt:lpstr>Order of transformations 2</vt:lpstr>
      <vt:lpstr>Order of transformations 3</vt:lpstr>
      <vt:lpstr>Order of transformations 4</vt:lpstr>
      <vt:lpstr>Matrices in general</vt:lpstr>
      <vt:lpstr>Direct construction of matrix</vt:lpstr>
      <vt:lpstr>Direct construction of matrix</vt:lpstr>
      <vt:lpstr>Rigid body transformation</vt:lpstr>
      <vt:lpstr>Other 2D transformations</vt:lpstr>
      <vt:lpstr>Reflection over axis</vt:lpstr>
      <vt:lpstr>Reflect over origin</vt:lpstr>
      <vt:lpstr>Shear</vt:lpstr>
      <vt:lpstr>Transformations coordinates</vt:lpstr>
      <vt:lpstr>Transformations coordinates</vt:lpstr>
      <vt:lpstr>Transformations coordinates</vt:lpstr>
      <vt:lpstr>Transformations coordinates</vt:lpstr>
      <vt:lpstr>Transformations coordinates</vt:lpstr>
      <vt:lpstr>Transformations coordinates</vt:lpstr>
      <vt:lpstr>Transformations coordinates</vt:lpstr>
      <vt:lpstr>OpenGL 2D transformations 1</vt:lpstr>
      <vt:lpstr>OpenGL 2D transformations 2</vt:lpstr>
      <vt:lpstr>OpenGL 2D transformations 3</vt:lpstr>
      <vt:lpstr>OpenGL 2D transformations 4</vt:lpstr>
      <vt:lpstr>OpenGL 2D Transformations 5</vt:lpstr>
      <vt:lpstr>OpenGL 2D Transformations 6</vt:lpstr>
      <vt:lpstr>2D transformations summarized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van Wijk</dc:creator>
  <cp:lastModifiedBy>mgm</cp:lastModifiedBy>
  <cp:revision>83</cp:revision>
  <dcterms:created xsi:type="dcterms:W3CDTF">1601-01-01T00:00:00Z</dcterms:created>
  <dcterms:modified xsi:type="dcterms:W3CDTF">2021-09-29T08:27:24Z</dcterms:modified>
</cp:coreProperties>
</file>