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8" r:id="rId2"/>
    <p:sldId id="296" r:id="rId3"/>
    <p:sldId id="259" r:id="rId4"/>
    <p:sldId id="260" r:id="rId5"/>
    <p:sldId id="262" r:id="rId6"/>
    <p:sldId id="263" r:id="rId7"/>
    <p:sldId id="264" r:id="rId8"/>
    <p:sldId id="265" r:id="rId9"/>
    <p:sldId id="267" r:id="rId10"/>
    <p:sldId id="266" r:id="rId11"/>
    <p:sldId id="269" r:id="rId12"/>
    <p:sldId id="270" r:id="rId13"/>
    <p:sldId id="271" r:id="rId14"/>
    <p:sldId id="268" r:id="rId15"/>
    <p:sldId id="297" r:id="rId16"/>
    <p:sldId id="301" r:id="rId17"/>
    <p:sldId id="286" r:id="rId18"/>
    <p:sldId id="287" r:id="rId19"/>
    <p:sldId id="288" r:id="rId20"/>
    <p:sldId id="289" r:id="rId21"/>
    <p:sldId id="290" r:id="rId22"/>
    <p:sldId id="299" r:id="rId23"/>
    <p:sldId id="302" r:id="rId24"/>
    <p:sldId id="300" r:id="rId25"/>
    <p:sldId id="292" r:id="rId26"/>
    <p:sldId id="293" r:id="rId27"/>
    <p:sldId id="294" r:id="rId28"/>
    <p:sldId id="295" r:id="rId29"/>
    <p:sldId id="303" r:id="rId30"/>
    <p:sldId id="304" r:id="rId31"/>
    <p:sldId id="306" r:id="rId32"/>
    <p:sldId id="307" r:id="rId33"/>
    <p:sldId id="308" r:id="rId34"/>
    <p:sldId id="313" r:id="rId35"/>
    <p:sldId id="314" r:id="rId36"/>
    <p:sldId id="309" r:id="rId37"/>
    <p:sldId id="310" r:id="rId38"/>
    <p:sldId id="311" r:id="rId39"/>
    <p:sldId id="274" r:id="rId40"/>
    <p:sldId id="312" r:id="rId41"/>
    <p:sldId id="278" r:id="rId42"/>
    <p:sldId id="279" r:id="rId43"/>
    <p:sldId id="282" r:id="rId44"/>
    <p:sldId id="284" r:id="rId45"/>
    <p:sldId id="28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52" autoAdjust="0"/>
  </p:normalViewPr>
  <p:slideViewPr>
    <p:cSldViewPr>
      <p:cViewPr varScale="1">
        <p:scale>
          <a:sx n="95" d="100"/>
          <a:sy n="95" d="100"/>
        </p:scale>
        <p:origin x="-1090" y="-72"/>
      </p:cViewPr>
      <p:guideLst>
        <p:guide orient="horz" pos="2160"/>
        <p:guide pos="2880"/>
      </p:guideLst>
    </p:cSldViewPr>
  </p:slideViewPr>
  <p:outlineViewPr>
    <p:cViewPr>
      <p:scale>
        <a:sx n="33" d="100"/>
        <a:sy n="33" d="100"/>
      </p:scale>
      <p:origin x="0" y="6283"/>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82DA1-1EE8-4990-895B-F2FB71E733B4}" type="datetimeFigureOut">
              <a:rPr lang="en-IN" smtClean="0"/>
              <a:t>26-08-2021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76F0E6-1DE2-4AC1-A46F-C10ADF14D0AC}" type="slidenum">
              <a:rPr lang="en-IN" smtClean="0"/>
              <a:t>‹#›</a:t>
            </a:fld>
            <a:endParaRPr lang="en-IN"/>
          </a:p>
        </p:txBody>
      </p:sp>
    </p:spTree>
    <p:extLst>
      <p:ext uri="{BB962C8B-B14F-4D97-AF65-F5344CB8AC3E}">
        <p14:creationId xmlns:p14="http://schemas.microsoft.com/office/powerpoint/2010/main" val="1901356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704B25-FFD6-4EF9-90BA-5DF3C9A41BE4}" type="slidenum">
              <a:rPr lang="en-IN" smtClean="0"/>
              <a:t>1</a:t>
            </a:fld>
            <a:endParaRPr lang="en-IN"/>
          </a:p>
        </p:txBody>
      </p:sp>
    </p:spTree>
    <p:extLst>
      <p:ext uri="{BB962C8B-B14F-4D97-AF65-F5344CB8AC3E}">
        <p14:creationId xmlns:p14="http://schemas.microsoft.com/office/powerpoint/2010/main" val="1986980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376F0E6-1DE2-4AC1-A46F-C10ADF14D0AC}" type="slidenum">
              <a:rPr lang="en-IN" smtClean="0"/>
              <a:t>31</a:t>
            </a:fld>
            <a:endParaRPr lang="en-IN"/>
          </a:p>
        </p:txBody>
      </p:sp>
    </p:spTree>
    <p:extLst>
      <p:ext uri="{BB962C8B-B14F-4D97-AF65-F5344CB8AC3E}">
        <p14:creationId xmlns:p14="http://schemas.microsoft.com/office/powerpoint/2010/main" val="269666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376F0E6-1DE2-4AC1-A46F-C10ADF14D0AC}" type="slidenum">
              <a:rPr lang="en-IN" smtClean="0"/>
              <a:t>37</a:t>
            </a:fld>
            <a:endParaRPr lang="en-IN"/>
          </a:p>
        </p:txBody>
      </p:sp>
    </p:spTree>
    <p:extLst>
      <p:ext uri="{BB962C8B-B14F-4D97-AF65-F5344CB8AC3E}">
        <p14:creationId xmlns:p14="http://schemas.microsoft.com/office/powerpoint/2010/main" val="212846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082330A-A770-49BE-902E-911811C31841}" type="datetimeFigureOut">
              <a:rPr lang="en-IN" smtClean="0"/>
              <a:t>26-08-2021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16295-66BC-4D22-B57A-009AFBB5714B}" type="slidenum">
              <a:rPr lang="en-IN" smtClean="0"/>
              <a:t>‹#›</a:t>
            </a:fld>
            <a:endParaRPr lang="en-IN"/>
          </a:p>
        </p:txBody>
      </p:sp>
    </p:spTree>
    <p:extLst>
      <p:ext uri="{BB962C8B-B14F-4D97-AF65-F5344CB8AC3E}">
        <p14:creationId xmlns:p14="http://schemas.microsoft.com/office/powerpoint/2010/main" val="381851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82330A-A770-49BE-902E-911811C31841}" type="datetimeFigureOut">
              <a:rPr lang="en-IN" smtClean="0"/>
              <a:t>26-08-2021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16295-66BC-4D22-B57A-009AFBB5714B}" type="slidenum">
              <a:rPr lang="en-IN" smtClean="0"/>
              <a:t>‹#›</a:t>
            </a:fld>
            <a:endParaRPr lang="en-IN"/>
          </a:p>
        </p:txBody>
      </p:sp>
    </p:spTree>
    <p:extLst>
      <p:ext uri="{BB962C8B-B14F-4D97-AF65-F5344CB8AC3E}">
        <p14:creationId xmlns:p14="http://schemas.microsoft.com/office/powerpoint/2010/main" val="2102244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82330A-A770-49BE-902E-911811C31841}" type="datetimeFigureOut">
              <a:rPr lang="en-IN" smtClean="0"/>
              <a:t>26-08-2021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16295-66BC-4D22-B57A-009AFBB5714B}" type="slidenum">
              <a:rPr lang="en-IN" smtClean="0"/>
              <a:t>‹#›</a:t>
            </a:fld>
            <a:endParaRPr lang="en-IN"/>
          </a:p>
        </p:txBody>
      </p:sp>
    </p:spTree>
    <p:extLst>
      <p:ext uri="{BB962C8B-B14F-4D97-AF65-F5344CB8AC3E}">
        <p14:creationId xmlns:p14="http://schemas.microsoft.com/office/powerpoint/2010/main" val="140821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82330A-A770-49BE-902E-911811C31841}" type="datetimeFigureOut">
              <a:rPr lang="en-IN" smtClean="0"/>
              <a:t>26-08-2021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16295-66BC-4D22-B57A-009AFBB5714B}" type="slidenum">
              <a:rPr lang="en-IN" smtClean="0"/>
              <a:t>‹#›</a:t>
            </a:fld>
            <a:endParaRPr lang="en-IN"/>
          </a:p>
        </p:txBody>
      </p:sp>
    </p:spTree>
    <p:extLst>
      <p:ext uri="{BB962C8B-B14F-4D97-AF65-F5344CB8AC3E}">
        <p14:creationId xmlns:p14="http://schemas.microsoft.com/office/powerpoint/2010/main" val="402601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2330A-A770-49BE-902E-911811C31841}" type="datetimeFigureOut">
              <a:rPr lang="en-IN" smtClean="0"/>
              <a:t>26-08-2021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16295-66BC-4D22-B57A-009AFBB5714B}" type="slidenum">
              <a:rPr lang="en-IN" smtClean="0"/>
              <a:t>‹#›</a:t>
            </a:fld>
            <a:endParaRPr lang="en-IN"/>
          </a:p>
        </p:txBody>
      </p:sp>
    </p:spTree>
    <p:extLst>
      <p:ext uri="{BB962C8B-B14F-4D97-AF65-F5344CB8AC3E}">
        <p14:creationId xmlns:p14="http://schemas.microsoft.com/office/powerpoint/2010/main" val="295173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082330A-A770-49BE-902E-911811C31841}" type="datetimeFigureOut">
              <a:rPr lang="en-IN" smtClean="0"/>
              <a:t>26-08-2021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16295-66BC-4D22-B57A-009AFBB5714B}" type="slidenum">
              <a:rPr lang="en-IN" smtClean="0"/>
              <a:t>‹#›</a:t>
            </a:fld>
            <a:endParaRPr lang="en-IN"/>
          </a:p>
        </p:txBody>
      </p:sp>
    </p:spTree>
    <p:extLst>
      <p:ext uri="{BB962C8B-B14F-4D97-AF65-F5344CB8AC3E}">
        <p14:creationId xmlns:p14="http://schemas.microsoft.com/office/powerpoint/2010/main" val="3328181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082330A-A770-49BE-902E-911811C31841}" type="datetimeFigureOut">
              <a:rPr lang="en-IN" smtClean="0"/>
              <a:t>26-08-2021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016295-66BC-4D22-B57A-009AFBB5714B}" type="slidenum">
              <a:rPr lang="en-IN" smtClean="0"/>
              <a:t>‹#›</a:t>
            </a:fld>
            <a:endParaRPr lang="en-IN"/>
          </a:p>
        </p:txBody>
      </p:sp>
    </p:spTree>
    <p:extLst>
      <p:ext uri="{BB962C8B-B14F-4D97-AF65-F5344CB8AC3E}">
        <p14:creationId xmlns:p14="http://schemas.microsoft.com/office/powerpoint/2010/main" val="284985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082330A-A770-49BE-902E-911811C31841}" type="datetimeFigureOut">
              <a:rPr lang="en-IN" smtClean="0"/>
              <a:t>26-08-2021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016295-66BC-4D22-B57A-009AFBB5714B}" type="slidenum">
              <a:rPr lang="en-IN" smtClean="0"/>
              <a:t>‹#›</a:t>
            </a:fld>
            <a:endParaRPr lang="en-IN"/>
          </a:p>
        </p:txBody>
      </p:sp>
    </p:spTree>
    <p:extLst>
      <p:ext uri="{BB962C8B-B14F-4D97-AF65-F5344CB8AC3E}">
        <p14:creationId xmlns:p14="http://schemas.microsoft.com/office/powerpoint/2010/main" val="2480432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2330A-A770-49BE-902E-911811C31841}" type="datetimeFigureOut">
              <a:rPr lang="en-IN" smtClean="0"/>
              <a:t>26-08-2021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016295-66BC-4D22-B57A-009AFBB5714B}" type="slidenum">
              <a:rPr lang="en-IN" smtClean="0"/>
              <a:t>‹#›</a:t>
            </a:fld>
            <a:endParaRPr lang="en-IN"/>
          </a:p>
        </p:txBody>
      </p:sp>
    </p:spTree>
    <p:extLst>
      <p:ext uri="{BB962C8B-B14F-4D97-AF65-F5344CB8AC3E}">
        <p14:creationId xmlns:p14="http://schemas.microsoft.com/office/powerpoint/2010/main" val="276394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2330A-A770-49BE-902E-911811C31841}" type="datetimeFigureOut">
              <a:rPr lang="en-IN" smtClean="0"/>
              <a:t>26-08-2021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16295-66BC-4D22-B57A-009AFBB5714B}" type="slidenum">
              <a:rPr lang="en-IN" smtClean="0"/>
              <a:t>‹#›</a:t>
            </a:fld>
            <a:endParaRPr lang="en-IN"/>
          </a:p>
        </p:txBody>
      </p:sp>
    </p:spTree>
    <p:extLst>
      <p:ext uri="{BB962C8B-B14F-4D97-AF65-F5344CB8AC3E}">
        <p14:creationId xmlns:p14="http://schemas.microsoft.com/office/powerpoint/2010/main" val="274865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2330A-A770-49BE-902E-911811C31841}" type="datetimeFigureOut">
              <a:rPr lang="en-IN" smtClean="0"/>
              <a:t>26-08-2021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16295-66BC-4D22-B57A-009AFBB5714B}" type="slidenum">
              <a:rPr lang="en-IN" smtClean="0"/>
              <a:t>‹#›</a:t>
            </a:fld>
            <a:endParaRPr lang="en-IN"/>
          </a:p>
        </p:txBody>
      </p:sp>
    </p:spTree>
    <p:extLst>
      <p:ext uri="{BB962C8B-B14F-4D97-AF65-F5344CB8AC3E}">
        <p14:creationId xmlns:p14="http://schemas.microsoft.com/office/powerpoint/2010/main" val="45293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2330A-A770-49BE-902E-911811C31841}" type="datetimeFigureOut">
              <a:rPr lang="en-IN" smtClean="0"/>
              <a:t>26-08-2021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16295-66BC-4D22-B57A-009AFBB5714B}" type="slidenum">
              <a:rPr lang="en-IN" smtClean="0"/>
              <a:t>‹#›</a:t>
            </a:fld>
            <a:endParaRPr lang="en-IN"/>
          </a:p>
        </p:txBody>
      </p:sp>
    </p:spTree>
    <p:extLst>
      <p:ext uri="{BB962C8B-B14F-4D97-AF65-F5344CB8AC3E}">
        <p14:creationId xmlns:p14="http://schemas.microsoft.com/office/powerpoint/2010/main" val="209990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500" y="2209800"/>
            <a:ext cx="7772400" cy="857250"/>
          </a:xfrm>
        </p:spPr>
        <p:txBody>
          <a:bodyPr>
            <a:normAutofit fontScale="90000"/>
          </a:bodyPr>
          <a:lstStyle/>
          <a:p>
            <a:r>
              <a:rPr lang="en-US" sz="3600" b="1" dirty="0"/>
              <a:t/>
            </a:r>
            <a:br>
              <a:rPr lang="en-US" sz="3600" b="1" dirty="0"/>
            </a:br>
            <a:r>
              <a:rPr lang="en-US" sz="3600" b="1" dirty="0" smtClean="0"/>
              <a:t/>
            </a:r>
            <a:br>
              <a:rPr lang="en-US" sz="3600" b="1" dirty="0" smtClean="0"/>
            </a:br>
            <a:r>
              <a:rPr lang="en-US" sz="3100" b="1" dirty="0" smtClean="0"/>
              <a:t>Orientation Program on </a:t>
            </a:r>
            <a:r>
              <a:rPr lang="en-IN" sz="3100" b="1" dirty="0" smtClean="0"/>
              <a:t>Data </a:t>
            </a:r>
            <a:r>
              <a:rPr lang="en-IN" sz="3100" b="1" dirty="0"/>
              <a:t>Structure </a:t>
            </a:r>
            <a:r>
              <a:rPr lang="en-IN" sz="3100" dirty="0"/>
              <a:t>	</a:t>
            </a:r>
            <a:br>
              <a:rPr lang="en-IN" sz="3100" dirty="0"/>
            </a:br>
            <a:r>
              <a:rPr lang="en-US" sz="3100" b="1" dirty="0"/>
              <a:t/>
            </a:r>
            <a:br>
              <a:rPr lang="en-US" sz="3100" b="1" dirty="0"/>
            </a:br>
            <a:r>
              <a:rPr lang="en-US" sz="3600" b="1" dirty="0" smtClean="0"/>
              <a:t>Course Code: </a:t>
            </a:r>
            <a:r>
              <a:rPr lang="en-IN" sz="3600" b="1" dirty="0" smtClean="0"/>
              <a:t>CSC303 </a:t>
            </a:r>
            <a:r>
              <a:rPr lang="en-IN" sz="3600" dirty="0"/>
              <a:t>	</a:t>
            </a:r>
            <a:br>
              <a:rPr lang="en-IN" sz="3600" dirty="0"/>
            </a:br>
            <a:r>
              <a:rPr lang="en-IN" sz="3600" dirty="0" smtClean="0"/>
              <a:t>Subject Teacher : </a:t>
            </a:r>
            <a:r>
              <a:rPr lang="en-IN" sz="3600" dirty="0" err="1" smtClean="0"/>
              <a:t>Dr.N.P.Karlekar</a:t>
            </a:r>
            <a:r>
              <a:rPr lang="en-US" sz="3600" b="1" dirty="0" smtClean="0"/>
              <a:t> </a:t>
            </a:r>
            <a:endParaRPr lang="en-US" sz="3600" dirty="0"/>
          </a:p>
        </p:txBody>
      </p:sp>
      <p:sp>
        <p:nvSpPr>
          <p:cNvPr id="3" name="Subtitle 2"/>
          <p:cNvSpPr>
            <a:spLocks noGrp="1"/>
          </p:cNvSpPr>
          <p:nvPr>
            <p:ph type="subTitle" idx="1"/>
          </p:nvPr>
        </p:nvSpPr>
        <p:spPr/>
        <p:txBody>
          <a:bodyPr/>
          <a:lstStyle/>
          <a:p>
            <a:endParaRPr lang="en-IN" sz="2400" b="1" dirty="0">
              <a:solidFill>
                <a:schemeClr val="tx1"/>
              </a:solidFill>
              <a:latin typeface="Cambria" pitchFamily="18" charset="0"/>
            </a:endParaRPr>
          </a:p>
          <a:p>
            <a:r>
              <a:rPr lang="en-IN" sz="2400" b="1" dirty="0">
                <a:solidFill>
                  <a:schemeClr val="tx1"/>
                </a:solidFill>
                <a:latin typeface="Cambria" pitchFamily="18" charset="0"/>
              </a:rPr>
              <a:t>Department of Computer Engineering</a:t>
            </a:r>
          </a:p>
          <a:p>
            <a:r>
              <a:rPr lang="en-US" sz="2000" b="1" dirty="0">
                <a:solidFill>
                  <a:schemeClr val="tx1"/>
                </a:solidFill>
              </a:rPr>
              <a:t>2021-2022</a:t>
            </a:r>
          </a:p>
        </p:txBody>
      </p:sp>
      <p:pic>
        <p:nvPicPr>
          <p:cNvPr id="1027" name="Picture 0" descr="WhatsApp Image 2021-05-14 at 12.00.26 PM.jpeg">
            <a:extLst>
              <a:ext uri="{FF2B5EF4-FFF2-40B4-BE49-F238E27FC236}">
                <a16:creationId xmlns="" xmlns:a16="http://schemas.microsoft.com/office/drawing/2014/main" id="{D9AF9EC4-21E2-4482-9E99-E8F07DD48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 xmlns:a16="http://schemas.microsoft.com/office/drawing/2014/main" id="{8E7D74CE-A895-48B4-B20F-079361915700}"/>
              </a:ext>
            </a:extLst>
          </p:cNvPr>
          <p:cNvSpPr/>
          <p:nvPr/>
        </p:nvSpPr>
        <p:spPr>
          <a:xfrm>
            <a:off x="8534400" y="6460676"/>
            <a:ext cx="381000" cy="369332"/>
          </a:xfrm>
          <a:prstGeom prst="rect">
            <a:avLst/>
          </a:prstGeom>
        </p:spPr>
        <p:txBody>
          <a:bodyPr wrap="square">
            <a:spAutoFit/>
          </a:bodyPr>
          <a:lstStyle/>
          <a:p>
            <a:fld id="{EE071443-794E-4BDA-ABA5-801964C7C152}" type="slidenum">
              <a:rPr lang="en-US" smtClean="0"/>
              <a:pPr/>
              <a:t>1</a:t>
            </a:fld>
            <a:endParaRPr lang="en-US" dirty="0"/>
          </a:p>
        </p:txBody>
      </p:sp>
      <p:sp>
        <p:nvSpPr>
          <p:cNvPr id="7" name="Title 1">
            <a:extLst>
              <a:ext uri="{FF2B5EF4-FFF2-40B4-BE49-F238E27FC236}">
                <a16:creationId xmlns="" xmlns:a16="http://schemas.microsoft.com/office/drawing/2014/main" id="{932070A5-C8BD-4051-9BAE-9C233367CA3B}"/>
              </a:ext>
            </a:extLst>
          </p:cNvPr>
          <p:cNvSpPr txBox="1">
            <a:spLocks/>
          </p:cNvSpPr>
          <p:nvPr/>
        </p:nvSpPr>
        <p:spPr>
          <a:xfrm>
            <a:off x="685800" y="838200"/>
            <a:ext cx="7772400" cy="1371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t>MGM’S College of Engineering and Technology</a:t>
            </a:r>
            <a:endParaRPr lang="en-US" sz="3600" dirty="0"/>
          </a:p>
        </p:txBody>
      </p:sp>
    </p:spTree>
    <p:extLst>
      <p:ext uri="{BB962C8B-B14F-4D97-AF65-F5344CB8AC3E}">
        <p14:creationId xmlns:p14="http://schemas.microsoft.com/office/powerpoint/2010/main" val="1915907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fontScale="90000"/>
          </a:bodyPr>
          <a:lstStyle/>
          <a:p>
            <a:pPr algn="l"/>
            <a:r>
              <a:rPr lang="en-US" sz="3200" b="1" dirty="0" smtClean="0"/>
              <a:t>Syllabus</a:t>
            </a:r>
            <a:endParaRPr lang="en-US" sz="2200" b="1" dirty="0">
              <a:latin typeface="+mn-lt"/>
            </a:endParaRP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8600" y="7620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1219200"/>
            <a:ext cx="84455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0520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fontScale="90000"/>
          </a:bodyPr>
          <a:lstStyle/>
          <a:p>
            <a:pPr algn="l"/>
            <a:r>
              <a:rPr lang="en-US" sz="3200" b="1" dirty="0" smtClean="0"/>
              <a:t>Syllabus</a:t>
            </a:r>
            <a:endParaRPr lang="en-US" sz="2200" b="1" dirty="0">
              <a:latin typeface="+mn-lt"/>
            </a:endParaRP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8600" y="7620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914400"/>
            <a:ext cx="82677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412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fontScale="90000"/>
          </a:bodyPr>
          <a:lstStyle/>
          <a:p>
            <a:pPr algn="l"/>
            <a:r>
              <a:rPr lang="en-US" sz="3200" b="1" dirty="0" smtClean="0"/>
              <a:t>Syllabus</a:t>
            </a:r>
            <a:endParaRPr lang="en-US" sz="2200" b="1" dirty="0">
              <a:latin typeface="+mn-lt"/>
            </a:endParaRP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8600" y="7620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1371600"/>
            <a:ext cx="8280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3294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63375"/>
            <a:ext cx="6324600" cy="487362"/>
          </a:xfrm>
        </p:spPr>
        <p:txBody>
          <a:bodyPr>
            <a:noAutofit/>
          </a:bodyPr>
          <a:lstStyle/>
          <a:p>
            <a:r>
              <a:rPr lang="en-US" sz="3200" b="1" dirty="0" smtClean="0">
                <a:latin typeface="+mn-lt"/>
              </a:rPr>
              <a:t>Unit I</a:t>
            </a:r>
            <a:endParaRPr lang="en-US" sz="3200" b="1" dirty="0">
              <a:latin typeface="+mn-lt"/>
            </a:endParaRP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8600" y="7620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
        <p:nvSpPr>
          <p:cNvPr id="3" name="Rectangle 2"/>
          <p:cNvSpPr/>
          <p:nvPr/>
        </p:nvSpPr>
        <p:spPr>
          <a:xfrm>
            <a:off x="533400" y="990600"/>
            <a:ext cx="8610600" cy="3662541"/>
          </a:xfrm>
          <a:prstGeom prst="rect">
            <a:avLst/>
          </a:prstGeom>
        </p:spPr>
        <p:txBody>
          <a:bodyPr wrap="square">
            <a:spAutoFit/>
          </a:bodyPr>
          <a:lstStyle/>
          <a:p>
            <a:endParaRPr lang="en-US" sz="2400" dirty="0" smtClean="0"/>
          </a:p>
          <a:p>
            <a:r>
              <a:rPr lang="en-US" sz="2400" dirty="0" smtClean="0"/>
              <a:t>UNIT </a:t>
            </a:r>
            <a:r>
              <a:rPr lang="en-US" sz="2400" dirty="0"/>
              <a:t>- 1 INTRODUCTION TO DATA </a:t>
            </a:r>
            <a:r>
              <a:rPr lang="en-US" sz="2400" dirty="0" smtClean="0"/>
              <a:t>STRUCTURES</a:t>
            </a:r>
          </a:p>
          <a:p>
            <a:endParaRPr lang="en-US" sz="2400" dirty="0" smtClean="0"/>
          </a:p>
          <a:p>
            <a:endParaRPr lang="en-US" sz="2400" dirty="0"/>
          </a:p>
          <a:p>
            <a:r>
              <a:rPr lang="en-US" sz="2400" dirty="0" smtClean="0"/>
              <a:t>1.Introduction </a:t>
            </a:r>
            <a:r>
              <a:rPr lang="en-US" sz="2400" dirty="0"/>
              <a:t>to Data </a:t>
            </a:r>
            <a:r>
              <a:rPr lang="en-US" sz="2400" dirty="0" smtClean="0"/>
              <a:t>Structures</a:t>
            </a:r>
          </a:p>
          <a:p>
            <a:r>
              <a:rPr lang="en-US" sz="2400" dirty="0" smtClean="0"/>
              <a:t>2. </a:t>
            </a:r>
            <a:r>
              <a:rPr lang="en-US" sz="2400" dirty="0"/>
              <a:t>Concept of </a:t>
            </a:r>
            <a:r>
              <a:rPr lang="en-US" sz="2400" dirty="0" smtClean="0"/>
              <a:t>ADT </a:t>
            </a:r>
          </a:p>
          <a:p>
            <a:r>
              <a:rPr lang="en-US" sz="2400" dirty="0" smtClean="0"/>
              <a:t>3.Types </a:t>
            </a:r>
            <a:r>
              <a:rPr lang="en-US" sz="2400" dirty="0"/>
              <a:t>of Data Structures-Linear and </a:t>
            </a:r>
            <a:r>
              <a:rPr lang="en-US" sz="2400" dirty="0" smtClean="0"/>
              <a:t>Nonlinear 4.Operations </a:t>
            </a:r>
            <a:r>
              <a:rPr lang="en-US" sz="2400" dirty="0"/>
              <a:t>on Data </a:t>
            </a:r>
            <a:r>
              <a:rPr lang="en-US" sz="2400" dirty="0" smtClean="0"/>
              <a:t>Structure</a:t>
            </a:r>
            <a:r>
              <a:rPr lang="en-US" sz="3200" dirty="0" smtClean="0"/>
              <a:t> </a:t>
            </a:r>
            <a:r>
              <a:rPr lang="en-US" sz="3200" dirty="0"/>
              <a:t>	</a:t>
            </a:r>
          </a:p>
          <a:p>
            <a:r>
              <a:rPr lang="en-US" sz="3200" dirty="0" smtClean="0"/>
              <a:t> </a:t>
            </a:r>
            <a:endParaRPr lang="en-IN" sz="3200" dirty="0"/>
          </a:p>
        </p:txBody>
      </p:sp>
    </p:spTree>
    <p:extLst>
      <p:ext uri="{BB962C8B-B14F-4D97-AF65-F5344CB8AC3E}">
        <p14:creationId xmlns:p14="http://schemas.microsoft.com/office/powerpoint/2010/main" val="901803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990600"/>
            <a:ext cx="8153400" cy="4678204"/>
          </a:xfrm>
          <a:prstGeom prst="rect">
            <a:avLst/>
          </a:prstGeom>
        </p:spPr>
        <p:txBody>
          <a:bodyPr wrap="square">
            <a:spAutoFit/>
          </a:bodyPr>
          <a:lstStyle/>
          <a:p>
            <a:endParaRPr lang="en-IN" dirty="0"/>
          </a:p>
          <a:p>
            <a:r>
              <a:rPr lang="en-US" sz="2800" dirty="0"/>
              <a:t>A data structure is a way of storing data in a computer so that it can be used efficiently and it will allow the most efficient algorithm to be used. </a:t>
            </a:r>
            <a:endParaRPr lang="en-US" sz="2800" dirty="0" smtClean="0"/>
          </a:p>
          <a:p>
            <a:endParaRPr lang="en-US" sz="2800" dirty="0"/>
          </a:p>
          <a:p>
            <a:r>
              <a:rPr lang="en-US" sz="2800" dirty="0"/>
              <a:t>•A data structure should be seen as a logical concept that must address two fundamental concerns</a:t>
            </a:r>
            <a:r>
              <a:rPr lang="en-US" sz="2800" dirty="0" smtClean="0"/>
              <a:t>.</a:t>
            </a:r>
          </a:p>
          <a:p>
            <a:r>
              <a:rPr lang="en-US" sz="2800" dirty="0" smtClean="0"/>
              <a:t> </a:t>
            </a:r>
            <a:endParaRPr lang="en-US" sz="2800" dirty="0"/>
          </a:p>
          <a:p>
            <a:r>
              <a:rPr lang="en-US" sz="2800" dirty="0"/>
              <a:t>I</a:t>
            </a:r>
            <a:r>
              <a:rPr lang="en-US" sz="2800" dirty="0" smtClean="0"/>
              <a:t>. First</a:t>
            </a:r>
            <a:r>
              <a:rPr lang="en-US" sz="2800" dirty="0"/>
              <a:t>, how the data will be stored, and </a:t>
            </a:r>
            <a:endParaRPr lang="en-US" sz="2800" dirty="0" smtClean="0"/>
          </a:p>
          <a:p>
            <a:endParaRPr lang="en-US" sz="2800" dirty="0"/>
          </a:p>
          <a:p>
            <a:r>
              <a:rPr lang="en-US" sz="2800" dirty="0"/>
              <a:t>II</a:t>
            </a:r>
            <a:r>
              <a:rPr lang="en-US" sz="2800" dirty="0" smtClean="0"/>
              <a:t>. Second</a:t>
            </a:r>
            <a:r>
              <a:rPr lang="en-US" sz="2800" dirty="0"/>
              <a:t>, what operations will be performed on it. </a:t>
            </a:r>
          </a:p>
        </p:txBody>
      </p:sp>
    </p:spTree>
    <p:extLst>
      <p:ext uri="{BB962C8B-B14F-4D97-AF65-F5344CB8AC3E}">
        <p14:creationId xmlns:p14="http://schemas.microsoft.com/office/powerpoint/2010/main" val="2636056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990600"/>
            <a:ext cx="8153400" cy="2523768"/>
          </a:xfrm>
          <a:prstGeom prst="rect">
            <a:avLst/>
          </a:prstGeom>
        </p:spPr>
        <p:txBody>
          <a:bodyPr wrap="square">
            <a:spAutoFit/>
          </a:bodyPr>
          <a:lstStyle/>
          <a:p>
            <a:endParaRPr lang="en-IN" dirty="0"/>
          </a:p>
          <a:p>
            <a:r>
              <a:rPr lang="en-IN" sz="2800" dirty="0" smtClean="0"/>
              <a:t> </a:t>
            </a:r>
          </a:p>
          <a:p>
            <a:r>
              <a:rPr lang="en-US" sz="2800" dirty="0" smtClean="0"/>
              <a:t>Data </a:t>
            </a:r>
            <a:r>
              <a:rPr lang="en-US" sz="2800" dirty="0"/>
              <a:t>structure is a particular way of organizing, storing and retrieving data, so that it can be used efficiently. It is the structural representation of logical relationships between elements of data. </a:t>
            </a:r>
          </a:p>
        </p:txBody>
      </p:sp>
      <p:sp>
        <p:nvSpPr>
          <p:cNvPr id="6" name="TextBox 5"/>
          <p:cNvSpPr txBox="1"/>
          <p:nvPr/>
        </p:nvSpPr>
        <p:spPr>
          <a:xfrm>
            <a:off x="1828800" y="990600"/>
            <a:ext cx="4267200" cy="646331"/>
          </a:xfrm>
          <a:prstGeom prst="rect">
            <a:avLst/>
          </a:prstGeom>
          <a:noFill/>
        </p:spPr>
        <p:txBody>
          <a:bodyPr wrap="square" rtlCol="0">
            <a:spAutoFit/>
          </a:bodyPr>
          <a:lstStyle/>
          <a:p>
            <a:r>
              <a:rPr lang="en-IN" sz="3600" b="1" dirty="0" smtClean="0"/>
              <a:t>Definition :</a:t>
            </a:r>
            <a:endParaRPr lang="en-IN" sz="3600" b="1" dirty="0"/>
          </a:p>
        </p:txBody>
      </p:sp>
      <p:sp>
        <p:nvSpPr>
          <p:cNvPr id="8" name="Rectangle 7"/>
          <p:cNvSpPr/>
          <p:nvPr/>
        </p:nvSpPr>
        <p:spPr>
          <a:xfrm>
            <a:off x="381000" y="3733800"/>
            <a:ext cx="8229600" cy="2215991"/>
          </a:xfrm>
          <a:prstGeom prst="rect">
            <a:avLst/>
          </a:prstGeom>
        </p:spPr>
        <p:txBody>
          <a:bodyPr wrap="square">
            <a:spAutoFit/>
          </a:bodyPr>
          <a:lstStyle/>
          <a:p>
            <a:endParaRPr lang="en-IN" dirty="0"/>
          </a:p>
          <a:p>
            <a:r>
              <a:rPr lang="en-US" dirty="0"/>
              <a:t> </a:t>
            </a:r>
            <a:r>
              <a:rPr lang="en-US" sz="2400" b="1" dirty="0"/>
              <a:t>Where data structures are used? </a:t>
            </a:r>
            <a:endParaRPr lang="en-US" sz="2400" dirty="0"/>
          </a:p>
          <a:p>
            <a:r>
              <a:rPr lang="en-US" sz="2400" dirty="0"/>
              <a:t>▪ Data structures are used in almost every program or software system. Different kinds of data structures are suited to different kinds of applications, and some are highly specialized to specific tasks </a:t>
            </a:r>
          </a:p>
        </p:txBody>
      </p:sp>
    </p:spTree>
    <p:extLst>
      <p:ext uri="{BB962C8B-B14F-4D97-AF65-F5344CB8AC3E}">
        <p14:creationId xmlns:p14="http://schemas.microsoft.com/office/powerpoint/2010/main" val="4043147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Autofit/>
          </a:bodyPr>
          <a:lstStyle/>
          <a:p>
            <a:r>
              <a:rPr lang="en-US" sz="3200" dirty="0"/>
              <a:t>Introduction to Data </a:t>
            </a:r>
            <a:r>
              <a:rPr lang="en-US" sz="3200" dirty="0" smtClean="0"/>
              <a:t>Structures</a:t>
            </a:r>
            <a:r>
              <a:rPr lang="en-US" sz="32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304800" y="1143000"/>
            <a:ext cx="8763000" cy="1676400"/>
          </a:xfrm>
        </p:spPr>
        <p:txBody>
          <a:bodyPr>
            <a:noAutofit/>
          </a:bodyPr>
          <a:lstStyle/>
          <a:p>
            <a:pPr marL="0" indent="0">
              <a:buNone/>
            </a:pPr>
            <a:r>
              <a:rPr lang="en-US" sz="2400" dirty="0" smtClean="0"/>
              <a:t> </a:t>
            </a:r>
          </a:p>
        </p:txBody>
      </p:sp>
      <p:sp>
        <p:nvSpPr>
          <p:cNvPr id="3" name="Rectangle 2"/>
          <p:cNvSpPr/>
          <p:nvPr/>
        </p:nvSpPr>
        <p:spPr>
          <a:xfrm>
            <a:off x="228600" y="762000"/>
            <a:ext cx="8153400" cy="646331"/>
          </a:xfrm>
          <a:prstGeom prst="rect">
            <a:avLst/>
          </a:prstGeom>
        </p:spPr>
        <p:txBody>
          <a:bodyPr wrap="square">
            <a:spAutoFit/>
          </a:bodyPr>
          <a:lstStyle/>
          <a:p>
            <a:endParaRPr lang="en-IN" dirty="0"/>
          </a:p>
          <a:p>
            <a:endParaRPr lang="en-IN" dirty="0"/>
          </a:p>
        </p:txBody>
      </p:sp>
      <p:sp>
        <p:nvSpPr>
          <p:cNvPr id="6" name="Rectangle 5"/>
          <p:cNvSpPr/>
          <p:nvPr/>
        </p:nvSpPr>
        <p:spPr>
          <a:xfrm>
            <a:off x="381000" y="1582341"/>
            <a:ext cx="8382000" cy="4062651"/>
          </a:xfrm>
          <a:prstGeom prst="rect">
            <a:avLst/>
          </a:prstGeom>
        </p:spPr>
        <p:txBody>
          <a:bodyPr wrap="square">
            <a:spAutoFit/>
          </a:bodyPr>
          <a:lstStyle/>
          <a:p>
            <a:r>
              <a:rPr lang="en-US" sz="2400" b="1" dirty="0" smtClean="0"/>
              <a:t>Applications </a:t>
            </a:r>
            <a:r>
              <a:rPr lang="en-US" sz="2400" dirty="0"/>
              <a:t>in which data structures are applied extensively </a:t>
            </a:r>
            <a:endParaRPr lang="en-US" sz="2400" dirty="0" smtClean="0"/>
          </a:p>
          <a:p>
            <a:endParaRPr lang="en-US" sz="2400" dirty="0"/>
          </a:p>
          <a:p>
            <a:r>
              <a:rPr lang="en-US" sz="2400" dirty="0" smtClean="0"/>
              <a:t>o </a:t>
            </a:r>
            <a:r>
              <a:rPr lang="en-US" sz="2400" dirty="0"/>
              <a:t>Compiler design (Hash tables), </a:t>
            </a:r>
          </a:p>
          <a:p>
            <a:r>
              <a:rPr lang="en-IN" sz="2400" dirty="0"/>
              <a:t>o Operating system, </a:t>
            </a:r>
          </a:p>
          <a:p>
            <a:r>
              <a:rPr lang="en-US" sz="2400" dirty="0"/>
              <a:t>o Database management system (</a:t>
            </a:r>
            <a:r>
              <a:rPr lang="en-US" sz="2400" dirty="0" err="1"/>
              <a:t>B+Trees</a:t>
            </a:r>
            <a:r>
              <a:rPr lang="en-US" sz="2400" dirty="0"/>
              <a:t>), </a:t>
            </a:r>
          </a:p>
          <a:p>
            <a:r>
              <a:rPr lang="en-IN" sz="2400" dirty="0"/>
              <a:t>o Statistical analysis package, </a:t>
            </a:r>
          </a:p>
          <a:p>
            <a:r>
              <a:rPr lang="en-IN" sz="2400" dirty="0"/>
              <a:t>o Numerical analysis (Graphs), </a:t>
            </a:r>
          </a:p>
          <a:p>
            <a:r>
              <a:rPr lang="en-IN" sz="2400" dirty="0"/>
              <a:t>o Graphics, </a:t>
            </a:r>
          </a:p>
          <a:p>
            <a:r>
              <a:rPr lang="en-IN" sz="2400" dirty="0"/>
              <a:t>o Artificial intelligence, </a:t>
            </a:r>
          </a:p>
          <a:p>
            <a:r>
              <a:rPr lang="en-IN" sz="2400" dirty="0"/>
              <a:t>o Simulation </a:t>
            </a:r>
          </a:p>
          <a:p>
            <a:endParaRPr lang="en-IN" dirty="0"/>
          </a:p>
        </p:txBody>
      </p:sp>
    </p:spTree>
    <p:extLst>
      <p:ext uri="{BB962C8B-B14F-4D97-AF65-F5344CB8AC3E}">
        <p14:creationId xmlns:p14="http://schemas.microsoft.com/office/powerpoint/2010/main" val="476199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Autofit/>
          </a:bodyPr>
          <a:lstStyle/>
          <a:p>
            <a:r>
              <a:rPr lang="en-US" sz="2800" dirty="0" smtClean="0"/>
              <a:t>Classification of </a:t>
            </a:r>
            <a:r>
              <a:rPr lang="en-US" sz="2800" dirty="0"/>
              <a:t>Data </a:t>
            </a:r>
            <a:r>
              <a:rPr lang="en-US" sz="2800" dirty="0" smtClean="0"/>
              <a:t>Structures</a:t>
            </a:r>
            <a:r>
              <a:rPr lang="en-US" sz="32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304800" y="1143000"/>
            <a:ext cx="8763000" cy="1676400"/>
          </a:xfrm>
        </p:spPr>
        <p:txBody>
          <a:bodyPr>
            <a:noAutofit/>
          </a:bodyPr>
          <a:lstStyle/>
          <a:p>
            <a:r>
              <a:rPr lang="en-US" sz="2400" dirty="0" smtClean="0"/>
              <a:t>Data structures can be classified as </a:t>
            </a:r>
          </a:p>
        </p:txBody>
      </p:sp>
      <p:sp>
        <p:nvSpPr>
          <p:cNvPr id="3" name="Rectangle 2"/>
          <p:cNvSpPr/>
          <p:nvPr/>
        </p:nvSpPr>
        <p:spPr>
          <a:xfrm>
            <a:off x="304800" y="990600"/>
            <a:ext cx="8153400" cy="646331"/>
          </a:xfrm>
          <a:prstGeom prst="rect">
            <a:avLst/>
          </a:prstGeom>
        </p:spPr>
        <p:txBody>
          <a:bodyPr wrap="square">
            <a:spAutoFit/>
          </a:bodyPr>
          <a:lstStyle/>
          <a:p>
            <a:endParaRPr lang="en-IN" dirty="0"/>
          </a:p>
          <a:p>
            <a:endParaRPr lang="en-IN"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52600"/>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257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295400"/>
            <a:ext cx="7924800" cy="3785652"/>
          </a:xfrm>
          <a:prstGeom prst="rect">
            <a:avLst/>
          </a:prstGeom>
        </p:spPr>
        <p:txBody>
          <a:bodyPr wrap="square">
            <a:spAutoFit/>
          </a:bodyPr>
          <a:lstStyle/>
          <a:p>
            <a:r>
              <a:rPr lang="en-IN" sz="2400" b="1" dirty="0" smtClean="0"/>
              <a:t>Primitive Data Structure(simple Data Structure)</a:t>
            </a:r>
          </a:p>
          <a:p>
            <a:endParaRPr lang="en-IN" sz="2400" dirty="0" smtClean="0"/>
          </a:p>
          <a:p>
            <a:r>
              <a:rPr lang="en-US" sz="2400" dirty="0" smtClean="0"/>
              <a:t>There are basic structures and directly operated upon by the machine instructions.</a:t>
            </a:r>
          </a:p>
          <a:p>
            <a:endParaRPr lang="en-US" sz="2400" dirty="0" smtClean="0"/>
          </a:p>
          <a:p>
            <a:r>
              <a:rPr lang="en-US" sz="2400" b="1" i="1" dirty="0" smtClean="0"/>
              <a:t>Data structures that are directly operated upon the machine-level instructions are known as primitive data structures.</a:t>
            </a:r>
          </a:p>
          <a:p>
            <a:endParaRPr lang="en-US" sz="2400" dirty="0" smtClean="0"/>
          </a:p>
          <a:p>
            <a:r>
              <a:rPr lang="en-US" sz="2400" dirty="0" smtClean="0"/>
              <a:t>Integer, Floating-point number, Character constants, string constants, pointers </a:t>
            </a:r>
            <a:r>
              <a:rPr lang="en-US" sz="2400" dirty="0" err="1" smtClean="0"/>
              <a:t>etc</a:t>
            </a:r>
            <a:r>
              <a:rPr lang="en-US" sz="2400" dirty="0" smtClean="0"/>
              <a:t>, fall in this category.</a:t>
            </a:r>
            <a:endParaRPr lang="en-US" sz="2400" dirty="0"/>
          </a:p>
        </p:txBody>
      </p:sp>
    </p:spTree>
    <p:extLst>
      <p:ext uri="{BB962C8B-B14F-4D97-AF65-F5344CB8AC3E}">
        <p14:creationId xmlns:p14="http://schemas.microsoft.com/office/powerpoint/2010/main" val="23354281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
        <p:nvSpPr>
          <p:cNvPr id="3" name="Rectangle 2"/>
          <p:cNvSpPr/>
          <p:nvPr/>
        </p:nvSpPr>
        <p:spPr>
          <a:xfrm>
            <a:off x="533400" y="1219200"/>
            <a:ext cx="8382000" cy="3108543"/>
          </a:xfrm>
          <a:prstGeom prst="rect">
            <a:avLst/>
          </a:prstGeom>
        </p:spPr>
        <p:txBody>
          <a:bodyPr wrap="square">
            <a:spAutoFit/>
          </a:bodyPr>
          <a:lstStyle/>
          <a:p>
            <a:r>
              <a:rPr lang="en-IN" sz="2800" b="1" dirty="0"/>
              <a:t>Primitive Data Structure</a:t>
            </a:r>
            <a:endParaRPr lang="en-IN" sz="2800" dirty="0"/>
          </a:p>
          <a:p>
            <a:r>
              <a:rPr lang="en-US" sz="2800" dirty="0" smtClean="0"/>
              <a:t>The </a:t>
            </a:r>
            <a:r>
              <a:rPr lang="en-US" sz="2800" dirty="0"/>
              <a:t>most commonly used operation on data structure are broadly categorized into following types:</a:t>
            </a:r>
          </a:p>
          <a:p>
            <a:r>
              <a:rPr lang="en-IN" sz="2800" dirty="0"/>
              <a:t>◦Create</a:t>
            </a:r>
          </a:p>
          <a:p>
            <a:r>
              <a:rPr lang="en-IN" sz="2800" dirty="0"/>
              <a:t>◦Selection</a:t>
            </a:r>
          </a:p>
          <a:p>
            <a:r>
              <a:rPr lang="en-IN" sz="2800" dirty="0"/>
              <a:t>◦Updating</a:t>
            </a:r>
          </a:p>
          <a:p>
            <a:r>
              <a:rPr lang="en-IN" sz="2800" dirty="0"/>
              <a:t>◦Destroy or Delete</a:t>
            </a:r>
          </a:p>
        </p:txBody>
      </p:sp>
    </p:spTree>
    <p:extLst>
      <p:ext uri="{BB962C8B-B14F-4D97-AF65-F5344CB8AC3E}">
        <p14:creationId xmlns:p14="http://schemas.microsoft.com/office/powerpoint/2010/main" val="4058048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697" y="524059"/>
            <a:ext cx="7772400" cy="1470025"/>
          </a:xfrm>
        </p:spPr>
        <p:txBody>
          <a:bodyPr/>
          <a:lstStyle/>
          <a:p>
            <a:pPr lvl="0">
              <a:spcAft>
                <a:spcPct val="0"/>
              </a:spcAft>
              <a:defRPr/>
            </a:pPr>
            <a:r>
              <a:rPr lang="en-US" b="1" dirty="0" smtClean="0"/>
              <a:t>DATA STRUCTURES</a:t>
            </a:r>
            <a:endParaRPr lang="en-US" dirty="0">
              <a:latin typeface="Arial" charset="0"/>
              <a:cs typeface="Arial" charset="0"/>
            </a:endParaRPr>
          </a:p>
        </p:txBody>
      </p:sp>
      <p:sp>
        <p:nvSpPr>
          <p:cNvPr id="3" name="Subtitle 2"/>
          <p:cNvSpPr>
            <a:spLocks noGrp="1"/>
          </p:cNvSpPr>
          <p:nvPr>
            <p:ph type="subTitle" idx="1"/>
          </p:nvPr>
        </p:nvSpPr>
        <p:spPr>
          <a:xfrm>
            <a:off x="1447800" y="2667000"/>
            <a:ext cx="6629400" cy="2819400"/>
          </a:xfrm>
        </p:spPr>
        <p:txBody>
          <a:bodyPr>
            <a:normAutofit/>
          </a:bodyPr>
          <a:lstStyle/>
          <a:p>
            <a:pPr>
              <a:spcBef>
                <a:spcPct val="0"/>
              </a:spcBef>
              <a:spcAft>
                <a:spcPct val="0"/>
              </a:spcAft>
            </a:pPr>
            <a:r>
              <a:rPr lang="en-IN" sz="2400" dirty="0">
                <a:solidFill>
                  <a:schemeClr val="tx1"/>
                </a:solidFill>
                <a:latin typeface="Arial" charset="0"/>
                <a:cs typeface="Arial" charset="0"/>
              </a:rPr>
              <a:t>CE– </a:t>
            </a:r>
            <a:r>
              <a:rPr lang="en-IN" sz="2400" dirty="0" smtClean="0">
                <a:solidFill>
                  <a:schemeClr val="tx1"/>
                </a:solidFill>
                <a:latin typeface="Arial" charset="0"/>
                <a:cs typeface="Arial" charset="0"/>
              </a:rPr>
              <a:t>SE–DS</a:t>
            </a:r>
            <a:endParaRPr lang="en-IN" sz="2400" dirty="0">
              <a:solidFill>
                <a:schemeClr val="tx1"/>
              </a:solidFill>
              <a:latin typeface="Arial" charset="0"/>
              <a:cs typeface="Arial" charset="0"/>
            </a:endParaRPr>
          </a:p>
          <a:p>
            <a:pPr>
              <a:spcBef>
                <a:spcPct val="0"/>
              </a:spcBef>
              <a:spcAft>
                <a:spcPct val="0"/>
              </a:spcAft>
            </a:pPr>
            <a:r>
              <a:rPr lang="en-IN" sz="2400" dirty="0" err="1" smtClean="0">
                <a:solidFill>
                  <a:schemeClr val="tx1"/>
                </a:solidFill>
                <a:latin typeface="Arial" charset="0"/>
                <a:cs typeface="Arial" charset="0"/>
              </a:rPr>
              <a:t>Dr.N</a:t>
            </a:r>
            <a:r>
              <a:rPr lang="en-IN" sz="2400" dirty="0" smtClean="0">
                <a:solidFill>
                  <a:schemeClr val="tx1"/>
                </a:solidFill>
                <a:latin typeface="Arial" charset="0"/>
                <a:cs typeface="Arial" charset="0"/>
              </a:rPr>
              <a:t> P </a:t>
            </a:r>
            <a:r>
              <a:rPr lang="en-IN" sz="2400" dirty="0" err="1" smtClean="0">
                <a:solidFill>
                  <a:schemeClr val="tx1"/>
                </a:solidFill>
                <a:latin typeface="Arial" charset="0"/>
                <a:cs typeface="Arial" charset="0"/>
              </a:rPr>
              <a:t>Karlekar</a:t>
            </a:r>
            <a:endParaRPr lang="en-IN" sz="2400" dirty="0" smtClean="0">
              <a:solidFill>
                <a:schemeClr val="tx1"/>
              </a:solidFill>
              <a:latin typeface="Arial" charset="0"/>
              <a:cs typeface="Arial" charset="0"/>
            </a:endParaRPr>
          </a:p>
          <a:p>
            <a:pPr>
              <a:spcBef>
                <a:spcPct val="0"/>
              </a:spcBef>
              <a:spcAft>
                <a:spcPct val="0"/>
              </a:spcAft>
            </a:pPr>
            <a:r>
              <a:rPr lang="en-IN" sz="2400" dirty="0" smtClean="0">
                <a:solidFill>
                  <a:schemeClr val="tx1"/>
                </a:solidFill>
                <a:latin typeface="Arial" charset="0"/>
                <a:cs typeface="Arial" charset="0"/>
              </a:rPr>
              <a:t>Associate Professor</a:t>
            </a:r>
            <a:endParaRPr lang="en-IN" sz="2400" dirty="0">
              <a:solidFill>
                <a:schemeClr val="tx1"/>
              </a:solidFill>
              <a:latin typeface="Arial" charset="0"/>
              <a:cs typeface="Arial" charset="0"/>
            </a:endParaRPr>
          </a:p>
          <a:p>
            <a:pPr>
              <a:spcBef>
                <a:spcPct val="0"/>
              </a:spcBef>
              <a:spcAft>
                <a:spcPct val="0"/>
              </a:spcAft>
            </a:pPr>
            <a:r>
              <a:rPr lang="en-IN" sz="2400" dirty="0">
                <a:solidFill>
                  <a:schemeClr val="tx1"/>
                </a:solidFill>
                <a:latin typeface="Arial" charset="0"/>
                <a:cs typeface="Arial" charset="0"/>
              </a:rPr>
              <a:t>Dept. of Computer Engineering </a:t>
            </a:r>
          </a:p>
          <a:p>
            <a:endParaRPr lang="en-US" sz="2400" dirty="0">
              <a:solidFill>
                <a:schemeClr val="tx1"/>
              </a:solidFill>
            </a:endParaRPr>
          </a:p>
        </p:txBody>
      </p:sp>
      <p:sp>
        <p:nvSpPr>
          <p:cNvPr id="9" name="Rectangle 8"/>
          <p:cNvSpPr/>
          <p:nvPr/>
        </p:nvSpPr>
        <p:spPr>
          <a:xfrm>
            <a:off x="8686824" y="6488668"/>
            <a:ext cx="457176" cy="369332"/>
          </a:xfrm>
          <a:prstGeom prst="rect">
            <a:avLst/>
          </a:prstGeom>
        </p:spPr>
        <p:txBody>
          <a:bodyPr wrap="square">
            <a:spAutoFit/>
          </a:bodyPr>
          <a:lstStyle/>
          <a:p>
            <a:fld id="{EE071443-794E-4BDA-ABA5-801964C7C152}" type="slidenum">
              <a:rPr lang="en-US" smtClean="0"/>
              <a:pPr/>
              <a:t>2</a:t>
            </a:fld>
            <a:endParaRPr lang="en-US" dirty="0"/>
          </a:p>
        </p:txBody>
      </p:sp>
      <p:pic>
        <p:nvPicPr>
          <p:cNvPr id="5" name="Picture 0" descr="WhatsApp Image 2021-05-14 at 12.00.26 PM.jpeg">
            <a:extLst>
              <a:ext uri="{FF2B5EF4-FFF2-40B4-BE49-F238E27FC236}">
                <a16:creationId xmlns="" xmlns:a16="http://schemas.microsoft.com/office/drawing/2014/main" id="{DC696B8F-8282-4D39-908E-389E51099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7968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1143000"/>
            <a:ext cx="7772400" cy="5262979"/>
          </a:xfrm>
          <a:prstGeom prst="rect">
            <a:avLst/>
          </a:prstGeom>
        </p:spPr>
        <p:txBody>
          <a:bodyPr wrap="square">
            <a:spAutoFit/>
          </a:bodyPr>
          <a:lstStyle/>
          <a:p>
            <a:r>
              <a:rPr lang="en-IN" sz="2400" b="1" dirty="0"/>
              <a:t>Non-Primitive Data </a:t>
            </a:r>
            <a:r>
              <a:rPr lang="en-IN" sz="2400" b="1" dirty="0" smtClean="0"/>
              <a:t>Structure(Compound Data Structure)</a:t>
            </a:r>
          </a:p>
          <a:p>
            <a:r>
              <a:rPr lang="en-IN" sz="2400" dirty="0" smtClean="0"/>
              <a:t> </a:t>
            </a:r>
            <a:endParaRPr lang="en-IN" sz="2400" dirty="0"/>
          </a:p>
          <a:p>
            <a:r>
              <a:rPr lang="en-US" sz="2400" dirty="0"/>
              <a:t>Non-primitive data structures are not defined by the programming language, but are instead created by the programmer </a:t>
            </a:r>
          </a:p>
          <a:p>
            <a:endParaRPr lang="en-IN" sz="2400" dirty="0"/>
          </a:p>
          <a:p>
            <a:r>
              <a:rPr lang="en-US" sz="2400" dirty="0" smtClean="0"/>
              <a:t>There </a:t>
            </a:r>
            <a:r>
              <a:rPr lang="en-US" sz="2400" dirty="0"/>
              <a:t>are more sophisticated data structures</a:t>
            </a:r>
            <a:r>
              <a:rPr lang="en-US" sz="2400" dirty="0" smtClean="0"/>
              <a:t>.</a:t>
            </a:r>
          </a:p>
          <a:p>
            <a:endParaRPr lang="en-US" sz="2400" dirty="0"/>
          </a:p>
          <a:p>
            <a:r>
              <a:rPr lang="en-US" sz="2400" b="1" i="1" dirty="0" smtClean="0"/>
              <a:t>The </a:t>
            </a:r>
            <a:r>
              <a:rPr lang="en-US" sz="2400" b="1" i="1" dirty="0"/>
              <a:t>Data structures that are derived from the primitive data structures are called Non-primitive data structure</a:t>
            </a:r>
            <a:r>
              <a:rPr lang="en-US" sz="2400" b="1" i="1" dirty="0" smtClean="0"/>
              <a:t>.</a:t>
            </a:r>
          </a:p>
          <a:p>
            <a:endParaRPr lang="en-US" sz="2400" dirty="0"/>
          </a:p>
          <a:p>
            <a:r>
              <a:rPr lang="en-US" sz="2400" dirty="0" smtClean="0"/>
              <a:t>The </a:t>
            </a:r>
            <a:r>
              <a:rPr lang="en-US" sz="2400" dirty="0"/>
              <a:t>non-primitive data structures emphasize on structuring of a group of homogeneous (same type) or heterogeneous (different type) data items.</a:t>
            </a:r>
          </a:p>
        </p:txBody>
      </p:sp>
    </p:spTree>
    <p:extLst>
      <p:ext uri="{BB962C8B-B14F-4D97-AF65-F5344CB8AC3E}">
        <p14:creationId xmlns:p14="http://schemas.microsoft.com/office/powerpoint/2010/main" val="1692305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
        <p:nvSpPr>
          <p:cNvPr id="3" name="Rectangle 2"/>
          <p:cNvSpPr/>
          <p:nvPr/>
        </p:nvSpPr>
        <p:spPr>
          <a:xfrm>
            <a:off x="349812" y="838200"/>
            <a:ext cx="8534400" cy="5940088"/>
          </a:xfrm>
          <a:prstGeom prst="rect">
            <a:avLst/>
          </a:prstGeom>
        </p:spPr>
        <p:txBody>
          <a:bodyPr wrap="square">
            <a:spAutoFit/>
          </a:bodyPr>
          <a:lstStyle/>
          <a:p>
            <a:pPr algn="ctr"/>
            <a:r>
              <a:rPr lang="en-IN" sz="2000" b="1" dirty="0"/>
              <a:t>Non-Primitive Data Structure</a:t>
            </a:r>
            <a:endParaRPr lang="en-IN" sz="2000" dirty="0"/>
          </a:p>
          <a:p>
            <a:pPr algn="just"/>
            <a:r>
              <a:rPr lang="en-IN" sz="2000" b="1" dirty="0"/>
              <a:t>Linear Data structures:</a:t>
            </a:r>
            <a:endParaRPr lang="en-IN" sz="2000" dirty="0"/>
          </a:p>
          <a:p>
            <a:pPr algn="just"/>
            <a:r>
              <a:rPr lang="en-US" sz="2000" dirty="0" smtClean="0"/>
              <a:t>◦ </a:t>
            </a:r>
            <a:r>
              <a:rPr lang="en-US" sz="2000" i="1" dirty="0" smtClean="0"/>
              <a:t>Linear </a:t>
            </a:r>
            <a:r>
              <a:rPr lang="en-US" sz="2000" i="1" dirty="0"/>
              <a:t>Data structures are kind of data structure that has homogeneous elements.</a:t>
            </a:r>
            <a:endParaRPr lang="en-US" sz="2000" dirty="0"/>
          </a:p>
          <a:p>
            <a:pPr algn="just"/>
            <a:r>
              <a:rPr lang="en-US" sz="2000" dirty="0" smtClean="0"/>
              <a:t>◦ The </a:t>
            </a:r>
            <a:r>
              <a:rPr lang="en-US" sz="2000" dirty="0"/>
              <a:t>data structure in which elements are in a sequence and form a liner series.</a:t>
            </a:r>
          </a:p>
          <a:p>
            <a:pPr algn="just"/>
            <a:r>
              <a:rPr lang="en-US" sz="2000" dirty="0" smtClean="0"/>
              <a:t>◦ Linear </a:t>
            </a:r>
            <a:r>
              <a:rPr lang="en-US" sz="2000" dirty="0"/>
              <a:t>data structures are very easy to implement, since the memory of the </a:t>
            </a:r>
            <a:r>
              <a:rPr lang="en-US" sz="2000" dirty="0" smtClean="0"/>
              <a:t> computer </a:t>
            </a:r>
            <a:r>
              <a:rPr lang="en-US" sz="2000" dirty="0"/>
              <a:t>is also organized in a linear fashion.</a:t>
            </a:r>
          </a:p>
          <a:p>
            <a:pPr algn="just"/>
            <a:r>
              <a:rPr lang="en-US" sz="2000" dirty="0"/>
              <a:t>◦Some commonly used linear data structures are </a:t>
            </a:r>
            <a:r>
              <a:rPr lang="en-US" sz="2000" b="1" dirty="0"/>
              <a:t>Stack, Queue and Linked Lists.</a:t>
            </a:r>
            <a:endParaRPr lang="en-US" sz="2000" dirty="0"/>
          </a:p>
          <a:p>
            <a:r>
              <a:rPr lang="en-IN" sz="2000" dirty="0" smtClean="0"/>
              <a:t> </a:t>
            </a:r>
            <a:endParaRPr lang="en-IN" sz="2000" dirty="0"/>
          </a:p>
          <a:p>
            <a:r>
              <a:rPr lang="en-US" sz="2000" b="1" dirty="0"/>
              <a:t>Linear data structure</a:t>
            </a:r>
            <a:r>
              <a:rPr lang="en-US" sz="2000" dirty="0"/>
              <a:t>- only two elements are adjacent to each other. (Each node/element has a single successor</a:t>
            </a:r>
            <a:r>
              <a:rPr lang="en-US" sz="2000" dirty="0" smtClean="0"/>
              <a:t>)</a:t>
            </a:r>
          </a:p>
          <a:p>
            <a:r>
              <a:rPr lang="en-US" sz="2000" dirty="0" smtClean="0"/>
              <a:t> </a:t>
            </a:r>
            <a:r>
              <a:rPr lang="en-US" sz="2000" dirty="0"/>
              <a:t>o Restricted list (Addition and deletion of data are restricted to the ends of the list) </a:t>
            </a:r>
            <a:endParaRPr lang="en-US" sz="2000" dirty="0" smtClean="0"/>
          </a:p>
          <a:p>
            <a:r>
              <a:rPr lang="en-US" sz="2000" dirty="0" smtClean="0"/>
              <a:t>✓ </a:t>
            </a:r>
            <a:r>
              <a:rPr lang="en-US" sz="2000" dirty="0"/>
              <a:t>Stack (addition and deletion at </a:t>
            </a:r>
            <a:r>
              <a:rPr lang="en-US" sz="2000" b="1" dirty="0"/>
              <a:t>top </a:t>
            </a:r>
            <a:r>
              <a:rPr lang="en-US" sz="2000" dirty="0"/>
              <a:t>end) </a:t>
            </a:r>
          </a:p>
          <a:p>
            <a:r>
              <a:rPr lang="en-US" sz="2000" dirty="0"/>
              <a:t>✓ Queue (addition at </a:t>
            </a:r>
            <a:r>
              <a:rPr lang="en-US" sz="2000" b="1" dirty="0"/>
              <a:t>rear </a:t>
            </a:r>
            <a:r>
              <a:rPr lang="en-US" sz="2000" dirty="0"/>
              <a:t>end and deletion from </a:t>
            </a:r>
            <a:r>
              <a:rPr lang="en-US" sz="2000" b="1" dirty="0"/>
              <a:t>front </a:t>
            </a:r>
            <a:r>
              <a:rPr lang="en-US" sz="2000" dirty="0"/>
              <a:t>end) </a:t>
            </a:r>
          </a:p>
          <a:p>
            <a:endParaRPr lang="en-IN" sz="2000" dirty="0"/>
          </a:p>
          <a:p>
            <a:r>
              <a:rPr lang="en-US" sz="2000" dirty="0"/>
              <a:t>o General list (Data can be inserted or deleted anywhere in the list: at the beginning, in the middle or at the end) </a:t>
            </a:r>
          </a:p>
          <a:p>
            <a:endParaRPr lang="en-IN" sz="2000" dirty="0"/>
          </a:p>
        </p:txBody>
      </p:sp>
    </p:spTree>
    <p:extLst>
      <p:ext uri="{BB962C8B-B14F-4D97-AF65-F5344CB8AC3E}">
        <p14:creationId xmlns:p14="http://schemas.microsoft.com/office/powerpoint/2010/main" val="16923052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
        <p:nvSpPr>
          <p:cNvPr id="3" name="Rectangle 2"/>
          <p:cNvSpPr/>
          <p:nvPr/>
        </p:nvSpPr>
        <p:spPr>
          <a:xfrm>
            <a:off x="349812" y="838200"/>
            <a:ext cx="8534400" cy="5324535"/>
          </a:xfrm>
          <a:prstGeom prst="rect">
            <a:avLst/>
          </a:prstGeom>
        </p:spPr>
        <p:txBody>
          <a:bodyPr wrap="square">
            <a:spAutoFit/>
          </a:bodyPr>
          <a:lstStyle/>
          <a:p>
            <a:pPr algn="ctr"/>
            <a:r>
              <a:rPr lang="en-IN" sz="2000" b="1" dirty="0"/>
              <a:t>Non-Primitive Data Structure</a:t>
            </a:r>
            <a:endParaRPr lang="en-IN" sz="2000" dirty="0"/>
          </a:p>
          <a:p>
            <a:pPr algn="just"/>
            <a:endParaRPr lang="en-IN" sz="2000" dirty="0"/>
          </a:p>
          <a:p>
            <a:pPr algn="just"/>
            <a:r>
              <a:rPr lang="en-IN" sz="2000" b="1" dirty="0"/>
              <a:t>Non-Linear Data structures:</a:t>
            </a:r>
            <a:endParaRPr lang="en-IN" sz="2000" dirty="0"/>
          </a:p>
          <a:p>
            <a:pPr algn="just"/>
            <a:r>
              <a:rPr lang="en-US" sz="2000" dirty="0" smtClean="0"/>
              <a:t>◦ </a:t>
            </a:r>
            <a:r>
              <a:rPr lang="en-US" sz="2000" i="1" dirty="0" smtClean="0"/>
              <a:t>A </a:t>
            </a:r>
            <a:r>
              <a:rPr lang="en-US" sz="2000" i="1" dirty="0"/>
              <a:t>Non-Linear Data structures is a data structure in which data item is connected </a:t>
            </a:r>
            <a:r>
              <a:rPr lang="en-US" sz="2000" i="1" dirty="0" smtClean="0"/>
              <a:t>      to </a:t>
            </a:r>
            <a:r>
              <a:rPr lang="en-US" sz="2000" i="1" dirty="0"/>
              <a:t>several other data items.</a:t>
            </a:r>
            <a:endParaRPr lang="en-US" sz="2000" dirty="0"/>
          </a:p>
          <a:p>
            <a:pPr algn="just"/>
            <a:r>
              <a:rPr lang="en-US" sz="2000" dirty="0"/>
              <a:t>◦Non-Linear data structure may exhibit either a hierarchical relationship or parent child relationship.</a:t>
            </a:r>
          </a:p>
          <a:p>
            <a:pPr algn="just"/>
            <a:r>
              <a:rPr lang="en-US" sz="2000" dirty="0"/>
              <a:t>◦The data elements are not arranged in a sequential structure</a:t>
            </a:r>
            <a:r>
              <a:rPr lang="en-US" sz="2000" dirty="0" smtClean="0"/>
              <a:t>.</a:t>
            </a:r>
          </a:p>
          <a:p>
            <a:pPr algn="just"/>
            <a:r>
              <a:rPr lang="en-US" sz="2000" dirty="0" smtClean="0"/>
              <a:t>◦</a:t>
            </a:r>
            <a:r>
              <a:rPr lang="en-US" sz="2000" dirty="0"/>
              <a:t>The different non-linear data structures are </a:t>
            </a:r>
            <a:r>
              <a:rPr lang="en-US" sz="2000" b="1" dirty="0"/>
              <a:t>trees and graphs</a:t>
            </a:r>
            <a:r>
              <a:rPr lang="en-US" sz="2000" b="1" dirty="0" smtClean="0"/>
              <a:t>.</a:t>
            </a:r>
          </a:p>
          <a:p>
            <a:endParaRPr lang="en-IN" sz="2000" dirty="0"/>
          </a:p>
          <a:p>
            <a:r>
              <a:rPr lang="en-US" sz="2000" b="1" dirty="0" smtClean="0"/>
              <a:t>Non-linear </a:t>
            </a:r>
            <a:r>
              <a:rPr lang="en-US" sz="2000" b="1" dirty="0"/>
              <a:t>data structure</a:t>
            </a:r>
            <a:r>
              <a:rPr lang="en-US" sz="2000" dirty="0"/>
              <a:t>- One element can be connected to more than two adjacent elements.(Each node/element can have more than one successor) </a:t>
            </a:r>
            <a:endParaRPr lang="en-US" sz="2000" dirty="0" smtClean="0"/>
          </a:p>
          <a:p>
            <a:endParaRPr lang="en-US" sz="2000" dirty="0"/>
          </a:p>
          <a:p>
            <a:r>
              <a:rPr lang="en-US" sz="2000" dirty="0"/>
              <a:t>o Tree (Each node could have multiple successors but just one predecessor) </a:t>
            </a:r>
          </a:p>
          <a:p>
            <a:r>
              <a:rPr lang="en-US" sz="2000" dirty="0"/>
              <a:t>o Graph (Each node may have multiple successors as well as multiple predecessors) </a:t>
            </a:r>
          </a:p>
          <a:p>
            <a:pPr algn="just"/>
            <a:endParaRPr lang="en-US" sz="2000" dirty="0"/>
          </a:p>
        </p:txBody>
      </p:sp>
    </p:spTree>
    <p:extLst>
      <p:ext uri="{BB962C8B-B14F-4D97-AF65-F5344CB8AC3E}">
        <p14:creationId xmlns:p14="http://schemas.microsoft.com/office/powerpoint/2010/main" val="510784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1066800"/>
            <a:ext cx="7848600" cy="4154984"/>
          </a:xfrm>
          <a:prstGeom prst="rect">
            <a:avLst/>
          </a:prstGeom>
        </p:spPr>
        <p:txBody>
          <a:bodyPr wrap="square">
            <a:spAutoFit/>
          </a:bodyPr>
          <a:lstStyle/>
          <a:p>
            <a:r>
              <a:rPr lang="en-IN" sz="2400" b="1" dirty="0"/>
              <a:t>Non-Primitive Data </a:t>
            </a:r>
            <a:r>
              <a:rPr lang="en-IN" sz="2400" b="1" dirty="0" smtClean="0"/>
              <a:t>Structure</a:t>
            </a:r>
            <a:endParaRPr lang="en-IN" sz="2400" dirty="0" smtClean="0"/>
          </a:p>
          <a:p>
            <a:endParaRPr lang="en-IN" sz="2400" dirty="0"/>
          </a:p>
          <a:p>
            <a:r>
              <a:rPr lang="en-US" sz="2400" dirty="0" smtClean="0"/>
              <a:t>The </a:t>
            </a:r>
            <a:r>
              <a:rPr lang="en-US" sz="2400" dirty="0"/>
              <a:t>most commonly used operation on data structure are broadly categorized into following types</a:t>
            </a:r>
            <a:r>
              <a:rPr lang="en-US" sz="2400" dirty="0" smtClean="0"/>
              <a:t>:</a:t>
            </a:r>
          </a:p>
          <a:p>
            <a:r>
              <a:rPr lang="en-IN" sz="2400" dirty="0" smtClean="0"/>
              <a:t>◦Traversal</a:t>
            </a:r>
            <a:endParaRPr lang="en-IN" sz="2400" dirty="0"/>
          </a:p>
          <a:p>
            <a:r>
              <a:rPr lang="en-IN" sz="2400" dirty="0"/>
              <a:t>◦Insertion</a:t>
            </a:r>
          </a:p>
          <a:p>
            <a:r>
              <a:rPr lang="en-IN" sz="2400" dirty="0"/>
              <a:t>◦Selection</a:t>
            </a:r>
          </a:p>
          <a:p>
            <a:r>
              <a:rPr lang="en-IN" sz="2400" dirty="0"/>
              <a:t>◦Searching</a:t>
            </a:r>
          </a:p>
          <a:p>
            <a:r>
              <a:rPr lang="en-IN" sz="2400" dirty="0"/>
              <a:t>◦Sorting</a:t>
            </a:r>
          </a:p>
          <a:p>
            <a:r>
              <a:rPr lang="en-IN" sz="2400" dirty="0"/>
              <a:t>◦Merging</a:t>
            </a:r>
          </a:p>
          <a:p>
            <a:r>
              <a:rPr lang="en-IN" sz="2400" dirty="0"/>
              <a:t>◦Destroy or Delete</a:t>
            </a:r>
          </a:p>
        </p:txBody>
      </p:sp>
    </p:spTree>
    <p:extLst>
      <p:ext uri="{BB962C8B-B14F-4D97-AF65-F5344CB8AC3E}">
        <p14:creationId xmlns:p14="http://schemas.microsoft.com/office/powerpoint/2010/main" val="17769585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93" y="1592179"/>
            <a:ext cx="8515350"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741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
        <p:nvSpPr>
          <p:cNvPr id="3" name="Rectangle 2"/>
          <p:cNvSpPr/>
          <p:nvPr/>
        </p:nvSpPr>
        <p:spPr>
          <a:xfrm>
            <a:off x="505326" y="838200"/>
            <a:ext cx="7543800" cy="4493538"/>
          </a:xfrm>
          <a:prstGeom prst="rect">
            <a:avLst/>
          </a:prstGeom>
        </p:spPr>
        <p:txBody>
          <a:bodyPr wrap="square">
            <a:spAutoFit/>
          </a:bodyPr>
          <a:lstStyle/>
          <a:p>
            <a:r>
              <a:rPr lang="en-IN" sz="2800" b="1" dirty="0"/>
              <a:t>Different between them</a:t>
            </a:r>
            <a:endParaRPr lang="en-IN" sz="2800" dirty="0"/>
          </a:p>
          <a:p>
            <a:endParaRPr lang="en-US" sz="2400" b="1" dirty="0" smtClean="0"/>
          </a:p>
          <a:p>
            <a:r>
              <a:rPr lang="en-US" sz="2400" b="1" dirty="0" smtClean="0"/>
              <a:t>A </a:t>
            </a:r>
            <a:r>
              <a:rPr lang="en-US" sz="2400" b="1" dirty="0"/>
              <a:t>primitive data </a:t>
            </a:r>
            <a:r>
              <a:rPr lang="en-US" sz="2400" b="1" dirty="0" smtClean="0"/>
              <a:t>structure </a:t>
            </a:r>
            <a:r>
              <a:rPr lang="en-US" sz="2400" dirty="0" smtClean="0"/>
              <a:t>is </a:t>
            </a:r>
            <a:r>
              <a:rPr lang="en-US" sz="2400" dirty="0"/>
              <a:t>generally a basic structure that is usually built into the language, such as an integer, </a:t>
            </a:r>
            <a:endParaRPr lang="en-US" sz="2400" dirty="0" smtClean="0"/>
          </a:p>
          <a:p>
            <a:r>
              <a:rPr lang="en-US" sz="2400" dirty="0"/>
              <a:t> </a:t>
            </a:r>
            <a:r>
              <a:rPr lang="en-US" sz="2400" dirty="0" smtClean="0"/>
              <a:t>a </a:t>
            </a:r>
            <a:r>
              <a:rPr lang="en-US" sz="2400" dirty="0"/>
              <a:t>float</a:t>
            </a:r>
            <a:r>
              <a:rPr lang="en-US" sz="2400" dirty="0" smtClean="0"/>
              <a:t>.</a:t>
            </a:r>
          </a:p>
          <a:p>
            <a:endParaRPr lang="en-US" sz="2400" dirty="0"/>
          </a:p>
          <a:p>
            <a:endParaRPr lang="en-US" sz="2400" dirty="0"/>
          </a:p>
          <a:p>
            <a:r>
              <a:rPr lang="en-US" sz="2400" b="1" dirty="0" smtClean="0"/>
              <a:t>A </a:t>
            </a:r>
            <a:r>
              <a:rPr lang="en-US" sz="2400" b="1" dirty="0"/>
              <a:t>non-primitive data structure </a:t>
            </a:r>
            <a:r>
              <a:rPr lang="en-US" sz="2400" dirty="0"/>
              <a:t>is built out of primitive data structures linked together in meaningful ways, such as a or a linked-list, binary search tree, AVL Tree, graph etc. </a:t>
            </a:r>
          </a:p>
          <a:p>
            <a:endParaRPr lang="en-IN" sz="2400" dirty="0"/>
          </a:p>
          <a:p>
            <a:endParaRPr lang="en-IN" dirty="0"/>
          </a:p>
        </p:txBody>
      </p:sp>
    </p:spTree>
    <p:extLst>
      <p:ext uri="{BB962C8B-B14F-4D97-AF65-F5344CB8AC3E}">
        <p14:creationId xmlns:p14="http://schemas.microsoft.com/office/powerpoint/2010/main" val="4008765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
        <p:nvSpPr>
          <p:cNvPr id="3" name="Rectangle 2"/>
          <p:cNvSpPr/>
          <p:nvPr/>
        </p:nvSpPr>
        <p:spPr>
          <a:xfrm>
            <a:off x="1104900" y="850050"/>
            <a:ext cx="4409925" cy="523220"/>
          </a:xfrm>
          <a:prstGeom prst="rect">
            <a:avLst/>
          </a:prstGeom>
        </p:spPr>
        <p:txBody>
          <a:bodyPr wrap="none">
            <a:spAutoFit/>
          </a:bodyPr>
          <a:lstStyle/>
          <a:p>
            <a:r>
              <a:rPr lang="en-IN" sz="2800" dirty="0" smtClean="0"/>
              <a:t>Linear Data Structure</a:t>
            </a:r>
            <a:r>
              <a:rPr lang="en-US" sz="2800" b="1" dirty="0" smtClean="0"/>
              <a:t>: </a:t>
            </a:r>
            <a:r>
              <a:rPr lang="en-US" sz="2800" b="1" dirty="0"/>
              <a:t>Arrays</a:t>
            </a:r>
            <a:endParaRPr lang="en-IN" sz="2800" dirty="0"/>
          </a:p>
        </p:txBody>
      </p:sp>
      <p:sp>
        <p:nvSpPr>
          <p:cNvPr id="9" name="Rectangle 8"/>
          <p:cNvSpPr/>
          <p:nvPr/>
        </p:nvSpPr>
        <p:spPr>
          <a:xfrm>
            <a:off x="228600" y="1676400"/>
            <a:ext cx="7996988" cy="2246769"/>
          </a:xfrm>
          <a:prstGeom prst="rect">
            <a:avLst/>
          </a:prstGeom>
        </p:spPr>
        <p:txBody>
          <a:bodyPr wrap="square">
            <a:spAutoFit/>
          </a:bodyPr>
          <a:lstStyle/>
          <a:p>
            <a:r>
              <a:rPr lang="en-US" sz="2000" b="1" dirty="0" smtClean="0"/>
              <a:t>An </a:t>
            </a:r>
            <a:r>
              <a:rPr lang="en-US" sz="2000" b="1" dirty="0"/>
              <a:t>array is a collection of homogeneous data elements described by a single name. Each element of an array is referenced by a subscripted variable or value, called subscript or index enclosed in </a:t>
            </a:r>
            <a:r>
              <a:rPr lang="en-US" sz="2000" b="1" dirty="0" smtClean="0"/>
              <a:t>parenthesis</a:t>
            </a:r>
          </a:p>
          <a:p>
            <a:endParaRPr lang="en-US" sz="2000" dirty="0"/>
          </a:p>
          <a:p>
            <a:r>
              <a:rPr lang="en-IN" sz="2000" dirty="0"/>
              <a:t>•One Dimensional Array</a:t>
            </a:r>
          </a:p>
          <a:p>
            <a:r>
              <a:rPr lang="en-IN" sz="2000" dirty="0"/>
              <a:t>•Two Dimensional Array</a:t>
            </a:r>
          </a:p>
          <a:p>
            <a:r>
              <a:rPr lang="en-IN" sz="2000" dirty="0"/>
              <a:t>•Multidimensional Array</a:t>
            </a:r>
          </a:p>
        </p:txBody>
      </p:sp>
      <p:sp>
        <p:nvSpPr>
          <p:cNvPr id="10" name="Rectangle 9"/>
          <p:cNvSpPr/>
          <p:nvPr/>
        </p:nvSpPr>
        <p:spPr>
          <a:xfrm>
            <a:off x="381000" y="4167664"/>
            <a:ext cx="7772400" cy="1631216"/>
          </a:xfrm>
          <a:prstGeom prst="rect">
            <a:avLst/>
          </a:prstGeom>
        </p:spPr>
        <p:txBody>
          <a:bodyPr wrap="square">
            <a:spAutoFit/>
          </a:bodyPr>
          <a:lstStyle/>
          <a:p>
            <a:r>
              <a:rPr lang="en-US" sz="2000" dirty="0"/>
              <a:t>An array is defined as a set of finite number of homogeneous elements or same data items</a:t>
            </a:r>
            <a:r>
              <a:rPr lang="en-US" sz="2000" dirty="0" smtClean="0"/>
              <a:t>.</a:t>
            </a:r>
          </a:p>
          <a:p>
            <a:endParaRPr lang="en-US" sz="2000" dirty="0"/>
          </a:p>
          <a:p>
            <a:r>
              <a:rPr lang="en-US" sz="2000" dirty="0"/>
              <a:t>It means an array can contain one type of data only, either all  integer, all float-point number or all character.</a:t>
            </a:r>
          </a:p>
        </p:txBody>
      </p:sp>
    </p:spTree>
    <p:extLst>
      <p:ext uri="{BB962C8B-B14F-4D97-AF65-F5344CB8AC3E}">
        <p14:creationId xmlns:p14="http://schemas.microsoft.com/office/powerpoint/2010/main" val="37016037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
        <p:nvSpPr>
          <p:cNvPr id="3" name="Rectangle 2"/>
          <p:cNvSpPr/>
          <p:nvPr/>
        </p:nvSpPr>
        <p:spPr>
          <a:xfrm>
            <a:off x="2161980" y="685184"/>
            <a:ext cx="2318455" cy="461665"/>
          </a:xfrm>
          <a:prstGeom prst="rect">
            <a:avLst/>
          </a:prstGeom>
        </p:spPr>
        <p:txBody>
          <a:bodyPr wrap="none">
            <a:spAutoFit/>
          </a:bodyPr>
          <a:lstStyle/>
          <a:p>
            <a:r>
              <a:rPr lang="en-IN" sz="2400" b="1" dirty="0" smtClean="0"/>
              <a:t>Types of  arrays :</a:t>
            </a:r>
            <a:endParaRPr lang="en-IN" sz="2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358" y="1536175"/>
            <a:ext cx="4686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90799"/>
            <a:ext cx="76200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95113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685184"/>
            <a:ext cx="8763000" cy="534016"/>
          </a:xfrm>
        </p:spPr>
        <p:txBody>
          <a:bodyPr>
            <a:noAutofit/>
          </a:bodyPr>
          <a:lstStyle/>
          <a:p>
            <a:pPr marL="0" indent="0" algn="ctr">
              <a:buNone/>
            </a:pPr>
            <a:r>
              <a:rPr lang="en-IN" b="1" dirty="0" smtClean="0"/>
              <a:t>C-Arrays</a:t>
            </a:r>
            <a:endParaRPr lang="en-IN" dirty="0"/>
          </a:p>
          <a:p>
            <a:endParaRPr lang="en-US" sz="2400" dirty="0" smtClean="0"/>
          </a:p>
        </p:txBody>
      </p:sp>
      <p:sp>
        <p:nvSpPr>
          <p:cNvPr id="3" name="Rectangle 2"/>
          <p:cNvSpPr/>
          <p:nvPr/>
        </p:nvSpPr>
        <p:spPr>
          <a:xfrm>
            <a:off x="188046" y="1219200"/>
            <a:ext cx="8532843" cy="2554545"/>
          </a:xfrm>
          <a:prstGeom prst="rect">
            <a:avLst/>
          </a:prstGeom>
        </p:spPr>
        <p:txBody>
          <a:bodyPr wrap="square">
            <a:spAutoFit/>
          </a:bodyPr>
          <a:lstStyle/>
          <a:p>
            <a:r>
              <a:rPr lang="en-US" sz="2000" dirty="0"/>
              <a:t>Arrays a kind of data structure that can store a fixed-size sequential collection of elements of the same type. </a:t>
            </a:r>
            <a:r>
              <a:rPr lang="en-US" sz="2000" dirty="0" smtClean="0"/>
              <a:t> </a:t>
            </a:r>
          </a:p>
          <a:p>
            <a:endParaRPr lang="en-US" sz="2000" dirty="0"/>
          </a:p>
          <a:p>
            <a:r>
              <a:rPr lang="en-US" sz="2000" dirty="0"/>
              <a:t>•An array is used to store a collection of data, but it is often more useful to think of an array as a collection of </a:t>
            </a:r>
            <a:r>
              <a:rPr lang="en-US" sz="2000" dirty="0" smtClean="0"/>
              <a:t>variables of </a:t>
            </a:r>
            <a:r>
              <a:rPr lang="en-US" sz="2000" dirty="0"/>
              <a:t>the same type</a:t>
            </a:r>
            <a:r>
              <a:rPr lang="en-US" sz="2000" dirty="0" smtClean="0"/>
              <a:t>.</a:t>
            </a:r>
          </a:p>
          <a:p>
            <a:endParaRPr lang="en-US" sz="2000" dirty="0"/>
          </a:p>
          <a:p>
            <a:r>
              <a:rPr lang="en-US" sz="2000" dirty="0"/>
              <a:t>•All arrays consist of contiguous memory locations. The lowest address corresponds to the first element and the highest address to the last element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66" y="3886200"/>
            <a:ext cx="7239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371600" y="5102400"/>
            <a:ext cx="5155532" cy="923330"/>
          </a:xfrm>
          <a:prstGeom prst="rect">
            <a:avLst/>
          </a:prstGeom>
        </p:spPr>
        <p:txBody>
          <a:bodyPr wrap="square">
            <a:spAutoFit/>
          </a:bodyPr>
          <a:lstStyle/>
          <a:p>
            <a:r>
              <a:rPr lang="en-IN" b="1" dirty="0" smtClean="0"/>
              <a:t>Declaring </a:t>
            </a:r>
            <a:r>
              <a:rPr lang="en-IN" b="1" dirty="0"/>
              <a:t>Arrays</a:t>
            </a:r>
            <a:endParaRPr lang="en-IN" dirty="0"/>
          </a:p>
          <a:p>
            <a:r>
              <a:rPr lang="en-IN" dirty="0"/>
              <a:t>•type </a:t>
            </a:r>
            <a:r>
              <a:rPr lang="en-IN" dirty="0" err="1"/>
              <a:t>arrayName</a:t>
            </a:r>
            <a:r>
              <a:rPr lang="en-IN" dirty="0"/>
              <a:t>[ </a:t>
            </a:r>
            <a:r>
              <a:rPr lang="en-IN" dirty="0" err="1"/>
              <a:t>arraySize</a:t>
            </a:r>
            <a:r>
              <a:rPr lang="en-IN" dirty="0"/>
              <a:t>];</a:t>
            </a:r>
          </a:p>
          <a:p>
            <a:r>
              <a:rPr lang="en-IN" dirty="0"/>
              <a:t>•</a:t>
            </a:r>
            <a:r>
              <a:rPr lang="en-IN" dirty="0" err="1" smtClean="0"/>
              <a:t>Eg</a:t>
            </a:r>
            <a:r>
              <a:rPr lang="en-IN" dirty="0" smtClean="0"/>
              <a:t>:    </a:t>
            </a:r>
            <a:r>
              <a:rPr lang="en-IN" dirty="0" err="1" smtClean="0"/>
              <a:t>intNumber</a:t>
            </a:r>
            <a:r>
              <a:rPr lang="en-IN" dirty="0" smtClean="0"/>
              <a:t>[10</a:t>
            </a:r>
            <a:r>
              <a:rPr lang="en-IN" dirty="0"/>
              <a:t>];</a:t>
            </a:r>
          </a:p>
        </p:txBody>
      </p:sp>
    </p:spTree>
    <p:extLst>
      <p:ext uri="{BB962C8B-B14F-4D97-AF65-F5344CB8AC3E}">
        <p14:creationId xmlns:p14="http://schemas.microsoft.com/office/powerpoint/2010/main" val="184838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3684"/>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685184"/>
            <a:ext cx="8763000" cy="534016"/>
          </a:xfrm>
        </p:spPr>
        <p:txBody>
          <a:bodyPr>
            <a:noAutofit/>
          </a:bodyPr>
          <a:lstStyle/>
          <a:p>
            <a:pPr marL="0" indent="0" algn="ctr">
              <a:buNone/>
            </a:pPr>
            <a:r>
              <a:rPr lang="en-IN" sz="2800" b="1" dirty="0" smtClean="0"/>
              <a:t>Example of Arrays</a:t>
            </a:r>
            <a:endParaRPr lang="en-IN" sz="2800" dirty="0"/>
          </a:p>
          <a:p>
            <a:endParaRPr lang="en-US" sz="2400"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1411705"/>
            <a:ext cx="5987716"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6317" y="1295400"/>
            <a:ext cx="2819400" cy="492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808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Objectives </a:t>
            </a:r>
            <a:endParaRPr lang="en-US" dirty="0"/>
          </a:p>
        </p:txBody>
      </p:sp>
      <p:sp>
        <p:nvSpPr>
          <p:cNvPr id="3" name="Content Placeholder 2"/>
          <p:cNvSpPr>
            <a:spLocks noGrp="1"/>
          </p:cNvSpPr>
          <p:nvPr>
            <p:ph idx="1"/>
          </p:nvPr>
        </p:nvSpPr>
        <p:spPr>
          <a:xfrm>
            <a:off x="304800" y="1219200"/>
            <a:ext cx="8229600" cy="4525963"/>
          </a:xfrm>
        </p:spPr>
        <p:txBody>
          <a:bodyPr>
            <a:normAutofit/>
          </a:bodyPr>
          <a:lstStyle/>
          <a:p>
            <a:pPr marL="0" indent="0">
              <a:buNone/>
            </a:pPr>
            <a:r>
              <a:rPr lang="en-IN" sz="2800" b="1" i="0" u="none" strike="noStrike" baseline="0" dirty="0">
                <a:solidFill>
                  <a:srgbClr val="000000"/>
                </a:solidFill>
                <a:latin typeface="Times New Roman" panose="02020603050405020304" pitchFamily="18" charset="0"/>
              </a:rPr>
              <a:t>Course objectives: </a:t>
            </a:r>
            <a:endParaRPr lang="en-IN" sz="2800" b="1" i="0" u="none" strike="noStrike" baseline="0" dirty="0" smtClean="0">
              <a:solidFill>
                <a:srgbClr val="000000"/>
              </a:solidFill>
              <a:latin typeface="Times New Roman" panose="02020603050405020304" pitchFamily="18" charset="0"/>
            </a:endParaRPr>
          </a:p>
          <a:p>
            <a:pPr marL="0" indent="0">
              <a:buNone/>
            </a:pPr>
            <a:r>
              <a:rPr lang="en-IN" sz="1800" dirty="0"/>
              <a:t>	</a:t>
            </a:r>
          </a:p>
          <a:p>
            <a:pPr marL="0" indent="0">
              <a:buNone/>
            </a:pPr>
            <a:endParaRPr lang="en-IN" sz="1800" b="1" dirty="0">
              <a:solidFill>
                <a:srgbClr val="000000"/>
              </a:solidFill>
              <a:latin typeface="Times New Roman" panose="02020603050405020304" pitchFamily="18" charset="0"/>
            </a:endParaRP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 xmlns:a16="http://schemas.microsoft.com/office/drawing/2014/main" id="{855E0739-CEE9-46DF-9675-803599BC08FC}"/>
              </a:ext>
            </a:extLst>
          </p:cNvPr>
          <p:cNvSpPr/>
          <p:nvPr/>
        </p:nvSpPr>
        <p:spPr>
          <a:xfrm>
            <a:off x="8534400" y="6460676"/>
            <a:ext cx="381000" cy="369332"/>
          </a:xfrm>
          <a:prstGeom prst="rect">
            <a:avLst/>
          </a:prstGeom>
        </p:spPr>
        <p:txBody>
          <a:bodyPr wrap="square">
            <a:spAutoFit/>
          </a:bodyPr>
          <a:lstStyle/>
          <a:p>
            <a:fld id="{EE071443-794E-4BDA-ABA5-801964C7C152}" type="slidenum">
              <a:rPr lang="en-US" smtClean="0"/>
              <a:pPr/>
              <a:t>3</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0"/>
            <a:ext cx="9144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40642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3684"/>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7" y="1524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685184"/>
            <a:ext cx="8763000" cy="534016"/>
          </a:xfrm>
        </p:spPr>
        <p:txBody>
          <a:bodyPr>
            <a:noAutofit/>
          </a:bodyPr>
          <a:lstStyle/>
          <a:p>
            <a:pPr marL="0" indent="0" algn="ctr">
              <a:buNone/>
            </a:pPr>
            <a:r>
              <a:rPr lang="en-IN" sz="2800" dirty="0"/>
              <a:t>Multidimensional Arrays</a:t>
            </a:r>
            <a:endParaRPr lang="en-US" sz="2800" dirty="0" smtClean="0"/>
          </a:p>
        </p:txBody>
      </p:sp>
      <p:sp>
        <p:nvSpPr>
          <p:cNvPr id="3" name="Rectangle 2"/>
          <p:cNvSpPr/>
          <p:nvPr/>
        </p:nvSpPr>
        <p:spPr>
          <a:xfrm>
            <a:off x="152400" y="1295400"/>
            <a:ext cx="8534400" cy="2246769"/>
          </a:xfrm>
          <a:prstGeom prst="rect">
            <a:avLst/>
          </a:prstGeom>
        </p:spPr>
        <p:txBody>
          <a:bodyPr wrap="square">
            <a:spAutoFit/>
          </a:bodyPr>
          <a:lstStyle/>
          <a:p>
            <a:r>
              <a:rPr lang="en-US" sz="2000" dirty="0"/>
              <a:t>In C programming, you can create an array of arrays. These arrays are known as multidimensional arrays. </a:t>
            </a:r>
            <a:endParaRPr lang="en-US" sz="2000" dirty="0" smtClean="0"/>
          </a:p>
          <a:p>
            <a:endParaRPr lang="en-US" sz="2000" dirty="0" smtClean="0"/>
          </a:p>
          <a:p>
            <a:r>
              <a:rPr lang="en-US" sz="2000" dirty="0" smtClean="0"/>
              <a:t>For example, </a:t>
            </a:r>
            <a:r>
              <a:rPr lang="en-IN" sz="2000" dirty="0" smtClean="0"/>
              <a:t>float </a:t>
            </a:r>
            <a:r>
              <a:rPr lang="en-IN" sz="2000" dirty="0"/>
              <a:t>x[3][4];</a:t>
            </a:r>
          </a:p>
          <a:p>
            <a:endParaRPr lang="en-US" sz="2000" dirty="0" smtClean="0"/>
          </a:p>
          <a:p>
            <a:r>
              <a:rPr lang="en-US" sz="2000" dirty="0" smtClean="0"/>
              <a:t>Here, x is </a:t>
            </a:r>
            <a:r>
              <a:rPr lang="en-US" sz="2000" dirty="0"/>
              <a:t>a two-dimensional (2d) array. The array can hold 12 elements. You can think the array as a table with 3 rows and each row has 4 columns.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21505"/>
            <a:ext cx="3914775" cy="2474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621505"/>
            <a:ext cx="48006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30726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3684"/>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24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685184"/>
            <a:ext cx="8763000" cy="534016"/>
          </a:xfrm>
        </p:spPr>
        <p:txBody>
          <a:bodyPr>
            <a:noAutofit/>
          </a:bodyPr>
          <a:lstStyle/>
          <a:p>
            <a:pPr algn="ctr"/>
            <a:r>
              <a:rPr lang="en-US" sz="2400" dirty="0" smtClean="0"/>
              <a:t>Initialization of 3D Array</a:t>
            </a:r>
          </a:p>
        </p:txBody>
      </p:sp>
      <p:sp>
        <p:nvSpPr>
          <p:cNvPr id="3" name="Rectangle 2"/>
          <p:cNvSpPr/>
          <p:nvPr/>
        </p:nvSpPr>
        <p:spPr>
          <a:xfrm>
            <a:off x="304800" y="1143000"/>
            <a:ext cx="8839200" cy="923330"/>
          </a:xfrm>
          <a:prstGeom prst="rect">
            <a:avLst/>
          </a:prstGeom>
        </p:spPr>
        <p:txBody>
          <a:bodyPr wrap="square">
            <a:spAutoFit/>
          </a:bodyPr>
          <a:lstStyle/>
          <a:p>
            <a:r>
              <a:rPr lang="en-US" b="1" dirty="0"/>
              <a:t>Initialization of a 3d array</a:t>
            </a:r>
            <a:endParaRPr lang="en-US" dirty="0"/>
          </a:p>
          <a:p>
            <a:r>
              <a:rPr lang="en-IN" dirty="0" err="1" smtClean="0"/>
              <a:t>int</a:t>
            </a:r>
            <a:r>
              <a:rPr lang="en-IN" dirty="0" smtClean="0"/>
              <a:t> </a:t>
            </a:r>
            <a:r>
              <a:rPr lang="en-IN" dirty="0"/>
              <a:t>test[2][3][4] = { {{3, 4, 2, 3}, {0, -3, 9, 11}, {23, 12, 23, 2}}, {{13, 4, 56, 3}, {5, 9, 3, 5}, {3, 1, 4, 9}}};</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1" y="1981200"/>
            <a:ext cx="8609042"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143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3684"/>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685184"/>
            <a:ext cx="8763000" cy="381616"/>
          </a:xfrm>
        </p:spPr>
        <p:txBody>
          <a:bodyPr>
            <a:noAutofit/>
          </a:bodyPr>
          <a:lstStyle/>
          <a:p>
            <a:pPr marL="0" indent="0" algn="ctr">
              <a:buNone/>
            </a:pPr>
            <a:r>
              <a:rPr lang="en-IN" sz="2800" dirty="0" smtClean="0"/>
              <a:t>Linear Data Structure : Stack</a:t>
            </a:r>
            <a:endParaRPr lang="en-US" sz="2800" dirty="0" smtClean="0"/>
          </a:p>
        </p:txBody>
      </p:sp>
      <p:sp>
        <p:nvSpPr>
          <p:cNvPr id="3" name="Rectangle 2"/>
          <p:cNvSpPr/>
          <p:nvPr/>
        </p:nvSpPr>
        <p:spPr>
          <a:xfrm>
            <a:off x="215730" y="1219200"/>
            <a:ext cx="8683686" cy="2554545"/>
          </a:xfrm>
          <a:prstGeom prst="rect">
            <a:avLst/>
          </a:prstGeom>
        </p:spPr>
        <p:txBody>
          <a:bodyPr wrap="square">
            <a:spAutoFit/>
          </a:bodyPr>
          <a:lstStyle/>
          <a:p>
            <a:pPr algn="just"/>
            <a:r>
              <a:rPr lang="en-IN" dirty="0"/>
              <a:t>•</a:t>
            </a:r>
            <a:r>
              <a:rPr lang="en-IN" sz="2000" dirty="0" smtClean="0"/>
              <a:t>A </a:t>
            </a:r>
            <a:r>
              <a:rPr lang="en-IN" sz="2000" b="1" dirty="0" smtClean="0"/>
              <a:t>stack </a:t>
            </a:r>
            <a:r>
              <a:rPr lang="en-IN" sz="2000" dirty="0" smtClean="0"/>
              <a:t>is one of the most important and useful non primitive Linear data structure in computer science</a:t>
            </a:r>
            <a:r>
              <a:rPr lang="en-IN" sz="2000" dirty="0"/>
              <a:t>.</a:t>
            </a:r>
          </a:p>
          <a:p>
            <a:pPr algn="just"/>
            <a:r>
              <a:rPr lang="en-IN" sz="2000" dirty="0"/>
              <a:t>•</a:t>
            </a:r>
            <a:r>
              <a:rPr lang="en-IN" sz="2000" dirty="0" smtClean="0"/>
              <a:t>It is an ordered collection of items into which new data items may be added/ inserted and from which items may be deleted at only one end, called the </a:t>
            </a:r>
            <a:r>
              <a:rPr lang="en-IN" sz="2000" b="1" dirty="0" smtClean="0"/>
              <a:t>Top </a:t>
            </a:r>
            <a:r>
              <a:rPr lang="en-IN" sz="2000" dirty="0" smtClean="0"/>
              <a:t>of the stack</a:t>
            </a:r>
            <a:r>
              <a:rPr lang="en-IN" sz="2000" dirty="0"/>
              <a:t>.</a:t>
            </a:r>
          </a:p>
          <a:p>
            <a:pPr algn="just"/>
            <a:r>
              <a:rPr lang="en-IN" sz="2000" dirty="0"/>
              <a:t>•</a:t>
            </a:r>
            <a:r>
              <a:rPr lang="en-IN" sz="2000" dirty="0" smtClean="0"/>
              <a:t>As all the addition and deletion in a stack is done from the top of the stack,</a:t>
            </a:r>
          </a:p>
          <a:p>
            <a:pPr algn="just"/>
            <a:r>
              <a:rPr lang="en-IN" sz="2000" dirty="0" smtClean="0"/>
              <a:t>The last added element will be first removed from the stack</a:t>
            </a:r>
            <a:r>
              <a:rPr lang="en-IN" sz="2000" dirty="0"/>
              <a:t>.</a:t>
            </a:r>
          </a:p>
          <a:p>
            <a:pPr algn="just"/>
            <a:r>
              <a:rPr lang="en-IN" sz="2000" dirty="0"/>
              <a:t>•</a:t>
            </a:r>
            <a:r>
              <a:rPr lang="en-IN" sz="2000" dirty="0" smtClean="0"/>
              <a:t>That is why the stack is also </a:t>
            </a:r>
            <a:r>
              <a:rPr lang="en-IN" sz="2000" b="1" dirty="0" smtClean="0"/>
              <a:t>called Last-in-First-out(LIFO</a:t>
            </a:r>
            <a:r>
              <a:rPr lang="en-IN" b="1" dirty="0"/>
              <a:t>)</a:t>
            </a:r>
            <a:endParaRPr lang="en-IN"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3" y="3773584"/>
            <a:ext cx="9115147" cy="282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0354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3684"/>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685184"/>
            <a:ext cx="8763000" cy="534016"/>
          </a:xfrm>
        </p:spPr>
        <p:txBody>
          <a:bodyPr>
            <a:noAutofit/>
          </a:bodyPr>
          <a:lstStyle/>
          <a:p>
            <a:pPr marL="0" indent="0" algn="ctr">
              <a:buNone/>
            </a:pPr>
            <a:r>
              <a:rPr lang="en-IN" sz="2400" dirty="0" smtClean="0"/>
              <a:t>Linear Data Structure : Queue</a:t>
            </a:r>
            <a:endParaRPr lang="en-US" sz="2400" dirty="0" smtClean="0"/>
          </a:p>
        </p:txBody>
      </p:sp>
      <p:sp>
        <p:nvSpPr>
          <p:cNvPr id="3" name="Rectangle 2"/>
          <p:cNvSpPr/>
          <p:nvPr/>
        </p:nvSpPr>
        <p:spPr>
          <a:xfrm>
            <a:off x="457199" y="1219200"/>
            <a:ext cx="8380443" cy="830997"/>
          </a:xfrm>
          <a:prstGeom prst="rect">
            <a:avLst/>
          </a:prstGeom>
        </p:spPr>
        <p:txBody>
          <a:bodyPr wrap="square">
            <a:spAutoFit/>
          </a:bodyPr>
          <a:lstStyle/>
          <a:p>
            <a:r>
              <a:rPr lang="en-US" sz="2400" dirty="0" smtClean="0"/>
              <a:t>A </a:t>
            </a:r>
            <a:r>
              <a:rPr lang="en-US" sz="2400" b="1" dirty="0" smtClean="0"/>
              <a:t>queue </a:t>
            </a:r>
            <a:r>
              <a:rPr lang="en-US" sz="2400" dirty="0" smtClean="0"/>
              <a:t>is </a:t>
            </a:r>
            <a:r>
              <a:rPr lang="en-US" sz="2400" dirty="0"/>
              <a:t>logically a first in first out (FIFO or first come first serve) linear data structure</a:t>
            </a:r>
            <a:r>
              <a:rPr lang="en-US" dirty="0"/>
              <a:t>.</a:t>
            </a:r>
            <a:endParaRPr lang="en-IN"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2209800"/>
            <a:ext cx="8836086"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6507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3684"/>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685184"/>
            <a:ext cx="8763000" cy="534016"/>
          </a:xfrm>
        </p:spPr>
        <p:txBody>
          <a:bodyPr>
            <a:noAutofit/>
          </a:bodyPr>
          <a:lstStyle/>
          <a:p>
            <a:pPr marL="0" indent="0" algn="ctr">
              <a:buNone/>
            </a:pPr>
            <a:r>
              <a:rPr lang="en-IN" sz="2400" dirty="0" smtClean="0"/>
              <a:t>Linear  Data Structure : Linked List</a:t>
            </a:r>
            <a:endParaRPr lang="en-US" sz="2400" dirty="0" smtClean="0"/>
          </a:p>
        </p:txBody>
      </p:sp>
      <p:sp>
        <p:nvSpPr>
          <p:cNvPr id="3" name="Rectangle 2"/>
          <p:cNvSpPr/>
          <p:nvPr/>
        </p:nvSpPr>
        <p:spPr>
          <a:xfrm>
            <a:off x="457199" y="1219200"/>
            <a:ext cx="8380443" cy="369332"/>
          </a:xfrm>
          <a:prstGeom prst="rect">
            <a:avLst/>
          </a:prstGeom>
        </p:spPr>
        <p:txBody>
          <a:bodyPr wrap="square">
            <a:spAutoFit/>
          </a:bodyPr>
          <a:lstStyle/>
          <a:p>
            <a:r>
              <a:rPr lang="en-US" dirty="0" smtClean="0"/>
              <a:t>.</a:t>
            </a:r>
            <a:endParaRPr lang="en-IN" dirty="0"/>
          </a:p>
        </p:txBody>
      </p:sp>
      <p:sp>
        <p:nvSpPr>
          <p:cNvPr id="6" name="Rectangle 5"/>
          <p:cNvSpPr/>
          <p:nvPr/>
        </p:nvSpPr>
        <p:spPr>
          <a:xfrm>
            <a:off x="228600" y="1408746"/>
            <a:ext cx="7848600" cy="1938992"/>
          </a:xfrm>
          <a:prstGeom prst="rect">
            <a:avLst/>
          </a:prstGeom>
        </p:spPr>
        <p:txBody>
          <a:bodyPr wrap="square">
            <a:spAutoFit/>
          </a:bodyPr>
          <a:lstStyle/>
          <a:p>
            <a:r>
              <a:rPr lang="en-US" sz="2000" dirty="0"/>
              <a:t>Linked list is </a:t>
            </a:r>
            <a:r>
              <a:rPr lang="en-US" sz="2000" dirty="0" smtClean="0"/>
              <a:t>a </a:t>
            </a:r>
            <a:r>
              <a:rPr lang="en-US" sz="2000" b="1" dirty="0" smtClean="0"/>
              <a:t>dynamic </a:t>
            </a:r>
            <a:r>
              <a:rPr lang="en-US" sz="2000" dirty="0"/>
              <a:t>data structure which is an ordered collection of homogeneous </a:t>
            </a:r>
            <a:r>
              <a:rPr lang="en-US" sz="2000" dirty="0" smtClean="0"/>
              <a:t>data elements </a:t>
            </a:r>
            <a:r>
              <a:rPr lang="en-US" sz="2000" dirty="0"/>
              <a:t>called nodes, in which each element contains two parts: </a:t>
            </a:r>
            <a:r>
              <a:rPr lang="en-US" sz="2000" b="1" dirty="0"/>
              <a:t>data </a:t>
            </a:r>
            <a:r>
              <a:rPr lang="en-US" sz="2000" dirty="0"/>
              <a:t>or </a:t>
            </a:r>
            <a:r>
              <a:rPr lang="en-US" sz="2000" b="1" dirty="0"/>
              <a:t>Info </a:t>
            </a:r>
            <a:r>
              <a:rPr lang="en-US" sz="2000" dirty="0"/>
              <a:t>and one or more </a:t>
            </a:r>
            <a:r>
              <a:rPr lang="en-US" sz="2000" b="1" dirty="0"/>
              <a:t>links</a:t>
            </a:r>
            <a:r>
              <a:rPr lang="en-US" sz="2000" dirty="0" smtClean="0"/>
              <a:t>.</a:t>
            </a:r>
          </a:p>
          <a:p>
            <a:endParaRPr lang="en-US" sz="2000" dirty="0"/>
          </a:p>
          <a:p>
            <a:r>
              <a:rPr lang="en-US" sz="2000" dirty="0" smtClean="0"/>
              <a:t> </a:t>
            </a:r>
            <a:r>
              <a:rPr lang="en-US" sz="2000" dirty="0"/>
              <a:t>The data holds the application data to be processed. The link contains (the pointer) the address of the next element in the lis</a:t>
            </a:r>
            <a:r>
              <a:rPr lang="en-US" dirty="0"/>
              <a:t>t. </a:t>
            </a:r>
            <a:endParaRPr lang="en-IN"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657600"/>
            <a:ext cx="68865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6377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990600"/>
            <a:ext cx="8305800" cy="2246769"/>
          </a:xfrm>
          <a:prstGeom prst="rect">
            <a:avLst/>
          </a:prstGeom>
        </p:spPr>
        <p:txBody>
          <a:bodyPr wrap="square">
            <a:spAutoFit/>
          </a:bodyPr>
          <a:lstStyle/>
          <a:p>
            <a:r>
              <a:rPr lang="en-US" sz="2800" b="1" dirty="0"/>
              <a:t>Static</a:t>
            </a:r>
            <a:r>
              <a:rPr lang="en-US" sz="2800" dirty="0"/>
              <a:t>-As same as the word static suggests, static data structures are designed to store static “set of data</a:t>
            </a:r>
            <a:r>
              <a:rPr lang="en-US" sz="2800" dirty="0" smtClean="0"/>
              <a:t>”.</a:t>
            </a:r>
          </a:p>
          <a:p>
            <a:endParaRPr lang="en-US" sz="2800" dirty="0"/>
          </a:p>
          <a:p>
            <a:r>
              <a:rPr lang="en-US" sz="2800" b="1" dirty="0"/>
              <a:t>Dynamic</a:t>
            </a:r>
            <a:r>
              <a:rPr lang="en-US" sz="2800" dirty="0"/>
              <a:t>-Dynamic data structures are designed to facilitate change of data structures in the runtime. </a:t>
            </a:r>
          </a:p>
        </p:txBody>
      </p:sp>
      <p:pic>
        <p:nvPicPr>
          <p:cNvPr id="8" name="Picture 2"/>
          <p:cNvPicPr>
            <a:picLocks noChangeAspect="1" noChangeArrowheads="1"/>
          </p:cNvPicPr>
          <p:nvPr/>
        </p:nvPicPr>
        <p:blipFill>
          <a:blip r:embed="rId3"/>
          <a:srcRect/>
          <a:stretch>
            <a:fillRect/>
          </a:stretch>
        </p:blipFill>
        <p:spPr bwMode="auto">
          <a:xfrm>
            <a:off x="685800" y="3529013"/>
            <a:ext cx="7543800" cy="2795587"/>
          </a:xfrm>
          <a:prstGeom prst="rect">
            <a:avLst/>
          </a:prstGeom>
          <a:noFill/>
          <a:ln w="9525">
            <a:noFill/>
            <a:miter lim="800000"/>
            <a:headEnd/>
            <a:tailEnd/>
          </a:ln>
        </p:spPr>
      </p:pic>
      <p:sp>
        <p:nvSpPr>
          <p:cNvPr id="9" name="Rectangle 8"/>
          <p:cNvSpPr/>
          <p:nvPr/>
        </p:nvSpPr>
        <p:spPr>
          <a:xfrm>
            <a:off x="1905000" y="621268"/>
            <a:ext cx="4800600" cy="461665"/>
          </a:xfrm>
          <a:prstGeom prst="rect">
            <a:avLst/>
          </a:prstGeom>
        </p:spPr>
        <p:txBody>
          <a:bodyPr wrap="square">
            <a:spAutoFit/>
          </a:bodyPr>
          <a:lstStyle/>
          <a:p>
            <a:r>
              <a:rPr lang="en-IN" sz="2400" dirty="0"/>
              <a:t>Static and Dynamic DS</a:t>
            </a:r>
          </a:p>
        </p:txBody>
      </p:sp>
    </p:spTree>
    <p:extLst>
      <p:ext uri="{BB962C8B-B14F-4D97-AF65-F5344CB8AC3E}">
        <p14:creationId xmlns:p14="http://schemas.microsoft.com/office/powerpoint/2010/main" val="11383104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3684"/>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685184"/>
            <a:ext cx="8763000" cy="534016"/>
          </a:xfrm>
        </p:spPr>
        <p:txBody>
          <a:bodyPr>
            <a:noAutofit/>
          </a:bodyPr>
          <a:lstStyle/>
          <a:p>
            <a:pPr marL="0" indent="0" algn="ctr">
              <a:buNone/>
            </a:pPr>
            <a:r>
              <a:rPr lang="en-IN" sz="2400" dirty="0" smtClean="0"/>
              <a:t>Non Linear Data Structure : Graph </a:t>
            </a:r>
            <a:endParaRPr lang="en-US" sz="2400" dirty="0" smtClean="0"/>
          </a:p>
        </p:txBody>
      </p:sp>
      <p:sp>
        <p:nvSpPr>
          <p:cNvPr id="3" name="Rectangle 2"/>
          <p:cNvSpPr/>
          <p:nvPr/>
        </p:nvSpPr>
        <p:spPr>
          <a:xfrm>
            <a:off x="76200" y="1143000"/>
            <a:ext cx="8610600" cy="1323439"/>
          </a:xfrm>
          <a:prstGeom prst="rect">
            <a:avLst/>
          </a:prstGeom>
        </p:spPr>
        <p:txBody>
          <a:bodyPr wrap="square">
            <a:spAutoFit/>
          </a:bodyPr>
          <a:lstStyle/>
          <a:p>
            <a:endParaRPr lang="en-US" sz="2000" dirty="0" smtClean="0"/>
          </a:p>
          <a:p>
            <a:r>
              <a:rPr lang="en-US" sz="2000" dirty="0" smtClean="0"/>
              <a:t>Graph A </a:t>
            </a:r>
            <a:r>
              <a:rPr lang="en-US" sz="2000" dirty="0"/>
              <a:t>graph can be represent as G=(V,E) Where V is a finite and non empty set at vertices and E is a set of pairs of vertices called edges. Each edge e in E is </a:t>
            </a:r>
            <a:r>
              <a:rPr lang="en-US" sz="2000" dirty="0" smtClean="0"/>
              <a:t>identified </a:t>
            </a:r>
            <a:r>
              <a:rPr lang="en-US" sz="2000" dirty="0"/>
              <a:t>with a unique pair(</a:t>
            </a:r>
            <a:r>
              <a:rPr lang="en-US" sz="2000" dirty="0" err="1"/>
              <a:t>a,b</a:t>
            </a:r>
            <a:r>
              <a:rPr lang="en-US" sz="2000" dirty="0"/>
              <a:t>) of nodes in V denoted by e=[</a:t>
            </a:r>
            <a:r>
              <a:rPr lang="en-US" sz="2000" dirty="0" err="1"/>
              <a:t>a,b</a:t>
            </a:r>
            <a:r>
              <a:rPr lang="en-US" sz="2000" dirty="0"/>
              <a:t>] </a:t>
            </a:r>
            <a:endParaRPr lang="en-IN" sz="20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05" y="3200400"/>
            <a:ext cx="7600950"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0722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3684"/>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685184"/>
            <a:ext cx="8763000" cy="305416"/>
          </a:xfrm>
        </p:spPr>
        <p:txBody>
          <a:bodyPr>
            <a:noAutofit/>
          </a:bodyPr>
          <a:lstStyle/>
          <a:p>
            <a:pPr marL="0" indent="0" algn="ctr">
              <a:buNone/>
            </a:pPr>
            <a:r>
              <a:rPr lang="en-IN" sz="2800" dirty="0" smtClean="0"/>
              <a:t>Non Linear Data Structure : Tree</a:t>
            </a:r>
            <a:endParaRPr lang="en-US" sz="2800" dirty="0" smtClean="0"/>
          </a:p>
        </p:txBody>
      </p:sp>
      <p:sp>
        <p:nvSpPr>
          <p:cNvPr id="3" name="Rectangle 2"/>
          <p:cNvSpPr/>
          <p:nvPr/>
        </p:nvSpPr>
        <p:spPr>
          <a:xfrm>
            <a:off x="153957" y="1219200"/>
            <a:ext cx="8683686" cy="1938992"/>
          </a:xfrm>
          <a:prstGeom prst="rect">
            <a:avLst/>
          </a:prstGeom>
        </p:spPr>
        <p:txBody>
          <a:bodyPr wrap="square">
            <a:spAutoFit/>
          </a:bodyPr>
          <a:lstStyle/>
          <a:p>
            <a:r>
              <a:rPr lang="en-US" sz="2000" b="1" dirty="0"/>
              <a:t>Tree can be theoretically defined as a finite set of one or more data items (or nodes) such that : </a:t>
            </a:r>
            <a:endParaRPr lang="en-US" sz="2000" b="1" dirty="0" smtClean="0"/>
          </a:p>
          <a:p>
            <a:endParaRPr lang="en-US" sz="2000" b="1" dirty="0" smtClean="0"/>
          </a:p>
          <a:p>
            <a:r>
              <a:rPr lang="en-US" sz="2000" dirty="0" smtClean="0"/>
              <a:t>1. There </a:t>
            </a:r>
            <a:r>
              <a:rPr lang="en-US" sz="2000" dirty="0"/>
              <a:t>is a special node called the root of the tree. </a:t>
            </a:r>
            <a:endParaRPr lang="en-US" sz="2000" dirty="0" smtClean="0"/>
          </a:p>
          <a:p>
            <a:r>
              <a:rPr lang="en-US" sz="2000" dirty="0" smtClean="0"/>
              <a:t>2</a:t>
            </a:r>
            <a:r>
              <a:rPr lang="en-US" sz="2000" dirty="0"/>
              <a:t>. Removing nodes (or data item) are partitioned into number of mutually exclusive (i.e., disjoined) subsets each of which is itself a tree, are called sub tree</a:t>
            </a:r>
            <a:endParaRPr lang="en-IN" sz="2000" dirty="0"/>
          </a:p>
        </p:txBody>
      </p: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060033"/>
            <a:ext cx="7620000" cy="3440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7432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3684"/>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38</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685184"/>
            <a:ext cx="8763000" cy="534016"/>
          </a:xfrm>
        </p:spPr>
        <p:txBody>
          <a:bodyPr>
            <a:noAutofit/>
          </a:bodyPr>
          <a:lstStyle/>
          <a:p>
            <a:pPr algn="ctr"/>
            <a:r>
              <a:rPr lang="en-IN" sz="2400" dirty="0" smtClean="0"/>
              <a:t>Abstract Data Type</a:t>
            </a:r>
            <a:endParaRPr lang="en-US" sz="2400" dirty="0" smtClean="0"/>
          </a:p>
        </p:txBody>
      </p:sp>
      <p:sp>
        <p:nvSpPr>
          <p:cNvPr id="3" name="Rectangle 2"/>
          <p:cNvSpPr/>
          <p:nvPr/>
        </p:nvSpPr>
        <p:spPr>
          <a:xfrm>
            <a:off x="76200" y="1219200"/>
            <a:ext cx="8305800" cy="2246769"/>
          </a:xfrm>
          <a:prstGeom prst="rect">
            <a:avLst/>
          </a:prstGeom>
        </p:spPr>
        <p:txBody>
          <a:bodyPr wrap="square">
            <a:spAutoFit/>
          </a:bodyPr>
          <a:lstStyle/>
          <a:p>
            <a:r>
              <a:rPr lang="en-US" sz="2000" dirty="0"/>
              <a:t>Defines a particular data structure in terms of data and </a:t>
            </a:r>
            <a:r>
              <a:rPr lang="en-US" sz="2000" dirty="0" smtClean="0"/>
              <a:t>operations</a:t>
            </a:r>
          </a:p>
          <a:p>
            <a:r>
              <a:rPr lang="en-US" sz="2000" dirty="0" smtClean="0"/>
              <a:t>2.Offers </a:t>
            </a:r>
            <a:r>
              <a:rPr lang="en-US" sz="2000" dirty="0"/>
              <a:t>an interface of the objects (instances of an ADT) </a:t>
            </a:r>
          </a:p>
          <a:p>
            <a:r>
              <a:rPr lang="en-IN" sz="2000" dirty="0"/>
              <a:t>3.An ADT consists of</a:t>
            </a:r>
          </a:p>
          <a:p>
            <a:r>
              <a:rPr lang="en-IN" sz="2000" dirty="0"/>
              <a:t>•Declaration of data</a:t>
            </a:r>
          </a:p>
          <a:p>
            <a:r>
              <a:rPr lang="en-IN" sz="2000" dirty="0"/>
              <a:t>•Declaration of operations</a:t>
            </a:r>
          </a:p>
          <a:p>
            <a:r>
              <a:rPr lang="en-US" sz="2000" dirty="0"/>
              <a:t>•Encapsulation of data and operations : data is hidden from user and can be manipulated only by means of operations</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465969"/>
            <a:ext cx="74676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1537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39</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lgn="ctr">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800" dirty="0" smtClean="0"/>
              <a:t>Abstract </a:t>
            </a:r>
            <a:r>
              <a:rPr lang="en-IN" sz="2800" dirty="0"/>
              <a:t>Data Type </a:t>
            </a:r>
            <a:endParaRPr lang="en-IN" sz="2800" dirty="0" smtClean="0"/>
          </a:p>
          <a:p>
            <a:pPr marL="0" indent="0" algn="ctr">
              <a:buNone/>
            </a:pPr>
            <a:endParaRPr lang="en-IN" sz="2800" dirty="0"/>
          </a:p>
          <a:p>
            <a:r>
              <a:rPr lang="en-US" sz="2400" dirty="0" smtClean="0"/>
              <a:t>An </a:t>
            </a:r>
            <a:r>
              <a:rPr lang="en-US" sz="2400" dirty="0"/>
              <a:t>abstract data type, sometimes abbreviated ADT</a:t>
            </a:r>
            <a:r>
              <a:rPr lang="en-US" sz="2400" b="1" dirty="0"/>
              <a:t>, </a:t>
            </a:r>
            <a:r>
              <a:rPr lang="en-US" sz="2400" dirty="0"/>
              <a:t>is a logical description of how we view the data and the operations that are allowed without regard to how they will be implemented. </a:t>
            </a:r>
            <a:endParaRPr lang="en-US" sz="2400" dirty="0" smtClean="0"/>
          </a:p>
          <a:p>
            <a:pPr marL="0" indent="0">
              <a:buNone/>
            </a:pPr>
            <a:endParaRPr lang="en-US" sz="2400" dirty="0"/>
          </a:p>
          <a:p>
            <a:r>
              <a:rPr lang="en-US" sz="2400" dirty="0" smtClean="0"/>
              <a:t>By </a:t>
            </a:r>
            <a:r>
              <a:rPr lang="en-US" sz="2400" dirty="0"/>
              <a:t>providing this level of abstraction, we are creating an encapsulation around the data. The idea is that by encapsulating the details of the implementation, we are hiding them from the user‘s view. This is called information hiding </a:t>
            </a:r>
          </a:p>
          <a:p>
            <a:pPr marL="0" indent="0" algn="just">
              <a:buNone/>
            </a:pPr>
            <a:endParaRPr lang="en-IN" sz="2800" i="0" strike="noStrike" baseline="0"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990600"/>
            <a:ext cx="8153400" cy="523220"/>
          </a:xfrm>
          <a:prstGeom prst="rect">
            <a:avLst/>
          </a:prstGeom>
        </p:spPr>
        <p:txBody>
          <a:bodyPr wrap="square">
            <a:spAutoFit/>
          </a:bodyPr>
          <a:lstStyle/>
          <a:p>
            <a:r>
              <a:rPr lang="en-IN" sz="2800" dirty="0" smtClean="0"/>
              <a:t>                        </a:t>
            </a:r>
            <a:endParaRPr lang="en-US" sz="2400" dirty="0"/>
          </a:p>
        </p:txBody>
      </p:sp>
    </p:spTree>
    <p:extLst>
      <p:ext uri="{BB962C8B-B14F-4D97-AF65-F5344CB8AC3E}">
        <p14:creationId xmlns:p14="http://schemas.microsoft.com/office/powerpoint/2010/main" val="2036889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Course Outcome</a:t>
            </a:r>
          </a:p>
        </p:txBody>
      </p:sp>
      <p:sp>
        <p:nvSpPr>
          <p:cNvPr id="3" name="Content Placeholder 2"/>
          <p:cNvSpPr>
            <a:spLocks noGrp="1"/>
          </p:cNvSpPr>
          <p:nvPr>
            <p:ph idx="1"/>
          </p:nvPr>
        </p:nvSpPr>
        <p:spPr>
          <a:xfrm>
            <a:off x="457200" y="1219200"/>
            <a:ext cx="8305800" cy="4953000"/>
          </a:xfrm>
        </p:spPr>
        <p:txBody>
          <a:bodyPr>
            <a:noAutofit/>
          </a:bodyPr>
          <a:lstStyle/>
          <a:p>
            <a:pPr marL="0" indent="0" algn="just">
              <a:lnSpc>
                <a:spcPct val="150000"/>
              </a:lnSpc>
              <a:buNone/>
            </a:pPr>
            <a:r>
              <a:rPr lang="en-US" sz="2400" b="1" i="0" u="none" strike="noStrike" baseline="0" dirty="0">
                <a:solidFill>
                  <a:srgbClr val="000000"/>
                </a:solidFill>
                <a:latin typeface="Times New Roman" panose="02020603050405020304" pitchFamily="18" charset="0"/>
                <a:cs typeface="Times New Roman" panose="02020603050405020304" pitchFamily="18" charset="0"/>
              </a:rPr>
              <a:t>Course outcomes</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 </a:t>
            </a:r>
          </a:p>
          <a:p>
            <a:pPr marL="0" indent="0" algn="just">
              <a:lnSpc>
                <a:spcPct val="150000"/>
              </a:lnSpc>
              <a:buNone/>
            </a:pPr>
            <a:r>
              <a:rPr lang="en-US" sz="2000" b="0" i="0" u="none" strike="noStrike" baseline="0" dirty="0" smtClean="0">
                <a:solidFill>
                  <a:srgbClr val="000000"/>
                </a:solidFill>
                <a:latin typeface="Times New Roman" panose="02020603050405020304" pitchFamily="18" charset="0"/>
                <a:cs typeface="Times New Roman" panose="02020603050405020304" pitchFamily="18" charset="0"/>
              </a:rPr>
              <a:t> </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500" dirty="0"/>
          </a:p>
        </p:txBody>
      </p:sp>
      <p:pic>
        <p:nvPicPr>
          <p:cNvPr id="4" name="Picture 0" descr="WhatsApp Image 2021-05-14 at 12.00.26 PM.jpeg">
            <a:extLst>
              <a:ext uri="{FF2B5EF4-FFF2-40B4-BE49-F238E27FC236}">
                <a16:creationId xmlns="" xmlns:a16="http://schemas.microsoft.com/office/drawing/2014/main" id="{AACCF835-E26D-4AA4-B4B2-A335AAA49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 xmlns:a16="http://schemas.microsoft.com/office/drawing/2014/main" id="{C9E58E04-7281-406A-AD96-463E299D2C27}"/>
              </a:ext>
            </a:extLst>
          </p:cNvPr>
          <p:cNvSpPr/>
          <p:nvPr/>
        </p:nvSpPr>
        <p:spPr>
          <a:xfrm>
            <a:off x="8534400" y="6460676"/>
            <a:ext cx="381000" cy="369332"/>
          </a:xfrm>
          <a:prstGeom prst="rect">
            <a:avLst/>
          </a:prstGeom>
        </p:spPr>
        <p:txBody>
          <a:bodyPr wrap="square">
            <a:spAutoFit/>
          </a:bodyPr>
          <a:lstStyle/>
          <a:p>
            <a:fld id="{EE071443-794E-4BDA-ABA5-801964C7C152}" type="slidenum">
              <a:rPr lang="en-US" smtClean="0"/>
              <a:pPr/>
              <a:t>4</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28800"/>
            <a:ext cx="86423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9754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40</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lgn="ctr">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800" dirty="0" smtClean="0"/>
              <a:t>Abstract </a:t>
            </a:r>
            <a:r>
              <a:rPr lang="en-IN" sz="2800" dirty="0"/>
              <a:t>Data Type </a:t>
            </a:r>
            <a:endParaRPr lang="en-IN" sz="2800" dirty="0" smtClean="0"/>
          </a:p>
          <a:p>
            <a:pPr marL="0" indent="0" algn="ctr">
              <a:buNone/>
            </a:pPr>
            <a:endParaRPr lang="en-IN" sz="2800" dirty="0"/>
          </a:p>
          <a:p>
            <a:r>
              <a:rPr lang="en-US" sz="2000" b="1" dirty="0"/>
              <a:t>What is Abstract Data Type (ADT)? </a:t>
            </a:r>
            <a:endParaRPr lang="en-US" sz="2000" dirty="0"/>
          </a:p>
          <a:p>
            <a:r>
              <a:rPr lang="en-US" sz="2000" dirty="0"/>
              <a:t>▪ ADT is a mathematical specification of the data, a list of operations that can be carried out on that data. It </a:t>
            </a:r>
            <a:r>
              <a:rPr lang="en-US" sz="2000" b="1" dirty="0" smtClean="0"/>
              <a:t>includes </a:t>
            </a:r>
            <a:r>
              <a:rPr lang="en-US" sz="2000" dirty="0" smtClean="0"/>
              <a:t>the </a:t>
            </a:r>
            <a:r>
              <a:rPr lang="en-US" sz="2000" dirty="0"/>
              <a:t>specification of what it does, but </a:t>
            </a:r>
            <a:r>
              <a:rPr lang="en-US" sz="2000" b="1" dirty="0"/>
              <a:t>excludes </a:t>
            </a:r>
            <a:r>
              <a:rPr lang="en-US" sz="2000" dirty="0"/>
              <a:t>the specification of how it does. Operations on </a:t>
            </a:r>
            <a:r>
              <a:rPr lang="en-US" sz="2000" b="1" dirty="0"/>
              <a:t>set ADT</a:t>
            </a:r>
            <a:r>
              <a:rPr lang="en-US" sz="2000" dirty="0"/>
              <a:t>: Union, Intersection, Size and Complement. </a:t>
            </a:r>
          </a:p>
          <a:p>
            <a:endParaRPr lang="en-IN" sz="2800" dirty="0"/>
          </a:p>
          <a:p>
            <a:r>
              <a:rPr lang="en-US" sz="2000" dirty="0"/>
              <a:t>The </a:t>
            </a:r>
            <a:r>
              <a:rPr lang="en-US" sz="2000" b="1" dirty="0"/>
              <a:t>primary objective </a:t>
            </a:r>
            <a:r>
              <a:rPr lang="en-US" sz="2000" dirty="0"/>
              <a:t>is to separate the implementation of the abstract data types from their function. The program must know what the operations do, but it is actually better off not knowing how it is done. Three most common used abstract data types are Lists, Stacks, and Queues </a:t>
            </a:r>
          </a:p>
          <a:p>
            <a:pPr marL="0" indent="0" algn="just">
              <a:buNone/>
            </a:pPr>
            <a:endParaRPr lang="en-IN" sz="2800" i="0" strike="noStrike" baseline="0"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990600"/>
            <a:ext cx="8153400" cy="523220"/>
          </a:xfrm>
          <a:prstGeom prst="rect">
            <a:avLst/>
          </a:prstGeom>
        </p:spPr>
        <p:txBody>
          <a:bodyPr wrap="square">
            <a:spAutoFit/>
          </a:bodyPr>
          <a:lstStyle/>
          <a:p>
            <a:r>
              <a:rPr lang="en-IN" sz="2800" dirty="0" smtClean="0"/>
              <a:t>                        </a:t>
            </a:r>
            <a:endParaRPr lang="en-US" sz="2400" dirty="0"/>
          </a:p>
        </p:txBody>
      </p:sp>
    </p:spTree>
    <p:extLst>
      <p:ext uri="{BB962C8B-B14F-4D97-AF65-F5344CB8AC3E}">
        <p14:creationId xmlns:p14="http://schemas.microsoft.com/office/powerpoint/2010/main" val="40608010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
        <p:nvSpPr>
          <p:cNvPr id="6" name="Rectangle 5"/>
          <p:cNvSpPr/>
          <p:nvPr/>
        </p:nvSpPr>
        <p:spPr>
          <a:xfrm>
            <a:off x="902368" y="685184"/>
            <a:ext cx="5715000" cy="738664"/>
          </a:xfrm>
          <a:prstGeom prst="rect">
            <a:avLst/>
          </a:prstGeom>
        </p:spPr>
        <p:txBody>
          <a:bodyPr wrap="square">
            <a:spAutoFit/>
          </a:bodyPr>
          <a:lstStyle/>
          <a:p>
            <a:endParaRPr lang="en-IN" dirty="0"/>
          </a:p>
          <a:p>
            <a:r>
              <a:rPr lang="en-US" sz="2400" b="1" dirty="0"/>
              <a:t>Benefits of using ADTs or Why ADTs </a:t>
            </a:r>
            <a:endParaRPr lang="en-US" sz="2400" dirty="0"/>
          </a:p>
        </p:txBody>
      </p:sp>
      <p:sp>
        <p:nvSpPr>
          <p:cNvPr id="8" name="Rectangle 7"/>
          <p:cNvSpPr/>
          <p:nvPr/>
        </p:nvSpPr>
        <p:spPr>
          <a:xfrm>
            <a:off x="228600" y="1423264"/>
            <a:ext cx="8077200" cy="923330"/>
          </a:xfrm>
          <a:prstGeom prst="rect">
            <a:avLst/>
          </a:prstGeom>
        </p:spPr>
        <p:txBody>
          <a:bodyPr wrap="square">
            <a:spAutoFit/>
          </a:bodyPr>
          <a:lstStyle/>
          <a:p>
            <a:r>
              <a:rPr lang="en-US" dirty="0" smtClean="0"/>
              <a:t>Code </a:t>
            </a:r>
            <a:r>
              <a:rPr lang="en-US" dirty="0"/>
              <a:t>is easier to understand. Provides modularity and reusability. </a:t>
            </a:r>
          </a:p>
          <a:p>
            <a:r>
              <a:rPr lang="en-US" dirty="0" smtClean="0"/>
              <a:t>Implementations </a:t>
            </a:r>
            <a:r>
              <a:rPr lang="en-US" dirty="0"/>
              <a:t>of ADTs can be changed without requiring changes to the program that uses the ADTs. </a:t>
            </a:r>
          </a:p>
        </p:txBody>
      </p:sp>
      <p:sp>
        <p:nvSpPr>
          <p:cNvPr id="9" name="Rectangle 8"/>
          <p:cNvSpPr/>
          <p:nvPr/>
        </p:nvSpPr>
        <p:spPr>
          <a:xfrm>
            <a:off x="3048000" y="2346594"/>
            <a:ext cx="1065613" cy="369332"/>
          </a:xfrm>
          <a:prstGeom prst="rect">
            <a:avLst/>
          </a:prstGeom>
        </p:spPr>
        <p:txBody>
          <a:bodyPr wrap="none">
            <a:spAutoFit/>
          </a:bodyPr>
          <a:lstStyle/>
          <a:p>
            <a:r>
              <a:rPr lang="en-IN" b="1" dirty="0"/>
              <a:t>LIST ADT </a:t>
            </a:r>
            <a:endParaRPr lang="en-IN" dirty="0"/>
          </a:p>
        </p:txBody>
      </p:sp>
      <p:sp>
        <p:nvSpPr>
          <p:cNvPr id="10" name="Rectangle 9"/>
          <p:cNvSpPr/>
          <p:nvPr/>
        </p:nvSpPr>
        <p:spPr>
          <a:xfrm>
            <a:off x="152400" y="2971800"/>
            <a:ext cx="8305800" cy="2031325"/>
          </a:xfrm>
          <a:prstGeom prst="rect">
            <a:avLst/>
          </a:prstGeom>
        </p:spPr>
        <p:txBody>
          <a:bodyPr wrap="square">
            <a:spAutoFit/>
          </a:bodyPr>
          <a:lstStyle/>
          <a:p>
            <a:endParaRPr lang="en-IN" dirty="0"/>
          </a:p>
          <a:p>
            <a:r>
              <a:rPr lang="en-US" dirty="0"/>
              <a:t>List is a linear collection of ordered elements</a:t>
            </a:r>
            <a:r>
              <a:rPr lang="en-US" dirty="0" smtClean="0"/>
              <a:t>. The </a:t>
            </a:r>
            <a:r>
              <a:rPr lang="en-US" dirty="0"/>
              <a:t>general form of the list of size N is: </a:t>
            </a:r>
            <a:r>
              <a:rPr lang="en-US" b="1" dirty="0"/>
              <a:t>A0, A1, …, AN-1 </a:t>
            </a:r>
            <a:r>
              <a:rPr lang="en-US" b="1" dirty="0" smtClean="0"/>
              <a:t>    </a:t>
            </a:r>
          </a:p>
          <a:p>
            <a:r>
              <a:rPr lang="en-US" dirty="0" smtClean="0"/>
              <a:t>o </a:t>
            </a:r>
            <a:r>
              <a:rPr lang="en-US" dirty="0"/>
              <a:t>Where A1 - First element </a:t>
            </a:r>
          </a:p>
          <a:p>
            <a:r>
              <a:rPr lang="en-US" dirty="0"/>
              <a:t>o </a:t>
            </a:r>
            <a:r>
              <a:rPr lang="en-US" dirty="0" smtClean="0"/>
              <a:t>If </a:t>
            </a:r>
            <a:r>
              <a:rPr lang="en-US" dirty="0"/>
              <a:t>the element at position 'i' is Ai then its successor is Ai+1 and its predecessor is Ai-1. </a:t>
            </a:r>
          </a:p>
          <a:p>
            <a:r>
              <a:rPr lang="en-IN" dirty="0" smtClean="0"/>
              <a:t>AN </a:t>
            </a:r>
            <a:r>
              <a:rPr lang="en-IN" dirty="0"/>
              <a:t>- Last element </a:t>
            </a:r>
          </a:p>
          <a:p>
            <a:r>
              <a:rPr lang="en-US" dirty="0"/>
              <a:t>N - Size of the list </a:t>
            </a:r>
            <a:endParaRPr lang="en-IN" dirty="0"/>
          </a:p>
        </p:txBody>
      </p:sp>
    </p:spTree>
    <p:extLst>
      <p:ext uri="{BB962C8B-B14F-4D97-AF65-F5344CB8AC3E}">
        <p14:creationId xmlns:p14="http://schemas.microsoft.com/office/powerpoint/2010/main" val="36318718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smtClean="0">
              <a:latin typeface="Times New Roman" panose="02020603050405020304" pitchFamily="18" charset="0"/>
              <a:cs typeface="Times New Roman" panose="02020603050405020304" pitchFamily="18" charset="0"/>
            </a:endParaRPr>
          </a:p>
        </p:txBody>
      </p:sp>
      <p:sp>
        <p:nvSpPr>
          <p:cNvPr id="3" name="Rectangle 2"/>
          <p:cNvSpPr/>
          <p:nvPr/>
        </p:nvSpPr>
        <p:spPr>
          <a:xfrm>
            <a:off x="1447800" y="533401"/>
            <a:ext cx="6400800" cy="830997"/>
          </a:xfrm>
          <a:prstGeom prst="rect">
            <a:avLst/>
          </a:prstGeom>
        </p:spPr>
        <p:txBody>
          <a:bodyPr wrap="square">
            <a:spAutoFit/>
          </a:bodyPr>
          <a:lstStyle/>
          <a:p>
            <a:endParaRPr lang="en-IN" sz="2400" dirty="0"/>
          </a:p>
          <a:p>
            <a:r>
              <a:rPr lang="en-US" sz="2400" dirty="0"/>
              <a:t>Various operations performed on a List ADT </a:t>
            </a:r>
          </a:p>
        </p:txBody>
      </p:sp>
      <p:sp>
        <p:nvSpPr>
          <p:cNvPr id="6" name="Rectangle 5"/>
          <p:cNvSpPr/>
          <p:nvPr/>
        </p:nvSpPr>
        <p:spPr>
          <a:xfrm>
            <a:off x="304800" y="1275347"/>
            <a:ext cx="8077200" cy="2800767"/>
          </a:xfrm>
          <a:prstGeom prst="rect">
            <a:avLst/>
          </a:prstGeom>
        </p:spPr>
        <p:txBody>
          <a:bodyPr wrap="square">
            <a:spAutoFit/>
          </a:bodyPr>
          <a:lstStyle/>
          <a:p>
            <a:endParaRPr lang="en-IN" dirty="0"/>
          </a:p>
          <a:p>
            <a:r>
              <a:rPr lang="en-US" sz="2000" dirty="0"/>
              <a:t>Insert (X,5) - Insert the element X after the position 5. </a:t>
            </a:r>
          </a:p>
          <a:p>
            <a:r>
              <a:rPr lang="en-US" sz="2000" dirty="0"/>
              <a:t>o Delete (X) - The element X is deleted. </a:t>
            </a:r>
          </a:p>
          <a:p>
            <a:r>
              <a:rPr lang="en-US" sz="2000" dirty="0"/>
              <a:t>o Find (X) - Returns the position of X </a:t>
            </a:r>
          </a:p>
          <a:p>
            <a:r>
              <a:rPr lang="en-US" sz="2000" dirty="0"/>
              <a:t>o Next (i) - Returns the position of its successor element i+1. </a:t>
            </a:r>
          </a:p>
          <a:p>
            <a:r>
              <a:rPr lang="en-US" sz="2000" dirty="0"/>
              <a:t>o Previous (i) - Returns the position of its Predecessor element i-1. </a:t>
            </a:r>
          </a:p>
          <a:p>
            <a:r>
              <a:rPr lang="en-US" sz="2000" dirty="0"/>
              <a:t>o </a:t>
            </a:r>
            <a:r>
              <a:rPr lang="en-US" sz="2000" dirty="0" err="1"/>
              <a:t>PrintList</a:t>
            </a:r>
            <a:r>
              <a:rPr lang="en-US" sz="2000" dirty="0"/>
              <a:t> - Displays the List contents. </a:t>
            </a:r>
          </a:p>
          <a:p>
            <a:r>
              <a:rPr lang="en-US" sz="2000" dirty="0"/>
              <a:t>o </a:t>
            </a:r>
            <a:r>
              <a:rPr lang="en-US" sz="2000" dirty="0" err="1"/>
              <a:t>MakeEmpty</a:t>
            </a:r>
            <a:r>
              <a:rPr lang="en-US" sz="2000" dirty="0"/>
              <a:t> - Makes the List empty</a:t>
            </a:r>
            <a:r>
              <a:rPr lang="en-US" dirty="0"/>
              <a:t>. </a:t>
            </a:r>
          </a:p>
          <a:p>
            <a:endParaRPr lang="en-IN" dirty="0"/>
          </a:p>
        </p:txBody>
      </p:sp>
      <p:sp>
        <p:nvSpPr>
          <p:cNvPr id="8" name="Rectangle 7"/>
          <p:cNvSpPr/>
          <p:nvPr/>
        </p:nvSpPr>
        <p:spPr>
          <a:xfrm>
            <a:off x="304800" y="4038600"/>
            <a:ext cx="7772400" cy="2185214"/>
          </a:xfrm>
          <a:prstGeom prst="rect">
            <a:avLst/>
          </a:prstGeom>
        </p:spPr>
        <p:txBody>
          <a:bodyPr wrap="square">
            <a:spAutoFit/>
          </a:bodyPr>
          <a:lstStyle/>
          <a:p>
            <a:endParaRPr lang="en-IN" dirty="0"/>
          </a:p>
          <a:p>
            <a:r>
              <a:rPr lang="en-US" sz="2000" b="1" dirty="0"/>
              <a:t>Implementation of List </a:t>
            </a:r>
            <a:r>
              <a:rPr lang="en-US" sz="2000" b="1" dirty="0" smtClean="0"/>
              <a:t>ADT</a:t>
            </a:r>
          </a:p>
          <a:p>
            <a:endParaRPr lang="en-US" sz="2000" b="1" dirty="0"/>
          </a:p>
          <a:p>
            <a:r>
              <a:rPr lang="en-US" sz="2000" b="1" dirty="0" smtClean="0"/>
              <a:t> </a:t>
            </a:r>
            <a:r>
              <a:rPr lang="en-US" sz="2000" dirty="0"/>
              <a:t>o Array implementation </a:t>
            </a:r>
          </a:p>
          <a:p>
            <a:r>
              <a:rPr lang="en-IN" sz="2000" dirty="0"/>
              <a:t>o Linked List implementation </a:t>
            </a:r>
          </a:p>
          <a:p>
            <a:r>
              <a:rPr lang="en-IN" sz="2000" dirty="0"/>
              <a:t>o Cursor implementation </a:t>
            </a:r>
          </a:p>
          <a:p>
            <a:endParaRPr lang="en-IN" dirty="0"/>
          </a:p>
        </p:txBody>
      </p:sp>
    </p:spTree>
    <p:extLst>
      <p:ext uri="{BB962C8B-B14F-4D97-AF65-F5344CB8AC3E}">
        <p14:creationId xmlns:p14="http://schemas.microsoft.com/office/powerpoint/2010/main" val="22018963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43</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971800" y="2209800"/>
            <a:ext cx="2971800" cy="584775"/>
          </a:xfrm>
          <a:prstGeom prst="rect">
            <a:avLst/>
          </a:prstGeom>
          <a:noFill/>
        </p:spPr>
        <p:txBody>
          <a:bodyPr wrap="square" rtlCol="0">
            <a:spAutoFit/>
          </a:bodyPr>
          <a:lstStyle/>
          <a:p>
            <a:pPr algn="ctr"/>
            <a:r>
              <a:rPr lang="en-IN" sz="3200" dirty="0" smtClean="0"/>
              <a:t>Thank You….</a:t>
            </a:r>
            <a:endParaRPr lang="en-IN" sz="3200" dirty="0"/>
          </a:p>
        </p:txBody>
      </p:sp>
    </p:spTree>
    <p:extLst>
      <p:ext uri="{BB962C8B-B14F-4D97-AF65-F5344CB8AC3E}">
        <p14:creationId xmlns:p14="http://schemas.microsoft.com/office/powerpoint/2010/main" val="2361326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44</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3727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a:bodyPr>
          <a:lstStyle/>
          <a:p>
            <a:r>
              <a:rPr lang="en-US" sz="2400" dirty="0"/>
              <a:t>Introduction to Data </a:t>
            </a:r>
            <a:r>
              <a:rPr lang="en-US" sz="2400" dirty="0" smtClean="0"/>
              <a:t>Structures</a:t>
            </a:r>
            <a:r>
              <a:rPr lang="en-US" sz="2400" dirty="0"/>
              <a:t>	</a:t>
            </a: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45</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5486" y="8382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557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fontScale="90000"/>
          </a:bodyPr>
          <a:lstStyle/>
          <a:p>
            <a:pPr algn="l"/>
            <a:r>
              <a:rPr lang="en-US" sz="3200" b="1" dirty="0" smtClean="0">
                <a:latin typeface="+mn-lt"/>
              </a:rPr>
              <a:t>     Syllabus</a:t>
            </a:r>
            <a:endParaRPr lang="en-US" sz="2200" b="1" dirty="0">
              <a:latin typeface="+mn-lt"/>
            </a:endParaRP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8600" y="7620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 y="1085910"/>
            <a:ext cx="8636000" cy="478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6713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rmAutofit fontScale="90000"/>
          </a:bodyPr>
          <a:lstStyle/>
          <a:p>
            <a:pPr algn="l"/>
            <a:r>
              <a:rPr lang="en-US" sz="3200" b="1" dirty="0" smtClean="0">
                <a:latin typeface="+mn-lt"/>
              </a:rPr>
              <a:t>     Syllabus</a:t>
            </a:r>
            <a:endParaRPr lang="en-US" sz="2200" b="1" dirty="0">
              <a:latin typeface="+mn-lt"/>
            </a:endParaRP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8600" y="7620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 y="1085910"/>
            <a:ext cx="8636000" cy="478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8444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324600" cy="487362"/>
          </a:xfrm>
        </p:spPr>
        <p:txBody>
          <a:bodyPr>
            <a:noAutofit/>
          </a:bodyPr>
          <a:lstStyle/>
          <a:p>
            <a:pPr algn="l"/>
            <a:r>
              <a:rPr lang="en-US" sz="3200" b="1" dirty="0" smtClean="0">
                <a:latin typeface="+mn-lt"/>
              </a:rPr>
              <a:t>Syllabus</a:t>
            </a:r>
            <a:endParaRPr lang="en-US" sz="3200" b="1" dirty="0">
              <a:latin typeface="+mn-lt"/>
            </a:endParaRP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8600" y="7620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914400"/>
            <a:ext cx="82867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2539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7822"/>
            <a:ext cx="6324600" cy="487362"/>
          </a:xfrm>
        </p:spPr>
        <p:txBody>
          <a:bodyPr>
            <a:noAutofit/>
          </a:bodyPr>
          <a:lstStyle/>
          <a:p>
            <a:pPr algn="l"/>
            <a:r>
              <a:rPr lang="en-US" sz="3200" b="1" dirty="0" smtClean="0">
                <a:latin typeface="+mn-lt"/>
              </a:rPr>
              <a:t>Syllabus</a:t>
            </a:r>
            <a:endParaRPr lang="en-US" sz="3200" b="1" dirty="0">
              <a:latin typeface="+mn-lt"/>
            </a:endParaRP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8600" y="7620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914400"/>
            <a:ext cx="81343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51000"/>
            <a:ext cx="8134350"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5626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7822"/>
            <a:ext cx="6324600" cy="487362"/>
          </a:xfrm>
        </p:spPr>
        <p:txBody>
          <a:bodyPr>
            <a:noAutofit/>
          </a:bodyPr>
          <a:lstStyle/>
          <a:p>
            <a:pPr algn="l"/>
            <a:r>
              <a:rPr lang="en-US" sz="3200" b="1" dirty="0" smtClean="0">
                <a:latin typeface="+mn-lt"/>
              </a:rPr>
              <a:t>Syllabus</a:t>
            </a:r>
            <a:endParaRPr lang="en-US" sz="3200" b="1" dirty="0">
              <a:latin typeface="+mn-lt"/>
            </a:endParaRPr>
          </a:p>
        </p:txBody>
      </p:sp>
      <p:sp>
        <p:nvSpPr>
          <p:cNvPr id="7" name="Rectangle 6"/>
          <p:cNvSpPr/>
          <p:nvPr/>
        </p:nvSpPr>
        <p:spPr>
          <a:xfrm>
            <a:off x="8686800" y="6488668"/>
            <a:ext cx="3016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071443-794E-4BDA-ABA5-801964C7C152}"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0" descr="WhatsApp Image 2021-05-14 at 12.00.26 PM.jpeg">
            <a:extLst>
              <a:ext uri="{FF2B5EF4-FFF2-40B4-BE49-F238E27FC236}">
                <a16:creationId xmlns="" xmlns:a16="http://schemas.microsoft.com/office/drawing/2014/main" id="{32D1D0E9-26B9-4559-B10F-9DE0B9F6B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47"/>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 xmlns:a16="http://schemas.microsoft.com/office/drawing/2014/main" id="{E4AC0A8A-EB1D-48C9-9C55-38C7F06F2B3F}"/>
              </a:ext>
            </a:extLst>
          </p:cNvPr>
          <p:cNvSpPr>
            <a:spLocks noGrp="1"/>
          </p:cNvSpPr>
          <p:nvPr>
            <p:ph idx="1"/>
          </p:nvPr>
        </p:nvSpPr>
        <p:spPr>
          <a:xfrm>
            <a:off x="228600" y="762000"/>
            <a:ext cx="8763000" cy="609600"/>
          </a:xfrm>
        </p:spPr>
        <p:txBody>
          <a:bodyPr>
            <a:noAutofit/>
          </a:bodyPr>
          <a:lstStyle/>
          <a:p>
            <a:pPr marL="0" indent="0">
              <a:buNone/>
            </a:pPr>
            <a:endParaRPr lang="en-IN" sz="2000" i="0" strike="noStrike" baseline="0" dirty="0">
              <a:latin typeface="Times New Roman" panose="02020603050405020304" pitchFamily="18" charset="0"/>
              <a:cs typeface="Times New Roman" panose="02020603050405020304" pitchFamily="18" charset="0"/>
            </a:endParaRPr>
          </a:p>
          <a:p>
            <a:pPr marL="0" indent="0" algn="just">
              <a:buNone/>
            </a:pPr>
            <a:endParaRPr lang="en-IN" sz="2000" i="0" strike="noStrike" baseline="0"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1143000"/>
            <a:ext cx="8350250"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82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1443</TotalTime>
  <Words>2175</Words>
  <Application>Microsoft Office PowerPoint</Application>
  <PresentationFormat>On-screen Show (4:3)</PresentationFormat>
  <Paragraphs>306</Paragraphs>
  <Slides>45</Slides>
  <Notes>3</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  Orientation Program on Data Structure    Course Code: CSC303   Subject Teacher : Dr.N.P.Karlekar </vt:lpstr>
      <vt:lpstr>DATA STRUCTURES</vt:lpstr>
      <vt:lpstr>Course Objectives </vt:lpstr>
      <vt:lpstr>Course Outcome</vt:lpstr>
      <vt:lpstr>     Syllabus</vt:lpstr>
      <vt:lpstr>     Syllabus</vt:lpstr>
      <vt:lpstr>Syllabus</vt:lpstr>
      <vt:lpstr>Syllabus</vt:lpstr>
      <vt:lpstr>Syllabus</vt:lpstr>
      <vt:lpstr>Syllabus</vt:lpstr>
      <vt:lpstr>Syllabus</vt:lpstr>
      <vt:lpstr>Syllabus</vt:lpstr>
      <vt:lpstr>Unit I</vt:lpstr>
      <vt:lpstr>Introduction to Data Structures </vt:lpstr>
      <vt:lpstr>Introduction to Data Structures </vt:lpstr>
      <vt:lpstr>Introduction to Data Structures </vt:lpstr>
      <vt:lpstr>Classification of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lpstr>Introduction to Data Structures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53</cp:revision>
  <dcterms:created xsi:type="dcterms:W3CDTF">2021-08-21T09:10:29Z</dcterms:created>
  <dcterms:modified xsi:type="dcterms:W3CDTF">2021-08-25T22:47:49Z</dcterms:modified>
</cp:coreProperties>
</file>