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7" r:id="rId29"/>
    <p:sldId id="286" r:id="rId30"/>
    <p:sldId id="285" r:id="rId31"/>
    <p:sldId id="284" r:id="rId32"/>
    <p:sldId id="283" r:id="rId33"/>
    <p:sldId id="282"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3" r:id="rId55"/>
    <p:sldId id="315" r:id="rId56"/>
    <p:sldId id="316" r:id="rId57"/>
    <p:sldId id="317" r:id="rId58"/>
    <p:sldId id="314" r:id="rId59"/>
    <p:sldId id="312" r:id="rId60"/>
    <p:sldId id="310" r:id="rId61"/>
    <p:sldId id="31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4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F281E9-7B1E-4A9D-A7B5-83978460C17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361364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F281E9-7B1E-4A9D-A7B5-83978460C17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99584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F281E9-7B1E-4A9D-A7B5-83978460C17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298127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F281E9-7B1E-4A9D-A7B5-83978460C17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58085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F281E9-7B1E-4A9D-A7B5-83978460C17F}"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318366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F281E9-7B1E-4A9D-A7B5-83978460C17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140352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F281E9-7B1E-4A9D-A7B5-83978460C17F}"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230257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F281E9-7B1E-4A9D-A7B5-83978460C17F}"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67672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281E9-7B1E-4A9D-A7B5-83978460C17F}"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179741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281E9-7B1E-4A9D-A7B5-83978460C17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285685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281E9-7B1E-4A9D-A7B5-83978460C17F}"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25F4B5-F43F-43F1-93C7-C4D21BBA2793}" type="slidenum">
              <a:rPr lang="en-IN" smtClean="0"/>
              <a:t>‹#›</a:t>
            </a:fld>
            <a:endParaRPr lang="en-IN"/>
          </a:p>
        </p:txBody>
      </p:sp>
    </p:spTree>
    <p:extLst>
      <p:ext uri="{BB962C8B-B14F-4D97-AF65-F5344CB8AC3E}">
        <p14:creationId xmlns:p14="http://schemas.microsoft.com/office/powerpoint/2010/main" val="326529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281E9-7B1E-4A9D-A7B5-83978460C17F}" type="datetimeFigureOut">
              <a:rPr lang="en-IN" smtClean="0"/>
              <a:t>15-11-2021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5F4B5-F43F-43F1-93C7-C4D21BBA2793}" type="slidenum">
              <a:rPr lang="en-IN" smtClean="0"/>
              <a:t>‹#›</a:t>
            </a:fld>
            <a:endParaRPr lang="en-IN"/>
          </a:p>
        </p:txBody>
      </p:sp>
    </p:spTree>
    <p:extLst>
      <p:ext uri="{BB962C8B-B14F-4D97-AF65-F5344CB8AC3E}">
        <p14:creationId xmlns:p14="http://schemas.microsoft.com/office/powerpoint/2010/main" val="1135453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Chapter –IV Trees</a:t>
            </a:r>
            <a:endParaRPr lang="en-IN" dirty="0"/>
          </a:p>
        </p:txBody>
      </p:sp>
      <p:sp>
        <p:nvSpPr>
          <p:cNvPr id="3" name="Subtitle 2"/>
          <p:cNvSpPr>
            <a:spLocks noGrp="1"/>
          </p:cNvSpPr>
          <p:nvPr>
            <p:ph type="subTitle" idx="1"/>
          </p:nvPr>
        </p:nvSpPr>
        <p:spPr/>
        <p:txBody>
          <a:bodyPr/>
          <a:lstStyle/>
          <a:p>
            <a:endParaRPr lang="en-IN" dirty="0"/>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82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533400"/>
          </a:xfrm>
        </p:spPr>
        <p:txBody>
          <a:bodyPr>
            <a:normAutofit fontScale="90000"/>
          </a:bodyPr>
          <a:lstStyle/>
          <a:p>
            <a:r>
              <a:rPr lang="en-IN" dirty="0" smtClean="0"/>
              <a:t/>
            </a:r>
            <a:br>
              <a:rPr lang="en-IN" dirty="0" smtClean="0"/>
            </a:br>
            <a:r>
              <a:rPr lang="en-IN" sz="3600" b="1" dirty="0">
                <a:latin typeface="Times New Roman" pitchFamily="18" charset="0"/>
                <a:cs typeface="Times New Roman" pitchFamily="18" charset="0"/>
              </a:rPr>
              <a:t>Tree Terminology: </a:t>
            </a:r>
            <a:endParaRPr lang="en-IN" sz="36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219200"/>
            <a:ext cx="8458200" cy="4495800"/>
          </a:xfrm>
        </p:spPr>
        <p:txBody>
          <a:bodyPr>
            <a:normAutofit fontScale="55000" lnSpcReduction="20000"/>
          </a:bodyPr>
          <a:lstStyle/>
          <a:p>
            <a:pPr algn="just"/>
            <a:r>
              <a:rPr lang="en-IN" sz="3400" b="1" dirty="0">
                <a:solidFill>
                  <a:schemeClr val="tx1"/>
                </a:solidFill>
                <a:latin typeface="Times New Roman" pitchFamily="18" charset="0"/>
                <a:cs typeface="Times New Roman" pitchFamily="18" charset="0"/>
              </a:rPr>
              <a:t>Leaf node </a:t>
            </a:r>
            <a:endParaRPr lang="en-IN" sz="3400" dirty="0">
              <a:solidFill>
                <a:schemeClr val="tx1"/>
              </a:solidFill>
              <a:latin typeface="Times New Roman" pitchFamily="18" charset="0"/>
              <a:cs typeface="Times New Roman" pitchFamily="18" charset="0"/>
            </a:endParaRPr>
          </a:p>
          <a:p>
            <a:pPr algn="just"/>
            <a:r>
              <a:rPr lang="en-US" sz="3400" dirty="0" smtClean="0">
                <a:solidFill>
                  <a:schemeClr val="tx1"/>
                </a:solidFill>
                <a:latin typeface="Times New Roman" pitchFamily="18" charset="0"/>
                <a:cs typeface="Times New Roman" pitchFamily="18" charset="0"/>
              </a:rPr>
              <a:t>A </a:t>
            </a:r>
            <a:r>
              <a:rPr lang="en-US" sz="3400" dirty="0">
                <a:solidFill>
                  <a:schemeClr val="tx1"/>
                </a:solidFill>
                <a:latin typeface="Times New Roman" pitchFamily="18" charset="0"/>
                <a:cs typeface="Times New Roman" pitchFamily="18" charset="0"/>
              </a:rPr>
              <a:t>node with no children is called a </a:t>
            </a:r>
            <a:r>
              <a:rPr lang="en-US" sz="3400" i="1" dirty="0">
                <a:solidFill>
                  <a:schemeClr val="tx1"/>
                </a:solidFill>
                <a:latin typeface="Times New Roman" pitchFamily="18" charset="0"/>
                <a:cs typeface="Times New Roman" pitchFamily="18" charset="0"/>
              </a:rPr>
              <a:t>leaf </a:t>
            </a:r>
            <a:r>
              <a:rPr lang="en-US" sz="3400" dirty="0">
                <a:solidFill>
                  <a:schemeClr val="tx1"/>
                </a:solidFill>
                <a:latin typeface="Times New Roman" pitchFamily="18" charset="0"/>
                <a:cs typeface="Times New Roman" pitchFamily="18" charset="0"/>
              </a:rPr>
              <a:t>(or </a:t>
            </a:r>
            <a:r>
              <a:rPr lang="en-US" sz="3400" i="1" dirty="0">
                <a:solidFill>
                  <a:schemeClr val="tx1"/>
                </a:solidFill>
                <a:latin typeface="Times New Roman" pitchFamily="18" charset="0"/>
                <a:cs typeface="Times New Roman" pitchFamily="18" charset="0"/>
              </a:rPr>
              <a:t>external node</a:t>
            </a:r>
            <a:r>
              <a:rPr lang="en-US" sz="3400" dirty="0">
                <a:solidFill>
                  <a:schemeClr val="tx1"/>
                </a:solidFill>
                <a:latin typeface="Times New Roman" pitchFamily="18" charset="0"/>
                <a:cs typeface="Times New Roman" pitchFamily="18" charset="0"/>
              </a:rPr>
              <a:t>). A node which is not a leaf is called an </a:t>
            </a:r>
            <a:r>
              <a:rPr lang="en-US" sz="3400" i="1" dirty="0">
                <a:solidFill>
                  <a:schemeClr val="tx1"/>
                </a:solidFill>
                <a:latin typeface="Times New Roman" pitchFamily="18" charset="0"/>
                <a:cs typeface="Times New Roman" pitchFamily="18" charset="0"/>
              </a:rPr>
              <a:t>internal node</a:t>
            </a:r>
            <a:r>
              <a:rPr lang="en-US" sz="3400" dirty="0" smtClean="0">
                <a:solidFill>
                  <a:schemeClr val="tx1"/>
                </a:solidFill>
                <a:latin typeface="Times New Roman" pitchFamily="18" charset="0"/>
                <a:cs typeface="Times New Roman" pitchFamily="18" charset="0"/>
              </a:rPr>
              <a:t>.</a:t>
            </a:r>
          </a:p>
          <a:p>
            <a:pPr algn="just"/>
            <a:endParaRPr lang="en-US" sz="3400" dirty="0" smtClean="0">
              <a:solidFill>
                <a:schemeClr val="tx1"/>
              </a:solidFill>
              <a:latin typeface="Times New Roman" pitchFamily="18" charset="0"/>
              <a:cs typeface="Times New Roman" pitchFamily="18" charset="0"/>
            </a:endParaRPr>
          </a:p>
          <a:p>
            <a:pPr algn="just"/>
            <a:r>
              <a:rPr lang="en-IN" sz="3400" b="1" dirty="0" smtClean="0">
                <a:solidFill>
                  <a:schemeClr val="tx1"/>
                </a:solidFill>
                <a:latin typeface="Times New Roman" pitchFamily="18" charset="0"/>
                <a:cs typeface="Times New Roman" pitchFamily="18" charset="0"/>
              </a:rPr>
              <a:t>Path </a:t>
            </a:r>
            <a:endParaRPr lang="en-IN" sz="3400" dirty="0" smtClean="0">
              <a:solidFill>
                <a:schemeClr val="tx1"/>
              </a:solidFill>
              <a:latin typeface="Times New Roman" pitchFamily="18" charset="0"/>
              <a:cs typeface="Times New Roman" pitchFamily="18" charset="0"/>
            </a:endParaRPr>
          </a:p>
          <a:p>
            <a:pPr algn="just"/>
            <a:r>
              <a:rPr lang="en-US" sz="3400" dirty="0" smtClean="0">
                <a:solidFill>
                  <a:schemeClr val="tx1"/>
                </a:solidFill>
                <a:latin typeface="Times New Roman" pitchFamily="18" charset="0"/>
                <a:cs typeface="Times New Roman" pitchFamily="18" charset="0"/>
              </a:rPr>
              <a:t>A </a:t>
            </a:r>
            <a:r>
              <a:rPr lang="en-US" sz="3400" dirty="0">
                <a:solidFill>
                  <a:schemeClr val="tx1"/>
                </a:solidFill>
                <a:latin typeface="Times New Roman" pitchFamily="18" charset="0"/>
                <a:cs typeface="Times New Roman" pitchFamily="18" charset="0"/>
              </a:rPr>
              <a:t>sequence of nodes </a:t>
            </a:r>
            <a:r>
              <a:rPr lang="en-US" sz="3400" i="1" dirty="0">
                <a:solidFill>
                  <a:schemeClr val="tx1"/>
                </a:solidFill>
                <a:latin typeface="Times New Roman" pitchFamily="18" charset="0"/>
                <a:cs typeface="Times New Roman" pitchFamily="18" charset="0"/>
              </a:rPr>
              <a:t>n</a:t>
            </a:r>
            <a:r>
              <a:rPr lang="en-US" sz="3400" dirty="0">
                <a:solidFill>
                  <a:schemeClr val="tx1"/>
                </a:solidFill>
                <a:latin typeface="Times New Roman" pitchFamily="18" charset="0"/>
                <a:cs typeface="Times New Roman" pitchFamily="18" charset="0"/>
              </a:rPr>
              <a:t>1, </a:t>
            </a:r>
            <a:r>
              <a:rPr lang="en-US" sz="3400" i="1" dirty="0">
                <a:solidFill>
                  <a:schemeClr val="tx1"/>
                </a:solidFill>
                <a:latin typeface="Times New Roman" pitchFamily="18" charset="0"/>
                <a:cs typeface="Times New Roman" pitchFamily="18" charset="0"/>
              </a:rPr>
              <a:t>n</a:t>
            </a:r>
            <a:r>
              <a:rPr lang="en-US" sz="3400" dirty="0">
                <a:solidFill>
                  <a:schemeClr val="tx1"/>
                </a:solidFill>
                <a:latin typeface="Times New Roman" pitchFamily="18" charset="0"/>
                <a:cs typeface="Times New Roman" pitchFamily="18" charset="0"/>
              </a:rPr>
              <a:t>2, . . ., </a:t>
            </a:r>
            <a:r>
              <a:rPr lang="en-US" sz="3400" i="1" dirty="0" err="1">
                <a:solidFill>
                  <a:schemeClr val="tx1"/>
                </a:solidFill>
                <a:latin typeface="Times New Roman" pitchFamily="18" charset="0"/>
                <a:cs typeface="Times New Roman" pitchFamily="18" charset="0"/>
              </a:rPr>
              <a:t>n</a:t>
            </a:r>
            <a:r>
              <a:rPr lang="en-US" sz="3400" dirty="0" err="1">
                <a:solidFill>
                  <a:schemeClr val="tx1"/>
                </a:solidFill>
                <a:latin typeface="Times New Roman" pitchFamily="18" charset="0"/>
                <a:cs typeface="Times New Roman" pitchFamily="18" charset="0"/>
              </a:rPr>
              <a:t>k</a:t>
            </a:r>
            <a:r>
              <a:rPr lang="en-US" sz="3400" dirty="0">
                <a:solidFill>
                  <a:schemeClr val="tx1"/>
                </a:solidFill>
                <a:latin typeface="Times New Roman" pitchFamily="18" charset="0"/>
                <a:cs typeface="Times New Roman" pitchFamily="18" charset="0"/>
              </a:rPr>
              <a:t>, such that </a:t>
            </a:r>
            <a:r>
              <a:rPr lang="en-US" sz="3400" i="1" dirty="0" err="1">
                <a:solidFill>
                  <a:schemeClr val="tx1"/>
                </a:solidFill>
                <a:latin typeface="Times New Roman" pitchFamily="18" charset="0"/>
                <a:cs typeface="Times New Roman" pitchFamily="18" charset="0"/>
              </a:rPr>
              <a:t>n</a:t>
            </a:r>
            <a:r>
              <a:rPr lang="en-US" sz="3400" dirty="0" err="1">
                <a:solidFill>
                  <a:schemeClr val="tx1"/>
                </a:solidFill>
                <a:latin typeface="Times New Roman" pitchFamily="18" charset="0"/>
                <a:cs typeface="Times New Roman" pitchFamily="18" charset="0"/>
              </a:rPr>
              <a:t>i</a:t>
            </a:r>
            <a:r>
              <a:rPr lang="en-US" sz="3400" dirty="0">
                <a:solidFill>
                  <a:schemeClr val="tx1"/>
                </a:solidFill>
                <a:latin typeface="Times New Roman" pitchFamily="18" charset="0"/>
                <a:cs typeface="Times New Roman" pitchFamily="18" charset="0"/>
              </a:rPr>
              <a:t> is the parent of </a:t>
            </a:r>
            <a:r>
              <a:rPr lang="en-US" sz="3400" i="1" dirty="0" err="1">
                <a:solidFill>
                  <a:schemeClr val="tx1"/>
                </a:solidFill>
                <a:latin typeface="Times New Roman" pitchFamily="18" charset="0"/>
                <a:cs typeface="Times New Roman" pitchFamily="18" charset="0"/>
              </a:rPr>
              <a:t>n</a:t>
            </a:r>
            <a:r>
              <a:rPr lang="en-US" sz="3400" dirty="0" err="1">
                <a:solidFill>
                  <a:schemeClr val="tx1"/>
                </a:solidFill>
                <a:latin typeface="Times New Roman" pitchFamily="18" charset="0"/>
                <a:cs typeface="Times New Roman" pitchFamily="18" charset="0"/>
              </a:rPr>
              <a:t>i</a:t>
            </a:r>
            <a:r>
              <a:rPr lang="en-US" sz="3400" dirty="0">
                <a:solidFill>
                  <a:schemeClr val="tx1"/>
                </a:solidFill>
                <a:latin typeface="Times New Roman" pitchFamily="18" charset="0"/>
                <a:cs typeface="Times New Roman" pitchFamily="18" charset="0"/>
              </a:rPr>
              <a:t> + 1 for </a:t>
            </a:r>
            <a:r>
              <a:rPr lang="en-US" sz="3400" i="1" dirty="0">
                <a:solidFill>
                  <a:schemeClr val="tx1"/>
                </a:solidFill>
                <a:latin typeface="Times New Roman" pitchFamily="18" charset="0"/>
                <a:cs typeface="Times New Roman" pitchFamily="18" charset="0"/>
              </a:rPr>
              <a:t>i </a:t>
            </a:r>
            <a:r>
              <a:rPr lang="en-US" sz="3400" dirty="0">
                <a:solidFill>
                  <a:schemeClr val="tx1"/>
                </a:solidFill>
                <a:latin typeface="Times New Roman" pitchFamily="18" charset="0"/>
                <a:cs typeface="Times New Roman" pitchFamily="18" charset="0"/>
              </a:rPr>
              <a:t>= 1, 2,. . ., </a:t>
            </a:r>
            <a:r>
              <a:rPr lang="en-US" sz="3400" i="1" dirty="0">
                <a:solidFill>
                  <a:schemeClr val="tx1"/>
                </a:solidFill>
                <a:latin typeface="Times New Roman" pitchFamily="18" charset="0"/>
                <a:cs typeface="Times New Roman" pitchFamily="18" charset="0"/>
              </a:rPr>
              <a:t>k </a:t>
            </a:r>
            <a:r>
              <a:rPr lang="en-US" sz="3400" dirty="0">
                <a:solidFill>
                  <a:schemeClr val="tx1"/>
                </a:solidFill>
                <a:latin typeface="Times New Roman" pitchFamily="18" charset="0"/>
                <a:cs typeface="Times New Roman" pitchFamily="18" charset="0"/>
              </a:rPr>
              <a:t>- 1. The length of a path is 1 less than the number of nodes on the path. Thus there is a path of length zero from a node to itself. </a:t>
            </a:r>
            <a:endParaRPr lang="en-US" sz="3400" dirty="0" smtClean="0">
              <a:solidFill>
                <a:schemeClr val="tx1"/>
              </a:solidFill>
              <a:latin typeface="Times New Roman" pitchFamily="18" charset="0"/>
              <a:cs typeface="Times New Roman" pitchFamily="18" charset="0"/>
            </a:endParaRPr>
          </a:p>
          <a:p>
            <a:pPr algn="just"/>
            <a:endParaRPr lang="en-US" sz="3400" dirty="0">
              <a:solidFill>
                <a:schemeClr val="tx1"/>
              </a:solidFill>
              <a:latin typeface="Times New Roman" pitchFamily="18" charset="0"/>
              <a:cs typeface="Times New Roman" pitchFamily="18" charset="0"/>
            </a:endParaRPr>
          </a:p>
          <a:p>
            <a:pPr algn="just"/>
            <a:r>
              <a:rPr lang="en-US" sz="3400" dirty="0">
                <a:solidFill>
                  <a:schemeClr val="tx1"/>
                </a:solidFill>
                <a:latin typeface="Times New Roman" pitchFamily="18" charset="0"/>
                <a:cs typeface="Times New Roman" pitchFamily="18" charset="0"/>
              </a:rPr>
              <a:t>For the tree shown in figure 5.2.1, the path between A and I is A, B, D, I. </a:t>
            </a:r>
            <a:endParaRPr lang="en-US" sz="3400" dirty="0" smtClean="0">
              <a:solidFill>
                <a:schemeClr val="tx1"/>
              </a:solidFill>
              <a:latin typeface="Times New Roman" pitchFamily="18" charset="0"/>
              <a:cs typeface="Times New Roman" pitchFamily="18" charset="0"/>
            </a:endParaRPr>
          </a:p>
          <a:p>
            <a:pPr algn="just"/>
            <a:endParaRPr lang="en-US" sz="3400" dirty="0">
              <a:solidFill>
                <a:schemeClr val="tx1"/>
              </a:solidFill>
              <a:latin typeface="Times New Roman" pitchFamily="18" charset="0"/>
              <a:cs typeface="Times New Roman" pitchFamily="18" charset="0"/>
            </a:endParaRPr>
          </a:p>
          <a:p>
            <a:pPr algn="just"/>
            <a:r>
              <a:rPr lang="en-IN" sz="3400" b="1" dirty="0">
                <a:solidFill>
                  <a:schemeClr val="tx1"/>
                </a:solidFill>
                <a:latin typeface="Times New Roman" pitchFamily="18" charset="0"/>
                <a:cs typeface="Times New Roman" pitchFamily="18" charset="0"/>
              </a:rPr>
              <a:t>Siblings </a:t>
            </a:r>
            <a:endParaRPr lang="en-IN" sz="3400" dirty="0">
              <a:solidFill>
                <a:schemeClr val="tx1"/>
              </a:solidFill>
              <a:latin typeface="Times New Roman" pitchFamily="18" charset="0"/>
              <a:cs typeface="Times New Roman" pitchFamily="18" charset="0"/>
            </a:endParaRPr>
          </a:p>
          <a:p>
            <a:pPr algn="just"/>
            <a:r>
              <a:rPr lang="en-US" sz="3400" dirty="0">
                <a:solidFill>
                  <a:schemeClr val="tx1"/>
                </a:solidFill>
                <a:latin typeface="Times New Roman" pitchFamily="18" charset="0"/>
                <a:cs typeface="Times New Roman" pitchFamily="18" charset="0"/>
              </a:rPr>
              <a:t>The children of the same parent are called </a:t>
            </a:r>
            <a:r>
              <a:rPr lang="en-US" sz="3400" dirty="0" smtClean="0">
                <a:solidFill>
                  <a:schemeClr val="tx1"/>
                </a:solidFill>
                <a:latin typeface="Times New Roman" pitchFamily="18" charset="0"/>
                <a:cs typeface="Times New Roman" pitchFamily="18" charset="0"/>
              </a:rPr>
              <a:t>siblings</a:t>
            </a:r>
          </a:p>
          <a:p>
            <a:pPr algn="just"/>
            <a:r>
              <a:rPr lang="en-US" sz="3400" dirty="0" smtClean="0">
                <a:solidFill>
                  <a:schemeClr val="tx1"/>
                </a:solidFill>
                <a:latin typeface="Times New Roman" pitchFamily="18" charset="0"/>
                <a:cs typeface="Times New Roman" pitchFamily="18" charset="0"/>
              </a:rPr>
              <a:t>. </a:t>
            </a:r>
            <a:endParaRPr lang="en-US" sz="3400" dirty="0">
              <a:solidFill>
                <a:schemeClr val="tx1"/>
              </a:solidFill>
              <a:latin typeface="Times New Roman" pitchFamily="18" charset="0"/>
              <a:cs typeface="Times New Roman" pitchFamily="18" charset="0"/>
            </a:endParaRPr>
          </a:p>
          <a:p>
            <a:pPr algn="just"/>
            <a:r>
              <a:rPr lang="en-US" sz="3400" dirty="0">
                <a:solidFill>
                  <a:schemeClr val="tx1"/>
                </a:solidFill>
                <a:latin typeface="Times New Roman" pitchFamily="18" charset="0"/>
                <a:cs typeface="Times New Roman" pitchFamily="18" charset="0"/>
              </a:rPr>
              <a:t>For the tree shown in figure 5.2.1, F and G are the siblings of the parent node C and H and I are the siblings of the parent node D.</a:t>
            </a:r>
            <a:r>
              <a:rPr lang="en-US" dirty="0"/>
              <a:t> </a:t>
            </a:r>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931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533400"/>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Tree Terminology:</a:t>
            </a:r>
            <a:endParaRPr lang="en-IN" sz="36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1219200"/>
            <a:ext cx="8305800" cy="4893647"/>
          </a:xfrm>
          <a:prstGeom prst="rect">
            <a:avLst/>
          </a:prstGeom>
        </p:spPr>
        <p:txBody>
          <a:bodyPr wrap="square">
            <a:spAutoFit/>
          </a:bodyPr>
          <a:lstStyle/>
          <a:p>
            <a:pPr algn="just"/>
            <a:r>
              <a:rPr lang="en-IN" sz="2400" b="1" dirty="0">
                <a:latin typeface="Times New Roman" pitchFamily="18" charset="0"/>
                <a:cs typeface="Times New Roman" pitchFamily="18" charset="0"/>
              </a:rPr>
              <a:t>Ancestor and Descendent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If there is a path from node A to node B, then A is called an ancestor of B and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B </a:t>
            </a:r>
            <a:r>
              <a:rPr lang="en-US" sz="2400" dirty="0">
                <a:latin typeface="Times New Roman" pitchFamily="18" charset="0"/>
                <a:cs typeface="Times New Roman" pitchFamily="18" charset="0"/>
              </a:rPr>
              <a:t>is called a descendent of A</a:t>
            </a:r>
            <a:r>
              <a:rPr lang="en-US" sz="2400" i="1" dirty="0" smtClean="0">
                <a:latin typeface="Times New Roman" pitchFamily="18" charset="0"/>
                <a:cs typeface="Times New Roman" pitchFamily="18" charset="0"/>
              </a:rPr>
              <a:t>.</a:t>
            </a:r>
          </a:p>
          <a:p>
            <a:pPr algn="just"/>
            <a:r>
              <a:rPr lang="en-US" sz="2400" i="1"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IN" sz="2400" b="1" dirty="0" err="1">
                <a:latin typeface="Times New Roman" pitchFamily="18" charset="0"/>
                <a:cs typeface="Times New Roman" pitchFamily="18" charset="0"/>
              </a:rPr>
              <a:t>Subtree</a:t>
            </a:r>
            <a:r>
              <a:rPr lang="en-IN"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Any node of a tree, with all of its descendants is a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Level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level of the node refers to its distance from the root. The root of the tree has level O, and the level of any other node in the tree is one more than the level of its parent. For example, in the binary tree of Figure 5.2.1 node F is at level 2 and node H is at level 3. The maximum number of nodes at any level is 2n.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291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327818"/>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Tree Terminology:</a:t>
            </a:r>
            <a:endParaRPr lang="en-IN" sz="3600" dirty="0"/>
          </a:p>
        </p:txBody>
      </p:sp>
      <p:sp>
        <p:nvSpPr>
          <p:cNvPr id="3" name="Subtitle 2"/>
          <p:cNvSpPr>
            <a:spLocks noGrp="1"/>
          </p:cNvSpPr>
          <p:nvPr>
            <p:ph type="subTitle" idx="1"/>
          </p:nvPr>
        </p:nvSpPr>
        <p:spPr>
          <a:xfrm>
            <a:off x="268704" y="1219200"/>
            <a:ext cx="8570495" cy="4495800"/>
          </a:xfrm>
        </p:spPr>
        <p:txBody>
          <a:bodyPr>
            <a:normAutofit/>
          </a:bodyPr>
          <a:lstStyle/>
          <a:p>
            <a:pPr algn="just"/>
            <a:r>
              <a:rPr lang="en-IN" sz="2400" b="1" dirty="0">
                <a:solidFill>
                  <a:schemeClr val="tx1"/>
                </a:solidFill>
                <a:latin typeface="Times New Roman" pitchFamily="18" charset="0"/>
                <a:cs typeface="Times New Roman" pitchFamily="18" charset="0"/>
              </a:rPr>
              <a:t>Height </a:t>
            </a:r>
            <a:endParaRPr lang="en-IN" sz="2400" dirty="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The maximum level in a tree determines its height. The height of a node in a tree is the length of a longest path from the node to a leaf. The term depth is also used to denote height of the tree. The height of the tree of Figure 5.2.1 is 3. </a:t>
            </a:r>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r>
              <a:rPr lang="en-IN" sz="2400" b="1" dirty="0">
                <a:solidFill>
                  <a:schemeClr val="tx1"/>
                </a:solidFill>
                <a:latin typeface="Times New Roman" pitchFamily="18" charset="0"/>
                <a:cs typeface="Times New Roman" pitchFamily="18" charset="0"/>
              </a:rPr>
              <a:t>Depth </a:t>
            </a:r>
            <a:endParaRPr lang="en-IN" sz="2400" dirty="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The depth of a node is the number of nodes along the path from the root to that node. For instance, node </a:t>
            </a:r>
            <a:r>
              <a:rPr lang="en-US" sz="2400" dirty="0" smtClean="0">
                <a:solidFill>
                  <a:schemeClr val="tx1"/>
                </a:solidFill>
                <a:latin typeface="Times New Roman" pitchFamily="18" charset="0"/>
                <a:cs typeface="Times New Roman" pitchFamily="18" charset="0"/>
              </a:rPr>
              <a:t>‘C</a:t>
            </a:r>
            <a:r>
              <a:rPr lang="en-US" sz="2400" dirty="0">
                <a:solidFill>
                  <a:schemeClr val="tx1"/>
                </a:solidFill>
                <a:latin typeface="Times New Roman" pitchFamily="18" charset="0"/>
                <a:cs typeface="Times New Roman" pitchFamily="18" charset="0"/>
              </a:rPr>
              <a:t>‘ in figure 5.2.1 has a depth of 1</a:t>
            </a:r>
            <a:r>
              <a:rPr lang="en-US" sz="2400" dirty="0"/>
              <a:t>. </a:t>
            </a:r>
            <a:endParaRPr lang="en-US" sz="2400" dirty="0">
              <a:solidFill>
                <a:schemeClr val="tx1"/>
              </a:solidFill>
              <a:latin typeface="Times New Roman" pitchFamily="18" charset="0"/>
              <a:cs typeface="Times New Roman" pitchFamily="18" charset="0"/>
            </a:endParaRP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835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381000"/>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Tree Terminology:</a:t>
            </a:r>
            <a:endParaRPr lang="en-IN" sz="3600" dirty="0"/>
          </a:p>
        </p:txBody>
      </p:sp>
      <p:sp>
        <p:nvSpPr>
          <p:cNvPr id="3" name="Subtitle 2"/>
          <p:cNvSpPr>
            <a:spLocks noGrp="1"/>
          </p:cNvSpPr>
          <p:nvPr>
            <p:ph type="subTitle" idx="1"/>
          </p:nvPr>
        </p:nvSpPr>
        <p:spPr>
          <a:xfrm>
            <a:off x="304800" y="1143000"/>
            <a:ext cx="8001000" cy="4495800"/>
          </a:xfrm>
        </p:spPr>
        <p:txBody>
          <a:bodyPr>
            <a:normAutofit/>
          </a:bodyPr>
          <a:lstStyle/>
          <a:p>
            <a:pPr algn="just"/>
            <a:r>
              <a:rPr lang="en-US" sz="2000" b="1" dirty="0">
                <a:solidFill>
                  <a:schemeClr val="tx1"/>
                </a:solidFill>
                <a:latin typeface="Times New Roman" pitchFamily="18" charset="0"/>
                <a:cs typeface="Times New Roman" pitchFamily="18" charset="0"/>
              </a:rPr>
              <a:t>Assigning level numbers and Numbering of nodes for a </a:t>
            </a:r>
            <a:r>
              <a:rPr lang="en-US" sz="2000" b="1" dirty="0" smtClean="0">
                <a:solidFill>
                  <a:schemeClr val="tx1"/>
                </a:solidFill>
                <a:latin typeface="Times New Roman" pitchFamily="18" charset="0"/>
                <a:cs typeface="Times New Roman" pitchFamily="18" charset="0"/>
              </a:rPr>
              <a:t>binary </a:t>
            </a:r>
            <a:r>
              <a:rPr lang="en-US" sz="2000" b="1" dirty="0">
                <a:solidFill>
                  <a:schemeClr val="tx1"/>
                </a:solidFill>
                <a:latin typeface="Times New Roman" pitchFamily="18" charset="0"/>
                <a:cs typeface="Times New Roman" pitchFamily="18" charset="0"/>
              </a:rPr>
              <a:t>tree</a:t>
            </a:r>
            <a:r>
              <a:rPr lang="en-US" sz="2000" b="1" dirty="0" smtClean="0">
                <a:solidFill>
                  <a:schemeClr val="tx1"/>
                </a:solidFill>
                <a:latin typeface="Times New Roman" pitchFamily="18" charset="0"/>
                <a:cs typeface="Times New Roman" pitchFamily="18" charset="0"/>
              </a:rPr>
              <a:t>:</a:t>
            </a:r>
          </a:p>
          <a:p>
            <a:pPr algn="just"/>
            <a:r>
              <a:rPr lang="en-US" sz="2400" dirty="0">
                <a:solidFill>
                  <a:schemeClr val="tx1"/>
                </a:solidFill>
                <a:latin typeface="Times New Roman" pitchFamily="18" charset="0"/>
                <a:cs typeface="Times New Roman" pitchFamily="18" charset="0"/>
              </a:rPr>
              <a:t>The nodes of a binary tree can be numbered in a natural way, level by level, left to right. </a:t>
            </a:r>
            <a:endParaRPr lang="en-US" sz="24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nodes of a complete binary tree can be numbered so that the root is assigned the number 1, a left child is assigned twice the number assigned its parent, and a right child is assigned on </a:t>
            </a:r>
            <a:r>
              <a:rPr lang="en-US" sz="2400" b="1" dirty="0" smtClean="0">
                <a:solidFill>
                  <a:schemeClr val="tx1"/>
                </a:solidFill>
                <a:latin typeface="Times New Roman" pitchFamily="18" charset="0"/>
                <a:cs typeface="Times New Roman" pitchFamily="18" charset="0"/>
              </a:rPr>
              <a:t> </a:t>
            </a:r>
            <a:r>
              <a:rPr lang="en-US" sz="2400"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657599"/>
            <a:ext cx="8927432" cy="287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765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018"/>
            <a:ext cx="7772400" cy="533400"/>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Tree Terminology:</a:t>
            </a:r>
            <a:endParaRPr lang="en-IN" sz="36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028343"/>
            <a:ext cx="8077200" cy="5632311"/>
          </a:xfrm>
          <a:prstGeom prst="rect">
            <a:avLst/>
          </a:prstGeom>
        </p:spPr>
        <p:txBody>
          <a:bodyPr wrap="square">
            <a:spAutoFit/>
          </a:bodyPr>
          <a:lstStyle/>
          <a:p>
            <a:r>
              <a:rPr lang="en-US" sz="2400" dirty="0">
                <a:latin typeface="Times New Roman" pitchFamily="18" charset="0"/>
                <a:cs typeface="Times New Roman" pitchFamily="18" charset="0"/>
              </a:rPr>
              <a:t>Some of the important properties of a binary tree are as follows: </a:t>
            </a:r>
          </a:p>
          <a:p>
            <a:r>
              <a:rPr lang="en-US" sz="2400" dirty="0">
                <a:latin typeface="Times New Roman" pitchFamily="18" charset="0"/>
                <a:cs typeface="Times New Roman" pitchFamily="18" charset="0"/>
              </a:rPr>
              <a:t>1. If </a:t>
            </a:r>
            <a:r>
              <a:rPr lang="en-US" sz="2400" i="1" dirty="0">
                <a:latin typeface="Times New Roman" pitchFamily="18" charset="0"/>
                <a:cs typeface="Times New Roman" pitchFamily="18" charset="0"/>
              </a:rPr>
              <a:t>h </a:t>
            </a:r>
            <a:r>
              <a:rPr lang="en-US" sz="2400" dirty="0">
                <a:latin typeface="Times New Roman" pitchFamily="18" charset="0"/>
                <a:cs typeface="Times New Roman" pitchFamily="18" charset="0"/>
              </a:rPr>
              <a:t>= height of a binary tree, then </a:t>
            </a: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Maximum number of leaves = 2</a:t>
            </a:r>
            <a:r>
              <a:rPr lang="en-US" sz="2400" baseline="30000" dirty="0">
                <a:latin typeface="Times New Roman" pitchFamily="18" charset="0"/>
                <a:cs typeface="Times New Roman" pitchFamily="18" charset="0"/>
              </a:rPr>
              <a:t>h</a:t>
            </a:r>
            <a:r>
              <a:rPr lang="en-US" sz="2400" dirty="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 Maximum number of nodes = </a:t>
            </a: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h </a:t>
            </a:r>
            <a:r>
              <a:rPr lang="en-US" sz="2400" baseline="30000" dirty="0">
                <a:latin typeface="Times New Roman" pitchFamily="18" charset="0"/>
                <a:cs typeface="Times New Roman" pitchFamily="18" charset="0"/>
              </a:rPr>
              <a:t>+ 1 </a:t>
            </a:r>
            <a:r>
              <a:rPr lang="en-US" sz="2400" dirty="0">
                <a:latin typeface="Times New Roman" pitchFamily="18" charset="0"/>
                <a:cs typeface="Times New Roman" pitchFamily="18" charset="0"/>
              </a:rPr>
              <a:t>- 1 </a:t>
            </a: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2. If a binary tree contains m nodes at level l, it contains at most 2m nodes at level l + 1. </a:t>
            </a: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3. Since a binary tree can contain at most one node at level 0 (the root), it can contain at most 2</a:t>
            </a:r>
            <a:r>
              <a:rPr lang="en-US" sz="2400" baseline="30000" dirty="0">
                <a:latin typeface="Times New Roman" pitchFamily="18" charset="0"/>
                <a:cs typeface="Times New Roman" pitchFamily="18" charset="0"/>
              </a:rPr>
              <a:t>l</a:t>
            </a:r>
            <a:r>
              <a:rPr lang="en-US" sz="2400" dirty="0">
                <a:latin typeface="Times New Roman" pitchFamily="18" charset="0"/>
                <a:cs typeface="Times New Roman" pitchFamily="18" charset="0"/>
              </a:rPr>
              <a:t> node at level l. </a:t>
            </a: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4. The total number of edges in a full binary tree with n node is n - 1. </a:t>
            </a:r>
          </a:p>
        </p:txBody>
      </p:sp>
    </p:spTree>
    <p:extLst>
      <p:ext uri="{BB962C8B-B14F-4D97-AF65-F5344CB8AC3E}">
        <p14:creationId xmlns:p14="http://schemas.microsoft.com/office/powerpoint/2010/main" val="3287451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327818"/>
          </a:xfrm>
        </p:spPr>
        <p:txBody>
          <a:bodyPr>
            <a:normAutofit fontScale="90000"/>
          </a:bodyPr>
          <a:lstStyle/>
          <a:p>
            <a:r>
              <a:rPr lang="en-IN" dirty="0" smtClean="0"/>
              <a:t/>
            </a:r>
            <a:br>
              <a:rPr lang="en-IN" dirty="0" smtClean="0"/>
            </a:br>
            <a:r>
              <a:rPr lang="en-US" sz="3600" dirty="0" smtClean="0">
                <a:solidFill>
                  <a:schemeClr val="tx1"/>
                </a:solidFill>
                <a:latin typeface="Times New Roman" pitchFamily="18" charset="0"/>
                <a:cs typeface="Times New Roman" pitchFamily="18" charset="0"/>
              </a:rPr>
              <a:t>Types of Binary Tree</a:t>
            </a:r>
            <a:endParaRPr lang="en-IN" sz="3600" dirty="0"/>
          </a:p>
        </p:txBody>
      </p:sp>
      <p:sp>
        <p:nvSpPr>
          <p:cNvPr id="3" name="Subtitle 2"/>
          <p:cNvSpPr>
            <a:spLocks noGrp="1"/>
          </p:cNvSpPr>
          <p:nvPr>
            <p:ph type="subTitle" idx="1"/>
          </p:nvPr>
        </p:nvSpPr>
        <p:spPr>
          <a:xfrm>
            <a:off x="228600" y="1143000"/>
            <a:ext cx="8610600" cy="47244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1143000"/>
            <a:ext cx="8153400" cy="4893647"/>
          </a:xfrm>
          <a:prstGeom prst="rect">
            <a:avLst/>
          </a:prstGeom>
        </p:spPr>
        <p:txBody>
          <a:bodyPr wrap="square">
            <a:spAutoFit/>
          </a:bodyPr>
          <a:lstStyle/>
          <a:p>
            <a:r>
              <a:rPr lang="en-IN" sz="2400" b="1" dirty="0">
                <a:latin typeface="Times New Roman" pitchFamily="18" charset="0"/>
                <a:cs typeface="Times New Roman" pitchFamily="18" charset="0"/>
              </a:rPr>
              <a:t>Strictly Binary tree: </a:t>
            </a:r>
            <a:endParaRPr lang="en-IN" sz="2400" b="1"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If every non-leaf node in a binary tree has nonempty left and right </a:t>
            </a:r>
            <a:r>
              <a:rPr lang="en-US" sz="2400" dirty="0" err="1">
                <a:latin typeface="Times New Roman" pitchFamily="18" charset="0"/>
                <a:cs typeface="Times New Roman" pitchFamily="18" charset="0"/>
              </a:rPr>
              <a:t>subtrees</a:t>
            </a:r>
            <a:r>
              <a:rPr lang="en-US" sz="2400" dirty="0">
                <a:latin typeface="Times New Roman" pitchFamily="18" charset="0"/>
                <a:cs typeface="Times New Roman" pitchFamily="18" charset="0"/>
              </a:rPr>
              <a:t>, the tree is termed as strictly binary tree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Thus the tree of figure 5.2.3(a) is strictly binary. A strictly binary tree with n leaves always contains 2n - 1 nodes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IN" sz="2400" b="1" dirty="0">
                <a:latin typeface="Times New Roman" pitchFamily="18" charset="0"/>
                <a:cs typeface="Times New Roman" pitchFamily="18" charset="0"/>
              </a:rPr>
              <a:t>Full Binary tree: </a:t>
            </a:r>
            <a:endParaRPr lang="en-IN" sz="2400" b="1"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full binary tree of height h has all its leaves at level h. Alternatively; All non leaf nodes of a full binary tree have two children, and the leaf nodes have no children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71839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327818"/>
          </a:xfrm>
        </p:spPr>
        <p:txBody>
          <a:bodyPr>
            <a:normAutofit fontScale="90000"/>
          </a:bodyPr>
          <a:lstStyle/>
          <a:p>
            <a:r>
              <a:rPr lang="en-IN" dirty="0" smtClean="0"/>
              <a:t/>
            </a:r>
            <a:br>
              <a:rPr lang="en-IN" dirty="0" smtClean="0"/>
            </a:br>
            <a:r>
              <a:rPr lang="en-US" sz="3600" dirty="0" smtClean="0">
                <a:solidFill>
                  <a:schemeClr val="tx1"/>
                </a:solidFill>
                <a:latin typeface="Times New Roman" pitchFamily="18" charset="0"/>
                <a:cs typeface="Times New Roman" pitchFamily="18" charset="0"/>
              </a:rPr>
              <a:t>Types of Binary Tree</a:t>
            </a:r>
            <a:endParaRPr lang="en-IN" sz="3600" dirty="0"/>
          </a:p>
        </p:txBody>
      </p:sp>
      <p:sp>
        <p:nvSpPr>
          <p:cNvPr id="3" name="Subtitle 2"/>
          <p:cNvSpPr>
            <a:spLocks noGrp="1"/>
          </p:cNvSpPr>
          <p:nvPr>
            <p:ph type="subTitle" idx="1"/>
          </p:nvPr>
        </p:nvSpPr>
        <p:spPr>
          <a:xfrm>
            <a:off x="381000" y="1143000"/>
            <a:ext cx="8382000" cy="4495800"/>
          </a:xfrm>
        </p:spPr>
        <p:txBody>
          <a:bodyPr>
            <a:normAutofit/>
          </a:bodyPr>
          <a:lstStyle/>
          <a:p>
            <a:pPr algn="just"/>
            <a:r>
              <a:rPr lang="en-US" sz="2400" dirty="0">
                <a:solidFill>
                  <a:schemeClr val="tx1"/>
                </a:solidFill>
                <a:latin typeface="Times New Roman" pitchFamily="18" charset="0"/>
                <a:cs typeface="Times New Roman" pitchFamily="18" charset="0"/>
              </a:rPr>
              <a:t>A full binary tree with height </a:t>
            </a:r>
            <a:r>
              <a:rPr lang="en-US" sz="2400" i="1" dirty="0">
                <a:solidFill>
                  <a:schemeClr val="tx1"/>
                </a:solidFill>
                <a:latin typeface="Times New Roman" pitchFamily="18" charset="0"/>
                <a:cs typeface="Times New Roman" pitchFamily="18" charset="0"/>
              </a:rPr>
              <a:t>h </a:t>
            </a:r>
            <a:r>
              <a:rPr lang="en-US" sz="2400" dirty="0">
                <a:solidFill>
                  <a:schemeClr val="tx1"/>
                </a:solidFill>
                <a:latin typeface="Times New Roman" pitchFamily="18" charset="0"/>
                <a:cs typeface="Times New Roman" pitchFamily="18" charset="0"/>
              </a:rPr>
              <a:t>has </a:t>
            </a:r>
            <a:r>
              <a:rPr lang="en-US" sz="2400" dirty="0" smtClean="0">
                <a:solidFill>
                  <a:schemeClr val="tx1"/>
                </a:solidFill>
                <a:latin typeface="Times New Roman" pitchFamily="18" charset="0"/>
                <a:cs typeface="Times New Roman" pitchFamily="18" charset="0"/>
              </a:rPr>
              <a:t>2</a:t>
            </a:r>
            <a:r>
              <a:rPr lang="en-US" sz="2400" baseline="30000" dirty="0" smtClean="0">
                <a:solidFill>
                  <a:schemeClr val="tx1"/>
                </a:solidFill>
                <a:latin typeface="Times New Roman" pitchFamily="18" charset="0"/>
                <a:cs typeface="Times New Roman" pitchFamily="18" charset="0"/>
              </a:rPr>
              <a:t>h </a:t>
            </a:r>
            <a:r>
              <a:rPr lang="en-US" sz="2400" baseline="30000" dirty="0">
                <a:solidFill>
                  <a:schemeClr val="tx1"/>
                </a:solidFill>
                <a:latin typeface="Times New Roman" pitchFamily="18" charset="0"/>
                <a:cs typeface="Times New Roman" pitchFamily="18" charset="0"/>
              </a:rPr>
              <a:t>+ 1</a:t>
            </a:r>
            <a:r>
              <a:rPr lang="en-US" sz="2400" dirty="0">
                <a:solidFill>
                  <a:schemeClr val="tx1"/>
                </a:solidFill>
                <a:latin typeface="Times New Roman" pitchFamily="18" charset="0"/>
                <a:cs typeface="Times New Roman" pitchFamily="18" charset="0"/>
              </a:rPr>
              <a:t> - 1 nodes. A full binary tree of height h is a </a:t>
            </a:r>
            <a:r>
              <a:rPr lang="en-US" sz="2400" i="1" dirty="0">
                <a:solidFill>
                  <a:schemeClr val="tx1"/>
                </a:solidFill>
                <a:latin typeface="Times New Roman" pitchFamily="18" charset="0"/>
                <a:cs typeface="Times New Roman" pitchFamily="18" charset="0"/>
              </a:rPr>
              <a:t>strictly binary tree </a:t>
            </a:r>
            <a:r>
              <a:rPr lang="en-US" sz="2400" dirty="0">
                <a:solidFill>
                  <a:schemeClr val="tx1"/>
                </a:solidFill>
                <a:latin typeface="Times New Roman" pitchFamily="18" charset="0"/>
                <a:cs typeface="Times New Roman" pitchFamily="18" charset="0"/>
              </a:rPr>
              <a:t>all of whose leaves are at level h</a:t>
            </a:r>
            <a:r>
              <a:rPr lang="en-US" sz="2400" dirty="0" smtClean="0">
                <a:solidFill>
                  <a:schemeClr val="tx1"/>
                </a:solidFill>
                <a:latin typeface="Times New Roman" pitchFamily="18" charset="0"/>
                <a:cs typeface="Times New Roman" pitchFamily="18" charset="0"/>
              </a:rPr>
              <a:t>.</a:t>
            </a:r>
          </a:p>
          <a:p>
            <a:pPr algn="just"/>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Figure 5.2.3(d) illustrates the full binary tree containing 15 nodes and of height 3. </a:t>
            </a:r>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A full binary tree of height h contains </a:t>
            </a:r>
            <a:r>
              <a:rPr lang="en-US" sz="2400" dirty="0" smtClean="0">
                <a:solidFill>
                  <a:schemeClr val="tx1"/>
                </a:solidFill>
                <a:latin typeface="Times New Roman" pitchFamily="18" charset="0"/>
                <a:cs typeface="Times New Roman" pitchFamily="18" charset="0"/>
              </a:rPr>
              <a:t>2</a:t>
            </a:r>
            <a:r>
              <a:rPr lang="en-US" sz="2400" baseline="30000" dirty="0" smtClean="0">
                <a:solidFill>
                  <a:schemeClr val="tx1"/>
                </a:solidFill>
                <a:latin typeface="Times New Roman" pitchFamily="18" charset="0"/>
                <a:cs typeface="Times New Roman" pitchFamily="18" charset="0"/>
              </a:rPr>
              <a:t>h</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leaves and, </a:t>
            </a:r>
            <a:r>
              <a:rPr lang="en-US" sz="2400" dirty="0" smtClean="0">
                <a:solidFill>
                  <a:schemeClr val="tx1"/>
                </a:solidFill>
                <a:latin typeface="Times New Roman" pitchFamily="18" charset="0"/>
                <a:cs typeface="Times New Roman" pitchFamily="18" charset="0"/>
              </a:rPr>
              <a:t>2</a:t>
            </a:r>
            <a:r>
              <a:rPr lang="en-US" sz="2400" baseline="30000" dirty="0" smtClean="0">
                <a:solidFill>
                  <a:schemeClr val="tx1"/>
                </a:solidFill>
                <a:latin typeface="Times New Roman" pitchFamily="18" charset="0"/>
                <a:cs typeface="Times New Roman" pitchFamily="18" charset="0"/>
              </a:rPr>
              <a:t>h </a:t>
            </a:r>
            <a:r>
              <a:rPr lang="en-US" sz="2400" baseline="30000" dirty="0">
                <a:solidFill>
                  <a:schemeClr val="tx1"/>
                </a:solidFill>
                <a:latin typeface="Times New Roman" pitchFamily="18" charset="0"/>
                <a:cs typeface="Times New Roman" pitchFamily="18" charset="0"/>
              </a:rPr>
              <a:t>- 1 </a:t>
            </a:r>
            <a:r>
              <a:rPr lang="en-US" sz="2400" dirty="0">
                <a:solidFill>
                  <a:schemeClr val="tx1"/>
                </a:solidFill>
                <a:latin typeface="Times New Roman" pitchFamily="18" charset="0"/>
                <a:cs typeface="Times New Roman" pitchFamily="18" charset="0"/>
              </a:rPr>
              <a:t>non-leaf nodes</a:t>
            </a:r>
            <a:r>
              <a:rPr lang="en-US" dirty="0"/>
              <a:t>. </a:t>
            </a:r>
            <a:endParaRPr lang="en-US" dirty="0" smtClean="0"/>
          </a:p>
          <a:p>
            <a:pPr algn="just"/>
            <a:r>
              <a:rPr lang="en-US" sz="2400" dirty="0">
                <a:solidFill>
                  <a:schemeClr val="tx1"/>
                </a:solidFill>
                <a:latin typeface="Times New Roman" pitchFamily="18" charset="0"/>
                <a:cs typeface="Times New Roman" pitchFamily="18" charset="0"/>
              </a:rPr>
              <a:t>Thus by induction, total number of nodes ( </a:t>
            </a:r>
            <a:r>
              <a:rPr lang="en-US" sz="2400" i="1" dirty="0" err="1">
                <a:solidFill>
                  <a:schemeClr val="tx1"/>
                </a:solidFill>
                <a:latin typeface="Times New Roman" pitchFamily="18" charset="0"/>
                <a:cs typeface="Times New Roman" pitchFamily="18" charset="0"/>
              </a:rPr>
              <a:t>tn</a:t>
            </a:r>
            <a:r>
              <a:rPr lang="en-US" sz="2400" dirty="0">
                <a:solidFill>
                  <a:schemeClr val="tx1"/>
                </a:solidFill>
                <a:latin typeface="Times New Roman" pitchFamily="18" charset="0"/>
                <a:cs typeface="Times New Roman" pitchFamily="18" charset="0"/>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95800"/>
            <a:ext cx="23812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 y="5410200"/>
            <a:ext cx="8458200" cy="830997"/>
          </a:xfrm>
          <a:prstGeom prst="rect">
            <a:avLst/>
          </a:prstGeom>
        </p:spPr>
        <p:txBody>
          <a:bodyPr wrap="square">
            <a:spAutoFit/>
          </a:bodyPr>
          <a:lstStyle/>
          <a:p>
            <a:r>
              <a:rPr lang="en-US" sz="2400" dirty="0">
                <a:latin typeface="Times New Roman" pitchFamily="18" charset="0"/>
                <a:cs typeface="Times New Roman" pitchFamily="18" charset="0"/>
              </a:rPr>
              <a:t>For example, a full binary tree of height 3 contains </a:t>
            </a:r>
            <a:r>
              <a:rPr lang="en-US" sz="2400" dirty="0" smtClean="0">
                <a:latin typeface="Times New Roman" pitchFamily="18" charset="0"/>
                <a:cs typeface="Times New Roman" pitchFamily="18" charset="0"/>
              </a:rPr>
              <a:t>2 </a:t>
            </a:r>
            <a:r>
              <a:rPr lang="en-US" sz="2400" baseline="30000" dirty="0" smtClean="0">
                <a:latin typeface="Times New Roman" pitchFamily="18" charset="0"/>
                <a:cs typeface="Times New Roman" pitchFamily="18" charset="0"/>
              </a:rPr>
              <a:t>3+1</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1 = 15 nodes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21069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US" sz="3100" dirty="0" smtClean="0">
                <a:solidFill>
                  <a:schemeClr val="tx1"/>
                </a:solidFill>
                <a:latin typeface="Times New Roman" pitchFamily="18" charset="0"/>
                <a:cs typeface="Times New Roman" pitchFamily="18" charset="0"/>
              </a:rPr>
              <a:t>Types of Binary Tree</a:t>
            </a:r>
            <a:endParaRPr lang="en-IN" sz="31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41424"/>
            <a:ext cx="8686800"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300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381000"/>
          </a:xfrm>
        </p:spPr>
        <p:txBody>
          <a:bodyPr>
            <a:normAutofit fontScale="90000"/>
          </a:bodyPr>
          <a:lstStyle/>
          <a:p>
            <a:r>
              <a:rPr lang="en-IN" dirty="0" smtClean="0"/>
              <a:t/>
            </a:r>
            <a:br>
              <a:rPr lang="en-IN" dirty="0" smtClean="0"/>
            </a:br>
            <a:r>
              <a:rPr lang="en-US" sz="3600" dirty="0" smtClean="0">
                <a:solidFill>
                  <a:schemeClr val="tx1"/>
                </a:solidFill>
                <a:latin typeface="Times New Roman" pitchFamily="18" charset="0"/>
                <a:cs typeface="Times New Roman" pitchFamily="18" charset="0"/>
              </a:rPr>
              <a:t>Types of Binary Tree</a:t>
            </a:r>
            <a:endParaRPr lang="en-IN" sz="36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52400" y="1143000"/>
            <a:ext cx="8382000" cy="5262979"/>
          </a:xfrm>
          <a:prstGeom prst="rect">
            <a:avLst/>
          </a:prstGeom>
        </p:spPr>
        <p:txBody>
          <a:bodyPr wrap="square">
            <a:spAutoFit/>
          </a:bodyPr>
          <a:lstStyle/>
          <a:p>
            <a:pPr algn="just"/>
            <a:r>
              <a:rPr lang="en-IN" sz="2400" b="1" dirty="0">
                <a:latin typeface="Times New Roman" pitchFamily="18" charset="0"/>
                <a:cs typeface="Times New Roman" pitchFamily="18" charset="0"/>
              </a:rPr>
              <a:t>Complete Binary tree: </a:t>
            </a:r>
            <a:endParaRPr lang="en-IN" sz="2400" b="1"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binary tree with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nodes is said to be </a:t>
            </a:r>
            <a:r>
              <a:rPr lang="en-US" sz="2400" b="1" dirty="0">
                <a:latin typeface="Times New Roman" pitchFamily="18" charset="0"/>
                <a:cs typeface="Times New Roman" pitchFamily="18" charset="0"/>
              </a:rPr>
              <a:t>complete </a:t>
            </a:r>
            <a:r>
              <a:rPr lang="en-US" sz="2400" dirty="0">
                <a:latin typeface="Times New Roman" pitchFamily="18" charset="0"/>
                <a:cs typeface="Times New Roman" pitchFamily="18" charset="0"/>
              </a:rPr>
              <a:t>if it contains all the first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nodes of the above numbering scheme.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Figure </a:t>
            </a:r>
            <a:r>
              <a:rPr lang="en-US" sz="2400" dirty="0">
                <a:latin typeface="Times New Roman" pitchFamily="18" charset="0"/>
                <a:cs typeface="Times New Roman" pitchFamily="18" charset="0"/>
              </a:rPr>
              <a:t>5.2.4 shows examples of complete and incomplete binary trees.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complete binary tree of height h looks like a full binary tree down to level h-1, and the level h is filled from left to right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t>A complete binary tree with n leaves that is </a:t>
            </a:r>
            <a:r>
              <a:rPr lang="en-US" sz="2400" i="1" dirty="0"/>
              <a:t>not strictly </a:t>
            </a:r>
            <a:r>
              <a:rPr lang="en-US" sz="2400" dirty="0"/>
              <a:t>binary has 2n nodes. For example, the tree of Figure 5.2.3(c) is a complete binary tree having 5 leaves and 10 nodes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3513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76200"/>
          </a:xfrm>
        </p:spPr>
        <p:txBody>
          <a:bodyPr>
            <a:normAutofit fontScale="90000"/>
          </a:bodyPr>
          <a:lstStyle/>
          <a:p>
            <a:r>
              <a:rPr lang="en-IN" dirty="0" smtClean="0"/>
              <a:t/>
            </a:r>
            <a:br>
              <a:rPr lang="en-IN" dirty="0" smtClean="0"/>
            </a:br>
            <a:r>
              <a:rPr lang="en-US" sz="3600" dirty="0" smtClean="0">
                <a:solidFill>
                  <a:schemeClr val="tx1"/>
                </a:solidFill>
                <a:latin typeface="Times New Roman" pitchFamily="18" charset="0"/>
                <a:cs typeface="Times New Roman" pitchFamily="18" charset="0"/>
              </a:rPr>
              <a:t>Types of Binary Tree</a:t>
            </a:r>
            <a:endParaRPr lang="en-IN" sz="36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6105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067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lstStyle/>
          <a:p>
            <a:r>
              <a:rPr lang="en-IN" dirty="0" smtClean="0"/>
              <a:t>Contents </a:t>
            </a:r>
            <a:endParaRPr lang="en-IN" dirty="0"/>
          </a:p>
        </p:txBody>
      </p:sp>
      <p:sp>
        <p:nvSpPr>
          <p:cNvPr id="3" name="Subtitle 2"/>
          <p:cNvSpPr>
            <a:spLocks noGrp="1"/>
          </p:cNvSpPr>
          <p:nvPr>
            <p:ph type="subTitle" idx="1"/>
          </p:nvPr>
        </p:nvSpPr>
        <p:spPr>
          <a:xfrm>
            <a:off x="457200" y="1219200"/>
            <a:ext cx="8305800" cy="4648200"/>
          </a:xfrm>
        </p:spPr>
        <p:txBody>
          <a:bodyPr>
            <a:normAutofit fontScale="92500" lnSpcReduction="20000"/>
          </a:bodyPr>
          <a:lstStyle/>
          <a:p>
            <a:pPr algn="l"/>
            <a:r>
              <a:rPr lang="en-US" sz="2400" dirty="0">
                <a:solidFill>
                  <a:schemeClr val="tx1"/>
                </a:solidFill>
                <a:latin typeface="Times New Roman" pitchFamily="18" charset="0"/>
                <a:cs typeface="Times New Roman" pitchFamily="18" charset="0"/>
              </a:rPr>
              <a:t>Introduction,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Tree </a:t>
            </a:r>
            <a:r>
              <a:rPr lang="en-US" sz="2400" dirty="0">
                <a:solidFill>
                  <a:schemeClr val="tx1"/>
                </a:solidFill>
                <a:latin typeface="Times New Roman" pitchFamily="18" charset="0"/>
                <a:cs typeface="Times New Roman" pitchFamily="18" charset="0"/>
              </a:rPr>
              <a:t>Terminologies,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Binary </a:t>
            </a:r>
            <a:r>
              <a:rPr lang="en-US" sz="2400" dirty="0">
                <a:solidFill>
                  <a:schemeClr val="tx1"/>
                </a:solidFill>
                <a:latin typeface="Times New Roman" pitchFamily="18" charset="0"/>
                <a:cs typeface="Times New Roman" pitchFamily="18" charset="0"/>
              </a:rPr>
              <a:t>Tree,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Binary </a:t>
            </a:r>
            <a:r>
              <a:rPr lang="en-US" sz="2400" dirty="0">
                <a:solidFill>
                  <a:schemeClr val="tx1"/>
                </a:solidFill>
                <a:latin typeface="Times New Roman" pitchFamily="18" charset="0"/>
                <a:cs typeface="Times New Roman" pitchFamily="18" charset="0"/>
              </a:rPr>
              <a:t>Tree Representation,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Types </a:t>
            </a:r>
            <a:r>
              <a:rPr lang="en-US" sz="2400" dirty="0">
                <a:solidFill>
                  <a:schemeClr val="tx1"/>
                </a:solidFill>
                <a:latin typeface="Times New Roman" pitchFamily="18" charset="0"/>
                <a:cs typeface="Times New Roman" pitchFamily="18" charset="0"/>
              </a:rPr>
              <a:t>of Binary Tree,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Binary </a:t>
            </a:r>
            <a:r>
              <a:rPr lang="en-US" sz="2400" dirty="0">
                <a:solidFill>
                  <a:schemeClr val="tx1"/>
                </a:solidFill>
                <a:latin typeface="Times New Roman" pitchFamily="18" charset="0"/>
                <a:cs typeface="Times New Roman" pitchFamily="18" charset="0"/>
              </a:rPr>
              <a:t>Tree Traversals,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Binary </a:t>
            </a:r>
            <a:r>
              <a:rPr lang="en-US" sz="2400" dirty="0">
                <a:solidFill>
                  <a:schemeClr val="tx1"/>
                </a:solidFill>
                <a:latin typeface="Times New Roman" pitchFamily="18" charset="0"/>
                <a:cs typeface="Times New Roman" pitchFamily="18" charset="0"/>
              </a:rPr>
              <a:t>Search Tree,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Operations </a:t>
            </a:r>
            <a:r>
              <a:rPr lang="en-US" sz="2400" dirty="0">
                <a:solidFill>
                  <a:schemeClr val="tx1"/>
                </a:solidFill>
                <a:latin typeface="Times New Roman" pitchFamily="18" charset="0"/>
                <a:cs typeface="Times New Roman" pitchFamily="18" charset="0"/>
              </a:rPr>
              <a:t>on Binary Search Tree</a:t>
            </a:r>
            <a:r>
              <a:rPr lang="en-US" sz="2400" dirty="0" smtClean="0">
                <a:solidFill>
                  <a:schemeClr val="tx1"/>
                </a:solidFill>
                <a:latin typeface="Times New Roman" pitchFamily="18" charset="0"/>
                <a:cs typeface="Times New Roman" pitchFamily="18" charset="0"/>
              </a:rPr>
              <a:t>,</a:t>
            </a:r>
          </a:p>
          <a:p>
            <a:pPr algn="l"/>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Applications of Binary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Tree-Expression </a:t>
            </a:r>
            <a:r>
              <a:rPr lang="en-US" sz="2400" dirty="0">
                <a:solidFill>
                  <a:schemeClr val="tx1"/>
                </a:solidFill>
                <a:latin typeface="Times New Roman" pitchFamily="18" charset="0"/>
                <a:cs typeface="Times New Roman" pitchFamily="18" charset="0"/>
              </a:rPr>
              <a:t>Tree,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Huffman </a:t>
            </a:r>
            <a:r>
              <a:rPr lang="en-US" sz="2400" dirty="0">
                <a:solidFill>
                  <a:schemeClr val="tx1"/>
                </a:solidFill>
                <a:latin typeface="Times New Roman" pitchFamily="18" charset="0"/>
                <a:cs typeface="Times New Roman" pitchFamily="18" charset="0"/>
              </a:rPr>
              <a:t>Encoding,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Search </a:t>
            </a:r>
            <a:r>
              <a:rPr lang="en-US" sz="2400" dirty="0">
                <a:solidFill>
                  <a:schemeClr val="tx1"/>
                </a:solidFill>
                <a:latin typeface="Times New Roman" pitchFamily="18" charset="0"/>
                <a:cs typeface="Times New Roman" pitchFamily="18" charset="0"/>
              </a:rPr>
              <a:t>Trees-AVL, rotations in AVL Tree, operations on AVL Tree, Introduction of B Tree, B+ Tree </a:t>
            </a:r>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07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Internal and external nodes: </a:t>
            </a: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028343"/>
            <a:ext cx="8001000" cy="5262979"/>
          </a:xfrm>
          <a:prstGeom prst="rect">
            <a:avLst/>
          </a:prstGeom>
        </p:spPr>
        <p:txBody>
          <a:bodyPr wrap="square">
            <a:spAutoFit/>
          </a:bodyPr>
          <a:lstStyle/>
          <a:p>
            <a:r>
              <a:rPr lang="en-IN" sz="2400" b="1" dirty="0">
                <a:latin typeface="Times New Roman" pitchFamily="18" charset="0"/>
                <a:cs typeface="Times New Roman" pitchFamily="18" charset="0"/>
              </a:rPr>
              <a:t>Internal and external nodes: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define two terms: Internal nodes and external nodes. An internal node is a tree node having at least one–key and possibly some children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some times convenient to have another types of nodes, called an external node, and pretend that all null child links point to such a node.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external node doesn‘t exist, but serves as a conceptual place holder for nodes to be inserted.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draw internal nodes using circles, with letters as labels. External nodes are denoted by squares.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5504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sz="3600" b="1" dirty="0" smtClean="0">
                <a:latin typeface="Times New Roman" pitchFamily="18" charset="0"/>
                <a:cs typeface="Times New Roman" pitchFamily="18" charset="0"/>
              </a:rPr>
              <a:t>Internal and external nodes: </a:t>
            </a: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endParaRPr lang="en-IN" sz="3600" dirty="0"/>
          </a:p>
        </p:txBody>
      </p:sp>
      <p:sp>
        <p:nvSpPr>
          <p:cNvPr id="3" name="Subtitle 2"/>
          <p:cNvSpPr>
            <a:spLocks noGrp="1"/>
          </p:cNvSpPr>
          <p:nvPr>
            <p:ph type="subTitle" idx="1"/>
          </p:nvPr>
        </p:nvSpPr>
        <p:spPr>
          <a:xfrm>
            <a:off x="609600" y="1371600"/>
            <a:ext cx="8001000" cy="4495800"/>
          </a:xfrm>
        </p:spPr>
        <p:txBody>
          <a:bodyPr>
            <a:normAutofit/>
          </a:bodyPr>
          <a:lstStyle/>
          <a:p>
            <a:pPr algn="just"/>
            <a:r>
              <a:rPr lang="en-US" sz="2400" dirty="0" smtClean="0">
                <a:solidFill>
                  <a:schemeClr val="tx1"/>
                </a:solidFill>
                <a:latin typeface="Times New Roman" pitchFamily="18" charset="0"/>
                <a:cs typeface="Times New Roman" pitchFamily="18" charset="0"/>
              </a:rPr>
              <a:t>The square node version is sometimes called an extended binary tree. A binary tree with n internal nodes has n+1 external nodes. Figure 5.2.6 shows a sample tree illustrating both internal and external nodes </a:t>
            </a:r>
          </a:p>
          <a:p>
            <a:pPr algn="just"/>
            <a:endParaRPr lang="en-US" sz="2400" dirty="0">
              <a:solidFill>
                <a:schemeClr val="tx1"/>
              </a:solidFill>
              <a:latin typeface="Times New Roman" pitchFamily="18" charset="0"/>
              <a:cs typeface="Times New Roman" pitchFamily="18" charset="0"/>
            </a:endParaRPr>
          </a:p>
          <a:p>
            <a:pPr algn="just"/>
            <a:endParaRPr lang="en-IN" sz="2400" dirty="0">
              <a:solidFill>
                <a:schemeClr val="tx1"/>
              </a:solidFill>
              <a:latin typeface="Times New Roman" pitchFamily="18" charset="0"/>
              <a:cs typeface="Times New Roman" pitchFamily="18" charset="0"/>
            </a:endParaRP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19" y="3048000"/>
            <a:ext cx="84772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678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lnSpcReduction="10000"/>
          </a:bodyPr>
          <a:lstStyle/>
          <a:p>
            <a:endParaRPr lang="en-IN" dirty="0"/>
          </a:p>
          <a:p>
            <a:pPr marL="457200" indent="-457200" algn="just">
              <a:buAutoNum type="arabicPeriod"/>
            </a:pPr>
            <a:r>
              <a:rPr lang="en-US" sz="2400" dirty="0" smtClean="0">
                <a:solidFill>
                  <a:schemeClr val="tx1"/>
                </a:solidFill>
                <a:latin typeface="Times New Roman" pitchFamily="18" charset="0"/>
                <a:cs typeface="Times New Roman" pitchFamily="18" charset="0"/>
              </a:rPr>
              <a:t>Arrays </a:t>
            </a:r>
            <a:r>
              <a:rPr lang="en-US" sz="2400" dirty="0">
                <a:solidFill>
                  <a:schemeClr val="tx1"/>
                </a:solidFill>
                <a:latin typeface="Times New Roman" pitchFamily="18" charset="0"/>
                <a:cs typeface="Times New Roman" pitchFamily="18" charset="0"/>
              </a:rPr>
              <a:t>especially suited for complete and full binary trees. </a:t>
            </a:r>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r>
              <a:rPr lang="en-IN" sz="2400" dirty="0">
                <a:solidFill>
                  <a:schemeClr val="tx1"/>
                </a:solidFill>
                <a:latin typeface="Times New Roman" pitchFamily="18" charset="0"/>
                <a:cs typeface="Times New Roman" pitchFamily="18" charset="0"/>
              </a:rPr>
              <a:t>2. Pointer-based. </a:t>
            </a:r>
          </a:p>
          <a:p>
            <a:pPr algn="just"/>
            <a:endParaRPr lang="en-IN" sz="2400" dirty="0">
              <a:solidFill>
                <a:schemeClr val="tx1"/>
              </a:solidFill>
              <a:latin typeface="Times New Roman" pitchFamily="18" charset="0"/>
              <a:cs typeface="Times New Roman" pitchFamily="18" charset="0"/>
            </a:endParaRPr>
          </a:p>
          <a:p>
            <a:endParaRPr lang="en-IN" dirty="0"/>
          </a:p>
          <a:p>
            <a:endParaRPr lang="en-IN" dirty="0"/>
          </a:p>
          <a:p>
            <a:endParaRPr lang="en-IN" dirty="0"/>
          </a:p>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38400" y="371752"/>
            <a:ext cx="5425203" cy="523220"/>
          </a:xfrm>
          <a:prstGeom prst="rect">
            <a:avLst/>
          </a:prstGeom>
        </p:spPr>
        <p:txBody>
          <a:bodyPr wrap="none">
            <a:spAutoFit/>
          </a:bodyPr>
          <a:lstStyle/>
          <a:p>
            <a:r>
              <a:rPr lang="en-US" sz="2800" b="1" dirty="0">
                <a:latin typeface="Times New Roman" pitchFamily="18" charset="0"/>
                <a:cs typeface="Times New Roman" pitchFamily="18" charset="0"/>
              </a:rPr>
              <a:t>Data Structures for Binary Trees: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064422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362200" y="371752"/>
            <a:ext cx="5540299" cy="584775"/>
          </a:xfrm>
          <a:prstGeom prst="rect">
            <a:avLst/>
          </a:prstGeom>
        </p:spPr>
        <p:txBody>
          <a:bodyPr wrap="none">
            <a:spAutoFit/>
          </a:bodyPr>
          <a:lstStyle/>
          <a:p>
            <a:r>
              <a:rPr lang="en-IN" sz="3200" b="1" dirty="0">
                <a:latin typeface="Times New Roman" pitchFamily="18" charset="0"/>
                <a:cs typeface="Times New Roman" pitchFamily="18" charset="0"/>
              </a:rPr>
              <a:t>Array-based Implementation: </a:t>
            </a:r>
            <a:endParaRPr lang="en-IN" sz="3200" dirty="0">
              <a:latin typeface="Times New Roman" pitchFamily="18" charset="0"/>
              <a:cs typeface="Times New Roman" pitchFamily="18" charset="0"/>
            </a:endParaRPr>
          </a:p>
        </p:txBody>
      </p:sp>
      <p:sp>
        <p:nvSpPr>
          <p:cNvPr id="6" name="Rectangle 5"/>
          <p:cNvSpPr/>
          <p:nvPr/>
        </p:nvSpPr>
        <p:spPr>
          <a:xfrm>
            <a:off x="304800" y="1295400"/>
            <a:ext cx="7848600" cy="5262979"/>
          </a:xfrm>
          <a:prstGeom prst="rect">
            <a:avLst/>
          </a:prstGeom>
        </p:spPr>
        <p:txBody>
          <a:bodyPr wrap="square">
            <a:spAutoFit/>
          </a:bodyPr>
          <a:lstStyle/>
          <a:p>
            <a:pPr algn="just"/>
            <a:r>
              <a:rPr lang="en-US" sz="2400" dirty="0">
                <a:latin typeface="Times New Roman" pitchFamily="18" charset="0"/>
                <a:cs typeface="Times New Roman" pitchFamily="18" charset="0"/>
              </a:rPr>
              <a:t>Binary trees can also be stored in arrays, and if the tree is a complete binary tree, this method wastes no space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this compact arrangement, if a node has an index </a:t>
            </a:r>
            <a:r>
              <a:rPr lang="en-US" sz="2400" i="1" dirty="0">
                <a:latin typeface="Times New Roman" pitchFamily="18" charset="0"/>
                <a:cs typeface="Times New Roman" pitchFamily="18" charset="0"/>
              </a:rPr>
              <a:t>i</a:t>
            </a:r>
            <a:r>
              <a:rPr lang="en-US" sz="2400" dirty="0">
                <a:latin typeface="Times New Roman" pitchFamily="18" charset="0"/>
                <a:cs typeface="Times New Roman" pitchFamily="18" charset="0"/>
              </a:rPr>
              <a:t>, its children are found at indices 2</a:t>
            </a:r>
            <a:r>
              <a:rPr lang="en-US" sz="2400" i="1" dirty="0">
                <a:latin typeface="Times New Roman" pitchFamily="18" charset="0"/>
                <a:cs typeface="Times New Roman" pitchFamily="18" charset="0"/>
              </a:rPr>
              <a:t>i</a:t>
            </a:r>
            <a:r>
              <a:rPr lang="en-US" sz="2400" dirty="0">
                <a:latin typeface="Times New Roman" pitchFamily="18" charset="0"/>
                <a:cs typeface="Times New Roman" pitchFamily="18" charset="0"/>
              </a:rPr>
              <a:t>+1 and 2</a:t>
            </a:r>
            <a:r>
              <a:rPr lang="en-US" sz="2400" i="1" dirty="0">
                <a:latin typeface="Times New Roman" pitchFamily="18" charset="0"/>
                <a:cs typeface="Times New Roman" pitchFamily="18" charset="0"/>
              </a:rPr>
              <a:t>i</a:t>
            </a:r>
            <a:r>
              <a:rPr lang="en-US" sz="2400" dirty="0">
                <a:latin typeface="Times New Roman" pitchFamily="18" charset="0"/>
                <a:cs typeface="Times New Roman" pitchFamily="18" charset="0"/>
              </a:rPr>
              <a:t>+2, while its parent (if any) is found at index </a:t>
            </a:r>
            <a:r>
              <a:rPr lang="en-US" sz="2400" i="1" dirty="0">
                <a:latin typeface="Times New Roman" pitchFamily="18" charset="0"/>
                <a:cs typeface="Times New Roman" pitchFamily="18" charset="0"/>
              </a:rPr>
              <a:t>floor((i-1)/2) </a:t>
            </a:r>
            <a:r>
              <a:rPr lang="en-US" sz="2400" dirty="0">
                <a:latin typeface="Times New Roman" pitchFamily="18" charset="0"/>
                <a:cs typeface="Times New Roman" pitchFamily="18" charset="0"/>
              </a:rPr>
              <a:t>(assuming the root of the tree stored in the array at an index zero).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t>This method benefits from more compact storage and better locality of reference, particularly during a preorder traversal. </a:t>
            </a:r>
            <a:endParaRPr lang="en-US" sz="2400" dirty="0" smtClean="0"/>
          </a:p>
          <a:p>
            <a:pPr algn="just"/>
            <a:endParaRPr lang="en-US" sz="2400" dirty="0"/>
          </a:p>
          <a:p>
            <a:pPr algn="just"/>
            <a:r>
              <a:rPr lang="en-US" sz="2400" dirty="0" smtClean="0"/>
              <a:t>However</a:t>
            </a:r>
            <a:r>
              <a:rPr lang="en-US" sz="2400" dirty="0"/>
              <a:t>, it requires contiguous memory, expensive to grow and wastes space proportional to </a:t>
            </a:r>
            <a:r>
              <a:rPr lang="en-US" sz="2400" dirty="0" smtClean="0"/>
              <a:t>2</a:t>
            </a:r>
            <a:r>
              <a:rPr lang="en-US" sz="2400" i="1" baseline="30000" dirty="0" smtClean="0"/>
              <a:t>h</a:t>
            </a:r>
            <a:r>
              <a:rPr lang="en-US" sz="2400" dirty="0" smtClean="0"/>
              <a:t>-</a:t>
            </a:r>
            <a:r>
              <a:rPr lang="en-US" sz="2400" i="1" dirty="0" smtClean="0"/>
              <a:t>n </a:t>
            </a:r>
            <a:r>
              <a:rPr lang="en-US" sz="2400" dirty="0"/>
              <a:t>for a tree of height </a:t>
            </a:r>
            <a:r>
              <a:rPr lang="en-US" sz="2400" i="1" dirty="0"/>
              <a:t>h </a:t>
            </a:r>
            <a:r>
              <a:rPr lang="en-US" sz="2400" dirty="0"/>
              <a:t>with </a:t>
            </a:r>
            <a:r>
              <a:rPr lang="en-US" sz="2400" i="1" dirty="0"/>
              <a:t>n </a:t>
            </a:r>
            <a:r>
              <a:rPr lang="en-US" sz="2400" dirty="0"/>
              <a:t>nodes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85945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00405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1200" y="371752"/>
            <a:ext cx="4875053" cy="523220"/>
          </a:xfrm>
          <a:prstGeom prst="rect">
            <a:avLst/>
          </a:prstGeom>
        </p:spPr>
        <p:txBody>
          <a:bodyPr wrap="none">
            <a:spAutoFit/>
          </a:bodyPr>
          <a:lstStyle/>
          <a:p>
            <a:r>
              <a:rPr lang="en-IN" sz="2800" b="1" dirty="0">
                <a:latin typeface="Times New Roman" pitchFamily="18" charset="0"/>
                <a:cs typeface="Times New Roman" pitchFamily="18" charset="0"/>
              </a:rPr>
              <a:t>Array-based Implementation: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14297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pPr algn="just"/>
            <a:r>
              <a:rPr lang="en-US" sz="2400" dirty="0">
                <a:solidFill>
                  <a:schemeClr val="tx1"/>
                </a:solidFill>
                <a:latin typeface="Times New Roman" pitchFamily="18" charset="0"/>
                <a:cs typeface="Times New Roman" pitchFamily="18" charset="0"/>
              </a:rPr>
              <a:t>Array representation is good for complete binary tree, but it is wasteful for many other binary trees. </a:t>
            </a:r>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representation suffers from insertion and deletion of node from the middle of the tree, as it requires the moment of potentially many nodes to reflect the change in level number of this node. </a:t>
            </a:r>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To </a:t>
            </a:r>
            <a:r>
              <a:rPr lang="en-US" sz="2400" dirty="0">
                <a:solidFill>
                  <a:schemeClr val="tx1"/>
                </a:solidFill>
                <a:latin typeface="Times New Roman" pitchFamily="18" charset="0"/>
                <a:cs typeface="Times New Roman" pitchFamily="18" charset="0"/>
              </a:rPr>
              <a:t>overcome this difficulty we represent the binary tree in linked representation</a:t>
            </a:r>
            <a:r>
              <a:rPr lang="en-US" sz="2400" dirty="0">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752600" y="371752"/>
            <a:ext cx="7424261" cy="584775"/>
          </a:xfrm>
          <a:prstGeom prst="rect">
            <a:avLst/>
          </a:prstGeom>
        </p:spPr>
        <p:txBody>
          <a:bodyPr wrap="square">
            <a:spAutoFit/>
          </a:bodyPr>
          <a:lstStyle/>
          <a:p>
            <a:r>
              <a:rPr lang="en-IN" sz="3200" b="1" dirty="0"/>
              <a:t>Linked Representation (Pointer based): </a:t>
            </a:r>
            <a:endParaRPr lang="en-IN" sz="3200" dirty="0"/>
          </a:p>
        </p:txBody>
      </p:sp>
    </p:spTree>
    <p:extLst>
      <p:ext uri="{BB962C8B-B14F-4D97-AF65-F5344CB8AC3E}">
        <p14:creationId xmlns:p14="http://schemas.microsoft.com/office/powerpoint/2010/main" val="1376643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296779" y="1143000"/>
            <a:ext cx="8229600" cy="4495800"/>
          </a:xfrm>
        </p:spPr>
        <p:txBody>
          <a:bodyPr>
            <a:normAutofit/>
          </a:bodyPr>
          <a:lstStyle/>
          <a:p>
            <a:pPr algn="just"/>
            <a:r>
              <a:rPr lang="en-US" sz="2400" dirty="0">
                <a:solidFill>
                  <a:schemeClr val="tx1"/>
                </a:solidFill>
                <a:latin typeface="Times New Roman" pitchFamily="18" charset="0"/>
                <a:cs typeface="Times New Roman" pitchFamily="18" charset="0"/>
              </a:rPr>
              <a:t>In linked representation each node in a binary has three fields, the left child field denoted as </a:t>
            </a:r>
            <a:r>
              <a:rPr lang="en-US" sz="2400" i="1" dirty="0" smtClean="0">
                <a:solidFill>
                  <a:schemeClr val="tx1"/>
                </a:solidFill>
                <a:latin typeface="Times New Roman" pitchFamily="18" charset="0"/>
                <a:cs typeface="Times New Roman" pitchFamily="18" charset="0"/>
              </a:rPr>
              <a:t>Left Child</a:t>
            </a:r>
            <a:r>
              <a:rPr lang="en-US" sz="2400" dirty="0">
                <a:solidFill>
                  <a:schemeClr val="tx1"/>
                </a:solidFill>
                <a:latin typeface="Times New Roman" pitchFamily="18" charset="0"/>
                <a:cs typeface="Times New Roman" pitchFamily="18" charset="0"/>
              </a:rPr>
              <a:t>, data field denoted as </a:t>
            </a:r>
            <a:r>
              <a:rPr lang="en-US" sz="2400" i="1" dirty="0">
                <a:solidFill>
                  <a:schemeClr val="tx1"/>
                </a:solidFill>
                <a:latin typeface="Times New Roman" pitchFamily="18" charset="0"/>
                <a:cs typeface="Times New Roman" pitchFamily="18" charset="0"/>
              </a:rPr>
              <a:t>data </a:t>
            </a:r>
            <a:r>
              <a:rPr lang="en-US" sz="2400" dirty="0">
                <a:solidFill>
                  <a:schemeClr val="tx1"/>
                </a:solidFill>
                <a:latin typeface="Times New Roman" pitchFamily="18" charset="0"/>
                <a:cs typeface="Times New Roman" pitchFamily="18" charset="0"/>
              </a:rPr>
              <a:t>and the right child field denoted as </a:t>
            </a:r>
            <a:r>
              <a:rPr lang="en-US" sz="2400" i="1" dirty="0" smtClean="0">
                <a:solidFill>
                  <a:schemeClr val="tx1"/>
                </a:solidFill>
                <a:latin typeface="Times New Roman" pitchFamily="18" charset="0"/>
                <a:cs typeface="Times New Roman" pitchFamily="18" charset="0"/>
              </a:rPr>
              <a:t>Right Child</a:t>
            </a:r>
            <a:r>
              <a:rPr lang="en-US" sz="2400" dirty="0" smtClean="0">
                <a:solidFill>
                  <a:schemeClr val="tx1"/>
                </a:solidFill>
                <a:latin typeface="Times New Roman" pitchFamily="18" charset="0"/>
                <a:cs typeface="Times New Roman" pitchFamily="18" charset="0"/>
              </a:rPr>
              <a:t>.</a:t>
            </a:r>
          </a:p>
          <a:p>
            <a:pPr algn="just"/>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If any sub-tree is empty then the corresponding pointer‘s </a:t>
            </a:r>
            <a:r>
              <a:rPr lang="en-US" sz="2400" dirty="0" smtClean="0">
                <a:solidFill>
                  <a:schemeClr val="tx1"/>
                </a:solidFill>
                <a:latin typeface="Times New Roman" pitchFamily="18" charset="0"/>
                <a:cs typeface="Times New Roman" pitchFamily="18" charset="0"/>
              </a:rPr>
              <a:t>Left Child </a:t>
            </a:r>
            <a:r>
              <a:rPr lang="en-US" sz="2400" dirty="0">
                <a:solidFill>
                  <a:schemeClr val="tx1"/>
                </a:solidFill>
                <a:latin typeface="Times New Roman" pitchFamily="18" charset="0"/>
                <a:cs typeface="Times New Roman" pitchFamily="18" charset="0"/>
              </a:rPr>
              <a:t>and </a:t>
            </a:r>
            <a:r>
              <a:rPr lang="en-US" sz="2400" dirty="0" smtClean="0">
                <a:solidFill>
                  <a:schemeClr val="tx1"/>
                </a:solidFill>
                <a:latin typeface="Times New Roman" pitchFamily="18" charset="0"/>
                <a:cs typeface="Times New Roman" pitchFamily="18" charset="0"/>
              </a:rPr>
              <a:t>Right Child </a:t>
            </a:r>
            <a:r>
              <a:rPr lang="en-US" sz="2400" dirty="0">
                <a:solidFill>
                  <a:schemeClr val="tx1"/>
                </a:solidFill>
                <a:latin typeface="Times New Roman" pitchFamily="18" charset="0"/>
                <a:cs typeface="Times New Roman" pitchFamily="18" charset="0"/>
              </a:rPr>
              <a:t>will store a NULL value. If the tree </a:t>
            </a:r>
            <a:r>
              <a:rPr lang="en-US" sz="2400" dirty="0" smtClean="0">
                <a:solidFill>
                  <a:schemeClr val="tx1"/>
                </a:solidFill>
                <a:latin typeface="Times New Roman" pitchFamily="18" charset="0"/>
                <a:cs typeface="Times New Roman" pitchFamily="18" charset="0"/>
              </a:rPr>
              <a:t>itself is empty </a:t>
            </a:r>
            <a:r>
              <a:rPr lang="en-US" sz="2400" dirty="0">
                <a:solidFill>
                  <a:schemeClr val="tx1"/>
                </a:solidFill>
                <a:latin typeface="Times New Roman" pitchFamily="18" charset="0"/>
                <a:cs typeface="Times New Roman" pitchFamily="18" charset="0"/>
              </a:rPr>
              <a:t>the root pointer will store a NULL value</a:t>
            </a:r>
            <a:r>
              <a:rPr lang="en-US" sz="2400" dirty="0">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752600" y="371752"/>
            <a:ext cx="7424261" cy="584775"/>
          </a:xfrm>
          <a:prstGeom prst="rect">
            <a:avLst/>
          </a:prstGeom>
        </p:spPr>
        <p:txBody>
          <a:bodyPr wrap="square">
            <a:spAutoFit/>
          </a:bodyPr>
          <a:lstStyle/>
          <a:p>
            <a:r>
              <a:rPr lang="en-IN" sz="3200" b="1" dirty="0"/>
              <a:t>Linked Representation (Pointer based): </a:t>
            </a:r>
            <a:endParaRPr lang="en-IN" sz="3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26" y="3657600"/>
            <a:ext cx="8255000" cy="288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69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33137" y="1143000"/>
            <a:ext cx="8077200" cy="4524315"/>
          </a:xfrm>
          <a:prstGeom prst="rect">
            <a:avLst/>
          </a:prstGeom>
        </p:spPr>
        <p:txBody>
          <a:bodyPr wrap="square">
            <a:spAutoFit/>
          </a:bodyPr>
          <a:lstStyle/>
          <a:p>
            <a:r>
              <a:rPr lang="en-US" sz="2400" dirty="0">
                <a:latin typeface="Times New Roman" pitchFamily="18" charset="0"/>
                <a:cs typeface="Times New Roman" pitchFamily="18" charset="0"/>
              </a:rPr>
              <a:t>The advantage of using linked representation of binary tree is that: </a:t>
            </a:r>
            <a:endParaRPr lang="en-US" sz="2400" dirty="0" smtClean="0">
              <a:latin typeface="Times New Roman" pitchFamily="18" charset="0"/>
              <a:cs typeface="Times New Roman" pitchFamily="18" charset="0"/>
            </a:endParaRPr>
          </a:p>
          <a:p>
            <a:pPr marL="285750" indent="-285750">
              <a:buFont typeface="Arial" pitchFamily="34" charset="0"/>
              <a:buChar char="•"/>
            </a:pPr>
            <a:r>
              <a:rPr lang="en-US" sz="2400" dirty="0" smtClean="0">
                <a:latin typeface="Times New Roman" pitchFamily="18" charset="0"/>
                <a:cs typeface="Times New Roman" pitchFamily="18" charset="0"/>
              </a:rPr>
              <a:t>Insertion </a:t>
            </a:r>
            <a:r>
              <a:rPr lang="en-US" sz="2400" dirty="0">
                <a:latin typeface="Times New Roman" pitchFamily="18" charset="0"/>
                <a:cs typeface="Times New Roman" pitchFamily="18" charset="0"/>
              </a:rPr>
              <a:t>and deletion involve no data movement and no movement of nodes except the rearrangement of pointers. </a:t>
            </a:r>
          </a:p>
          <a:p>
            <a:pPr marL="285750" indent="-285750">
              <a:buFont typeface="Wingdings" pitchFamily="2" charset="2"/>
              <a:buChar char="§"/>
            </a:pP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disadvantages of linked representation of binary tree includes</a:t>
            </a:r>
            <a:r>
              <a:rPr lang="en-US" sz="2400" dirty="0" smtClean="0">
                <a:latin typeface="Times New Roman" pitchFamily="18" charset="0"/>
                <a:cs typeface="Times New Roman" pitchFamily="18" charset="0"/>
              </a:rPr>
              <a:t>: </a:t>
            </a:r>
          </a:p>
          <a:p>
            <a:pPr marL="285750" indent="-285750">
              <a:buFont typeface="Wingdings" pitchFamily="2" charset="2"/>
              <a:buChar char="§"/>
            </a:pPr>
            <a:r>
              <a:rPr lang="en-US" sz="2400" dirty="0" smtClean="0">
                <a:latin typeface="Times New Roman" pitchFamily="18" charset="0"/>
                <a:cs typeface="Times New Roman" pitchFamily="18" charset="0"/>
              </a:rPr>
              <a:t>Given a node structure, it is difficult to determine its parent node. </a:t>
            </a:r>
          </a:p>
          <a:p>
            <a:pPr marL="285750" indent="-285750">
              <a:buFont typeface="Wingdings" pitchFamily="2" charset="2"/>
              <a:buChar char="§"/>
            </a:pPr>
            <a:endParaRPr lang="en-IN" sz="2400" dirty="0">
              <a:latin typeface="Times New Roman" pitchFamily="18" charset="0"/>
              <a:cs typeface="Times New Roman" pitchFamily="18" charset="0"/>
            </a:endParaRPr>
          </a:p>
          <a:p>
            <a:pPr marL="285750" indent="-285750">
              <a:buFont typeface="Wingdings" pitchFamily="2" charset="2"/>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Memory spaces are wasted for storing NULL pointers for the nodes, which have no </a:t>
            </a:r>
            <a:r>
              <a:rPr lang="en-US" sz="2400" dirty="0" err="1">
                <a:latin typeface="Times New Roman" pitchFamily="18" charset="0"/>
                <a:cs typeface="Times New Roman" pitchFamily="18" charset="0"/>
              </a:rPr>
              <a:t>subtrees</a:t>
            </a:r>
            <a:r>
              <a:rPr lang="en-US" sz="2400" dirty="0">
                <a:latin typeface="Times New Roman" pitchFamily="18" charset="0"/>
                <a:cs typeface="Times New Roman" pitchFamily="18" charset="0"/>
              </a:rPr>
              <a:t>. </a:t>
            </a:r>
          </a:p>
        </p:txBody>
      </p:sp>
      <p:sp>
        <p:nvSpPr>
          <p:cNvPr id="6" name="Rectangle 5"/>
          <p:cNvSpPr/>
          <p:nvPr/>
        </p:nvSpPr>
        <p:spPr>
          <a:xfrm>
            <a:off x="1905000" y="371752"/>
            <a:ext cx="6058582" cy="523220"/>
          </a:xfrm>
          <a:prstGeom prst="rect">
            <a:avLst/>
          </a:prstGeom>
        </p:spPr>
        <p:txBody>
          <a:bodyPr wrap="none">
            <a:spAutoFit/>
          </a:bodyPr>
          <a:lstStyle/>
          <a:p>
            <a:r>
              <a:rPr lang="en-IN" sz="2800" b="1" dirty="0"/>
              <a:t>Linked Representation (Pointer based): </a:t>
            </a:r>
            <a:endParaRPr lang="en-IN" sz="2800" dirty="0"/>
          </a:p>
        </p:txBody>
      </p:sp>
    </p:spTree>
    <p:extLst>
      <p:ext uri="{BB962C8B-B14F-4D97-AF65-F5344CB8AC3E}">
        <p14:creationId xmlns:p14="http://schemas.microsoft.com/office/powerpoint/2010/main" val="3529630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1536700"/>
            <a:ext cx="82423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0" y="542797"/>
            <a:ext cx="5457007" cy="461665"/>
          </a:xfrm>
          <a:prstGeom prst="rect">
            <a:avLst/>
          </a:prstGeom>
        </p:spPr>
        <p:txBody>
          <a:bodyPr wrap="none">
            <a:spAutoFit/>
          </a:bodyPr>
          <a:lstStyle/>
          <a:p>
            <a:r>
              <a:rPr lang="en-IN" sz="2400" b="1" dirty="0">
                <a:latin typeface="Times New Roman" pitchFamily="18" charset="0"/>
                <a:cs typeface="Times New Roman" pitchFamily="18" charset="0"/>
              </a:rPr>
              <a:t>Linked Representation (Pointer based):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8118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561693" y="1143000"/>
            <a:ext cx="8001000" cy="4495800"/>
          </a:xfrm>
        </p:spPr>
        <p:txBody>
          <a:bodyPr>
            <a:normAutofit fontScale="47500" lnSpcReduction="20000"/>
          </a:bodyPr>
          <a:lstStyle/>
          <a:p>
            <a:pPr algn="just"/>
            <a:r>
              <a:rPr lang="en-US" sz="4400" dirty="0">
                <a:solidFill>
                  <a:schemeClr val="tx1"/>
                </a:solidFill>
                <a:latin typeface="Times New Roman" pitchFamily="18" charset="0"/>
                <a:cs typeface="Times New Roman" pitchFamily="18" charset="0"/>
              </a:rPr>
              <a:t>A tree traversal is a method of visiting every node in the tree. By visit, we mean that some type of operation is performed. For example, you may wish to print the contents of the nodes </a:t>
            </a:r>
            <a:endParaRPr lang="en-US" sz="4400" dirty="0" smtClean="0">
              <a:solidFill>
                <a:schemeClr val="tx1"/>
              </a:solidFill>
              <a:latin typeface="Times New Roman" pitchFamily="18" charset="0"/>
              <a:cs typeface="Times New Roman" pitchFamily="18" charset="0"/>
            </a:endParaRPr>
          </a:p>
          <a:p>
            <a:pPr algn="just"/>
            <a:endParaRPr lang="en-US" sz="4400" dirty="0" smtClean="0">
              <a:solidFill>
                <a:schemeClr val="tx1"/>
              </a:solidFill>
              <a:latin typeface="Times New Roman" pitchFamily="18" charset="0"/>
              <a:cs typeface="Times New Roman" pitchFamily="18" charset="0"/>
            </a:endParaRPr>
          </a:p>
          <a:p>
            <a:pPr algn="just"/>
            <a:r>
              <a:rPr lang="en-US" sz="4400" dirty="0" smtClean="0">
                <a:solidFill>
                  <a:schemeClr val="tx1"/>
                </a:solidFill>
                <a:latin typeface="Times New Roman" pitchFamily="18" charset="0"/>
                <a:cs typeface="Times New Roman" pitchFamily="18" charset="0"/>
              </a:rPr>
              <a:t>There </a:t>
            </a:r>
            <a:r>
              <a:rPr lang="en-US" sz="4400" dirty="0">
                <a:solidFill>
                  <a:schemeClr val="tx1"/>
                </a:solidFill>
                <a:latin typeface="Times New Roman" pitchFamily="18" charset="0"/>
                <a:cs typeface="Times New Roman" pitchFamily="18" charset="0"/>
              </a:rPr>
              <a:t>are four common ways to traverse a binary tree: </a:t>
            </a:r>
          </a:p>
          <a:p>
            <a:pPr algn="just"/>
            <a:r>
              <a:rPr lang="en-IN" sz="4400" b="1" i="1" dirty="0">
                <a:solidFill>
                  <a:schemeClr val="tx1"/>
                </a:solidFill>
                <a:latin typeface="Times New Roman" pitchFamily="18" charset="0"/>
                <a:cs typeface="Times New Roman" pitchFamily="18" charset="0"/>
              </a:rPr>
              <a:t>1</a:t>
            </a:r>
            <a:r>
              <a:rPr lang="en-IN" sz="4200" b="1" i="1" dirty="0">
                <a:solidFill>
                  <a:schemeClr val="tx1"/>
                </a:solidFill>
                <a:latin typeface="Times New Roman" pitchFamily="18" charset="0"/>
                <a:cs typeface="Times New Roman" pitchFamily="18" charset="0"/>
              </a:rPr>
              <a:t>. </a:t>
            </a:r>
            <a:r>
              <a:rPr lang="en-IN" sz="4200" b="1" i="1" dirty="0" err="1">
                <a:solidFill>
                  <a:schemeClr val="tx1"/>
                </a:solidFill>
                <a:latin typeface="Times New Roman" pitchFamily="18" charset="0"/>
                <a:cs typeface="Times New Roman" pitchFamily="18" charset="0"/>
              </a:rPr>
              <a:t>Preorder</a:t>
            </a:r>
            <a:r>
              <a:rPr lang="en-IN" sz="4200" b="1" i="1" dirty="0">
                <a:solidFill>
                  <a:schemeClr val="tx1"/>
                </a:solidFill>
                <a:latin typeface="Times New Roman" pitchFamily="18" charset="0"/>
                <a:cs typeface="Times New Roman" pitchFamily="18" charset="0"/>
              </a:rPr>
              <a:t> </a:t>
            </a:r>
            <a:r>
              <a:rPr lang="en-IN" sz="4200" b="1" i="1" dirty="0" smtClean="0">
                <a:solidFill>
                  <a:schemeClr val="tx1"/>
                </a:solidFill>
                <a:latin typeface="Times New Roman" pitchFamily="18" charset="0"/>
                <a:cs typeface="Times New Roman" pitchFamily="18" charset="0"/>
              </a:rPr>
              <a:t>(V-L-R)</a:t>
            </a:r>
            <a:endParaRPr lang="en-IN" sz="4200" b="1" dirty="0">
              <a:solidFill>
                <a:schemeClr val="tx1"/>
              </a:solidFill>
              <a:latin typeface="Times New Roman" pitchFamily="18" charset="0"/>
              <a:cs typeface="Times New Roman" pitchFamily="18" charset="0"/>
            </a:endParaRPr>
          </a:p>
          <a:p>
            <a:pPr algn="just"/>
            <a:r>
              <a:rPr lang="en-IN" sz="4200" b="1" i="1" dirty="0">
                <a:solidFill>
                  <a:schemeClr val="tx1"/>
                </a:solidFill>
                <a:latin typeface="Times New Roman" pitchFamily="18" charset="0"/>
                <a:cs typeface="Times New Roman" pitchFamily="18" charset="0"/>
              </a:rPr>
              <a:t>2. </a:t>
            </a:r>
            <a:r>
              <a:rPr lang="en-IN" sz="4200" b="1" i="1" dirty="0" err="1">
                <a:solidFill>
                  <a:schemeClr val="tx1"/>
                </a:solidFill>
                <a:latin typeface="Times New Roman" pitchFamily="18" charset="0"/>
                <a:cs typeface="Times New Roman" pitchFamily="18" charset="0"/>
              </a:rPr>
              <a:t>Inorder</a:t>
            </a:r>
            <a:r>
              <a:rPr lang="en-IN" sz="4200" b="1" i="1" dirty="0">
                <a:solidFill>
                  <a:schemeClr val="tx1"/>
                </a:solidFill>
                <a:latin typeface="Times New Roman" pitchFamily="18" charset="0"/>
                <a:cs typeface="Times New Roman" pitchFamily="18" charset="0"/>
              </a:rPr>
              <a:t> </a:t>
            </a:r>
            <a:r>
              <a:rPr lang="en-IN" sz="4200" b="1" i="1" dirty="0" smtClean="0">
                <a:solidFill>
                  <a:schemeClr val="tx1"/>
                </a:solidFill>
                <a:latin typeface="Times New Roman" pitchFamily="18" charset="0"/>
                <a:cs typeface="Times New Roman" pitchFamily="18" charset="0"/>
              </a:rPr>
              <a:t>(L-V-R)</a:t>
            </a:r>
            <a:endParaRPr lang="en-IN" sz="4200" b="1" dirty="0">
              <a:solidFill>
                <a:schemeClr val="tx1"/>
              </a:solidFill>
              <a:latin typeface="Times New Roman" pitchFamily="18" charset="0"/>
              <a:cs typeface="Times New Roman" pitchFamily="18" charset="0"/>
            </a:endParaRPr>
          </a:p>
          <a:p>
            <a:pPr algn="just"/>
            <a:r>
              <a:rPr lang="en-IN" sz="4200" b="1" i="1" dirty="0">
                <a:solidFill>
                  <a:schemeClr val="tx1"/>
                </a:solidFill>
                <a:latin typeface="Times New Roman" pitchFamily="18" charset="0"/>
                <a:cs typeface="Times New Roman" pitchFamily="18" charset="0"/>
              </a:rPr>
              <a:t>3. </a:t>
            </a:r>
            <a:r>
              <a:rPr lang="en-IN" sz="4200" b="1" i="1" dirty="0" err="1">
                <a:solidFill>
                  <a:schemeClr val="tx1"/>
                </a:solidFill>
                <a:latin typeface="Times New Roman" pitchFamily="18" charset="0"/>
                <a:cs typeface="Times New Roman" pitchFamily="18" charset="0"/>
              </a:rPr>
              <a:t>Postorder</a:t>
            </a:r>
            <a:r>
              <a:rPr lang="en-IN" sz="4200" b="1" i="1" dirty="0">
                <a:solidFill>
                  <a:schemeClr val="tx1"/>
                </a:solidFill>
                <a:latin typeface="Times New Roman" pitchFamily="18" charset="0"/>
                <a:cs typeface="Times New Roman" pitchFamily="18" charset="0"/>
              </a:rPr>
              <a:t> </a:t>
            </a:r>
            <a:r>
              <a:rPr lang="en-IN" sz="4200" b="1" i="1" dirty="0" smtClean="0">
                <a:solidFill>
                  <a:schemeClr val="tx1"/>
                </a:solidFill>
                <a:latin typeface="Times New Roman" pitchFamily="18" charset="0"/>
                <a:cs typeface="Times New Roman" pitchFamily="18" charset="0"/>
              </a:rPr>
              <a:t>(L-R-V)</a:t>
            </a:r>
            <a:endParaRPr lang="en-IN" sz="4200" b="1" dirty="0">
              <a:solidFill>
                <a:schemeClr val="tx1"/>
              </a:solidFill>
              <a:latin typeface="Times New Roman" pitchFamily="18" charset="0"/>
              <a:cs typeface="Times New Roman" pitchFamily="18" charset="0"/>
            </a:endParaRPr>
          </a:p>
          <a:p>
            <a:pPr algn="just"/>
            <a:r>
              <a:rPr lang="en-IN" sz="4200" b="1" i="1" dirty="0">
                <a:solidFill>
                  <a:schemeClr val="tx1"/>
                </a:solidFill>
                <a:latin typeface="Times New Roman" pitchFamily="18" charset="0"/>
                <a:cs typeface="Times New Roman" pitchFamily="18" charset="0"/>
              </a:rPr>
              <a:t>4. Level order </a:t>
            </a:r>
            <a:endParaRPr lang="en-IN" sz="4200" b="1" i="1" dirty="0" smtClean="0">
              <a:solidFill>
                <a:schemeClr val="tx1"/>
              </a:solidFill>
              <a:latin typeface="Times New Roman" pitchFamily="18" charset="0"/>
              <a:cs typeface="Times New Roman" pitchFamily="18" charset="0"/>
            </a:endParaRPr>
          </a:p>
          <a:p>
            <a:pPr algn="just"/>
            <a:endParaRPr lang="en-IN" sz="4400" b="1" i="1" dirty="0">
              <a:solidFill>
                <a:schemeClr val="tx1"/>
              </a:solidFill>
              <a:latin typeface="Times New Roman" pitchFamily="18" charset="0"/>
              <a:cs typeface="Times New Roman" pitchFamily="18" charset="0"/>
            </a:endParaRPr>
          </a:p>
          <a:p>
            <a:pPr algn="just"/>
            <a:r>
              <a:rPr lang="en-US" sz="4400" dirty="0">
                <a:solidFill>
                  <a:schemeClr val="tx1"/>
                </a:solidFill>
                <a:latin typeface="Times New Roman" pitchFamily="18" charset="0"/>
                <a:cs typeface="Times New Roman" pitchFamily="18" charset="0"/>
              </a:rPr>
              <a:t>In the first three traversal methods, the left </a:t>
            </a:r>
            <a:r>
              <a:rPr lang="en-US" sz="4400" dirty="0" err="1">
                <a:solidFill>
                  <a:schemeClr val="tx1"/>
                </a:solidFill>
                <a:latin typeface="Times New Roman" pitchFamily="18" charset="0"/>
                <a:cs typeface="Times New Roman" pitchFamily="18" charset="0"/>
              </a:rPr>
              <a:t>subtree</a:t>
            </a:r>
            <a:r>
              <a:rPr lang="en-US" sz="4400" dirty="0">
                <a:solidFill>
                  <a:schemeClr val="tx1"/>
                </a:solidFill>
                <a:latin typeface="Times New Roman" pitchFamily="18" charset="0"/>
                <a:cs typeface="Times New Roman" pitchFamily="18" charset="0"/>
              </a:rPr>
              <a:t> of a node is traversed before the right </a:t>
            </a:r>
            <a:r>
              <a:rPr lang="en-US" sz="4400" dirty="0" err="1">
                <a:solidFill>
                  <a:schemeClr val="tx1"/>
                </a:solidFill>
                <a:latin typeface="Times New Roman" pitchFamily="18" charset="0"/>
                <a:cs typeface="Times New Roman" pitchFamily="18" charset="0"/>
              </a:rPr>
              <a:t>subtree</a:t>
            </a:r>
            <a:r>
              <a:rPr lang="en-US" sz="4400" dirty="0">
                <a:solidFill>
                  <a:schemeClr val="tx1"/>
                </a:solidFill>
                <a:latin typeface="Times New Roman" pitchFamily="18" charset="0"/>
                <a:cs typeface="Times New Roman" pitchFamily="18" charset="0"/>
              </a:rPr>
              <a:t>. The difference among them comes from the difference in the time at which a root node is visited. </a:t>
            </a:r>
            <a:endParaRPr lang="en-IN" sz="44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09800" y="371752"/>
            <a:ext cx="6352893" cy="584775"/>
          </a:xfrm>
          <a:prstGeom prst="rect">
            <a:avLst/>
          </a:prstGeom>
        </p:spPr>
        <p:txBody>
          <a:bodyPr wrap="none">
            <a:spAutoFit/>
          </a:bodyPr>
          <a:lstStyle/>
          <a:p>
            <a:r>
              <a:rPr lang="en-IN" sz="3200" b="1" dirty="0">
                <a:latin typeface="Times New Roman" pitchFamily="18" charset="0"/>
                <a:cs typeface="Times New Roman" pitchFamily="18" charset="0"/>
              </a:rPr>
              <a:t>Binary Tree Traversal Techniques: </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0657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lstStyle/>
          <a:p>
            <a:r>
              <a:rPr lang="en-IN" dirty="0" smtClean="0"/>
              <a:t>Introduction</a:t>
            </a: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pPr algn="just"/>
            <a:r>
              <a:rPr lang="en-US" sz="2400" dirty="0">
                <a:solidFill>
                  <a:schemeClr val="tx1"/>
                </a:solidFill>
                <a:latin typeface="Times New Roman" pitchFamily="18" charset="0"/>
                <a:cs typeface="Times New Roman" pitchFamily="18" charset="0"/>
              </a:rPr>
              <a:t>A data structure is said to be linear if its elements form a sequence or a linear list. </a:t>
            </a:r>
            <a:endParaRPr lang="en-US" sz="2400" dirty="0" smtClean="0">
              <a:solidFill>
                <a:schemeClr val="tx1"/>
              </a:solidFill>
              <a:latin typeface="Times New Roman" pitchFamily="18" charset="0"/>
              <a:cs typeface="Times New Roman" pitchFamily="18" charset="0"/>
            </a:endParaRPr>
          </a:p>
          <a:p>
            <a:pPr algn="just"/>
            <a:endParaRPr lang="en-US" sz="240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Previous </a:t>
            </a:r>
            <a:r>
              <a:rPr lang="en-US" sz="2400" dirty="0">
                <a:solidFill>
                  <a:schemeClr val="tx1"/>
                </a:solidFill>
                <a:latin typeface="Times New Roman" pitchFamily="18" charset="0"/>
                <a:cs typeface="Times New Roman" pitchFamily="18" charset="0"/>
              </a:rPr>
              <a:t>linear data structures that we have studied like an array, stacks, queues and linked lists organize data in linear order. </a:t>
            </a:r>
            <a:endParaRPr lang="en-US" sz="2400" dirty="0" smtClean="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data structure is said to be non linear if its elements form a hierarchical classification where, data items appear at various levels</a:t>
            </a:r>
            <a:r>
              <a:rPr lang="en-US" dirty="0">
                <a:latin typeface="Times New Roman" pitchFamily="18" charset="0"/>
                <a:cs typeface="Times New Roman" pitchFamily="18" charset="0"/>
              </a:rPr>
              <a:t>. </a:t>
            </a:r>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21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pPr algn="just"/>
            <a:r>
              <a:rPr lang="en-IN" sz="2600" b="1" dirty="0" err="1">
                <a:solidFill>
                  <a:schemeClr val="tx1"/>
                </a:solidFill>
                <a:latin typeface="Times New Roman" pitchFamily="18" charset="0"/>
                <a:cs typeface="Times New Roman" pitchFamily="18" charset="0"/>
              </a:rPr>
              <a:t>Inorder</a:t>
            </a:r>
            <a:r>
              <a:rPr lang="en-IN" sz="2600" b="1" dirty="0">
                <a:solidFill>
                  <a:schemeClr val="tx1"/>
                </a:solidFill>
                <a:latin typeface="Times New Roman" pitchFamily="18" charset="0"/>
                <a:cs typeface="Times New Roman" pitchFamily="18" charset="0"/>
              </a:rPr>
              <a:t> Traversal: </a:t>
            </a:r>
            <a:endParaRPr lang="en-IN" sz="2600" dirty="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In the case of </a:t>
            </a:r>
            <a:r>
              <a:rPr lang="en-US" sz="2400" dirty="0" err="1">
                <a:solidFill>
                  <a:schemeClr val="tx1"/>
                </a:solidFill>
                <a:latin typeface="Times New Roman" pitchFamily="18" charset="0"/>
                <a:cs typeface="Times New Roman" pitchFamily="18" charset="0"/>
              </a:rPr>
              <a:t>inorder</a:t>
            </a:r>
            <a:r>
              <a:rPr lang="en-US" sz="2400" dirty="0">
                <a:solidFill>
                  <a:schemeClr val="tx1"/>
                </a:solidFill>
                <a:latin typeface="Times New Roman" pitchFamily="18" charset="0"/>
                <a:cs typeface="Times New Roman" pitchFamily="18" charset="0"/>
              </a:rPr>
              <a:t> traversal, the root of each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is visited after its left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has been traversed but before the traversal of its right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begins. The steps for traversing a binary tree in </a:t>
            </a:r>
            <a:r>
              <a:rPr lang="en-US" sz="2400" dirty="0" err="1">
                <a:solidFill>
                  <a:schemeClr val="tx1"/>
                </a:solidFill>
                <a:latin typeface="Times New Roman" pitchFamily="18" charset="0"/>
                <a:cs typeface="Times New Roman" pitchFamily="18" charset="0"/>
              </a:rPr>
              <a:t>inorder</a:t>
            </a:r>
            <a:r>
              <a:rPr lang="en-US" sz="2400" dirty="0">
                <a:solidFill>
                  <a:schemeClr val="tx1"/>
                </a:solidFill>
                <a:latin typeface="Times New Roman" pitchFamily="18" charset="0"/>
                <a:cs typeface="Times New Roman" pitchFamily="18" charset="0"/>
              </a:rPr>
              <a:t> traversal are: </a:t>
            </a:r>
          </a:p>
          <a:p>
            <a:pPr algn="just"/>
            <a:r>
              <a:rPr lang="en-US" sz="2400" dirty="0">
                <a:solidFill>
                  <a:schemeClr val="tx1"/>
                </a:solidFill>
                <a:latin typeface="Times New Roman" pitchFamily="18" charset="0"/>
                <a:cs typeface="Times New Roman" pitchFamily="18" charset="0"/>
              </a:rPr>
              <a:t>1. Visit the left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using </a:t>
            </a:r>
            <a:r>
              <a:rPr lang="en-US" sz="2400" dirty="0" err="1">
                <a:solidFill>
                  <a:schemeClr val="tx1"/>
                </a:solidFill>
                <a:latin typeface="Times New Roman" pitchFamily="18" charset="0"/>
                <a:cs typeface="Times New Roman" pitchFamily="18" charset="0"/>
              </a:rPr>
              <a:t>inorder</a:t>
            </a:r>
            <a:r>
              <a:rPr lang="en-US" sz="2400" dirty="0">
                <a:solidFill>
                  <a:schemeClr val="tx1"/>
                </a:solidFill>
                <a:latin typeface="Times New Roman" pitchFamily="18" charset="0"/>
                <a:cs typeface="Times New Roman" pitchFamily="18" charset="0"/>
              </a:rPr>
              <a:t>. </a:t>
            </a:r>
          </a:p>
          <a:p>
            <a:pPr algn="just"/>
            <a:r>
              <a:rPr lang="en-IN" sz="2400" dirty="0">
                <a:solidFill>
                  <a:schemeClr val="tx1"/>
                </a:solidFill>
                <a:latin typeface="Times New Roman" pitchFamily="18" charset="0"/>
                <a:cs typeface="Times New Roman" pitchFamily="18" charset="0"/>
              </a:rPr>
              <a:t>2. Visit the root. </a:t>
            </a:r>
          </a:p>
          <a:p>
            <a:pPr algn="just"/>
            <a:r>
              <a:rPr lang="en-US" sz="2400" dirty="0">
                <a:solidFill>
                  <a:schemeClr val="tx1"/>
                </a:solidFill>
                <a:latin typeface="Times New Roman" pitchFamily="18" charset="0"/>
                <a:cs typeface="Times New Roman" pitchFamily="18" charset="0"/>
              </a:rPr>
              <a:t>3. Visit the right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using </a:t>
            </a:r>
            <a:r>
              <a:rPr lang="en-US" sz="2400" dirty="0" err="1">
                <a:solidFill>
                  <a:schemeClr val="tx1"/>
                </a:solidFill>
                <a:latin typeface="Times New Roman" pitchFamily="18" charset="0"/>
                <a:cs typeface="Times New Roman" pitchFamily="18" charset="0"/>
              </a:rPr>
              <a:t>inorder</a:t>
            </a:r>
            <a:r>
              <a:rPr lang="en-US" sz="2400" dirty="0">
                <a:solidFill>
                  <a:schemeClr val="tx1"/>
                </a:solidFill>
                <a:latin typeface="Times New Roman" pitchFamily="18" charset="0"/>
                <a:cs typeface="Times New Roman" pitchFamily="18" charset="0"/>
              </a:rPr>
              <a:t>. </a:t>
            </a:r>
          </a:p>
          <a:p>
            <a:r>
              <a:rPr lang="en-US" sz="2400"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05000" y="371752"/>
            <a:ext cx="5588966" cy="584775"/>
          </a:xfrm>
          <a:prstGeom prst="rect">
            <a:avLst/>
          </a:prstGeom>
        </p:spPr>
        <p:txBody>
          <a:bodyPr wrap="none">
            <a:spAutoFit/>
          </a:bodyPr>
          <a:lstStyle/>
          <a:p>
            <a:r>
              <a:rPr lang="en-IN" sz="3200" b="1" dirty="0"/>
              <a:t>Recursive Traversal Algorithms: </a:t>
            </a:r>
            <a:endParaRPr lang="en-IN" sz="3200" dirty="0"/>
          </a:p>
        </p:txBody>
      </p:sp>
    </p:spTree>
    <p:extLst>
      <p:ext uri="{BB962C8B-B14F-4D97-AF65-F5344CB8AC3E}">
        <p14:creationId xmlns:p14="http://schemas.microsoft.com/office/powerpoint/2010/main" val="59651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5800" y="1600200"/>
            <a:ext cx="7162800" cy="3416320"/>
          </a:xfrm>
          <a:prstGeom prst="rect">
            <a:avLst/>
          </a:prstGeom>
        </p:spPr>
        <p:txBody>
          <a:bodyPr wrap="square">
            <a:spAutoFit/>
          </a:bodyPr>
          <a:lstStyle/>
          <a:p>
            <a:r>
              <a:rPr lang="en-US" sz="2400" dirty="0"/>
              <a:t>The algorithm for </a:t>
            </a:r>
            <a:r>
              <a:rPr lang="en-US" sz="2400" dirty="0" err="1"/>
              <a:t>inorder</a:t>
            </a:r>
            <a:r>
              <a:rPr lang="en-US" sz="2400" dirty="0"/>
              <a:t> traversal is as follows: </a:t>
            </a:r>
            <a:endParaRPr lang="en-US" sz="2400" dirty="0" smtClean="0"/>
          </a:p>
          <a:p>
            <a:r>
              <a:rPr lang="en-US" sz="2400" dirty="0" smtClean="0"/>
              <a:t>void </a:t>
            </a:r>
            <a:r>
              <a:rPr lang="en-US" sz="2400" dirty="0" err="1" smtClean="0"/>
              <a:t>inorder</a:t>
            </a:r>
            <a:r>
              <a:rPr lang="en-US" sz="2400" dirty="0" smtClean="0"/>
              <a:t>(node *root</a:t>
            </a:r>
            <a:r>
              <a:rPr lang="en-US" sz="2400" dirty="0"/>
              <a:t>) </a:t>
            </a:r>
          </a:p>
          <a:p>
            <a:r>
              <a:rPr lang="en-IN" sz="2400" dirty="0"/>
              <a:t>{ </a:t>
            </a:r>
          </a:p>
          <a:p>
            <a:r>
              <a:rPr lang="en-IN" sz="2400" dirty="0"/>
              <a:t>if(root != NULL) </a:t>
            </a:r>
          </a:p>
          <a:p>
            <a:r>
              <a:rPr lang="en-IN" sz="2400" dirty="0"/>
              <a:t>{ </a:t>
            </a:r>
          </a:p>
          <a:p>
            <a:r>
              <a:rPr lang="en-IN" sz="2400" dirty="0" err="1"/>
              <a:t>inorder</a:t>
            </a:r>
            <a:r>
              <a:rPr lang="en-IN" sz="2400" dirty="0"/>
              <a:t>(root-&gt;</a:t>
            </a:r>
            <a:r>
              <a:rPr lang="en-IN" sz="2400" dirty="0" err="1"/>
              <a:t>lchild</a:t>
            </a:r>
            <a:r>
              <a:rPr lang="en-IN" sz="2400" dirty="0"/>
              <a:t>); </a:t>
            </a:r>
            <a:endParaRPr lang="en-IN" sz="2400" dirty="0" smtClean="0"/>
          </a:p>
          <a:p>
            <a:r>
              <a:rPr lang="en-IN" sz="2400" dirty="0"/>
              <a:t>print root -&gt; data; </a:t>
            </a:r>
            <a:r>
              <a:rPr lang="en-IN" sz="2400" dirty="0" err="1"/>
              <a:t>inorder</a:t>
            </a:r>
            <a:r>
              <a:rPr lang="en-IN" sz="2400" dirty="0"/>
              <a:t>(root-&gt;</a:t>
            </a:r>
            <a:r>
              <a:rPr lang="en-IN" sz="2400" dirty="0" err="1"/>
              <a:t>rchild</a:t>
            </a:r>
            <a:r>
              <a:rPr lang="en-IN" sz="2400" dirty="0"/>
              <a:t>); </a:t>
            </a:r>
          </a:p>
          <a:p>
            <a:r>
              <a:rPr lang="en-IN" sz="2400" dirty="0"/>
              <a:t>} </a:t>
            </a:r>
          </a:p>
          <a:p>
            <a:r>
              <a:rPr lang="en-IN" sz="2400" dirty="0"/>
              <a:t>} </a:t>
            </a:r>
          </a:p>
        </p:txBody>
      </p:sp>
      <p:sp>
        <p:nvSpPr>
          <p:cNvPr id="6" name="Rectangle 5"/>
          <p:cNvSpPr/>
          <p:nvPr/>
        </p:nvSpPr>
        <p:spPr>
          <a:xfrm>
            <a:off x="1208464" y="699571"/>
            <a:ext cx="3439735" cy="461665"/>
          </a:xfrm>
          <a:prstGeom prst="rect">
            <a:avLst/>
          </a:prstGeom>
        </p:spPr>
        <p:txBody>
          <a:bodyPr wrap="square">
            <a:spAutoFit/>
          </a:bodyPr>
          <a:lstStyle/>
          <a:p>
            <a:pPr algn="just"/>
            <a:r>
              <a:rPr lang="en-IN" sz="2400" b="1" dirty="0" err="1">
                <a:latin typeface="Times New Roman" pitchFamily="18" charset="0"/>
                <a:cs typeface="Times New Roman" pitchFamily="18" charset="0"/>
              </a:rPr>
              <a:t>Inorder</a:t>
            </a:r>
            <a:r>
              <a:rPr lang="en-IN" sz="2400" b="1" dirty="0">
                <a:latin typeface="Times New Roman" pitchFamily="18" charset="0"/>
                <a:cs typeface="Times New Roman" pitchFamily="18" charset="0"/>
              </a:rPr>
              <a:t> Traversal: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1526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pPr algn="just"/>
            <a:r>
              <a:rPr lang="en-US" sz="2400" dirty="0">
                <a:solidFill>
                  <a:schemeClr val="tx1"/>
                </a:solidFill>
                <a:latin typeface="Times New Roman" pitchFamily="18" charset="0"/>
                <a:cs typeface="Times New Roman" pitchFamily="18" charset="0"/>
              </a:rPr>
              <a:t>In a preorder traversal, each root node is visited before its left and right </a:t>
            </a:r>
            <a:r>
              <a:rPr lang="en-US" sz="2400" dirty="0" err="1">
                <a:solidFill>
                  <a:schemeClr val="tx1"/>
                </a:solidFill>
                <a:latin typeface="Times New Roman" pitchFamily="18" charset="0"/>
                <a:cs typeface="Times New Roman" pitchFamily="18" charset="0"/>
              </a:rPr>
              <a:t>subtrees</a:t>
            </a:r>
            <a:r>
              <a:rPr lang="en-US" sz="2400" dirty="0">
                <a:solidFill>
                  <a:schemeClr val="tx1"/>
                </a:solidFill>
                <a:latin typeface="Times New Roman" pitchFamily="18" charset="0"/>
                <a:cs typeface="Times New Roman" pitchFamily="18" charset="0"/>
              </a:rPr>
              <a:t> are traversed. Preorder search is also called backtracking. The steps for traversing a binary tree in preorder traversal are: </a:t>
            </a:r>
          </a:p>
          <a:p>
            <a:pPr algn="just"/>
            <a:r>
              <a:rPr lang="en-IN" sz="2400" dirty="0">
                <a:solidFill>
                  <a:schemeClr val="tx1"/>
                </a:solidFill>
                <a:latin typeface="Times New Roman" pitchFamily="18" charset="0"/>
                <a:cs typeface="Times New Roman" pitchFamily="18" charset="0"/>
              </a:rPr>
              <a:t>1. Visit the root. </a:t>
            </a:r>
          </a:p>
          <a:p>
            <a:pPr algn="just"/>
            <a:r>
              <a:rPr lang="en-US" sz="2400" dirty="0">
                <a:solidFill>
                  <a:schemeClr val="tx1"/>
                </a:solidFill>
                <a:latin typeface="Times New Roman" pitchFamily="18" charset="0"/>
                <a:cs typeface="Times New Roman" pitchFamily="18" charset="0"/>
              </a:rPr>
              <a:t>2. Visit the left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using preorder. </a:t>
            </a:r>
          </a:p>
          <a:p>
            <a:pPr algn="just"/>
            <a:r>
              <a:rPr lang="en-US" sz="2400" dirty="0">
                <a:solidFill>
                  <a:schemeClr val="tx1"/>
                </a:solidFill>
                <a:latin typeface="Times New Roman" pitchFamily="18" charset="0"/>
                <a:cs typeface="Times New Roman" pitchFamily="18" charset="0"/>
              </a:rPr>
              <a:t>3. Visit the right </a:t>
            </a:r>
            <a:r>
              <a:rPr lang="en-US" sz="2400" dirty="0" err="1">
                <a:solidFill>
                  <a:schemeClr val="tx1"/>
                </a:solidFill>
                <a:latin typeface="Times New Roman" pitchFamily="18" charset="0"/>
                <a:cs typeface="Times New Roman" pitchFamily="18" charset="0"/>
              </a:rPr>
              <a:t>subtree</a:t>
            </a:r>
            <a:r>
              <a:rPr lang="en-US" sz="2400" dirty="0">
                <a:solidFill>
                  <a:schemeClr val="tx1"/>
                </a:solidFill>
                <a:latin typeface="Times New Roman" pitchFamily="18" charset="0"/>
                <a:cs typeface="Times New Roman" pitchFamily="18" charset="0"/>
              </a:rPr>
              <a:t>, using preorder.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514600" y="299462"/>
            <a:ext cx="3504677" cy="584775"/>
          </a:xfrm>
          <a:prstGeom prst="rect">
            <a:avLst/>
          </a:prstGeom>
        </p:spPr>
        <p:txBody>
          <a:bodyPr wrap="none">
            <a:spAutoFit/>
          </a:bodyPr>
          <a:lstStyle/>
          <a:p>
            <a:r>
              <a:rPr lang="en-IN" sz="3200" b="1" dirty="0" err="1"/>
              <a:t>Preorder</a:t>
            </a:r>
            <a:r>
              <a:rPr lang="en-IN" sz="3200" b="1" dirty="0"/>
              <a:t> Traversal: </a:t>
            </a:r>
            <a:endParaRPr lang="en-IN" sz="3200" dirty="0"/>
          </a:p>
        </p:txBody>
      </p:sp>
    </p:spTree>
    <p:extLst>
      <p:ext uri="{BB962C8B-B14F-4D97-AF65-F5344CB8AC3E}">
        <p14:creationId xmlns:p14="http://schemas.microsoft.com/office/powerpoint/2010/main" val="3114722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1219200"/>
            <a:ext cx="6324600" cy="3416320"/>
          </a:xfrm>
          <a:prstGeom prst="rect">
            <a:avLst/>
          </a:prstGeom>
        </p:spPr>
        <p:txBody>
          <a:bodyPr wrap="square">
            <a:spAutoFit/>
          </a:bodyPr>
          <a:lstStyle/>
          <a:p>
            <a:r>
              <a:rPr lang="en-US" sz="2400" dirty="0">
                <a:latin typeface="Times New Roman" pitchFamily="18" charset="0"/>
                <a:cs typeface="Times New Roman" pitchFamily="18" charset="0"/>
              </a:rPr>
              <a:t>The algorithm for preorder traversal is as follows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void preorder(node *root)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if( root != NULL )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print root -&gt; data; </a:t>
            </a:r>
            <a:r>
              <a:rPr lang="en-IN" sz="2400" dirty="0" err="1">
                <a:latin typeface="Times New Roman" pitchFamily="18" charset="0"/>
                <a:cs typeface="Times New Roman" pitchFamily="18" charset="0"/>
              </a:rPr>
              <a:t>preorder</a:t>
            </a:r>
            <a:r>
              <a:rPr lang="en-IN" sz="2400" dirty="0">
                <a:latin typeface="Times New Roman" pitchFamily="18" charset="0"/>
                <a:cs typeface="Times New Roman" pitchFamily="18" charset="0"/>
              </a:rPr>
              <a:t> (root -&gt; </a:t>
            </a:r>
            <a:r>
              <a:rPr lang="en-IN" sz="2400" dirty="0" err="1">
                <a:latin typeface="Times New Roman" pitchFamily="18" charset="0"/>
                <a:cs typeface="Times New Roman" pitchFamily="18" charset="0"/>
              </a:rPr>
              <a:t>lchild</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preorder</a:t>
            </a:r>
            <a:r>
              <a:rPr lang="en-IN" sz="2400" dirty="0">
                <a:latin typeface="Times New Roman" pitchFamily="18" charset="0"/>
                <a:cs typeface="Times New Roman" pitchFamily="18" charset="0"/>
              </a:rPr>
              <a:t> (root -&gt; </a:t>
            </a:r>
            <a:r>
              <a:rPr lang="en-IN" sz="2400" dirty="0" err="1">
                <a:latin typeface="Times New Roman" pitchFamily="18" charset="0"/>
                <a:cs typeface="Times New Roman" pitchFamily="18" charset="0"/>
              </a:rPr>
              <a:t>rchild</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sp>
        <p:nvSpPr>
          <p:cNvPr id="6" name="Rectangle 5"/>
          <p:cNvSpPr/>
          <p:nvPr/>
        </p:nvSpPr>
        <p:spPr>
          <a:xfrm>
            <a:off x="2209800" y="371752"/>
            <a:ext cx="3781933" cy="584775"/>
          </a:xfrm>
          <a:prstGeom prst="rect">
            <a:avLst/>
          </a:prstGeom>
        </p:spPr>
        <p:txBody>
          <a:bodyPr wrap="none">
            <a:spAutoFit/>
          </a:bodyPr>
          <a:lstStyle/>
          <a:p>
            <a:r>
              <a:rPr lang="en-IN" sz="3200" b="1" dirty="0" err="1">
                <a:latin typeface="Times New Roman" pitchFamily="18" charset="0"/>
                <a:cs typeface="Times New Roman" pitchFamily="18" charset="0"/>
              </a:rPr>
              <a:t>Preorder</a:t>
            </a:r>
            <a:r>
              <a:rPr lang="en-IN" sz="3200" b="1" dirty="0">
                <a:latin typeface="Times New Roman" pitchFamily="18" charset="0"/>
                <a:cs typeface="Times New Roman" pitchFamily="18" charset="0"/>
              </a:rPr>
              <a:t> Traversal: </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2186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990600"/>
            <a:ext cx="8305800" cy="3416320"/>
          </a:xfrm>
          <a:prstGeom prst="rect">
            <a:avLst/>
          </a:prstGeom>
        </p:spPr>
        <p:txBody>
          <a:bodyPr wrap="square">
            <a:spAutoFit/>
          </a:bodyPr>
          <a:lstStyle/>
          <a:p>
            <a:r>
              <a:rPr lang="en-IN" sz="2400" b="1" dirty="0" err="1">
                <a:latin typeface="Times New Roman" pitchFamily="18" charset="0"/>
                <a:cs typeface="Times New Roman" pitchFamily="18" charset="0"/>
              </a:rPr>
              <a:t>Postorder</a:t>
            </a:r>
            <a:r>
              <a:rPr lang="en-IN" sz="2400" b="1" dirty="0">
                <a:latin typeface="Times New Roman" pitchFamily="18" charset="0"/>
                <a:cs typeface="Times New Roman" pitchFamily="18" charset="0"/>
              </a:rPr>
              <a:t> Traversal: </a:t>
            </a:r>
            <a:endParaRPr lang="en-IN" sz="2400" b="1"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a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traversal, each root is visited after its left and right </a:t>
            </a:r>
            <a:r>
              <a:rPr lang="en-US" sz="2400" dirty="0" err="1">
                <a:latin typeface="Times New Roman" pitchFamily="18" charset="0"/>
                <a:cs typeface="Times New Roman" pitchFamily="18" charset="0"/>
              </a:rPr>
              <a:t>subtrees</a:t>
            </a:r>
            <a:r>
              <a:rPr lang="en-US" sz="2400" dirty="0">
                <a:latin typeface="Times New Roman" pitchFamily="18" charset="0"/>
                <a:cs typeface="Times New Roman" pitchFamily="18" charset="0"/>
              </a:rPr>
              <a:t> have been traversed. The steps for traversing a binary tree in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traversal are: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 Visit the left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using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2. Visit the right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using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3. Visit the root </a:t>
            </a:r>
          </a:p>
        </p:txBody>
      </p:sp>
    </p:spTree>
    <p:extLst>
      <p:ext uri="{BB962C8B-B14F-4D97-AF65-F5344CB8AC3E}">
        <p14:creationId xmlns:p14="http://schemas.microsoft.com/office/powerpoint/2010/main" val="3871627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304800" y="12954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76300" y="1371600"/>
            <a:ext cx="7124700" cy="3416320"/>
          </a:xfrm>
          <a:prstGeom prst="rect">
            <a:avLst/>
          </a:prstGeom>
        </p:spPr>
        <p:txBody>
          <a:bodyPr wrap="square">
            <a:spAutoFit/>
          </a:bodyPr>
          <a:lstStyle/>
          <a:p>
            <a:r>
              <a:rPr lang="en-US" sz="2400" dirty="0">
                <a:latin typeface="Times New Roman" pitchFamily="18" charset="0"/>
                <a:cs typeface="Times New Roman" pitchFamily="18" charset="0"/>
              </a:rPr>
              <a:t>The algorithm for </a:t>
            </a:r>
            <a:r>
              <a:rPr lang="en-US" sz="2400" dirty="0" err="1" smtClean="0">
                <a:latin typeface="Times New Roman" pitchFamily="18" charset="0"/>
                <a:cs typeface="Times New Roman" pitchFamily="18" charset="0"/>
              </a:rPr>
              <a:t>postorder</a:t>
            </a:r>
            <a:r>
              <a:rPr lang="en-US" sz="2400" dirty="0" smtClean="0">
                <a:latin typeface="Times New Roman" pitchFamily="18" charset="0"/>
                <a:cs typeface="Times New Roman" pitchFamily="18" charset="0"/>
              </a:rPr>
              <a:t> traversal </a:t>
            </a:r>
            <a:r>
              <a:rPr lang="en-US" sz="2400" dirty="0">
                <a:latin typeface="Times New Roman" pitchFamily="18" charset="0"/>
                <a:cs typeface="Times New Roman" pitchFamily="18" charset="0"/>
              </a:rPr>
              <a:t>is as follows: void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(node *root)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if( root != NULL ) </a:t>
            </a:r>
          </a:p>
          <a:p>
            <a:r>
              <a:rPr lang="en-IN"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(root -&gt; </a:t>
            </a:r>
            <a:r>
              <a:rPr lang="en-US" sz="2400" dirty="0" err="1">
                <a:latin typeface="Times New Roman" pitchFamily="18" charset="0"/>
                <a:cs typeface="Times New Roman" pitchFamily="18" charset="0"/>
              </a:rPr>
              <a:t>lchild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(root -&gt; </a:t>
            </a:r>
            <a:r>
              <a:rPr lang="en-US" sz="2400" dirty="0" err="1">
                <a:latin typeface="Times New Roman" pitchFamily="18" charset="0"/>
                <a:cs typeface="Times New Roman" pitchFamily="18" charset="0"/>
              </a:rPr>
              <a:t>rchild</a:t>
            </a:r>
            <a:r>
              <a:rPr lang="en-US" sz="2400" dirty="0">
                <a:latin typeface="Times New Roman" pitchFamily="18" charset="0"/>
                <a:cs typeface="Times New Roman" pitchFamily="18" charset="0"/>
              </a:rPr>
              <a:t>); print (root -&gt; data);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sp>
        <p:nvSpPr>
          <p:cNvPr id="6" name="Rectangle 5"/>
          <p:cNvSpPr/>
          <p:nvPr/>
        </p:nvSpPr>
        <p:spPr>
          <a:xfrm>
            <a:off x="2286000" y="457200"/>
            <a:ext cx="3452035" cy="523220"/>
          </a:xfrm>
          <a:prstGeom prst="rect">
            <a:avLst/>
          </a:prstGeom>
        </p:spPr>
        <p:txBody>
          <a:bodyPr wrap="none">
            <a:spAutoFit/>
          </a:bodyPr>
          <a:lstStyle/>
          <a:p>
            <a:r>
              <a:rPr lang="en-IN" sz="2800" b="1" dirty="0" err="1">
                <a:latin typeface="Times New Roman" pitchFamily="18" charset="0"/>
                <a:cs typeface="Times New Roman" pitchFamily="18" charset="0"/>
              </a:rPr>
              <a:t>Postorder</a:t>
            </a:r>
            <a:r>
              <a:rPr lang="en-IN" sz="2800" b="1" dirty="0">
                <a:latin typeface="Times New Roman" pitchFamily="18" charset="0"/>
                <a:cs typeface="Times New Roman" pitchFamily="18" charset="0"/>
              </a:rPr>
              <a:t> Traversal: </a:t>
            </a:r>
          </a:p>
        </p:txBody>
      </p:sp>
    </p:spTree>
    <p:extLst>
      <p:ext uri="{BB962C8B-B14F-4D97-AF65-F5344CB8AC3E}">
        <p14:creationId xmlns:p14="http://schemas.microsoft.com/office/powerpoint/2010/main" val="3584230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1066800"/>
            <a:ext cx="8153400" cy="3785652"/>
          </a:xfrm>
          <a:prstGeom prst="rect">
            <a:avLst/>
          </a:prstGeom>
        </p:spPr>
        <p:txBody>
          <a:bodyPr wrap="square">
            <a:spAutoFit/>
          </a:bodyPr>
          <a:lstStyle/>
          <a:p>
            <a:r>
              <a:rPr lang="en-IN" sz="2400" b="1" dirty="0">
                <a:latin typeface="Times New Roman" pitchFamily="18" charset="0"/>
                <a:cs typeface="Times New Roman" pitchFamily="18" charset="0"/>
              </a:rPr>
              <a:t>Level order Traversal: </a:t>
            </a:r>
            <a:endParaRPr lang="en-IN" sz="2400" b="1"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a level order traversal, the nodes are visited level by level starting from the root, and going from left to right.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level order traversal requires a queue data structure. So, it is not possible to develop a recursive procedure to traverse the binary tree in level order.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nothing but a breadth first search technique.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18350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5800" y="1859340"/>
            <a:ext cx="8077200" cy="3785652"/>
          </a:xfrm>
          <a:prstGeom prst="rect">
            <a:avLst/>
          </a:prstGeom>
        </p:spPr>
        <p:txBody>
          <a:bodyPr wrap="square">
            <a:spAutoFit/>
          </a:bodyPr>
          <a:lstStyle/>
          <a:p>
            <a:r>
              <a:rPr lang="en-US" sz="2400" dirty="0"/>
              <a:t>The algorithm for level order traversal is as follows: </a:t>
            </a:r>
          </a:p>
          <a:p>
            <a:r>
              <a:rPr lang="en-IN" sz="2400" dirty="0"/>
              <a:t>void </a:t>
            </a:r>
            <a:r>
              <a:rPr lang="en-IN" sz="2400" dirty="0" err="1"/>
              <a:t>levelorder</a:t>
            </a:r>
            <a:r>
              <a:rPr lang="en-IN" sz="2400" dirty="0"/>
              <a:t>() </a:t>
            </a:r>
          </a:p>
          <a:p>
            <a:r>
              <a:rPr lang="en-IN" sz="2400" dirty="0"/>
              <a:t>{ </a:t>
            </a:r>
          </a:p>
          <a:p>
            <a:r>
              <a:rPr lang="en-IN" sz="2400" dirty="0" err="1"/>
              <a:t>int</a:t>
            </a:r>
            <a:r>
              <a:rPr lang="en-IN" sz="2400" dirty="0"/>
              <a:t> j; </a:t>
            </a:r>
          </a:p>
          <a:p>
            <a:r>
              <a:rPr lang="en-IN" sz="2400" dirty="0"/>
              <a:t>for(j = 0; j &lt; </a:t>
            </a:r>
            <a:r>
              <a:rPr lang="en-IN" sz="2400" dirty="0" err="1"/>
              <a:t>ctr</a:t>
            </a:r>
            <a:r>
              <a:rPr lang="en-IN" sz="2400" dirty="0"/>
              <a:t>; j++) </a:t>
            </a:r>
          </a:p>
          <a:p>
            <a:r>
              <a:rPr lang="en-IN" sz="2400" dirty="0"/>
              <a:t>{ </a:t>
            </a:r>
          </a:p>
          <a:p>
            <a:r>
              <a:rPr lang="en-IN" sz="2400" dirty="0"/>
              <a:t>if(tree[j] != NULL) </a:t>
            </a:r>
          </a:p>
          <a:p>
            <a:r>
              <a:rPr lang="en-IN" sz="2400" dirty="0"/>
              <a:t>print tree[j] -&gt; data; </a:t>
            </a:r>
          </a:p>
          <a:p>
            <a:r>
              <a:rPr lang="en-IN" sz="2400" dirty="0"/>
              <a:t>} </a:t>
            </a:r>
          </a:p>
          <a:p>
            <a:r>
              <a:rPr lang="en-IN" sz="2400" dirty="0"/>
              <a:t>} </a:t>
            </a:r>
          </a:p>
        </p:txBody>
      </p:sp>
      <p:sp>
        <p:nvSpPr>
          <p:cNvPr id="6" name="Rectangle 5"/>
          <p:cNvSpPr/>
          <p:nvPr/>
        </p:nvSpPr>
        <p:spPr>
          <a:xfrm>
            <a:off x="2286000" y="514905"/>
            <a:ext cx="3215624" cy="461665"/>
          </a:xfrm>
          <a:prstGeom prst="rect">
            <a:avLst/>
          </a:prstGeom>
        </p:spPr>
        <p:txBody>
          <a:bodyPr wrap="none">
            <a:spAutoFit/>
          </a:bodyPr>
          <a:lstStyle/>
          <a:p>
            <a:r>
              <a:rPr lang="en-IN" sz="2400" b="1" dirty="0">
                <a:latin typeface="Times New Roman" pitchFamily="18" charset="0"/>
                <a:cs typeface="Times New Roman" pitchFamily="18" charset="0"/>
              </a:rPr>
              <a:t>Level order Traversal: </a:t>
            </a:r>
          </a:p>
        </p:txBody>
      </p:sp>
    </p:spTree>
    <p:extLst>
      <p:ext uri="{BB962C8B-B14F-4D97-AF65-F5344CB8AC3E}">
        <p14:creationId xmlns:p14="http://schemas.microsoft.com/office/powerpoint/2010/main" val="2230077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839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86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884236"/>
            <a:ext cx="873125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26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dirty="0" smtClean="0"/>
              <a:t>Introduction</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600200"/>
            <a:ext cx="7772400" cy="4154984"/>
          </a:xfrm>
          <a:prstGeom prst="rect">
            <a:avLst/>
          </a:prstGeom>
        </p:spPr>
        <p:txBody>
          <a:bodyPr wrap="square">
            <a:spAutoFit/>
          </a:bodyPr>
          <a:lstStyle/>
          <a:p>
            <a:pPr algn="just"/>
            <a:r>
              <a:rPr lang="en-US" sz="2400" dirty="0">
                <a:latin typeface="Times New Roman" pitchFamily="18" charset="0"/>
                <a:cs typeface="Times New Roman" pitchFamily="18" charset="0"/>
              </a:rPr>
              <a:t>Trees and Graphs are widely used non-linear data structures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Tree and graph structures represents </a:t>
            </a:r>
            <a:r>
              <a:rPr lang="en-US" sz="2400" dirty="0" err="1">
                <a:latin typeface="Times New Roman" pitchFamily="18" charset="0"/>
                <a:cs typeface="Times New Roman" pitchFamily="18" charset="0"/>
              </a:rPr>
              <a:t>hierarchial</a:t>
            </a:r>
            <a:r>
              <a:rPr lang="en-US" sz="2400" dirty="0">
                <a:latin typeface="Times New Roman" pitchFamily="18" charset="0"/>
                <a:cs typeface="Times New Roman" pitchFamily="18" charset="0"/>
              </a:rPr>
              <a:t> relationship between individual data elements.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Graphs </a:t>
            </a:r>
            <a:r>
              <a:rPr lang="en-US" sz="2400" dirty="0">
                <a:latin typeface="Times New Roman" pitchFamily="18" charset="0"/>
                <a:cs typeface="Times New Roman" pitchFamily="18" charset="0"/>
              </a:rPr>
              <a:t>are nothing but trees with certain restrictions removed</a:t>
            </a:r>
            <a:r>
              <a:rPr lang="en-US" sz="2400" i="1" dirty="0"/>
              <a:t>. </a:t>
            </a:r>
            <a:endParaRPr lang="en-US" sz="2400" i="1" dirty="0" smtClean="0"/>
          </a:p>
          <a:p>
            <a:pPr algn="just"/>
            <a:endParaRPr lang="en-US" sz="2400" i="1" dirty="0"/>
          </a:p>
          <a:p>
            <a:pPr algn="just"/>
            <a:r>
              <a:rPr lang="en-US" sz="2400" dirty="0">
                <a:latin typeface="Times New Roman" pitchFamily="18" charset="0"/>
                <a:cs typeface="Times New Roman" pitchFamily="18" charset="0"/>
              </a:rPr>
              <a:t>In this chapter in particular, we will explain special type of trees known as binary trees, which are easy to maintain in the computer</a:t>
            </a:r>
            <a:r>
              <a:rPr lang="en-US" sz="2400" i="1" dirty="0"/>
              <a:t>. </a:t>
            </a:r>
            <a:endParaRPr lang="en-IN" sz="2400" dirty="0"/>
          </a:p>
        </p:txBody>
      </p:sp>
    </p:spTree>
    <p:extLst>
      <p:ext uri="{BB962C8B-B14F-4D97-AF65-F5344CB8AC3E}">
        <p14:creationId xmlns:p14="http://schemas.microsoft.com/office/powerpoint/2010/main" val="3263768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21" y="1066800"/>
            <a:ext cx="88582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708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884237"/>
            <a:ext cx="8921750"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743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1524000" y="304800"/>
            <a:ext cx="7391400" cy="1066800"/>
          </a:xfrm>
        </p:spPr>
        <p:txBody>
          <a:bodyPr>
            <a:normAutofit/>
          </a:bodyPr>
          <a:lstStyle/>
          <a:p>
            <a:r>
              <a:rPr lang="en-US" b="1" dirty="0">
                <a:solidFill>
                  <a:schemeClr val="tx1"/>
                </a:solidFill>
                <a:latin typeface="Times New Roman" pitchFamily="18" charset="0"/>
                <a:cs typeface="Times New Roman" pitchFamily="18" charset="0"/>
              </a:rPr>
              <a:t>Building Binary Tree from Traversal Pairs:</a:t>
            </a:r>
            <a:endParaRPr lang="en-US" dirty="0">
              <a:solidFill>
                <a:schemeClr val="tx1"/>
              </a:solidFill>
              <a:latin typeface="Times New Roman" pitchFamily="18" charset="0"/>
              <a:cs typeface="Times New Roman" pitchFamily="18" charset="0"/>
            </a:endParaRP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1447800"/>
            <a:ext cx="8610600" cy="3785652"/>
          </a:xfrm>
          <a:prstGeom prst="rect">
            <a:avLst/>
          </a:prstGeom>
        </p:spPr>
        <p:txBody>
          <a:bodyPr wrap="square">
            <a:spAutoFit/>
          </a:bodyPr>
          <a:lstStyle/>
          <a:p>
            <a:r>
              <a:rPr lang="en-US" sz="2400" dirty="0">
                <a:latin typeface="Times New Roman" pitchFamily="18" charset="0"/>
                <a:cs typeface="Times New Roman" pitchFamily="18" charset="0"/>
              </a:rPr>
              <a:t>Sometimes it is required to construct a binary tree if its traversals are known. From </a:t>
            </a:r>
            <a:r>
              <a:rPr lang="en-US" sz="2400" dirty="0" smtClean="0">
                <a:latin typeface="Times New Roman" pitchFamily="18" charset="0"/>
                <a:cs typeface="Times New Roman" pitchFamily="18" charset="0"/>
              </a:rPr>
              <a:t>a single </a:t>
            </a:r>
            <a:r>
              <a:rPr lang="en-US" sz="2400" dirty="0">
                <a:latin typeface="Times New Roman" pitchFamily="18" charset="0"/>
                <a:cs typeface="Times New Roman" pitchFamily="18" charset="0"/>
              </a:rPr>
              <a:t>traversal it is not possible to construct unique binary tree.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However </a:t>
            </a:r>
            <a:r>
              <a:rPr lang="en-US" sz="2400" dirty="0">
                <a:latin typeface="Times New Roman" pitchFamily="18" charset="0"/>
                <a:cs typeface="Times New Roman" pitchFamily="18" charset="0"/>
              </a:rPr>
              <a:t>any of </a:t>
            </a:r>
            <a:r>
              <a:rPr lang="en-US" sz="2400" dirty="0" smtClean="0">
                <a:latin typeface="Times New Roman" pitchFamily="18" charset="0"/>
                <a:cs typeface="Times New Roman" pitchFamily="18" charset="0"/>
              </a:rPr>
              <a:t>the two </a:t>
            </a:r>
            <a:r>
              <a:rPr lang="en-US" sz="2400" dirty="0">
                <a:latin typeface="Times New Roman" pitchFamily="18" charset="0"/>
                <a:cs typeface="Times New Roman" pitchFamily="18" charset="0"/>
              </a:rPr>
              <a:t>traversals are given then the corresponding tree can be drawn uniquely</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pPr marL="342900" indent="-342900">
              <a:buFont typeface="Arial" pitchFamily="34" charset="0"/>
              <a:buChar char="•"/>
            </a:pPr>
            <a:r>
              <a:rPr lang="en-IN" sz="2400" dirty="0" err="1" smtClean="0">
                <a:latin typeface="Times New Roman" pitchFamily="18" charset="0"/>
                <a:cs typeface="Times New Roman" pitchFamily="18" charset="0"/>
              </a:rPr>
              <a:t>Inorder</a:t>
            </a:r>
            <a:r>
              <a:rPr lang="en-IN" sz="2400" dirty="0" smtClean="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preorder</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err="1" smtClean="0">
                <a:latin typeface="Times New Roman" pitchFamily="18" charset="0"/>
                <a:cs typeface="Times New Roman" pitchFamily="18" charset="0"/>
              </a:rPr>
              <a:t>Inorder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and </a:t>
            </a:r>
            <a:r>
              <a:rPr lang="en-IN" sz="2400" dirty="0" err="1">
                <a:latin typeface="Times New Roman" pitchFamily="18" charset="0"/>
                <a:cs typeface="Times New Roman" pitchFamily="18" charset="0"/>
              </a:rPr>
              <a:t>postorder</a:t>
            </a: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err="1" smtClean="0">
                <a:latin typeface="Times New Roman" pitchFamily="18" charset="0"/>
                <a:cs typeface="Times New Roman" pitchFamily="18" charset="0"/>
              </a:rPr>
              <a:t>Inorder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and level order</a:t>
            </a:r>
          </a:p>
        </p:txBody>
      </p:sp>
    </p:spTree>
    <p:extLst>
      <p:ext uri="{BB962C8B-B14F-4D97-AF65-F5344CB8AC3E}">
        <p14:creationId xmlns:p14="http://schemas.microsoft.com/office/powerpoint/2010/main" val="2935980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685800"/>
            <a:ext cx="8382000" cy="6370975"/>
          </a:xfrm>
          <a:prstGeom prst="rect">
            <a:avLst/>
          </a:prstGeom>
        </p:spPr>
        <p:txBody>
          <a:bodyPr wrap="square">
            <a:spAutoFit/>
          </a:bodyPr>
          <a:lstStyle/>
          <a:p>
            <a:pPr algn="just"/>
            <a:r>
              <a:rPr lang="en-US" sz="2400" dirty="0"/>
              <a:t>The basic principle for formulation is as follows</a:t>
            </a:r>
            <a:r>
              <a:rPr lang="en-US" sz="2400" dirty="0" smtClean="0"/>
              <a:t>:</a:t>
            </a:r>
          </a:p>
          <a:p>
            <a:pPr algn="just"/>
            <a:endParaRPr lang="en-US" sz="2400" dirty="0"/>
          </a:p>
          <a:p>
            <a:pPr algn="just"/>
            <a:r>
              <a:rPr lang="en-US" sz="2400" dirty="0"/>
              <a:t>If the preorder traversal is given, then the first node is the root node. If the </a:t>
            </a:r>
            <a:r>
              <a:rPr lang="en-US" sz="2400" dirty="0" err="1" smtClean="0"/>
              <a:t>postorder</a:t>
            </a:r>
            <a:r>
              <a:rPr lang="en-US" sz="2400" dirty="0"/>
              <a:t> </a:t>
            </a:r>
            <a:r>
              <a:rPr lang="en-US" sz="2400" dirty="0" smtClean="0"/>
              <a:t>traversal </a:t>
            </a:r>
            <a:r>
              <a:rPr lang="en-US" sz="2400" dirty="0"/>
              <a:t>is given then the last node is the root node. </a:t>
            </a:r>
            <a:endParaRPr lang="en-US" sz="2400" dirty="0" smtClean="0"/>
          </a:p>
          <a:p>
            <a:pPr algn="just"/>
            <a:endParaRPr lang="en-US" sz="2400" dirty="0" smtClean="0"/>
          </a:p>
          <a:p>
            <a:pPr algn="just"/>
            <a:r>
              <a:rPr lang="en-US" sz="2400" dirty="0" smtClean="0"/>
              <a:t>Once </a:t>
            </a:r>
            <a:r>
              <a:rPr lang="en-US" sz="2400" dirty="0"/>
              <a:t>the root node is </a:t>
            </a:r>
            <a:r>
              <a:rPr lang="en-US" sz="2400" dirty="0" err="1" smtClean="0"/>
              <a:t>identified,all</a:t>
            </a:r>
            <a:r>
              <a:rPr lang="en-US" sz="2400" dirty="0" smtClean="0"/>
              <a:t> </a:t>
            </a:r>
            <a:r>
              <a:rPr lang="en-US" sz="2400" dirty="0"/>
              <a:t>the nodes in the left sub-trees and right sub-trees of the root node can be </a:t>
            </a:r>
            <a:r>
              <a:rPr lang="en-US" sz="2400" dirty="0" smtClean="0"/>
              <a:t>identified </a:t>
            </a:r>
            <a:r>
              <a:rPr lang="en-IN" sz="2400" dirty="0" smtClean="0"/>
              <a:t>using </a:t>
            </a:r>
            <a:r>
              <a:rPr lang="en-IN" sz="2400" dirty="0" err="1"/>
              <a:t>inorder</a:t>
            </a:r>
            <a:r>
              <a:rPr lang="en-IN" sz="2400" dirty="0" smtClean="0"/>
              <a:t>.</a:t>
            </a:r>
          </a:p>
          <a:p>
            <a:pPr algn="just"/>
            <a:endParaRPr lang="en-IN" sz="2400" dirty="0" smtClean="0"/>
          </a:p>
          <a:p>
            <a:pPr algn="just"/>
            <a:r>
              <a:rPr lang="en-US" sz="2400" dirty="0" smtClean="0">
                <a:latin typeface="Times New Roman" pitchFamily="18" charset="0"/>
                <a:cs typeface="Times New Roman" pitchFamily="18" charset="0"/>
              </a:rPr>
              <a:t>Same </a:t>
            </a:r>
            <a:r>
              <a:rPr lang="en-US" sz="2400" dirty="0">
                <a:latin typeface="Times New Roman" pitchFamily="18" charset="0"/>
                <a:cs typeface="Times New Roman" pitchFamily="18" charset="0"/>
              </a:rPr>
              <a:t>technique can be applied repeatedly to form sub-trees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be noted that, for the purpose mentioned, two traversal are essential out </a:t>
            </a:r>
            <a:r>
              <a:rPr lang="en-US" sz="2400" dirty="0" smtClean="0">
                <a:latin typeface="Times New Roman" pitchFamily="18" charset="0"/>
                <a:cs typeface="Times New Roman" pitchFamily="18" charset="0"/>
              </a:rPr>
              <a:t>of which </a:t>
            </a:r>
            <a:r>
              <a:rPr lang="en-US" sz="2400" dirty="0">
                <a:latin typeface="Times New Roman" pitchFamily="18" charset="0"/>
                <a:cs typeface="Times New Roman" pitchFamily="18" charset="0"/>
              </a:rPr>
              <a:t>one should be </a:t>
            </a:r>
            <a:r>
              <a:rPr lang="en-US" sz="2400" dirty="0" err="1">
                <a:latin typeface="Times New Roman" pitchFamily="18" charset="0"/>
                <a:cs typeface="Times New Roman" pitchFamily="18" charset="0"/>
              </a:rPr>
              <a:t>inorder</a:t>
            </a:r>
            <a:r>
              <a:rPr lang="en-US" sz="2400" dirty="0">
                <a:latin typeface="Times New Roman" pitchFamily="18" charset="0"/>
                <a:cs typeface="Times New Roman" pitchFamily="18" charset="0"/>
              </a:rPr>
              <a:t> traversal and another preorder or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alternatively, given </a:t>
            </a:r>
            <a:r>
              <a:rPr lang="en-US" sz="2400" dirty="0">
                <a:latin typeface="Times New Roman" pitchFamily="18" charset="0"/>
                <a:cs typeface="Times New Roman" pitchFamily="18" charset="0"/>
              </a:rPr>
              <a:t>preorder and </a:t>
            </a:r>
            <a:r>
              <a:rPr lang="en-US" sz="2400" dirty="0" err="1">
                <a:latin typeface="Times New Roman" pitchFamily="18" charset="0"/>
                <a:cs typeface="Times New Roman" pitchFamily="18" charset="0"/>
              </a:rPr>
              <a:t>postorder</a:t>
            </a:r>
            <a:r>
              <a:rPr lang="en-US" sz="2400" dirty="0">
                <a:latin typeface="Times New Roman" pitchFamily="18" charset="0"/>
                <a:cs typeface="Times New Roman" pitchFamily="18" charset="0"/>
              </a:rPr>
              <a:t> traversals, binary tree cannot be obtained uniquely.</a:t>
            </a:r>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381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458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856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8915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832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10" y="884237"/>
            <a:ext cx="8530389"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47" y="2971800"/>
            <a:ext cx="80391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35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2" y="1219199"/>
            <a:ext cx="9067800" cy="490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196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371600"/>
            <a:ext cx="8140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726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0"/>
            <a:ext cx="83820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90850"/>
            <a:ext cx="8610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15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dirty="0" smtClean="0"/>
              <a:t>Introduction</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1219200"/>
            <a:ext cx="8077200" cy="4832092"/>
          </a:xfrm>
          <a:prstGeom prst="rect">
            <a:avLst/>
          </a:prstGeom>
        </p:spPr>
        <p:txBody>
          <a:bodyPr wrap="square">
            <a:spAutoFit/>
          </a:bodyPr>
          <a:lstStyle/>
          <a:p>
            <a:r>
              <a:rPr lang="en-IN" sz="2000" b="1" dirty="0">
                <a:latin typeface="Times New Roman" pitchFamily="18" charset="0"/>
                <a:cs typeface="Times New Roman" pitchFamily="18" charset="0"/>
              </a:rPr>
              <a:t>TREES: </a:t>
            </a:r>
            <a:endParaRPr lang="en-IN" sz="2000" b="1"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tree is hierarchical collection of nodes. One of the nodes, known as the root, is at the top of the hierarchy.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node can have at most one link coming into it. The node where the link originates is called the parent node.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root node has no parent. The links leaving a node (any number of links are allowed) point to child nodes.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Trees </a:t>
            </a:r>
            <a:r>
              <a:rPr lang="en-US" sz="2400" dirty="0">
                <a:latin typeface="Times New Roman" pitchFamily="18" charset="0"/>
                <a:cs typeface="Times New Roman" pitchFamily="18" charset="0"/>
              </a:rPr>
              <a:t>are recursive structures. Each child node is itself the root of a </a:t>
            </a:r>
            <a:r>
              <a:rPr lang="en-US" sz="2400" dirty="0" err="1">
                <a:latin typeface="Times New Roman" pitchFamily="18" charset="0"/>
                <a:cs typeface="Times New Roman" pitchFamily="18" charset="0"/>
              </a:rPr>
              <a:t>subtree</a:t>
            </a:r>
            <a:r>
              <a:rPr lang="en-US" sz="2400" dirty="0">
                <a:latin typeface="Times New Roman" pitchFamily="18" charset="0"/>
                <a:cs typeface="Times New Roman" pitchFamily="18" charset="0"/>
              </a:rPr>
              <a:t>. At the bottom of the tree are leaf nodes, which have no children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05594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838200"/>
            <a:ext cx="85725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43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84237"/>
            <a:ext cx="86868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335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8718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12" y="3429000"/>
            <a:ext cx="78581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680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358775" y="914400"/>
            <a:ext cx="8556625" cy="54102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1393824"/>
            <a:ext cx="842645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48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6709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501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5668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759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330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17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dirty="0" smtClean="0"/>
              <a:t>Introduction</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7200" y="1219200"/>
            <a:ext cx="8077200" cy="2616101"/>
          </a:xfrm>
          <a:prstGeom prst="rect">
            <a:avLst/>
          </a:prstGeom>
        </p:spPr>
        <p:txBody>
          <a:bodyPr wrap="square">
            <a:spAutoFit/>
          </a:bodyPr>
          <a:lstStyle/>
          <a:p>
            <a:r>
              <a:rPr lang="en-IN" sz="2000" b="1" dirty="0">
                <a:latin typeface="Times New Roman" pitchFamily="18" charset="0"/>
                <a:cs typeface="Times New Roman" pitchFamily="18" charset="0"/>
              </a:rPr>
              <a:t>TREES: </a:t>
            </a:r>
            <a:endParaRPr lang="en-IN" sz="2000" b="1"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Trees represent a special case of more general structures known as graphs.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graph, there is no restrictions on the number of links that can enter or leave a node, and cycles may be present in the graph. The figure </a:t>
            </a:r>
            <a:r>
              <a:rPr lang="en-US" sz="2400" dirty="0" smtClean="0">
                <a:latin typeface="Times New Roman" pitchFamily="18" charset="0"/>
                <a:cs typeface="Times New Roman" pitchFamily="18" charset="0"/>
              </a:rPr>
              <a:t>shows </a:t>
            </a:r>
            <a:r>
              <a:rPr lang="en-US" sz="2400" dirty="0">
                <a:latin typeface="Times New Roman" pitchFamily="18" charset="0"/>
                <a:cs typeface="Times New Roman" pitchFamily="18" charset="0"/>
              </a:rPr>
              <a:t>a tree and a non-tree </a:t>
            </a:r>
            <a:endParaRPr lang="en-IN" sz="2400" b="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35301"/>
            <a:ext cx="8432800" cy="297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841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642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dirty="0" smtClean="0"/>
              <a:t>Introduction</a:t>
            </a:r>
            <a:br>
              <a:rPr lang="en-IN" dirty="0" smtClean="0"/>
            </a:br>
            <a:endParaRPr lang="en-IN"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33400" y="1371600"/>
            <a:ext cx="7848600" cy="3785652"/>
          </a:xfrm>
          <a:prstGeom prst="rect">
            <a:avLst/>
          </a:prstGeom>
        </p:spPr>
        <p:txBody>
          <a:bodyPr wrap="square">
            <a:spAutoFit/>
          </a:bodyPr>
          <a:lstStyle/>
          <a:p>
            <a:pPr algn="just"/>
            <a:r>
              <a:rPr lang="en-US" sz="2400" dirty="0">
                <a:latin typeface="Times New Roman" pitchFamily="18" charset="0"/>
                <a:cs typeface="Times New Roman" pitchFamily="18" charset="0"/>
              </a:rPr>
              <a:t>In a tree data structure, there is no distinction between the various children of a node i.e., none is the "first child" or "last child".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tree in which such distinctions are made is called an </a:t>
            </a:r>
            <a:r>
              <a:rPr lang="en-US" sz="2400" b="1" dirty="0">
                <a:latin typeface="Times New Roman" pitchFamily="18" charset="0"/>
                <a:cs typeface="Times New Roman" pitchFamily="18" charset="0"/>
              </a:rPr>
              <a:t>ordered tree</a:t>
            </a:r>
            <a:r>
              <a:rPr lang="en-US" sz="2400" dirty="0">
                <a:latin typeface="Times New Roman" pitchFamily="18" charset="0"/>
                <a:cs typeface="Times New Roman" pitchFamily="18" charset="0"/>
              </a:rPr>
              <a:t>, and data structures built on them are called </a:t>
            </a:r>
            <a:r>
              <a:rPr lang="en-US" sz="2400" b="1" dirty="0">
                <a:latin typeface="Times New Roman" pitchFamily="18" charset="0"/>
                <a:cs typeface="Times New Roman" pitchFamily="18" charset="0"/>
              </a:rPr>
              <a:t>ordered tree data structures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Ordered </a:t>
            </a:r>
            <a:r>
              <a:rPr lang="en-US" sz="2400" dirty="0">
                <a:latin typeface="Times New Roman" pitchFamily="18" charset="0"/>
                <a:cs typeface="Times New Roman" pitchFamily="18" charset="0"/>
              </a:rPr>
              <a:t>trees are by far the commonest form of tree data structure</a:t>
            </a:r>
            <a:r>
              <a:rPr lang="en-US" dirty="0"/>
              <a:t>. </a:t>
            </a:r>
            <a:endParaRPr lang="en-IN" dirty="0"/>
          </a:p>
        </p:txBody>
      </p:sp>
    </p:spTree>
    <p:extLst>
      <p:ext uri="{BB962C8B-B14F-4D97-AF65-F5344CB8AC3E}">
        <p14:creationId xmlns:p14="http://schemas.microsoft.com/office/powerpoint/2010/main" val="149933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1"/>
            <a:ext cx="7772400" cy="457200"/>
          </a:xfrm>
        </p:spPr>
        <p:txBody>
          <a:bodyPr>
            <a:noAutofit/>
          </a:bodyPr>
          <a:lstStyle/>
          <a:p>
            <a:r>
              <a:rPr lang="en-IN" sz="2800" b="1" dirty="0" smtClean="0"/>
              <a:t>BINARY </a:t>
            </a:r>
            <a:r>
              <a:rPr lang="en-IN" sz="2800" b="1" dirty="0"/>
              <a:t>TREE: </a:t>
            </a:r>
            <a:endParaRPr lang="en-IN" sz="28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 y="1219200"/>
            <a:ext cx="8686800" cy="2246769"/>
          </a:xfrm>
          <a:prstGeom prst="rect">
            <a:avLst/>
          </a:prstGeom>
        </p:spPr>
        <p:txBody>
          <a:bodyPr wrap="square">
            <a:spAutoFit/>
          </a:bodyPr>
          <a:lstStyle/>
          <a:p>
            <a:pPr algn="just"/>
            <a:r>
              <a:rPr lang="en-US" sz="2000" dirty="0">
                <a:latin typeface="Times New Roman" pitchFamily="18" charset="0"/>
                <a:cs typeface="Times New Roman" pitchFamily="18" charset="0"/>
              </a:rPr>
              <a:t>In general, tree nodes can have any number of children. In a binary tree, each node can have at most two children</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binary tree is either </a:t>
            </a:r>
            <a:r>
              <a:rPr lang="en-US" sz="2000" b="1" dirty="0">
                <a:latin typeface="Times New Roman" pitchFamily="18" charset="0"/>
                <a:cs typeface="Times New Roman" pitchFamily="18" charset="0"/>
              </a:rPr>
              <a:t>empty </a:t>
            </a:r>
            <a:r>
              <a:rPr lang="en-US" sz="2000" dirty="0">
                <a:latin typeface="Times New Roman" pitchFamily="18" charset="0"/>
                <a:cs typeface="Times New Roman" pitchFamily="18" charset="0"/>
              </a:rPr>
              <a:t>or consists of a node called the </a:t>
            </a:r>
            <a:r>
              <a:rPr lang="en-US" sz="2000" b="1" dirty="0">
                <a:latin typeface="Times New Roman" pitchFamily="18" charset="0"/>
                <a:cs typeface="Times New Roman" pitchFamily="18" charset="0"/>
              </a:rPr>
              <a:t>root </a:t>
            </a:r>
            <a:r>
              <a:rPr lang="en-US" sz="2000" dirty="0">
                <a:latin typeface="Times New Roman" pitchFamily="18" charset="0"/>
                <a:cs typeface="Times New Roman" pitchFamily="18" charset="0"/>
              </a:rPr>
              <a:t>together with two binary trees called the </a:t>
            </a:r>
            <a:r>
              <a:rPr lang="en-US" sz="2000" b="1" dirty="0">
                <a:latin typeface="Times New Roman" pitchFamily="18" charset="0"/>
                <a:cs typeface="Times New Roman" pitchFamily="18" charset="0"/>
              </a:rPr>
              <a:t>left </a:t>
            </a:r>
            <a:r>
              <a:rPr lang="en-US" sz="2000" b="1" dirty="0" err="1">
                <a:latin typeface="Times New Roman" pitchFamily="18" charset="0"/>
                <a:cs typeface="Times New Roman" pitchFamily="18" charset="0"/>
              </a:rPr>
              <a:t>subtree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and the </a:t>
            </a:r>
            <a:r>
              <a:rPr lang="en-US" sz="2000" b="1" dirty="0">
                <a:latin typeface="Times New Roman" pitchFamily="18" charset="0"/>
                <a:cs typeface="Times New Roman" pitchFamily="18" charset="0"/>
              </a:rPr>
              <a:t>right </a:t>
            </a:r>
            <a:r>
              <a:rPr lang="en-US" sz="2000" b="1" dirty="0" err="1">
                <a:latin typeface="Times New Roman" pitchFamily="18" charset="0"/>
                <a:cs typeface="Times New Roman" pitchFamily="18" charset="0"/>
              </a:rPr>
              <a:t>subtree</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tree with no nodes is called as a </a:t>
            </a:r>
            <a:r>
              <a:rPr lang="en-US" sz="2000" b="1" dirty="0">
                <a:latin typeface="Times New Roman" pitchFamily="18" charset="0"/>
                <a:cs typeface="Times New Roman" pitchFamily="18" charset="0"/>
              </a:rPr>
              <a:t>null </a:t>
            </a:r>
            <a:r>
              <a:rPr lang="en-US" sz="2000" dirty="0">
                <a:latin typeface="Times New Roman" pitchFamily="18" charset="0"/>
                <a:cs typeface="Times New Roman" pitchFamily="18" charset="0"/>
              </a:rPr>
              <a:t>tree. A binary tree is shown in figure </a:t>
            </a:r>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05" y="3657600"/>
            <a:ext cx="86868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00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505" y="228600"/>
            <a:ext cx="7772400" cy="838200"/>
          </a:xfrm>
        </p:spPr>
        <p:txBody>
          <a:bodyPr>
            <a:normAutofit fontScale="90000"/>
          </a:bodyPr>
          <a:lstStyle/>
          <a:p>
            <a:r>
              <a:rPr lang="en-IN" dirty="0" smtClean="0"/>
              <a:t/>
            </a:r>
            <a:br>
              <a:rPr lang="en-IN" dirty="0" smtClean="0"/>
            </a:br>
            <a:r>
              <a:rPr lang="en-IN" sz="2700" b="1" dirty="0" smtClean="0"/>
              <a:t>BINARY TREE: </a:t>
            </a:r>
            <a:endParaRPr lang="en-IN" sz="2700" dirty="0"/>
          </a:p>
        </p:txBody>
      </p:sp>
      <p:sp>
        <p:nvSpPr>
          <p:cNvPr id="3" name="Subtitle 2"/>
          <p:cNvSpPr>
            <a:spLocks noGrp="1"/>
          </p:cNvSpPr>
          <p:nvPr>
            <p:ph type="subTitle" idx="1"/>
          </p:nvPr>
        </p:nvSpPr>
        <p:spPr>
          <a:xfrm>
            <a:off x="609600" y="1371600"/>
            <a:ext cx="8001000" cy="4495800"/>
          </a:xfrm>
        </p:spPr>
        <p:txBody>
          <a:bodyPr>
            <a:normAutofit/>
          </a:bodyPr>
          <a:lstStyle/>
          <a:p>
            <a:r>
              <a:rPr lang="en-US" dirty="0">
                <a:solidFill>
                  <a:schemeClr val="tx1"/>
                </a:solidFill>
              </a:rPr>
              <a:t>	</a:t>
            </a:r>
          </a:p>
        </p:txBody>
      </p:sp>
      <p:pic>
        <p:nvPicPr>
          <p:cNvPr id="4" name="Picture 0" descr="WhatsApp Image 2021-05-14 at 12.00.26 PM.jpeg">
            <a:extLst>
              <a:ext uri="{FF2B5EF4-FFF2-40B4-BE49-F238E27FC236}">
                <a16:creationId xmlns="" xmlns:a16="http://schemas.microsoft.com/office/drawing/2014/main" id="{521F4BD7-C514-4133-8222-DE516BD59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11430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1000" y="1295400"/>
            <a:ext cx="8382000" cy="1938992"/>
          </a:xfrm>
          <a:prstGeom prst="rect">
            <a:avLst/>
          </a:prstGeom>
        </p:spPr>
        <p:txBody>
          <a:bodyPr wrap="square">
            <a:spAutoFit/>
          </a:bodyPr>
          <a:lstStyle/>
          <a:p>
            <a:r>
              <a:rPr lang="en-US" sz="2400" dirty="0">
                <a:latin typeface="Times New Roman" pitchFamily="18" charset="0"/>
                <a:cs typeface="Times New Roman" pitchFamily="18" charset="0"/>
              </a:rPr>
              <a:t>Binary trees are easy to implement because they have a small, fixed number of child links</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Because of this characteristic, binary trees are the most common types of trees and form the basis of many important data structures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7030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2687</Words>
  <Application>Microsoft Office PowerPoint</Application>
  <PresentationFormat>On-screen Show (4:3)</PresentationFormat>
  <Paragraphs>359</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Chapter –IV Trees</vt:lpstr>
      <vt:lpstr>Contents </vt:lpstr>
      <vt:lpstr>Introduction</vt:lpstr>
      <vt:lpstr> Introduction </vt:lpstr>
      <vt:lpstr> Introduction </vt:lpstr>
      <vt:lpstr> Introduction </vt:lpstr>
      <vt:lpstr> Introduction </vt:lpstr>
      <vt:lpstr>BINARY TREE: </vt:lpstr>
      <vt:lpstr> BINARY TREE: </vt:lpstr>
      <vt:lpstr> Tree Terminology: </vt:lpstr>
      <vt:lpstr> Tree Terminology:</vt:lpstr>
      <vt:lpstr> Tree Terminology:</vt:lpstr>
      <vt:lpstr> Tree Terminology:</vt:lpstr>
      <vt:lpstr> Tree Terminology:</vt:lpstr>
      <vt:lpstr> Types of Binary Tree</vt:lpstr>
      <vt:lpstr> Types of Binary Tree</vt:lpstr>
      <vt:lpstr> Types of Binary Tree</vt:lpstr>
      <vt:lpstr> Types of Binary Tree</vt:lpstr>
      <vt:lpstr> Types of Binary Tree</vt:lpstr>
      <vt:lpstr> Internal and external nodes:  </vt:lpstr>
      <vt:lpstr> Internal and external nodes: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–IV Trees</dc:title>
  <dc:creator>ASUS</dc:creator>
  <cp:lastModifiedBy>ASUS</cp:lastModifiedBy>
  <cp:revision>26</cp:revision>
  <dcterms:created xsi:type="dcterms:W3CDTF">2021-11-11T05:46:33Z</dcterms:created>
  <dcterms:modified xsi:type="dcterms:W3CDTF">2021-11-15T09:48:25Z</dcterms:modified>
</cp:coreProperties>
</file>