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788A6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788A6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788A6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788A6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788A6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61620" y="194310"/>
            <a:ext cx="8613140" cy="6559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6094" y="1634490"/>
            <a:ext cx="8131810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4530" y="3195320"/>
            <a:ext cx="532765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7240" y="6367097"/>
            <a:ext cx="238759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788A6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98450"/>
            <a:ext cx="8242300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03090" y="1596390"/>
            <a:ext cx="4163060" cy="43675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1150" marR="84455" indent="-273050">
              <a:lnSpc>
                <a:spcPts val="2590"/>
              </a:lnSpc>
              <a:spcBef>
                <a:spcPts val="425"/>
              </a:spcBef>
            </a:pPr>
            <a:r>
              <a:rPr sz="2850" spc="52" baseline="11695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400" spc="35" dirty="0">
                <a:latin typeface="Verdana"/>
                <a:cs typeface="Verdana"/>
              </a:rPr>
              <a:t>Intel </a:t>
            </a:r>
            <a:r>
              <a:rPr sz="2400" spc="-5" dirty="0">
                <a:latin typeface="Verdana"/>
                <a:cs typeface="Verdana"/>
              </a:rPr>
              <a:t>8086 </a:t>
            </a:r>
            <a:r>
              <a:rPr sz="2400" spc="-10" dirty="0">
                <a:latin typeface="Verdana"/>
                <a:cs typeface="Verdana"/>
              </a:rPr>
              <a:t>was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launched  in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1978.</a:t>
            </a:r>
            <a:endParaRPr sz="2400">
              <a:latin typeface="Verdana"/>
              <a:cs typeface="Verdana"/>
            </a:endParaRPr>
          </a:p>
          <a:p>
            <a:pPr marL="311150" marR="572135" indent="-273050">
              <a:lnSpc>
                <a:spcPts val="2590"/>
              </a:lnSpc>
              <a:spcBef>
                <a:spcPts val="1800"/>
              </a:spcBef>
            </a:pPr>
            <a:r>
              <a:rPr sz="2850" spc="112" baseline="11695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400" spc="75" dirty="0">
                <a:latin typeface="Verdana"/>
                <a:cs typeface="Verdana"/>
              </a:rPr>
              <a:t>It </a:t>
            </a:r>
            <a:r>
              <a:rPr sz="2400" spc="-10" dirty="0">
                <a:latin typeface="Verdana"/>
                <a:cs typeface="Verdana"/>
              </a:rPr>
              <a:t>was </a:t>
            </a:r>
            <a:r>
              <a:rPr sz="2400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first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16-bit  </a:t>
            </a:r>
            <a:r>
              <a:rPr sz="2400" spc="-30" dirty="0">
                <a:latin typeface="Verdana"/>
                <a:cs typeface="Verdana"/>
              </a:rPr>
              <a:t>microprocessor.</a:t>
            </a:r>
            <a:endParaRPr sz="2400">
              <a:latin typeface="Verdana"/>
              <a:cs typeface="Verdana"/>
            </a:endParaRPr>
          </a:p>
          <a:p>
            <a:pPr marL="311150" marR="30480" indent="-273050">
              <a:lnSpc>
                <a:spcPts val="2590"/>
              </a:lnSpc>
              <a:spcBef>
                <a:spcPts val="1810"/>
              </a:spcBef>
            </a:pPr>
            <a:r>
              <a:rPr sz="2850" spc="30" baseline="11695" dirty="0">
                <a:solidFill>
                  <a:srgbClr val="DFB501"/>
                </a:solidFill>
                <a:latin typeface="UnDotum"/>
                <a:cs typeface="UnDotum"/>
              </a:rPr>
              <a:t> </a:t>
            </a:r>
            <a:r>
              <a:rPr sz="2400" spc="-5" dirty="0">
                <a:latin typeface="Verdana"/>
                <a:cs typeface="Verdana"/>
              </a:rPr>
              <a:t>This </a:t>
            </a:r>
            <a:r>
              <a:rPr sz="2400" spc="-10" dirty="0">
                <a:latin typeface="Verdana"/>
                <a:cs typeface="Verdana"/>
              </a:rPr>
              <a:t>microprocessor </a:t>
            </a:r>
            <a:r>
              <a:rPr sz="2400" spc="-5" dirty="0">
                <a:latin typeface="Verdana"/>
                <a:cs typeface="Verdana"/>
              </a:rPr>
              <a:t>had  major </a:t>
            </a:r>
            <a:r>
              <a:rPr sz="2400" spc="-10" dirty="0">
                <a:latin typeface="Verdana"/>
                <a:cs typeface="Verdana"/>
              </a:rPr>
              <a:t>improvement </a:t>
            </a:r>
            <a:r>
              <a:rPr sz="2400" spc="-20" dirty="0">
                <a:latin typeface="Verdana"/>
                <a:cs typeface="Verdana"/>
              </a:rPr>
              <a:t>over  </a:t>
            </a:r>
            <a:r>
              <a:rPr sz="2400" spc="-5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execution </a:t>
            </a:r>
            <a:r>
              <a:rPr sz="2400" spc="-5" dirty="0">
                <a:latin typeface="Verdana"/>
                <a:cs typeface="Verdana"/>
              </a:rPr>
              <a:t>speed </a:t>
            </a:r>
            <a:r>
              <a:rPr sz="2400" dirty="0">
                <a:latin typeface="Verdana"/>
                <a:cs typeface="Verdana"/>
              </a:rPr>
              <a:t>of  </a:t>
            </a:r>
            <a:r>
              <a:rPr sz="2400" spc="-5" dirty="0">
                <a:latin typeface="Verdana"/>
                <a:cs typeface="Verdana"/>
              </a:rPr>
              <a:t>8085.</a:t>
            </a:r>
            <a:endParaRPr sz="2400">
              <a:latin typeface="Verdana"/>
              <a:cs typeface="Verdana"/>
            </a:endParaRPr>
          </a:p>
          <a:p>
            <a:pPr marL="311150" marR="260350" indent="-273050">
              <a:lnSpc>
                <a:spcPts val="2590"/>
              </a:lnSpc>
              <a:spcBef>
                <a:spcPts val="1800"/>
              </a:spcBef>
            </a:pPr>
            <a:r>
              <a:rPr sz="2850" spc="112" baseline="11695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400" spc="75" dirty="0">
                <a:latin typeface="Verdana"/>
                <a:cs typeface="Verdana"/>
              </a:rPr>
              <a:t>It </a:t>
            </a:r>
            <a:r>
              <a:rPr sz="2400" spc="-5" dirty="0">
                <a:latin typeface="Verdana"/>
                <a:cs typeface="Verdana"/>
              </a:rPr>
              <a:t>is </a:t>
            </a:r>
            <a:r>
              <a:rPr sz="2400" spc="-15" dirty="0">
                <a:latin typeface="Verdana"/>
                <a:cs typeface="Verdana"/>
              </a:rPr>
              <a:t>available </a:t>
            </a:r>
            <a:r>
              <a:rPr sz="2400" spc="-5" dirty="0">
                <a:latin typeface="Verdana"/>
                <a:cs typeface="Verdana"/>
              </a:rPr>
              <a:t>as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40-pin  </a:t>
            </a:r>
            <a:r>
              <a:rPr sz="2400" spc="-10" dirty="0">
                <a:latin typeface="Verdana"/>
                <a:cs typeface="Verdana"/>
              </a:rPr>
              <a:t>Dual-Inline-Package  (DIP).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30" y="2491739"/>
            <a:ext cx="3592829" cy="2160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969" y="1445260"/>
            <a:ext cx="5105400" cy="443230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9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system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reset.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active high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  <a:p>
            <a:pPr marL="310515" marR="30480" indent="-273050">
              <a:lnSpc>
                <a:spcPct val="91000"/>
              </a:lnSpc>
              <a:spcBef>
                <a:spcPts val="1800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When high,  microprocessor enters into  </a:t>
            </a:r>
            <a:r>
              <a:rPr sz="2800" spc="-5" dirty="0">
                <a:latin typeface="Verdana"/>
                <a:cs typeface="Verdana"/>
              </a:rPr>
              <a:t>reset state and </a:t>
            </a:r>
            <a:r>
              <a:rPr sz="2800" spc="-10" dirty="0">
                <a:latin typeface="Verdana"/>
                <a:cs typeface="Verdana"/>
              </a:rPr>
              <a:t>terminates 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spc="-10" dirty="0">
                <a:latin typeface="Verdana"/>
                <a:cs typeface="Verdana"/>
              </a:rPr>
              <a:t>current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activity.</a:t>
            </a:r>
            <a:endParaRPr sz="2800">
              <a:latin typeface="Verdana"/>
              <a:cs typeface="Verdana"/>
            </a:endParaRPr>
          </a:p>
          <a:p>
            <a:pPr marL="310515" marR="277495" indent="-273050">
              <a:lnSpc>
                <a:spcPts val="3060"/>
              </a:lnSpc>
              <a:spcBef>
                <a:spcPts val="1845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must </a:t>
            </a:r>
            <a:r>
              <a:rPr sz="2800" spc="-5" dirty="0">
                <a:latin typeface="Verdana"/>
                <a:cs typeface="Verdana"/>
              </a:rPr>
              <a:t>be </a:t>
            </a:r>
            <a:r>
              <a:rPr sz="2800" spc="-10" dirty="0">
                <a:latin typeface="Verdana"/>
                <a:cs typeface="Verdana"/>
              </a:rPr>
              <a:t>active </a:t>
            </a:r>
            <a:r>
              <a:rPr sz="2800" spc="-5" dirty="0">
                <a:latin typeface="Verdana"/>
                <a:cs typeface="Verdana"/>
              </a:rPr>
              <a:t>for at  </a:t>
            </a:r>
            <a:r>
              <a:rPr sz="2800" spc="-10" dirty="0">
                <a:latin typeface="Verdana"/>
                <a:cs typeface="Verdana"/>
              </a:rPr>
              <a:t>least four clock </a:t>
            </a:r>
            <a:r>
              <a:rPr sz="2800" spc="-15" dirty="0">
                <a:latin typeface="Verdana"/>
                <a:cs typeface="Verdana"/>
              </a:rPr>
              <a:t>cycles </a:t>
            </a:r>
            <a:r>
              <a:rPr sz="2800" dirty="0">
                <a:latin typeface="Verdana"/>
                <a:cs typeface="Verdana"/>
              </a:rPr>
              <a:t>to  </a:t>
            </a:r>
            <a:r>
              <a:rPr sz="2800" spc="-5" dirty="0">
                <a:latin typeface="Verdana"/>
                <a:cs typeface="Verdana"/>
              </a:rPr>
              <a:t>reset the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microprocessor.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2179" y="1557019"/>
            <a:ext cx="2736850" cy="4477385"/>
            <a:chOff x="6012179" y="1557019"/>
            <a:chExt cx="2736850" cy="4477385"/>
          </a:xfrm>
        </p:grpSpPr>
        <p:sp>
          <p:nvSpPr>
            <p:cNvPr id="5" name="object 5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50" y="5660390"/>
              <a:ext cx="576580" cy="360680"/>
            </a:xfrm>
            <a:custGeom>
              <a:avLst/>
              <a:gdLst/>
              <a:ahLst/>
              <a:cxnLst/>
              <a:rect l="l" t="t" r="r" b="b"/>
              <a:pathLst>
                <a:path w="576579" h="360679">
                  <a:moveTo>
                    <a:pt x="288290" y="360680"/>
                  </a:moveTo>
                  <a:lnTo>
                    <a:pt x="0" y="360680"/>
                  </a:lnTo>
                  <a:lnTo>
                    <a:pt x="0" y="0"/>
                  </a:lnTo>
                  <a:lnTo>
                    <a:pt x="576579" y="0"/>
                  </a:lnTo>
                  <a:lnTo>
                    <a:pt x="576579" y="360680"/>
                  </a:lnTo>
                  <a:lnTo>
                    <a:pt x="288290" y="36068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969" y="1633220"/>
            <a:ext cx="4770120" cy="218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interrupt request  signal.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active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high.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15" dirty="0">
                <a:latin typeface="Verdana"/>
                <a:cs typeface="Verdana"/>
              </a:rPr>
              <a:t>level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triggered.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5" name="object 5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8079" y="5228590"/>
              <a:ext cx="431800" cy="360680"/>
            </a:xfrm>
            <a:custGeom>
              <a:avLst/>
              <a:gdLst/>
              <a:ahLst/>
              <a:cxnLst/>
              <a:rect l="l" t="t" r="r" b="b"/>
              <a:pathLst>
                <a:path w="431800" h="360679">
                  <a:moveTo>
                    <a:pt x="215900" y="360680"/>
                  </a:moveTo>
                  <a:lnTo>
                    <a:pt x="0" y="36068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360680"/>
                  </a:lnTo>
                  <a:lnTo>
                    <a:pt x="215900" y="36068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969" y="1634490"/>
            <a:ext cx="4356735" cy="26339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0515" marR="347980" indent="-273050">
              <a:lnSpc>
                <a:spcPct val="101200"/>
              </a:lnSpc>
              <a:spcBef>
                <a:spcPts val="6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non-maskable  interrupt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83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active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high.</a:t>
            </a:r>
            <a:endParaRPr sz="2800">
              <a:latin typeface="Verdana"/>
              <a:cs typeface="Verdana"/>
            </a:endParaRPr>
          </a:p>
          <a:p>
            <a:pPr marL="310515" marR="30480" indent="-273050">
              <a:lnSpc>
                <a:spcPct val="100899"/>
              </a:lnSpc>
              <a:spcBef>
                <a:spcPts val="181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edge triggered  interrupt.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5" name="object 5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8079" y="5012690"/>
              <a:ext cx="431800" cy="360680"/>
            </a:xfrm>
            <a:custGeom>
              <a:avLst/>
              <a:gdLst/>
              <a:ahLst/>
              <a:cxnLst/>
              <a:rect l="l" t="t" r="r" b="b"/>
              <a:pathLst>
                <a:path w="431800" h="360679">
                  <a:moveTo>
                    <a:pt x="215900" y="360680"/>
                  </a:moveTo>
                  <a:lnTo>
                    <a:pt x="0" y="36068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360680"/>
                  </a:lnTo>
                  <a:lnTo>
                    <a:pt x="215900" y="36068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15570"/>
            <a:ext cx="8242300" cy="1341120"/>
            <a:chOff x="450850" y="115570"/>
            <a:chExt cx="8242300" cy="1341120"/>
          </a:xfrm>
        </p:grpSpPr>
        <p:sp>
          <p:nvSpPr>
            <p:cNvPr id="3" name="object 3"/>
            <p:cNvSpPr/>
            <p:nvPr/>
          </p:nvSpPr>
          <p:spPr>
            <a:xfrm>
              <a:off x="450850" y="115570"/>
              <a:ext cx="8242300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79520" y="405129"/>
              <a:ext cx="1584960" cy="0"/>
            </a:xfrm>
            <a:custGeom>
              <a:avLst/>
              <a:gdLst/>
              <a:ahLst/>
              <a:cxnLst/>
              <a:rect l="l" t="t" r="r" b="b"/>
              <a:pathLst>
                <a:path w="1584960">
                  <a:moveTo>
                    <a:pt x="0" y="0"/>
                  </a:moveTo>
                  <a:lnTo>
                    <a:pt x="1584959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6269" y="1634490"/>
            <a:ext cx="5171440" cy="43599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23215" marR="1185545" indent="-273050">
              <a:lnSpc>
                <a:spcPct val="101000"/>
              </a:lnSpc>
              <a:spcBef>
                <a:spcPts val="65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used </a:t>
            </a:r>
            <a:r>
              <a:rPr sz="2800" spc="-5" dirty="0">
                <a:latin typeface="Verdana"/>
                <a:cs typeface="Verdana"/>
              </a:rPr>
              <a:t>to test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  </a:t>
            </a:r>
            <a:r>
              <a:rPr sz="2800" spc="-10" dirty="0">
                <a:latin typeface="Verdana"/>
                <a:cs typeface="Verdana"/>
              </a:rPr>
              <a:t>status </a:t>
            </a:r>
            <a:r>
              <a:rPr sz="2800" spc="-5" dirty="0">
                <a:latin typeface="Verdana"/>
                <a:cs typeface="Verdana"/>
              </a:rPr>
              <a:t>of math </a:t>
            </a:r>
            <a:r>
              <a:rPr sz="2800" spc="-10" dirty="0">
                <a:latin typeface="Verdana"/>
                <a:cs typeface="Verdana"/>
              </a:rPr>
              <a:t>co-  processor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8087.</a:t>
            </a:r>
            <a:endParaRPr sz="2800">
              <a:latin typeface="Verdana"/>
              <a:cs typeface="Verdana"/>
            </a:endParaRPr>
          </a:p>
          <a:p>
            <a:pPr marL="323215" marR="521970" indent="-273050">
              <a:lnSpc>
                <a:spcPct val="101000"/>
              </a:lnSpc>
              <a:spcBef>
                <a:spcPts val="180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BUSY </a:t>
            </a:r>
            <a:r>
              <a:rPr sz="2800" spc="-10" dirty="0">
                <a:latin typeface="Verdana"/>
                <a:cs typeface="Verdana"/>
              </a:rPr>
              <a:t>pin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8087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is  connected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this pin </a:t>
            </a:r>
            <a:r>
              <a:rPr sz="2800" spc="-5" dirty="0">
                <a:latin typeface="Verdana"/>
                <a:cs typeface="Verdana"/>
              </a:rPr>
              <a:t>of  </a:t>
            </a:r>
            <a:r>
              <a:rPr sz="2800" spc="-10" dirty="0">
                <a:latin typeface="Verdana"/>
                <a:cs typeface="Verdana"/>
              </a:rPr>
              <a:t>8086.</a:t>
            </a:r>
            <a:endParaRPr sz="2800">
              <a:latin typeface="Verdana"/>
              <a:cs typeface="Verdana"/>
            </a:endParaRPr>
          </a:p>
          <a:p>
            <a:pPr marL="323215" marR="43180" indent="-273050">
              <a:lnSpc>
                <a:spcPct val="101200"/>
              </a:lnSpc>
              <a:spcBef>
                <a:spcPts val="1789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If </a:t>
            </a:r>
            <a:r>
              <a:rPr sz="2800" spc="-35" dirty="0">
                <a:latin typeface="Verdana"/>
                <a:cs typeface="Verdana"/>
              </a:rPr>
              <a:t>low, </a:t>
            </a:r>
            <a:r>
              <a:rPr sz="2800" spc="-15" dirty="0">
                <a:latin typeface="Verdana"/>
                <a:cs typeface="Verdana"/>
              </a:rPr>
              <a:t>execution </a:t>
            </a:r>
            <a:r>
              <a:rPr sz="2800" spc="-10" dirty="0">
                <a:latin typeface="Verdana"/>
                <a:cs typeface="Verdana"/>
              </a:rPr>
              <a:t>continues  else microprocessor </a:t>
            </a:r>
            <a:r>
              <a:rPr sz="2800" spc="-5" dirty="0">
                <a:latin typeface="Verdana"/>
                <a:cs typeface="Verdana"/>
              </a:rPr>
              <a:t>is in  </a:t>
            </a:r>
            <a:r>
              <a:rPr sz="2800" spc="-15" dirty="0">
                <a:latin typeface="Verdana"/>
                <a:cs typeface="Verdana"/>
              </a:rPr>
              <a:t>wait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state.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7" name="object 7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50" y="5156199"/>
              <a:ext cx="431800" cy="360680"/>
            </a:xfrm>
            <a:custGeom>
              <a:avLst/>
              <a:gdLst/>
              <a:ahLst/>
              <a:cxnLst/>
              <a:rect l="l" t="t" r="r" b="b"/>
              <a:pathLst>
                <a:path w="431800" h="360679">
                  <a:moveTo>
                    <a:pt x="215900" y="360680"/>
                  </a:moveTo>
                  <a:lnTo>
                    <a:pt x="0" y="36068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360680"/>
                  </a:lnTo>
                  <a:lnTo>
                    <a:pt x="215900" y="36068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764029" y="3141979"/>
            <a:ext cx="900430" cy="0"/>
          </a:xfrm>
          <a:custGeom>
            <a:avLst/>
            <a:gdLst/>
            <a:ahLst/>
            <a:cxnLst/>
            <a:rect l="l" t="t" r="r" b="b"/>
            <a:pathLst>
              <a:path w="900430">
                <a:moveTo>
                  <a:pt x="0" y="0"/>
                </a:moveTo>
                <a:lnTo>
                  <a:pt x="90043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969" y="1634490"/>
            <a:ext cx="5156835" cy="39281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0515" marR="426084" indent="-273050">
              <a:lnSpc>
                <a:spcPct val="101000"/>
              </a:lnSpc>
              <a:spcBef>
                <a:spcPts val="6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This clock input </a:t>
            </a:r>
            <a:r>
              <a:rPr sz="2800" spc="-15" dirty="0">
                <a:latin typeface="Verdana"/>
                <a:cs typeface="Verdana"/>
              </a:rPr>
              <a:t>provides  </a:t>
            </a:r>
            <a:r>
              <a:rPr sz="2800" spc="-5" dirty="0">
                <a:latin typeface="Verdana"/>
                <a:cs typeface="Verdana"/>
              </a:rPr>
              <a:t>the </a:t>
            </a:r>
            <a:r>
              <a:rPr sz="2800" spc="-10" dirty="0">
                <a:latin typeface="Verdana"/>
                <a:cs typeface="Verdana"/>
              </a:rPr>
              <a:t>basic timing </a:t>
            </a:r>
            <a:r>
              <a:rPr sz="2800" spc="-5" dirty="0">
                <a:latin typeface="Verdana"/>
                <a:cs typeface="Verdana"/>
              </a:rPr>
              <a:t>for  </a:t>
            </a:r>
            <a:r>
              <a:rPr sz="2800" spc="-10" dirty="0">
                <a:latin typeface="Verdana"/>
                <a:cs typeface="Verdana"/>
              </a:rPr>
              <a:t>processor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operation.</a:t>
            </a:r>
            <a:endParaRPr sz="2800">
              <a:latin typeface="Verdana"/>
              <a:cs typeface="Verdana"/>
            </a:endParaRPr>
          </a:p>
          <a:p>
            <a:pPr marL="310515" marR="30480" indent="-273050">
              <a:lnSpc>
                <a:spcPct val="100899"/>
              </a:lnSpc>
              <a:spcBef>
                <a:spcPts val="181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symmetric square  </a:t>
            </a:r>
            <a:r>
              <a:rPr sz="2800" spc="-20" dirty="0">
                <a:latin typeface="Verdana"/>
                <a:cs typeface="Verdana"/>
              </a:rPr>
              <a:t>wave </a:t>
            </a:r>
            <a:r>
              <a:rPr sz="2800" spc="-5" dirty="0">
                <a:latin typeface="Verdana"/>
                <a:cs typeface="Verdana"/>
              </a:rPr>
              <a:t>with </a:t>
            </a:r>
            <a:r>
              <a:rPr sz="2800" spc="-10" dirty="0">
                <a:latin typeface="Verdana"/>
                <a:cs typeface="Verdana"/>
              </a:rPr>
              <a:t>33% duty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cycle.</a:t>
            </a:r>
            <a:endParaRPr sz="2800">
              <a:latin typeface="Verdana"/>
              <a:cs typeface="Verdana"/>
            </a:endParaRPr>
          </a:p>
          <a:p>
            <a:pPr marL="310515" marR="215900" indent="-273050">
              <a:lnSpc>
                <a:spcPct val="101000"/>
              </a:lnSpc>
              <a:spcBef>
                <a:spcPts val="180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15" dirty="0">
                <a:latin typeface="Verdana"/>
                <a:cs typeface="Verdana"/>
              </a:rPr>
              <a:t>range </a:t>
            </a:r>
            <a:r>
              <a:rPr sz="2800" spc="-5" dirty="0">
                <a:latin typeface="Verdana"/>
                <a:cs typeface="Verdana"/>
              </a:rPr>
              <a:t>of </a:t>
            </a:r>
            <a:r>
              <a:rPr sz="2800" spc="-10" dirty="0">
                <a:latin typeface="Verdana"/>
                <a:cs typeface="Verdana"/>
              </a:rPr>
              <a:t>frequency </a:t>
            </a:r>
            <a:r>
              <a:rPr sz="2800" spc="-5" dirty="0">
                <a:latin typeface="Verdana"/>
                <a:cs typeface="Verdana"/>
              </a:rPr>
              <a:t>of  </a:t>
            </a:r>
            <a:r>
              <a:rPr sz="2800" spc="-10" dirty="0">
                <a:latin typeface="Verdana"/>
                <a:cs typeface="Verdana"/>
              </a:rPr>
              <a:t>different </a:t>
            </a:r>
            <a:r>
              <a:rPr sz="2800" spc="-15" dirty="0">
                <a:latin typeface="Verdana"/>
                <a:cs typeface="Verdana"/>
              </a:rPr>
              <a:t>versions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dirty="0">
                <a:latin typeface="Verdana"/>
                <a:cs typeface="Verdana"/>
              </a:rPr>
              <a:t>5  </a:t>
            </a:r>
            <a:r>
              <a:rPr sz="2800" spc="-10" dirty="0">
                <a:latin typeface="Verdana"/>
                <a:cs typeface="Verdana"/>
              </a:rPr>
              <a:t>MHz, </a:t>
            </a:r>
            <a:r>
              <a:rPr sz="2800" dirty="0">
                <a:latin typeface="Verdana"/>
                <a:cs typeface="Verdana"/>
              </a:rPr>
              <a:t>8 </a:t>
            </a:r>
            <a:r>
              <a:rPr sz="2800" spc="-10" dirty="0">
                <a:latin typeface="Verdana"/>
                <a:cs typeface="Verdana"/>
              </a:rPr>
              <a:t>MHz </a:t>
            </a:r>
            <a:r>
              <a:rPr sz="2800" spc="-5" dirty="0">
                <a:latin typeface="Verdana"/>
                <a:cs typeface="Verdana"/>
              </a:rPr>
              <a:t>and </a:t>
            </a:r>
            <a:r>
              <a:rPr sz="2800" spc="-10" dirty="0">
                <a:latin typeface="Verdana"/>
                <a:cs typeface="Verdana"/>
              </a:rPr>
              <a:t>10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MHz.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5" name="object 5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00469" y="5444490"/>
              <a:ext cx="431800" cy="360680"/>
            </a:xfrm>
            <a:custGeom>
              <a:avLst/>
              <a:gdLst/>
              <a:ahLst/>
              <a:cxnLst/>
              <a:rect l="l" t="t" r="r" b="b"/>
              <a:pathLst>
                <a:path w="431800" h="360679">
                  <a:moveTo>
                    <a:pt x="215900" y="360680"/>
                  </a:moveTo>
                  <a:lnTo>
                    <a:pt x="0" y="36068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360680"/>
                  </a:lnTo>
                  <a:lnTo>
                    <a:pt x="215900" y="36068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969" y="1634490"/>
            <a:ext cx="4954905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75" spc="-359" baseline="4938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240" dirty="0">
                <a:latin typeface="Verdana"/>
                <a:cs typeface="Verdana"/>
              </a:rPr>
              <a:t>V</a:t>
            </a:r>
            <a:r>
              <a:rPr sz="2400" spc="-359" baseline="-24305" dirty="0">
                <a:latin typeface="Verdana"/>
                <a:cs typeface="Verdana"/>
              </a:rPr>
              <a:t>CC </a:t>
            </a:r>
            <a:r>
              <a:rPr sz="2800" spc="-10" dirty="0">
                <a:latin typeface="Verdana"/>
                <a:cs typeface="Verdana"/>
              </a:rPr>
              <a:t>is power supply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  <a:p>
            <a:pPr marL="310515" marR="1213485" indent="-273050">
              <a:lnSpc>
                <a:spcPct val="100899"/>
              </a:lnSpc>
              <a:spcBef>
                <a:spcPts val="226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+5V DC is</a:t>
            </a:r>
            <a:r>
              <a:rPr sz="2800" spc="-11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supplied  through this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pin.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3375" spc="-359" baseline="4938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240" dirty="0">
                <a:latin typeface="Verdana"/>
                <a:cs typeface="Verdana"/>
              </a:rPr>
              <a:t>V</a:t>
            </a:r>
            <a:r>
              <a:rPr sz="2400" spc="-359" baseline="-24305" dirty="0">
                <a:latin typeface="Verdana"/>
                <a:cs typeface="Verdana"/>
              </a:rPr>
              <a:t>SS </a:t>
            </a:r>
            <a:r>
              <a:rPr sz="2800" spc="-5" dirty="0">
                <a:latin typeface="Verdana"/>
                <a:cs typeface="Verdana"/>
              </a:rPr>
              <a:t>is </a:t>
            </a:r>
            <a:r>
              <a:rPr sz="2800" spc="-15" dirty="0">
                <a:latin typeface="Verdana"/>
                <a:cs typeface="Verdana"/>
              </a:rPr>
              <a:t>ground</a:t>
            </a:r>
            <a:r>
              <a:rPr sz="2800" spc="-10" dirty="0">
                <a:latin typeface="Verdana"/>
                <a:cs typeface="Verdana"/>
              </a:rPr>
              <a:t> signal.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27030" y="1544260"/>
            <a:ext cx="2822575" cy="4490085"/>
            <a:chOff x="5927030" y="1544260"/>
            <a:chExt cx="2822575" cy="4490085"/>
          </a:xfrm>
        </p:grpSpPr>
        <p:sp>
          <p:nvSpPr>
            <p:cNvPr id="5" name="object 5"/>
            <p:cNvSpPr/>
            <p:nvPr/>
          </p:nvSpPr>
          <p:spPr>
            <a:xfrm>
              <a:off x="6012179" y="1557020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9789" y="1557020"/>
              <a:ext cx="2522220" cy="4464050"/>
            </a:xfrm>
            <a:custGeom>
              <a:avLst/>
              <a:gdLst/>
              <a:ahLst/>
              <a:cxnLst/>
              <a:rect l="l" t="t" r="r" b="b"/>
              <a:pathLst>
                <a:path w="2522220" h="4464050">
                  <a:moveTo>
                    <a:pt x="360680" y="4464050"/>
                  </a:moveTo>
                  <a:lnTo>
                    <a:pt x="0" y="4464050"/>
                  </a:lnTo>
                  <a:lnTo>
                    <a:pt x="0" y="4103369"/>
                  </a:lnTo>
                  <a:lnTo>
                    <a:pt x="721360" y="4103369"/>
                  </a:lnTo>
                  <a:lnTo>
                    <a:pt x="721360" y="4464050"/>
                  </a:lnTo>
                  <a:lnTo>
                    <a:pt x="360680" y="4464050"/>
                  </a:lnTo>
                  <a:close/>
                </a:path>
                <a:path w="2522220" h="4464050">
                  <a:moveTo>
                    <a:pt x="2161540" y="360679"/>
                  </a:moveTo>
                  <a:lnTo>
                    <a:pt x="1800860" y="360679"/>
                  </a:lnTo>
                  <a:lnTo>
                    <a:pt x="1800860" y="0"/>
                  </a:lnTo>
                  <a:lnTo>
                    <a:pt x="2522219" y="0"/>
                  </a:lnTo>
                  <a:lnTo>
                    <a:pt x="2522219" y="360679"/>
                  </a:lnTo>
                  <a:lnTo>
                    <a:pt x="2161540" y="360679"/>
                  </a:lnTo>
                  <a:close/>
                </a:path>
                <a:path w="2522220" h="4464050">
                  <a:moveTo>
                    <a:pt x="360680" y="360679"/>
                  </a:moveTo>
                  <a:lnTo>
                    <a:pt x="0" y="360679"/>
                  </a:lnTo>
                  <a:lnTo>
                    <a:pt x="0" y="0"/>
                  </a:lnTo>
                  <a:lnTo>
                    <a:pt x="721360" y="0"/>
                  </a:lnTo>
                  <a:lnTo>
                    <a:pt x="721360" y="360679"/>
                  </a:lnTo>
                  <a:lnTo>
                    <a:pt x="360680" y="360679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15570"/>
            <a:ext cx="8242300" cy="1341120"/>
            <a:chOff x="450850" y="115570"/>
            <a:chExt cx="8242300" cy="1341120"/>
          </a:xfrm>
        </p:grpSpPr>
        <p:sp>
          <p:nvSpPr>
            <p:cNvPr id="3" name="object 3"/>
            <p:cNvSpPr/>
            <p:nvPr/>
          </p:nvSpPr>
          <p:spPr>
            <a:xfrm>
              <a:off x="450850" y="115570"/>
              <a:ext cx="8242300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9020" y="405129"/>
              <a:ext cx="864869" cy="0"/>
            </a:xfrm>
            <a:custGeom>
              <a:avLst/>
              <a:gdLst/>
              <a:ahLst/>
              <a:cxnLst/>
              <a:rect l="l" t="t" r="r" b="b"/>
              <a:pathLst>
                <a:path w="864870">
                  <a:moveTo>
                    <a:pt x="0" y="0"/>
                  </a:moveTo>
                  <a:lnTo>
                    <a:pt x="864869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1669" y="1633220"/>
            <a:ext cx="5093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/>
              <a:t>8086 </a:t>
            </a:r>
            <a:r>
              <a:rPr sz="2800" spc="-5" dirty="0"/>
              <a:t>works in two</a:t>
            </a:r>
            <a:r>
              <a:rPr sz="2800" spc="-75" dirty="0"/>
              <a:t> </a:t>
            </a:r>
            <a:r>
              <a:rPr sz="2800" spc="-10" dirty="0"/>
              <a:t>modes:</a:t>
            </a:r>
            <a:endParaRPr sz="28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569" y="2288540"/>
            <a:ext cx="5042535" cy="308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7540" indent="-229235">
              <a:lnSpc>
                <a:spcPct val="100000"/>
              </a:lnSpc>
              <a:spcBef>
                <a:spcPts val="100"/>
              </a:spcBef>
              <a:buClr>
                <a:srgbClr val="C67C00"/>
              </a:buClr>
              <a:buFont typeface="UnDotum"/>
              <a:buChar char=""/>
              <a:tabLst>
                <a:tab pos="637540" algn="l"/>
              </a:tabLst>
            </a:pPr>
            <a:r>
              <a:rPr sz="2200" spc="-5" dirty="0">
                <a:latin typeface="Verdana"/>
                <a:cs typeface="Verdana"/>
              </a:rPr>
              <a:t>Minimum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Mode</a:t>
            </a:r>
            <a:endParaRPr sz="2200">
              <a:latin typeface="Verdana"/>
              <a:cs typeface="Verdana"/>
            </a:endParaRPr>
          </a:p>
          <a:p>
            <a:pPr marL="637540" indent="-229235">
              <a:lnSpc>
                <a:spcPct val="100000"/>
              </a:lnSpc>
              <a:spcBef>
                <a:spcPts val="1800"/>
              </a:spcBef>
              <a:buClr>
                <a:srgbClr val="C67C00"/>
              </a:buClr>
              <a:buFont typeface="UnDotum"/>
              <a:buChar char=""/>
              <a:tabLst>
                <a:tab pos="637540" algn="l"/>
              </a:tabLst>
            </a:pPr>
            <a:r>
              <a:rPr sz="2200" spc="-5" dirty="0">
                <a:latin typeface="Verdana"/>
                <a:cs typeface="Verdana"/>
              </a:rPr>
              <a:t>Maximum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Mode</a:t>
            </a:r>
            <a:endParaRPr sz="2200">
              <a:latin typeface="Verdana"/>
              <a:cs typeface="Verdana"/>
            </a:endParaRPr>
          </a:p>
          <a:p>
            <a:pPr marL="335915" marR="55880" indent="-273050">
              <a:lnSpc>
                <a:spcPct val="100000"/>
              </a:lnSpc>
              <a:spcBef>
                <a:spcPts val="180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If </a:t>
            </a:r>
            <a:r>
              <a:rPr sz="2800" spc="-10" dirty="0">
                <a:latin typeface="Verdana"/>
                <a:cs typeface="Verdana"/>
              </a:rPr>
              <a:t>MN/MX is high, it </a:t>
            </a:r>
            <a:r>
              <a:rPr sz="2800" spc="-5" dirty="0">
                <a:latin typeface="Verdana"/>
                <a:cs typeface="Verdana"/>
              </a:rPr>
              <a:t>works  in </a:t>
            </a:r>
            <a:r>
              <a:rPr sz="2800" spc="-10" dirty="0">
                <a:latin typeface="Verdana"/>
                <a:cs typeface="Verdana"/>
              </a:rPr>
              <a:t>minimum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mode.</a:t>
            </a:r>
            <a:endParaRPr sz="2800">
              <a:latin typeface="Verdana"/>
              <a:cs typeface="Verdana"/>
            </a:endParaRPr>
          </a:p>
          <a:p>
            <a:pPr marL="335915" marR="230504" indent="-273050">
              <a:lnSpc>
                <a:spcPct val="100000"/>
              </a:lnSpc>
              <a:spcBef>
                <a:spcPts val="180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If </a:t>
            </a:r>
            <a:r>
              <a:rPr sz="2800" spc="-10" dirty="0">
                <a:latin typeface="Verdana"/>
                <a:cs typeface="Verdana"/>
              </a:rPr>
              <a:t>MN/MX is </a:t>
            </a:r>
            <a:r>
              <a:rPr sz="2800" spc="-35" dirty="0">
                <a:latin typeface="Verdana"/>
                <a:cs typeface="Verdana"/>
              </a:rPr>
              <a:t>low, </a:t>
            </a:r>
            <a:r>
              <a:rPr sz="2800" spc="-5" dirty="0">
                <a:latin typeface="Verdana"/>
                <a:cs typeface="Verdana"/>
              </a:rPr>
              <a:t>it works  in </a:t>
            </a:r>
            <a:r>
              <a:rPr sz="2800" spc="-10" dirty="0">
                <a:latin typeface="Verdana"/>
                <a:cs typeface="Verdana"/>
              </a:rPr>
              <a:t>maximum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mode.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8" name="object 8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0650" y="3068319"/>
              <a:ext cx="576580" cy="360680"/>
            </a:xfrm>
            <a:custGeom>
              <a:avLst/>
              <a:gdLst/>
              <a:ahLst/>
              <a:cxnLst/>
              <a:rect l="l" t="t" r="r" b="b"/>
              <a:pathLst>
                <a:path w="576579" h="360679">
                  <a:moveTo>
                    <a:pt x="288290" y="360679"/>
                  </a:moveTo>
                  <a:lnTo>
                    <a:pt x="0" y="360679"/>
                  </a:lnTo>
                  <a:lnTo>
                    <a:pt x="0" y="0"/>
                  </a:lnTo>
                  <a:lnTo>
                    <a:pt x="576579" y="0"/>
                  </a:lnTo>
                  <a:lnTo>
                    <a:pt x="576579" y="360679"/>
                  </a:lnTo>
                  <a:lnTo>
                    <a:pt x="288290" y="360679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051050" y="3429000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1050" y="4508500"/>
            <a:ext cx="541020" cy="0"/>
          </a:xfrm>
          <a:custGeom>
            <a:avLst/>
            <a:gdLst/>
            <a:ahLst/>
            <a:cxnLst/>
            <a:rect l="l" t="t" r="r" b="b"/>
            <a:pathLst>
              <a:path w="541019">
                <a:moveTo>
                  <a:pt x="0" y="0"/>
                </a:moveTo>
                <a:lnTo>
                  <a:pt x="54101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15570"/>
            <a:ext cx="8242300" cy="1341120"/>
            <a:chOff x="450850" y="115570"/>
            <a:chExt cx="8242300" cy="1341120"/>
          </a:xfrm>
        </p:grpSpPr>
        <p:sp>
          <p:nvSpPr>
            <p:cNvPr id="3" name="object 3"/>
            <p:cNvSpPr/>
            <p:nvPr/>
          </p:nvSpPr>
          <p:spPr>
            <a:xfrm>
              <a:off x="450850" y="115570"/>
              <a:ext cx="8242300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9020" y="405129"/>
              <a:ext cx="864869" cy="0"/>
            </a:xfrm>
            <a:custGeom>
              <a:avLst/>
              <a:gdLst/>
              <a:ahLst/>
              <a:cxnLst/>
              <a:rect l="l" t="t" r="r" b="b"/>
              <a:pathLst>
                <a:path w="864870">
                  <a:moveTo>
                    <a:pt x="0" y="0"/>
                  </a:moveTo>
                  <a:lnTo>
                    <a:pt x="864869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8969" y="1634490"/>
            <a:ext cx="5195570" cy="39281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0515" marR="589915" indent="-273050">
              <a:lnSpc>
                <a:spcPct val="101200"/>
              </a:lnSpc>
              <a:spcBef>
                <a:spcPts val="60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Pins </a:t>
            </a:r>
            <a:r>
              <a:rPr sz="2800" spc="-5" dirty="0">
                <a:latin typeface="Verdana"/>
                <a:cs typeface="Verdana"/>
              </a:rPr>
              <a:t>24 </a:t>
            </a:r>
            <a:r>
              <a:rPr sz="2800" dirty="0">
                <a:latin typeface="Verdana"/>
                <a:cs typeface="Verdana"/>
              </a:rPr>
              <a:t>to </a:t>
            </a:r>
            <a:r>
              <a:rPr sz="2800" spc="-5" dirty="0">
                <a:latin typeface="Verdana"/>
                <a:cs typeface="Verdana"/>
              </a:rPr>
              <a:t>31 </a:t>
            </a:r>
            <a:r>
              <a:rPr sz="2800" spc="-10" dirty="0">
                <a:latin typeface="Verdana"/>
                <a:cs typeface="Verdana"/>
              </a:rPr>
              <a:t>issue </a:t>
            </a:r>
            <a:r>
              <a:rPr sz="2800" spc="-5" dirty="0">
                <a:latin typeface="Verdana"/>
                <a:cs typeface="Verdana"/>
              </a:rPr>
              <a:t>two  </a:t>
            </a:r>
            <a:r>
              <a:rPr sz="2800" spc="-10" dirty="0">
                <a:latin typeface="Verdana"/>
                <a:cs typeface="Verdana"/>
              </a:rPr>
              <a:t>different </a:t>
            </a:r>
            <a:r>
              <a:rPr sz="2800" spc="-5" dirty="0">
                <a:latin typeface="Verdana"/>
                <a:cs typeface="Verdana"/>
              </a:rPr>
              <a:t>sets of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signals.</a:t>
            </a:r>
            <a:endParaRPr sz="2800">
              <a:latin typeface="Verdana"/>
              <a:cs typeface="Verdana"/>
            </a:endParaRPr>
          </a:p>
          <a:p>
            <a:pPr marL="310515" marR="30480" indent="-273050">
              <a:lnSpc>
                <a:spcPct val="101000"/>
              </a:lnSpc>
              <a:spcBef>
                <a:spcPts val="179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One </a:t>
            </a:r>
            <a:r>
              <a:rPr sz="2800" spc="-5" dirty="0">
                <a:latin typeface="Verdana"/>
                <a:cs typeface="Verdana"/>
              </a:rPr>
              <a:t>set of </a:t>
            </a:r>
            <a:r>
              <a:rPr sz="2800" spc="-10" dirty="0">
                <a:latin typeface="Verdana"/>
                <a:cs typeface="Verdana"/>
              </a:rPr>
              <a:t>signals is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issued  </a:t>
            </a:r>
            <a:r>
              <a:rPr sz="2800" spc="-5" dirty="0">
                <a:latin typeface="Verdana"/>
                <a:cs typeface="Verdana"/>
              </a:rPr>
              <a:t>when CPU </a:t>
            </a:r>
            <a:r>
              <a:rPr sz="2800" spc="-15" dirty="0">
                <a:latin typeface="Verdana"/>
                <a:cs typeface="Verdana"/>
              </a:rPr>
              <a:t>operates </a:t>
            </a:r>
            <a:r>
              <a:rPr sz="2800" spc="-5" dirty="0">
                <a:latin typeface="Verdana"/>
                <a:cs typeface="Verdana"/>
              </a:rPr>
              <a:t>in  </a:t>
            </a:r>
            <a:r>
              <a:rPr sz="2800" spc="-10" dirty="0">
                <a:latin typeface="Verdana"/>
                <a:cs typeface="Verdana"/>
              </a:rPr>
              <a:t>minimum mode.</a:t>
            </a:r>
            <a:endParaRPr sz="2800">
              <a:latin typeface="Verdana"/>
              <a:cs typeface="Verdana"/>
            </a:endParaRPr>
          </a:p>
          <a:p>
            <a:pPr marL="310515" marR="165100" indent="-273050">
              <a:lnSpc>
                <a:spcPct val="101000"/>
              </a:lnSpc>
              <a:spcBef>
                <a:spcPts val="180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Other </a:t>
            </a:r>
            <a:r>
              <a:rPr sz="2800" spc="-5" dirty="0">
                <a:latin typeface="Verdana"/>
                <a:cs typeface="Verdana"/>
              </a:rPr>
              <a:t>set of </a:t>
            </a:r>
            <a:r>
              <a:rPr sz="2800" spc="-10" dirty="0">
                <a:latin typeface="Verdana"/>
                <a:cs typeface="Verdana"/>
              </a:rPr>
              <a:t>signals is  issued </a:t>
            </a:r>
            <a:r>
              <a:rPr sz="2800" spc="-5" dirty="0">
                <a:latin typeface="Verdana"/>
                <a:cs typeface="Verdana"/>
              </a:rPr>
              <a:t>when CPU </a:t>
            </a:r>
            <a:r>
              <a:rPr sz="2800" spc="-15" dirty="0">
                <a:latin typeface="Verdana"/>
                <a:cs typeface="Verdana"/>
              </a:rPr>
              <a:t>operates  </a:t>
            </a:r>
            <a:r>
              <a:rPr sz="2800" spc="-5" dirty="0">
                <a:latin typeface="Verdana"/>
                <a:cs typeface="Verdana"/>
              </a:rPr>
              <a:t>in </a:t>
            </a:r>
            <a:r>
              <a:rPr sz="2800" spc="-10" dirty="0">
                <a:latin typeface="Verdana"/>
                <a:cs typeface="Verdana"/>
              </a:rPr>
              <a:t>maximum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mode.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7" name="object 7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50" y="3068319"/>
              <a:ext cx="576580" cy="360680"/>
            </a:xfrm>
            <a:custGeom>
              <a:avLst/>
              <a:gdLst/>
              <a:ahLst/>
              <a:cxnLst/>
              <a:rect l="l" t="t" r="r" b="b"/>
              <a:pathLst>
                <a:path w="576579" h="360679">
                  <a:moveTo>
                    <a:pt x="288290" y="360679"/>
                  </a:moveTo>
                  <a:lnTo>
                    <a:pt x="0" y="360679"/>
                  </a:lnTo>
                  <a:lnTo>
                    <a:pt x="0" y="0"/>
                  </a:lnTo>
                  <a:lnTo>
                    <a:pt x="576579" y="0"/>
                  </a:lnTo>
                  <a:lnTo>
                    <a:pt x="576579" y="360679"/>
                  </a:lnTo>
                  <a:lnTo>
                    <a:pt x="288290" y="360679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804670"/>
            <a:ext cx="8314690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15570"/>
            <a:ext cx="8242300" cy="1341120"/>
            <a:chOff x="450850" y="115570"/>
            <a:chExt cx="8242300" cy="1341120"/>
          </a:xfrm>
        </p:grpSpPr>
        <p:sp>
          <p:nvSpPr>
            <p:cNvPr id="3" name="object 3"/>
            <p:cNvSpPr/>
            <p:nvPr/>
          </p:nvSpPr>
          <p:spPr>
            <a:xfrm>
              <a:off x="450850" y="115570"/>
              <a:ext cx="8242300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24300" y="405129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>
                  <a:moveTo>
                    <a:pt x="0" y="0"/>
                  </a:moveTo>
                  <a:lnTo>
                    <a:pt x="1295400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8969" y="1634490"/>
            <a:ext cx="4810760" cy="39281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0515" marR="904875" indent="-273050">
              <a:lnSpc>
                <a:spcPct val="101200"/>
              </a:lnSpc>
              <a:spcBef>
                <a:spcPts val="60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This </a:t>
            </a:r>
            <a:r>
              <a:rPr sz="2800" spc="-5" dirty="0">
                <a:latin typeface="Verdana"/>
                <a:cs typeface="Verdana"/>
              </a:rPr>
              <a:t>is an </a:t>
            </a:r>
            <a:r>
              <a:rPr sz="2800" spc="-10" dirty="0">
                <a:latin typeface="Verdana"/>
                <a:cs typeface="Verdana"/>
              </a:rPr>
              <a:t>interrupt  acknowledge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  <a:p>
            <a:pPr marL="310515" marR="346710" indent="-273050">
              <a:lnSpc>
                <a:spcPct val="101000"/>
              </a:lnSpc>
              <a:spcBef>
                <a:spcPts val="179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When microprocessor  receives </a:t>
            </a:r>
            <a:r>
              <a:rPr sz="2800" spc="-5" dirty="0">
                <a:latin typeface="Verdana"/>
                <a:cs typeface="Verdana"/>
              </a:rPr>
              <a:t>INTR </a:t>
            </a:r>
            <a:r>
              <a:rPr sz="2800" spc="-10" dirty="0">
                <a:latin typeface="Verdana"/>
                <a:cs typeface="Verdana"/>
              </a:rPr>
              <a:t>signal, </a:t>
            </a:r>
            <a:r>
              <a:rPr sz="2800" spc="-5" dirty="0">
                <a:latin typeface="Verdana"/>
                <a:cs typeface="Verdana"/>
              </a:rPr>
              <a:t>it  </a:t>
            </a:r>
            <a:r>
              <a:rPr sz="2800" spc="-10" dirty="0">
                <a:latin typeface="Verdana"/>
                <a:cs typeface="Verdana"/>
              </a:rPr>
              <a:t>acknowledges </a:t>
            </a:r>
            <a:r>
              <a:rPr sz="2800" spc="-5" dirty="0">
                <a:latin typeface="Verdana"/>
                <a:cs typeface="Verdana"/>
              </a:rPr>
              <a:t>the  </a:t>
            </a:r>
            <a:r>
              <a:rPr sz="2800" spc="-10" dirty="0">
                <a:latin typeface="Verdana"/>
                <a:cs typeface="Verdana"/>
              </a:rPr>
              <a:t>interrupt by </a:t>
            </a:r>
            <a:r>
              <a:rPr sz="2800" spc="-15" dirty="0">
                <a:latin typeface="Verdana"/>
                <a:cs typeface="Verdana"/>
              </a:rPr>
              <a:t>generating  </a:t>
            </a:r>
            <a:r>
              <a:rPr sz="2800" spc="-10" dirty="0">
                <a:latin typeface="Verdana"/>
                <a:cs typeface="Verdana"/>
              </a:rPr>
              <a:t>this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839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active low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2179" y="1557019"/>
            <a:ext cx="2748915" cy="4392930"/>
            <a:chOff x="6012179" y="1557019"/>
            <a:chExt cx="2748915" cy="4392930"/>
          </a:xfrm>
        </p:grpSpPr>
        <p:sp>
          <p:nvSpPr>
            <p:cNvPr id="7" name="object 7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2450" y="5012690"/>
              <a:ext cx="575310" cy="360680"/>
            </a:xfrm>
            <a:custGeom>
              <a:avLst/>
              <a:gdLst/>
              <a:ahLst/>
              <a:cxnLst/>
              <a:rect l="l" t="t" r="r" b="b"/>
              <a:pathLst>
                <a:path w="575309" h="360679">
                  <a:moveTo>
                    <a:pt x="288290" y="360680"/>
                  </a:moveTo>
                  <a:lnTo>
                    <a:pt x="0" y="360680"/>
                  </a:lnTo>
                  <a:lnTo>
                    <a:pt x="0" y="0"/>
                  </a:lnTo>
                  <a:lnTo>
                    <a:pt x="575309" y="0"/>
                  </a:lnTo>
                  <a:lnTo>
                    <a:pt x="575309" y="360680"/>
                  </a:lnTo>
                  <a:lnTo>
                    <a:pt x="288290" y="36068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98450"/>
            <a:ext cx="8242300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208145" marR="17780" indent="-273050">
              <a:lnSpc>
                <a:spcPct val="101200"/>
              </a:lnSpc>
              <a:spcBef>
                <a:spcPts val="6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/>
              <a:t>It </a:t>
            </a:r>
            <a:r>
              <a:rPr sz="2800" spc="-10" dirty="0"/>
              <a:t>is </a:t>
            </a:r>
            <a:r>
              <a:rPr sz="2800" spc="-20" dirty="0"/>
              <a:t>available </a:t>
            </a:r>
            <a:r>
              <a:rPr sz="2800" spc="-5" dirty="0"/>
              <a:t>in</a:t>
            </a:r>
            <a:r>
              <a:rPr sz="2800" spc="-50" dirty="0"/>
              <a:t> </a:t>
            </a:r>
            <a:r>
              <a:rPr sz="2800" spc="-10" dirty="0"/>
              <a:t>three  </a:t>
            </a:r>
            <a:r>
              <a:rPr sz="2800" spc="-15" dirty="0"/>
              <a:t>versions:</a:t>
            </a:r>
            <a:endParaRPr sz="28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5790" y="2725420"/>
            <a:ext cx="4008754" cy="258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0"/>
              </a:spcBef>
              <a:tabLst>
                <a:tab pos="1669414" algn="l"/>
              </a:tabLst>
            </a:pPr>
            <a:r>
              <a:rPr sz="3300" spc="-1777" baseline="5050" dirty="0">
                <a:solidFill>
                  <a:srgbClr val="C67C00"/>
                </a:solidFill>
                <a:latin typeface="UnDotum"/>
                <a:cs typeface="UnDotum"/>
              </a:rPr>
              <a:t></a:t>
            </a:r>
            <a:r>
              <a:rPr sz="3300" spc="179" baseline="5050" dirty="0">
                <a:solidFill>
                  <a:srgbClr val="C67C00"/>
                </a:solidFill>
                <a:latin typeface="UnDotum"/>
                <a:cs typeface="UnDotum"/>
              </a:rPr>
              <a:t> </a:t>
            </a:r>
            <a:r>
              <a:rPr sz="2200" spc="-10" dirty="0">
                <a:latin typeface="Verdana"/>
                <a:cs typeface="Verdana"/>
              </a:rPr>
              <a:t>8086	</a:t>
            </a:r>
            <a:r>
              <a:rPr sz="2200" spc="-5" dirty="0">
                <a:latin typeface="Verdana"/>
                <a:cs typeface="Verdana"/>
              </a:rPr>
              <a:t>(5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MHz)</a:t>
            </a:r>
            <a:endParaRPr sz="2200">
              <a:latin typeface="Verdana"/>
              <a:cs typeface="Verdana"/>
            </a:endParaRPr>
          </a:p>
          <a:p>
            <a:pPr marL="370205">
              <a:lnSpc>
                <a:spcPct val="100000"/>
              </a:lnSpc>
              <a:spcBef>
                <a:spcPts val="1820"/>
              </a:spcBef>
            </a:pPr>
            <a:r>
              <a:rPr sz="3300" spc="-1777" baseline="5050" dirty="0">
                <a:solidFill>
                  <a:srgbClr val="C67C00"/>
                </a:solidFill>
                <a:latin typeface="UnDotum"/>
                <a:cs typeface="UnDotum"/>
              </a:rPr>
              <a:t></a:t>
            </a:r>
            <a:r>
              <a:rPr sz="3300" spc="135" baseline="5050" dirty="0">
                <a:solidFill>
                  <a:srgbClr val="C67C00"/>
                </a:solidFill>
                <a:latin typeface="UnDotum"/>
                <a:cs typeface="UnDotum"/>
              </a:rPr>
              <a:t> </a:t>
            </a:r>
            <a:r>
              <a:rPr sz="2200" spc="-10" dirty="0">
                <a:latin typeface="Verdana"/>
                <a:cs typeface="Verdana"/>
              </a:rPr>
              <a:t>8086-2 </a:t>
            </a:r>
            <a:r>
              <a:rPr sz="2200" spc="-5" dirty="0">
                <a:latin typeface="Verdana"/>
                <a:cs typeface="Verdana"/>
              </a:rPr>
              <a:t>(8</a:t>
            </a:r>
            <a:r>
              <a:rPr sz="2200" spc="-35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MHz)</a:t>
            </a:r>
            <a:endParaRPr sz="2200">
              <a:latin typeface="Verdana"/>
              <a:cs typeface="Verdana"/>
            </a:endParaRPr>
          </a:p>
          <a:p>
            <a:pPr marL="370205">
              <a:lnSpc>
                <a:spcPct val="100000"/>
              </a:lnSpc>
              <a:spcBef>
                <a:spcPts val="1830"/>
              </a:spcBef>
            </a:pPr>
            <a:r>
              <a:rPr sz="3300" spc="-1777" baseline="5050" dirty="0">
                <a:solidFill>
                  <a:srgbClr val="C67C00"/>
                </a:solidFill>
                <a:latin typeface="UnDotum"/>
                <a:cs typeface="UnDotum"/>
              </a:rPr>
              <a:t></a:t>
            </a:r>
            <a:r>
              <a:rPr sz="3300" spc="172" baseline="5050" dirty="0">
                <a:solidFill>
                  <a:srgbClr val="C67C00"/>
                </a:solidFill>
                <a:latin typeface="UnDotum"/>
                <a:cs typeface="UnDotum"/>
              </a:rPr>
              <a:t> </a:t>
            </a:r>
            <a:r>
              <a:rPr sz="2200" spc="-10" dirty="0">
                <a:latin typeface="Verdana"/>
                <a:cs typeface="Verdana"/>
              </a:rPr>
              <a:t>8086-1 (10</a:t>
            </a:r>
            <a:r>
              <a:rPr sz="2200" spc="-33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MHz)</a:t>
            </a:r>
            <a:endParaRPr sz="2200">
              <a:latin typeface="Verdana"/>
              <a:cs typeface="Verdana"/>
            </a:endParaRPr>
          </a:p>
          <a:p>
            <a:pPr marL="298450" marR="17780" indent="-273050">
              <a:lnSpc>
                <a:spcPct val="101200"/>
              </a:lnSpc>
              <a:spcBef>
                <a:spcPts val="178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consists </a:t>
            </a:r>
            <a:r>
              <a:rPr sz="2800" spc="-5" dirty="0">
                <a:latin typeface="Verdana"/>
                <a:cs typeface="Verdana"/>
              </a:rPr>
              <a:t>of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29,000  </a:t>
            </a:r>
            <a:r>
              <a:rPr sz="2800" spc="-15" dirty="0">
                <a:latin typeface="Verdana"/>
                <a:cs typeface="Verdana"/>
              </a:rPr>
              <a:t>transistors.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8630" y="2491739"/>
            <a:ext cx="3592829" cy="2160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6430" y="1634489"/>
            <a:ext cx="5210175" cy="40874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08610" marR="928369" indent="-270510">
              <a:lnSpc>
                <a:spcPts val="2810"/>
              </a:lnSpc>
              <a:spcBef>
                <a:spcPts val="420"/>
              </a:spcBef>
            </a:pPr>
            <a:r>
              <a:rPr sz="3075" spc="22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50" spc="15" dirty="0">
                <a:latin typeface="Verdana"/>
                <a:cs typeface="Verdana"/>
              </a:rPr>
              <a:t>This </a:t>
            </a:r>
            <a:r>
              <a:rPr sz="2550" spc="-5" dirty="0">
                <a:latin typeface="Verdana"/>
                <a:cs typeface="Verdana"/>
              </a:rPr>
              <a:t>is </a:t>
            </a:r>
            <a:r>
              <a:rPr sz="2550" spc="10" dirty="0">
                <a:latin typeface="Verdana"/>
                <a:cs typeface="Verdana"/>
              </a:rPr>
              <a:t>an </a:t>
            </a:r>
            <a:r>
              <a:rPr sz="2550" dirty="0">
                <a:latin typeface="Verdana"/>
                <a:cs typeface="Verdana"/>
              </a:rPr>
              <a:t>Address </a:t>
            </a:r>
            <a:r>
              <a:rPr sz="2550" spc="5" dirty="0">
                <a:latin typeface="Verdana"/>
                <a:cs typeface="Verdana"/>
              </a:rPr>
              <a:t>Latch  </a:t>
            </a:r>
            <a:r>
              <a:rPr sz="2550" dirty="0">
                <a:latin typeface="Verdana"/>
                <a:cs typeface="Verdana"/>
              </a:rPr>
              <a:t>Enable</a:t>
            </a:r>
            <a:r>
              <a:rPr sz="2550" spc="-10" dirty="0">
                <a:latin typeface="Verdana"/>
                <a:cs typeface="Verdana"/>
              </a:rPr>
              <a:t> </a:t>
            </a:r>
            <a:r>
              <a:rPr sz="2550" dirty="0">
                <a:latin typeface="Verdana"/>
                <a:cs typeface="Verdana"/>
              </a:rPr>
              <a:t>signal.</a:t>
            </a:r>
            <a:endParaRPr sz="2550">
              <a:latin typeface="Verdana"/>
              <a:cs typeface="Verdana"/>
            </a:endParaRPr>
          </a:p>
          <a:p>
            <a:pPr marL="308610" marR="30480" indent="-270510">
              <a:lnSpc>
                <a:spcPct val="97200"/>
              </a:lnSpc>
              <a:spcBef>
                <a:spcPts val="1555"/>
              </a:spcBef>
            </a:pPr>
            <a:r>
              <a:rPr sz="3075" spc="44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50" spc="30" dirty="0">
                <a:latin typeface="Verdana"/>
                <a:cs typeface="Verdana"/>
              </a:rPr>
              <a:t>It </a:t>
            </a:r>
            <a:r>
              <a:rPr sz="2550" dirty="0">
                <a:latin typeface="Verdana"/>
                <a:cs typeface="Verdana"/>
              </a:rPr>
              <a:t>indicates </a:t>
            </a:r>
            <a:r>
              <a:rPr sz="2550" spc="5" dirty="0">
                <a:latin typeface="Verdana"/>
                <a:cs typeface="Verdana"/>
              </a:rPr>
              <a:t>that </a:t>
            </a:r>
            <a:r>
              <a:rPr sz="2550" spc="-10" dirty="0">
                <a:latin typeface="Verdana"/>
                <a:cs typeface="Verdana"/>
              </a:rPr>
              <a:t>valid </a:t>
            </a:r>
            <a:r>
              <a:rPr sz="2550" spc="5" dirty="0">
                <a:latin typeface="Verdana"/>
                <a:cs typeface="Verdana"/>
              </a:rPr>
              <a:t>address  </a:t>
            </a:r>
            <a:r>
              <a:rPr sz="2550" dirty="0">
                <a:latin typeface="Verdana"/>
                <a:cs typeface="Verdana"/>
              </a:rPr>
              <a:t>is </a:t>
            </a:r>
            <a:r>
              <a:rPr sz="2550" spc="-5" dirty="0">
                <a:latin typeface="Verdana"/>
                <a:cs typeface="Verdana"/>
              </a:rPr>
              <a:t>available </a:t>
            </a:r>
            <a:r>
              <a:rPr sz="2550" spc="5" dirty="0">
                <a:latin typeface="Verdana"/>
                <a:cs typeface="Verdana"/>
              </a:rPr>
              <a:t>on </a:t>
            </a:r>
            <a:r>
              <a:rPr sz="2550" dirty="0">
                <a:latin typeface="Verdana"/>
                <a:cs typeface="Verdana"/>
              </a:rPr>
              <a:t>bus </a:t>
            </a:r>
            <a:r>
              <a:rPr sz="2550" spc="10" dirty="0">
                <a:latin typeface="Verdana"/>
                <a:cs typeface="Verdana"/>
              </a:rPr>
              <a:t>AD</a:t>
            </a:r>
            <a:r>
              <a:rPr sz="2250" spc="15" baseline="-24074" dirty="0">
                <a:latin typeface="Verdana"/>
                <a:cs typeface="Verdana"/>
              </a:rPr>
              <a:t>0 </a:t>
            </a:r>
            <a:r>
              <a:rPr sz="2550" spc="10" dirty="0">
                <a:latin typeface="Verdana"/>
                <a:cs typeface="Verdana"/>
              </a:rPr>
              <a:t>–  </a:t>
            </a:r>
            <a:r>
              <a:rPr sz="2550" dirty="0">
                <a:latin typeface="Verdana"/>
                <a:cs typeface="Verdana"/>
              </a:rPr>
              <a:t>AD</a:t>
            </a:r>
            <a:r>
              <a:rPr sz="2250" baseline="-24074" dirty="0">
                <a:latin typeface="Verdana"/>
                <a:cs typeface="Verdana"/>
              </a:rPr>
              <a:t>15</a:t>
            </a:r>
            <a:r>
              <a:rPr sz="2550" dirty="0"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  <a:p>
            <a:pPr marL="308610" marR="55244" indent="-270510">
              <a:lnSpc>
                <a:spcPts val="2770"/>
              </a:lnSpc>
              <a:spcBef>
                <a:spcPts val="2265"/>
              </a:spcBef>
            </a:pPr>
            <a:r>
              <a:rPr sz="3075" spc="44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50" spc="30" dirty="0">
                <a:latin typeface="Verdana"/>
                <a:cs typeface="Verdana"/>
              </a:rPr>
              <a:t>It </a:t>
            </a:r>
            <a:r>
              <a:rPr sz="2550" dirty="0">
                <a:latin typeface="Verdana"/>
                <a:cs typeface="Verdana"/>
              </a:rPr>
              <a:t>is </a:t>
            </a:r>
            <a:r>
              <a:rPr sz="2550" spc="10" dirty="0">
                <a:latin typeface="Verdana"/>
                <a:cs typeface="Verdana"/>
              </a:rPr>
              <a:t>an </a:t>
            </a:r>
            <a:r>
              <a:rPr sz="2550" dirty="0">
                <a:latin typeface="Verdana"/>
                <a:cs typeface="Verdana"/>
              </a:rPr>
              <a:t>active high signal</a:t>
            </a:r>
            <a:r>
              <a:rPr sz="2550" spc="-95" dirty="0">
                <a:latin typeface="Verdana"/>
                <a:cs typeface="Verdana"/>
              </a:rPr>
              <a:t> </a:t>
            </a:r>
            <a:r>
              <a:rPr sz="2550" spc="5" dirty="0">
                <a:latin typeface="Verdana"/>
                <a:cs typeface="Verdana"/>
              </a:rPr>
              <a:t>and  remains </a:t>
            </a:r>
            <a:r>
              <a:rPr sz="2550" dirty="0">
                <a:latin typeface="Verdana"/>
                <a:cs typeface="Verdana"/>
              </a:rPr>
              <a:t>high during </a:t>
            </a:r>
            <a:r>
              <a:rPr sz="2550" spc="10" dirty="0">
                <a:latin typeface="Verdana"/>
                <a:cs typeface="Verdana"/>
              </a:rPr>
              <a:t>T</a:t>
            </a:r>
            <a:r>
              <a:rPr sz="2250" spc="15" baseline="-24074" dirty="0">
                <a:latin typeface="Verdana"/>
                <a:cs typeface="Verdana"/>
              </a:rPr>
              <a:t>1</a:t>
            </a:r>
            <a:r>
              <a:rPr sz="2250" spc="465" baseline="-24074" dirty="0">
                <a:latin typeface="Verdana"/>
                <a:cs typeface="Verdana"/>
              </a:rPr>
              <a:t> </a:t>
            </a:r>
            <a:r>
              <a:rPr sz="2550" dirty="0">
                <a:latin typeface="Verdana"/>
                <a:cs typeface="Verdana"/>
              </a:rPr>
              <a:t>state.</a:t>
            </a:r>
            <a:endParaRPr sz="2550">
              <a:latin typeface="Verdana"/>
              <a:cs typeface="Verdana"/>
            </a:endParaRPr>
          </a:p>
          <a:p>
            <a:pPr marL="308610" marR="227329" indent="-270510">
              <a:lnSpc>
                <a:spcPts val="2800"/>
              </a:lnSpc>
              <a:spcBef>
                <a:spcPts val="2205"/>
              </a:spcBef>
            </a:pPr>
            <a:r>
              <a:rPr sz="3075" spc="44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50" spc="30" dirty="0">
                <a:latin typeface="Verdana"/>
                <a:cs typeface="Verdana"/>
              </a:rPr>
              <a:t>It </a:t>
            </a:r>
            <a:r>
              <a:rPr sz="2550" dirty="0">
                <a:latin typeface="Verdana"/>
                <a:cs typeface="Verdana"/>
              </a:rPr>
              <a:t>is </a:t>
            </a:r>
            <a:r>
              <a:rPr sz="2550" spc="5" dirty="0">
                <a:latin typeface="Verdana"/>
                <a:cs typeface="Verdana"/>
              </a:rPr>
              <a:t>connected to </a:t>
            </a:r>
            <a:r>
              <a:rPr sz="2550" dirty="0">
                <a:latin typeface="Verdana"/>
                <a:cs typeface="Verdana"/>
              </a:rPr>
              <a:t>enable</a:t>
            </a:r>
            <a:r>
              <a:rPr sz="2550" spc="-110" dirty="0">
                <a:latin typeface="Verdana"/>
                <a:cs typeface="Verdana"/>
              </a:rPr>
              <a:t> </a:t>
            </a:r>
            <a:r>
              <a:rPr sz="2550" dirty="0">
                <a:latin typeface="Verdana"/>
                <a:cs typeface="Verdana"/>
              </a:rPr>
              <a:t>pin  </a:t>
            </a:r>
            <a:r>
              <a:rPr sz="2550" spc="5" dirty="0">
                <a:latin typeface="Verdana"/>
                <a:cs typeface="Verdana"/>
              </a:rPr>
              <a:t>of latch</a:t>
            </a:r>
            <a:r>
              <a:rPr sz="2550" spc="-25" dirty="0">
                <a:latin typeface="Verdana"/>
                <a:cs typeface="Verdana"/>
              </a:rPr>
              <a:t> </a:t>
            </a:r>
            <a:r>
              <a:rPr sz="2550" spc="5" dirty="0">
                <a:latin typeface="Verdana"/>
                <a:cs typeface="Verdana"/>
              </a:rPr>
              <a:t>8282.</a:t>
            </a:r>
            <a:endParaRPr sz="25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2179" y="1557019"/>
            <a:ext cx="2748915" cy="4392930"/>
            <a:chOff x="6012179" y="1557019"/>
            <a:chExt cx="2748915" cy="4392930"/>
          </a:xfrm>
        </p:grpSpPr>
        <p:sp>
          <p:nvSpPr>
            <p:cNvPr id="5" name="object 5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72450" y="4724399"/>
              <a:ext cx="575310" cy="359410"/>
            </a:xfrm>
            <a:custGeom>
              <a:avLst/>
              <a:gdLst/>
              <a:ahLst/>
              <a:cxnLst/>
              <a:rect l="l" t="t" r="r" b="b"/>
              <a:pathLst>
                <a:path w="575309" h="359410">
                  <a:moveTo>
                    <a:pt x="288290" y="359410"/>
                  </a:moveTo>
                  <a:lnTo>
                    <a:pt x="0" y="359410"/>
                  </a:lnTo>
                  <a:lnTo>
                    <a:pt x="0" y="0"/>
                  </a:lnTo>
                  <a:lnTo>
                    <a:pt x="575309" y="0"/>
                  </a:lnTo>
                  <a:lnTo>
                    <a:pt x="575309" y="359410"/>
                  </a:lnTo>
                  <a:lnTo>
                    <a:pt x="288290" y="35941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15570"/>
            <a:ext cx="8242300" cy="1341120"/>
            <a:chOff x="450850" y="115570"/>
            <a:chExt cx="8242300" cy="1341120"/>
          </a:xfrm>
        </p:grpSpPr>
        <p:sp>
          <p:nvSpPr>
            <p:cNvPr id="3" name="object 3"/>
            <p:cNvSpPr/>
            <p:nvPr/>
          </p:nvSpPr>
          <p:spPr>
            <a:xfrm>
              <a:off x="450850" y="115570"/>
              <a:ext cx="8242300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24300" y="405129"/>
              <a:ext cx="1295400" cy="0"/>
            </a:xfrm>
            <a:custGeom>
              <a:avLst/>
              <a:gdLst/>
              <a:ahLst/>
              <a:cxnLst/>
              <a:rect l="l" t="t" r="r" b="b"/>
              <a:pathLst>
                <a:path w="1295400">
                  <a:moveTo>
                    <a:pt x="0" y="0"/>
                  </a:moveTo>
                  <a:lnTo>
                    <a:pt x="1295400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8969" y="1634490"/>
            <a:ext cx="5161915" cy="42430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10515" marR="1083945" indent="-273050">
              <a:lnSpc>
                <a:spcPts val="3050"/>
              </a:lnSpc>
              <a:spcBef>
                <a:spcPts val="459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This </a:t>
            </a:r>
            <a:r>
              <a:rPr sz="2800" spc="-5" dirty="0">
                <a:latin typeface="Verdana"/>
                <a:cs typeface="Verdana"/>
              </a:rPr>
              <a:t>is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Enable  signal.</a:t>
            </a:r>
            <a:endParaRPr sz="2800">
              <a:latin typeface="Verdana"/>
              <a:cs typeface="Verdana"/>
            </a:endParaRPr>
          </a:p>
          <a:p>
            <a:pPr marL="310515" marR="871219" indent="-273050">
              <a:lnSpc>
                <a:spcPct val="90900"/>
              </a:lnSpc>
              <a:spcBef>
                <a:spcPts val="175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This signal is used </a:t>
            </a:r>
            <a:r>
              <a:rPr sz="2800" spc="-5" dirty="0">
                <a:latin typeface="Verdana"/>
                <a:cs typeface="Verdana"/>
              </a:rPr>
              <a:t>to  </a:t>
            </a:r>
            <a:r>
              <a:rPr sz="2800" spc="-10" dirty="0">
                <a:latin typeface="Verdana"/>
                <a:cs typeface="Verdana"/>
              </a:rPr>
              <a:t>enable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transceiver  </a:t>
            </a:r>
            <a:r>
              <a:rPr sz="2800" spc="-10" dirty="0">
                <a:latin typeface="Verdana"/>
                <a:cs typeface="Verdana"/>
              </a:rPr>
              <a:t>8286.</a:t>
            </a:r>
            <a:endParaRPr sz="2800">
              <a:latin typeface="Verdana"/>
              <a:cs typeface="Verdana"/>
            </a:endParaRPr>
          </a:p>
          <a:p>
            <a:pPr marL="310515" marR="30480" indent="-273050">
              <a:lnSpc>
                <a:spcPct val="90900"/>
              </a:lnSpc>
              <a:spcBef>
                <a:spcPts val="1805"/>
              </a:spcBef>
            </a:pPr>
            <a:r>
              <a:rPr sz="3375" spc="-60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40" dirty="0">
                <a:latin typeface="Verdana"/>
                <a:cs typeface="Verdana"/>
              </a:rPr>
              <a:t>Transceiver </a:t>
            </a:r>
            <a:r>
              <a:rPr sz="2800" spc="-10" dirty="0">
                <a:latin typeface="Verdana"/>
                <a:cs typeface="Verdana"/>
              </a:rPr>
              <a:t>is used </a:t>
            </a:r>
            <a:r>
              <a:rPr sz="2800" spc="-5" dirty="0">
                <a:latin typeface="Verdana"/>
                <a:cs typeface="Verdana"/>
              </a:rPr>
              <a:t>to  </a:t>
            </a:r>
            <a:r>
              <a:rPr sz="2800" spc="-15" dirty="0">
                <a:latin typeface="Verdana"/>
                <a:cs typeface="Verdana"/>
              </a:rPr>
              <a:t>separate </a:t>
            </a:r>
            <a:r>
              <a:rPr sz="2800" spc="-10" dirty="0">
                <a:latin typeface="Verdana"/>
                <a:cs typeface="Verdana"/>
              </a:rPr>
              <a:t>the </a:t>
            </a:r>
            <a:r>
              <a:rPr sz="2800" spc="-5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from </a:t>
            </a:r>
            <a:r>
              <a:rPr sz="2800" spc="-5" dirty="0">
                <a:latin typeface="Verdana"/>
                <a:cs typeface="Verdana"/>
              </a:rPr>
              <a:t>the  </a:t>
            </a:r>
            <a:r>
              <a:rPr sz="2800" spc="-10" dirty="0">
                <a:latin typeface="Verdana"/>
                <a:cs typeface="Verdana"/>
              </a:rPr>
              <a:t>address/data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bus.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active low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2179" y="1557019"/>
            <a:ext cx="2748915" cy="4392930"/>
            <a:chOff x="6012179" y="1557019"/>
            <a:chExt cx="2748915" cy="4392930"/>
          </a:xfrm>
        </p:grpSpPr>
        <p:sp>
          <p:nvSpPr>
            <p:cNvPr id="7" name="object 7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2450" y="4508499"/>
              <a:ext cx="575310" cy="360680"/>
            </a:xfrm>
            <a:custGeom>
              <a:avLst/>
              <a:gdLst/>
              <a:ahLst/>
              <a:cxnLst/>
              <a:rect l="l" t="t" r="r" b="b"/>
              <a:pathLst>
                <a:path w="575309" h="360679">
                  <a:moveTo>
                    <a:pt x="288290" y="360680"/>
                  </a:moveTo>
                  <a:lnTo>
                    <a:pt x="0" y="360680"/>
                  </a:lnTo>
                  <a:lnTo>
                    <a:pt x="0" y="0"/>
                  </a:lnTo>
                  <a:lnTo>
                    <a:pt x="575309" y="0"/>
                  </a:lnTo>
                  <a:lnTo>
                    <a:pt x="575309" y="360680"/>
                  </a:lnTo>
                  <a:lnTo>
                    <a:pt x="288290" y="36068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15570"/>
            <a:ext cx="8242300" cy="1341120"/>
            <a:chOff x="450850" y="115570"/>
            <a:chExt cx="8242300" cy="1341120"/>
          </a:xfrm>
        </p:grpSpPr>
        <p:sp>
          <p:nvSpPr>
            <p:cNvPr id="3" name="object 3"/>
            <p:cNvSpPr/>
            <p:nvPr/>
          </p:nvSpPr>
          <p:spPr>
            <a:xfrm>
              <a:off x="450850" y="115570"/>
              <a:ext cx="8242300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76190" y="405129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10">
                  <a:moveTo>
                    <a:pt x="0" y="0"/>
                  </a:moveTo>
                  <a:lnTo>
                    <a:pt x="359410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8969" y="1590040"/>
            <a:ext cx="4933950" cy="42087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10515" marR="273050" indent="-273050">
              <a:lnSpc>
                <a:spcPts val="3030"/>
              </a:lnSpc>
              <a:spcBef>
                <a:spcPts val="47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This </a:t>
            </a:r>
            <a:r>
              <a:rPr sz="2800" spc="-5" dirty="0">
                <a:latin typeface="Verdana"/>
                <a:cs typeface="Verdana"/>
              </a:rPr>
              <a:t>is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Data  </a:t>
            </a:r>
            <a:r>
              <a:rPr sz="2800" spc="-35" dirty="0">
                <a:latin typeface="Verdana"/>
                <a:cs typeface="Verdana"/>
              </a:rPr>
              <a:t>Transmit/Receive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  <a:p>
            <a:pPr marL="310515" marR="30480" indent="-273050">
              <a:lnSpc>
                <a:spcPts val="3020"/>
              </a:lnSpc>
              <a:spcBef>
                <a:spcPts val="1795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decides the direction </a:t>
            </a:r>
            <a:r>
              <a:rPr sz="2800" spc="-5" dirty="0">
                <a:latin typeface="Verdana"/>
                <a:cs typeface="Verdana"/>
              </a:rPr>
              <a:t>of  data </a:t>
            </a:r>
            <a:r>
              <a:rPr sz="2800" spc="-10" dirty="0">
                <a:latin typeface="Verdana"/>
                <a:cs typeface="Verdana"/>
              </a:rPr>
              <a:t>flow through the  </a:t>
            </a:r>
            <a:r>
              <a:rPr sz="2800" spc="-50" dirty="0">
                <a:latin typeface="Verdana"/>
                <a:cs typeface="Verdana"/>
              </a:rPr>
              <a:t>transceiver.</a:t>
            </a:r>
            <a:endParaRPr sz="2800">
              <a:latin typeface="Verdana"/>
              <a:cs typeface="Verdana"/>
            </a:endParaRPr>
          </a:p>
          <a:p>
            <a:pPr marL="310515" marR="489584" indent="-273050">
              <a:lnSpc>
                <a:spcPts val="3020"/>
              </a:lnSpc>
              <a:spcBef>
                <a:spcPts val="1800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When </a:t>
            </a:r>
            <a:r>
              <a:rPr sz="2800" spc="-5" dirty="0">
                <a:latin typeface="Verdana"/>
                <a:cs typeface="Verdana"/>
              </a:rPr>
              <a:t>it is </a:t>
            </a:r>
            <a:r>
              <a:rPr sz="2800" spc="-10" dirty="0">
                <a:latin typeface="Verdana"/>
                <a:cs typeface="Verdana"/>
              </a:rPr>
              <a:t>high, </a:t>
            </a: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  </a:t>
            </a:r>
            <a:r>
              <a:rPr sz="2800" spc="-10" dirty="0">
                <a:latin typeface="Verdana"/>
                <a:cs typeface="Verdana"/>
              </a:rPr>
              <a:t>transmitted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out.</a:t>
            </a:r>
            <a:endParaRPr sz="2800">
              <a:latin typeface="Verdana"/>
              <a:cs typeface="Verdana"/>
            </a:endParaRPr>
          </a:p>
          <a:p>
            <a:pPr marL="310515" marR="666115" indent="-273050">
              <a:lnSpc>
                <a:spcPts val="3020"/>
              </a:lnSpc>
              <a:spcBef>
                <a:spcPts val="1810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When </a:t>
            </a:r>
            <a:r>
              <a:rPr sz="2800" spc="-5" dirty="0">
                <a:latin typeface="Verdana"/>
                <a:cs typeface="Verdana"/>
              </a:rPr>
              <a:t>it is </a:t>
            </a:r>
            <a:r>
              <a:rPr sz="2800" spc="-35" dirty="0">
                <a:latin typeface="Verdana"/>
                <a:cs typeface="Verdana"/>
              </a:rPr>
              <a:t>low, </a:t>
            </a:r>
            <a:r>
              <a:rPr sz="2800" spc="-5" dirty="0">
                <a:latin typeface="Verdana"/>
                <a:cs typeface="Verdana"/>
              </a:rPr>
              <a:t>data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  </a:t>
            </a:r>
            <a:r>
              <a:rPr sz="2800" spc="-10" dirty="0">
                <a:latin typeface="Verdana"/>
                <a:cs typeface="Verdana"/>
              </a:rPr>
              <a:t>received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2179" y="1557019"/>
            <a:ext cx="2748915" cy="4392930"/>
            <a:chOff x="6012179" y="1557019"/>
            <a:chExt cx="2748915" cy="4392930"/>
          </a:xfrm>
        </p:grpSpPr>
        <p:sp>
          <p:nvSpPr>
            <p:cNvPr id="7" name="object 7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2450" y="4292599"/>
              <a:ext cx="575310" cy="359410"/>
            </a:xfrm>
            <a:custGeom>
              <a:avLst/>
              <a:gdLst/>
              <a:ahLst/>
              <a:cxnLst/>
              <a:rect l="l" t="t" r="r" b="b"/>
              <a:pathLst>
                <a:path w="575309" h="359410">
                  <a:moveTo>
                    <a:pt x="288290" y="359410"/>
                  </a:moveTo>
                  <a:lnTo>
                    <a:pt x="0" y="359410"/>
                  </a:lnTo>
                  <a:lnTo>
                    <a:pt x="0" y="0"/>
                  </a:lnTo>
                  <a:lnTo>
                    <a:pt x="575309" y="0"/>
                  </a:lnTo>
                  <a:lnTo>
                    <a:pt x="575309" y="359410"/>
                  </a:lnTo>
                  <a:lnTo>
                    <a:pt x="288290" y="35941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15570"/>
            <a:ext cx="8242300" cy="1341120"/>
            <a:chOff x="450850" y="115570"/>
            <a:chExt cx="8242300" cy="1341120"/>
          </a:xfrm>
        </p:grpSpPr>
        <p:sp>
          <p:nvSpPr>
            <p:cNvPr id="3" name="object 3"/>
            <p:cNvSpPr/>
            <p:nvPr/>
          </p:nvSpPr>
          <p:spPr>
            <a:xfrm>
              <a:off x="450850" y="115570"/>
              <a:ext cx="8242300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87900" y="405129"/>
              <a:ext cx="647700" cy="0"/>
            </a:xfrm>
            <a:custGeom>
              <a:avLst/>
              <a:gdLst/>
              <a:ahLst/>
              <a:cxnLst/>
              <a:rect l="l" t="t" r="r" b="b"/>
              <a:pathLst>
                <a:path w="647700">
                  <a:moveTo>
                    <a:pt x="0" y="0"/>
                  </a:moveTo>
                  <a:lnTo>
                    <a:pt x="647700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8969" y="1634490"/>
            <a:ext cx="5165725" cy="39281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0515" marR="43815" indent="-273050">
              <a:lnSpc>
                <a:spcPct val="101099"/>
              </a:lnSpc>
              <a:spcBef>
                <a:spcPts val="60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This signal is issued by </a:t>
            </a:r>
            <a:r>
              <a:rPr sz="2800" spc="-5" dirty="0">
                <a:latin typeface="Verdana"/>
                <a:cs typeface="Verdana"/>
              </a:rPr>
              <a:t>the  </a:t>
            </a:r>
            <a:r>
              <a:rPr sz="2800" spc="-10" dirty="0">
                <a:latin typeface="Verdana"/>
                <a:cs typeface="Verdana"/>
              </a:rPr>
              <a:t>microprocessor </a:t>
            </a:r>
            <a:r>
              <a:rPr sz="2800" spc="-5" dirty="0">
                <a:latin typeface="Verdana"/>
                <a:cs typeface="Verdana"/>
              </a:rPr>
              <a:t>to  </a:t>
            </a:r>
            <a:r>
              <a:rPr sz="2800" spc="-10" dirty="0">
                <a:latin typeface="Verdana"/>
                <a:cs typeface="Verdana"/>
              </a:rPr>
              <a:t>distinguish </a:t>
            </a:r>
            <a:r>
              <a:rPr sz="2800" spc="-5" dirty="0">
                <a:latin typeface="Verdana"/>
                <a:cs typeface="Verdana"/>
              </a:rPr>
              <a:t>memory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access  </a:t>
            </a:r>
            <a:r>
              <a:rPr sz="2800" spc="-5" dirty="0">
                <a:latin typeface="Verdana"/>
                <a:cs typeface="Verdana"/>
              </a:rPr>
              <a:t>from </a:t>
            </a:r>
            <a:r>
              <a:rPr sz="2800" dirty="0">
                <a:latin typeface="Verdana"/>
                <a:cs typeface="Verdana"/>
              </a:rPr>
              <a:t>I/O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access.</a:t>
            </a:r>
            <a:endParaRPr sz="2800">
              <a:latin typeface="Verdana"/>
              <a:cs typeface="Verdana"/>
            </a:endParaRPr>
          </a:p>
          <a:p>
            <a:pPr marL="310515" marR="30480" indent="-273050">
              <a:lnSpc>
                <a:spcPct val="101200"/>
              </a:lnSpc>
              <a:spcBef>
                <a:spcPts val="1789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When </a:t>
            </a:r>
            <a:r>
              <a:rPr sz="2800" spc="-5" dirty="0">
                <a:latin typeface="Verdana"/>
                <a:cs typeface="Verdana"/>
              </a:rPr>
              <a:t>it is </a:t>
            </a:r>
            <a:r>
              <a:rPr sz="2800" spc="-10" dirty="0">
                <a:latin typeface="Verdana"/>
                <a:cs typeface="Verdana"/>
              </a:rPr>
              <a:t>high, </a:t>
            </a:r>
            <a:r>
              <a:rPr sz="2800" spc="-5" dirty="0">
                <a:latin typeface="Verdana"/>
                <a:cs typeface="Verdana"/>
              </a:rPr>
              <a:t>memory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is  </a:t>
            </a:r>
            <a:r>
              <a:rPr sz="2800" spc="-10" dirty="0">
                <a:latin typeface="Verdana"/>
                <a:cs typeface="Verdana"/>
              </a:rPr>
              <a:t>accessed.</a:t>
            </a:r>
            <a:endParaRPr sz="2800">
              <a:latin typeface="Verdana"/>
              <a:cs typeface="Verdana"/>
            </a:endParaRPr>
          </a:p>
          <a:p>
            <a:pPr marL="310515" marR="56515" indent="-273050">
              <a:lnSpc>
                <a:spcPct val="101200"/>
              </a:lnSpc>
              <a:spcBef>
                <a:spcPts val="1789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When </a:t>
            </a:r>
            <a:r>
              <a:rPr sz="2800" spc="-5" dirty="0">
                <a:latin typeface="Verdana"/>
                <a:cs typeface="Verdana"/>
              </a:rPr>
              <a:t>it is </a:t>
            </a:r>
            <a:r>
              <a:rPr sz="2800" spc="-35" dirty="0">
                <a:latin typeface="Verdana"/>
                <a:cs typeface="Verdana"/>
              </a:rPr>
              <a:t>low, </a:t>
            </a:r>
            <a:r>
              <a:rPr sz="2800" dirty="0">
                <a:latin typeface="Verdana"/>
                <a:cs typeface="Verdana"/>
              </a:rPr>
              <a:t>I/O </a:t>
            </a:r>
            <a:r>
              <a:rPr sz="2800" spc="-10" dirty="0">
                <a:latin typeface="Verdana"/>
                <a:cs typeface="Verdana"/>
              </a:rPr>
              <a:t>devices  </a:t>
            </a:r>
            <a:r>
              <a:rPr sz="2800" spc="-5" dirty="0">
                <a:latin typeface="Verdana"/>
                <a:cs typeface="Verdana"/>
              </a:rPr>
              <a:t>are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accessed.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2179" y="1557019"/>
            <a:ext cx="2748915" cy="4392930"/>
            <a:chOff x="6012179" y="1557019"/>
            <a:chExt cx="2748915" cy="4392930"/>
          </a:xfrm>
        </p:grpSpPr>
        <p:sp>
          <p:nvSpPr>
            <p:cNvPr id="7" name="object 7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72450" y="4076699"/>
              <a:ext cx="575310" cy="359410"/>
            </a:xfrm>
            <a:custGeom>
              <a:avLst/>
              <a:gdLst/>
              <a:ahLst/>
              <a:cxnLst/>
              <a:rect l="l" t="t" r="r" b="b"/>
              <a:pathLst>
                <a:path w="575309" h="359410">
                  <a:moveTo>
                    <a:pt x="288290" y="359410"/>
                  </a:moveTo>
                  <a:lnTo>
                    <a:pt x="0" y="359410"/>
                  </a:lnTo>
                  <a:lnTo>
                    <a:pt x="0" y="0"/>
                  </a:lnTo>
                  <a:lnTo>
                    <a:pt x="575309" y="0"/>
                  </a:lnTo>
                  <a:lnTo>
                    <a:pt x="575309" y="359410"/>
                  </a:lnTo>
                  <a:lnTo>
                    <a:pt x="288290" y="35941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969" y="1400810"/>
            <a:ext cx="5138420" cy="220853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4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25" dirty="0">
                <a:latin typeface="Verdana"/>
                <a:cs typeface="Verdana"/>
              </a:rPr>
              <a:t>Write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  <a:p>
            <a:pPr marL="310515" marR="30480" indent="-273050">
              <a:lnSpc>
                <a:spcPct val="101000"/>
              </a:lnSpc>
              <a:spcBef>
                <a:spcPts val="1805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used </a:t>
            </a:r>
            <a:r>
              <a:rPr sz="2800" spc="-5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write </a:t>
            </a:r>
            <a:r>
              <a:rPr sz="2800" spc="-5" dirty="0">
                <a:latin typeface="Verdana"/>
                <a:cs typeface="Verdana"/>
              </a:rPr>
              <a:t>data </a:t>
            </a:r>
            <a:r>
              <a:rPr sz="2800" spc="-10" dirty="0">
                <a:latin typeface="Verdana"/>
                <a:cs typeface="Verdana"/>
              </a:rPr>
              <a:t>in  memory </a:t>
            </a:r>
            <a:r>
              <a:rPr sz="2800" spc="-5" dirty="0">
                <a:latin typeface="Verdana"/>
                <a:cs typeface="Verdana"/>
              </a:rPr>
              <a:t>or </a:t>
            </a:r>
            <a:r>
              <a:rPr sz="2800" spc="-10" dirty="0">
                <a:latin typeface="Verdana"/>
                <a:cs typeface="Verdana"/>
              </a:rPr>
              <a:t>output device  depending </a:t>
            </a:r>
            <a:r>
              <a:rPr sz="2800" spc="-5" dirty="0">
                <a:latin typeface="Verdana"/>
                <a:cs typeface="Verdana"/>
              </a:rPr>
              <a:t>on the status</a:t>
            </a:r>
            <a:r>
              <a:rPr sz="2800" spc="-12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of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69" y="3354070"/>
            <a:ext cx="4810760" cy="1346200"/>
          </a:xfrm>
          <a:prstGeom prst="rect">
            <a:avLst/>
          </a:prstGeom>
        </p:spPr>
        <p:txBody>
          <a:bodyPr vert="horz" wrap="square" lIns="0" tIns="24638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940"/>
              </a:spcBef>
            </a:pPr>
            <a:r>
              <a:rPr sz="2800" spc="-5" dirty="0">
                <a:latin typeface="Verdana"/>
                <a:cs typeface="Verdana"/>
              </a:rPr>
              <a:t>M/IO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active low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12179" y="1557019"/>
            <a:ext cx="2748915" cy="4392930"/>
            <a:chOff x="6012179" y="1557019"/>
            <a:chExt cx="2748915" cy="4392930"/>
          </a:xfrm>
        </p:grpSpPr>
        <p:sp>
          <p:nvSpPr>
            <p:cNvPr id="6" name="object 6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72450" y="3860799"/>
              <a:ext cx="575310" cy="359410"/>
            </a:xfrm>
            <a:custGeom>
              <a:avLst/>
              <a:gdLst/>
              <a:ahLst/>
              <a:cxnLst/>
              <a:rect l="l" t="t" r="r" b="b"/>
              <a:pathLst>
                <a:path w="575309" h="359410">
                  <a:moveTo>
                    <a:pt x="288290" y="359410"/>
                  </a:moveTo>
                  <a:lnTo>
                    <a:pt x="0" y="359410"/>
                  </a:lnTo>
                  <a:lnTo>
                    <a:pt x="0" y="0"/>
                  </a:lnTo>
                  <a:lnTo>
                    <a:pt x="575309" y="0"/>
                  </a:lnTo>
                  <a:lnTo>
                    <a:pt x="575309" y="359410"/>
                  </a:lnTo>
                  <a:lnTo>
                    <a:pt x="288290" y="35941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995420" y="405129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69" y="0"/>
                </a:lnTo>
              </a:path>
            </a:pathLst>
          </a:custGeom>
          <a:ln w="50676">
            <a:solidFill>
              <a:srgbClr val="3347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5739" y="3573779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79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969" y="1634490"/>
            <a:ext cx="4997450" cy="26339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0515" marR="257810" indent="-273050">
              <a:lnSpc>
                <a:spcPct val="101200"/>
              </a:lnSpc>
              <a:spcBef>
                <a:spcPts val="6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Hold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Acknowledge  signal.</a:t>
            </a:r>
            <a:endParaRPr sz="2800">
              <a:latin typeface="Verdana"/>
              <a:cs typeface="Verdana"/>
            </a:endParaRPr>
          </a:p>
          <a:p>
            <a:pPr marL="310515" marR="30480" indent="-273050">
              <a:lnSpc>
                <a:spcPct val="101200"/>
              </a:lnSpc>
              <a:spcBef>
                <a:spcPts val="179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issued </a:t>
            </a:r>
            <a:r>
              <a:rPr sz="2800" spc="-5" dirty="0">
                <a:latin typeface="Verdana"/>
                <a:cs typeface="Verdana"/>
              </a:rPr>
              <a:t>after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receiving  </a:t>
            </a:r>
            <a:r>
              <a:rPr sz="2800" spc="-5" dirty="0">
                <a:latin typeface="Verdana"/>
                <a:cs typeface="Verdana"/>
              </a:rPr>
              <a:t>the HOLD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83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active high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2179" y="1557019"/>
            <a:ext cx="2748915" cy="4392930"/>
            <a:chOff x="6012179" y="1557019"/>
            <a:chExt cx="2748915" cy="4392930"/>
          </a:xfrm>
        </p:grpSpPr>
        <p:sp>
          <p:nvSpPr>
            <p:cNvPr id="5" name="object 5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72450" y="3644899"/>
              <a:ext cx="575310" cy="360680"/>
            </a:xfrm>
            <a:custGeom>
              <a:avLst/>
              <a:gdLst/>
              <a:ahLst/>
              <a:cxnLst/>
              <a:rect l="l" t="t" r="r" b="b"/>
              <a:pathLst>
                <a:path w="575309" h="360679">
                  <a:moveTo>
                    <a:pt x="288290" y="360680"/>
                  </a:moveTo>
                  <a:lnTo>
                    <a:pt x="0" y="360680"/>
                  </a:lnTo>
                  <a:lnTo>
                    <a:pt x="0" y="0"/>
                  </a:lnTo>
                  <a:lnTo>
                    <a:pt x="575309" y="0"/>
                  </a:lnTo>
                  <a:lnTo>
                    <a:pt x="575309" y="360680"/>
                  </a:lnTo>
                  <a:lnTo>
                    <a:pt x="288290" y="36068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969" y="1634490"/>
            <a:ext cx="5085715" cy="43599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0515" marR="30480" indent="-273050">
              <a:lnSpc>
                <a:spcPct val="101099"/>
              </a:lnSpc>
              <a:spcBef>
                <a:spcPts val="60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When </a:t>
            </a:r>
            <a:r>
              <a:rPr sz="2800" spc="-5" dirty="0">
                <a:latin typeface="Verdana"/>
                <a:cs typeface="Verdana"/>
              </a:rPr>
              <a:t>DMA </a:t>
            </a:r>
            <a:r>
              <a:rPr sz="2800" spc="-10" dirty="0">
                <a:latin typeface="Verdana"/>
                <a:cs typeface="Verdana"/>
              </a:rPr>
              <a:t>controller  needs </a:t>
            </a:r>
            <a:r>
              <a:rPr sz="2800" dirty="0">
                <a:latin typeface="Verdana"/>
                <a:cs typeface="Verdana"/>
              </a:rPr>
              <a:t>to </a:t>
            </a:r>
            <a:r>
              <a:rPr sz="2800" spc="-10" dirty="0">
                <a:latin typeface="Verdana"/>
                <a:cs typeface="Verdana"/>
              </a:rPr>
              <a:t>use address/data  bus, 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sends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10" dirty="0">
                <a:latin typeface="Verdana"/>
                <a:cs typeface="Verdana"/>
              </a:rPr>
              <a:t>request </a:t>
            </a:r>
            <a:r>
              <a:rPr sz="2800" spc="-5" dirty="0">
                <a:latin typeface="Verdana"/>
                <a:cs typeface="Verdana"/>
              </a:rPr>
              <a:t>to  the CPU </a:t>
            </a:r>
            <a:r>
              <a:rPr sz="2800" spc="-10" dirty="0">
                <a:latin typeface="Verdana"/>
                <a:cs typeface="Verdana"/>
              </a:rPr>
              <a:t>through this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pin.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83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active high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  <a:p>
            <a:pPr marL="310515" marR="236220" indent="-273050">
              <a:lnSpc>
                <a:spcPct val="101099"/>
              </a:lnSpc>
              <a:spcBef>
                <a:spcPts val="180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When microprocessor  receives HOLD signal, </a:t>
            </a:r>
            <a:r>
              <a:rPr sz="2800" spc="-5" dirty="0">
                <a:latin typeface="Verdana"/>
                <a:cs typeface="Verdana"/>
              </a:rPr>
              <a:t>it  </a:t>
            </a:r>
            <a:r>
              <a:rPr sz="2800" spc="-10" dirty="0">
                <a:latin typeface="Verdana"/>
                <a:cs typeface="Verdana"/>
              </a:rPr>
              <a:t>issues </a:t>
            </a:r>
            <a:r>
              <a:rPr sz="2800" spc="-5" dirty="0">
                <a:latin typeface="Verdana"/>
                <a:cs typeface="Verdana"/>
              </a:rPr>
              <a:t>HLDA </a:t>
            </a:r>
            <a:r>
              <a:rPr sz="2800" spc="-10" dirty="0">
                <a:latin typeface="Verdana"/>
                <a:cs typeface="Verdana"/>
              </a:rPr>
              <a:t>signal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the  DMA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controller.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2179" y="1557019"/>
            <a:ext cx="2748915" cy="4392930"/>
            <a:chOff x="6012179" y="1557019"/>
            <a:chExt cx="2748915" cy="4392930"/>
          </a:xfrm>
        </p:grpSpPr>
        <p:sp>
          <p:nvSpPr>
            <p:cNvPr id="5" name="object 5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72450" y="3500119"/>
              <a:ext cx="575310" cy="360680"/>
            </a:xfrm>
            <a:custGeom>
              <a:avLst/>
              <a:gdLst/>
              <a:ahLst/>
              <a:cxnLst/>
              <a:rect l="l" t="t" r="r" b="b"/>
              <a:pathLst>
                <a:path w="575309" h="360679">
                  <a:moveTo>
                    <a:pt x="288290" y="360679"/>
                  </a:moveTo>
                  <a:lnTo>
                    <a:pt x="0" y="360679"/>
                  </a:lnTo>
                  <a:lnTo>
                    <a:pt x="0" y="0"/>
                  </a:lnTo>
                  <a:lnTo>
                    <a:pt x="575309" y="0"/>
                  </a:lnTo>
                  <a:lnTo>
                    <a:pt x="575309" y="360679"/>
                  </a:lnTo>
                  <a:lnTo>
                    <a:pt x="288290" y="360679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804670"/>
            <a:ext cx="8369300" cy="1729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8969" y="1634490"/>
            <a:ext cx="4407535" cy="13144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0515" marR="30480" indent="-273050">
              <a:lnSpc>
                <a:spcPct val="101000"/>
              </a:lnSpc>
              <a:spcBef>
                <a:spcPts val="6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/>
              <a:t>These pins </a:t>
            </a:r>
            <a:r>
              <a:rPr sz="2800" spc="-15" dirty="0"/>
              <a:t>provide </a:t>
            </a:r>
            <a:r>
              <a:rPr sz="2800" spc="-5" dirty="0"/>
              <a:t>the  </a:t>
            </a:r>
            <a:r>
              <a:rPr sz="2800" spc="-10" dirty="0"/>
              <a:t>status </a:t>
            </a:r>
            <a:r>
              <a:rPr sz="2800" spc="-5" dirty="0"/>
              <a:t>of </a:t>
            </a:r>
            <a:r>
              <a:rPr sz="2800" spc="-10" dirty="0"/>
              <a:t>instruction  queue.</a:t>
            </a:r>
            <a:endParaRPr sz="2800">
              <a:latin typeface="UnDotum"/>
              <a:cs typeface="UnDot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5" name="object 5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50" y="4796790"/>
              <a:ext cx="576580" cy="504190"/>
            </a:xfrm>
            <a:custGeom>
              <a:avLst/>
              <a:gdLst/>
              <a:ahLst/>
              <a:cxnLst/>
              <a:rect l="l" t="t" r="r" b="b"/>
              <a:pathLst>
                <a:path w="576579" h="504189">
                  <a:moveTo>
                    <a:pt x="288290" y="504190"/>
                  </a:moveTo>
                  <a:lnTo>
                    <a:pt x="0" y="504190"/>
                  </a:lnTo>
                  <a:lnTo>
                    <a:pt x="0" y="0"/>
                  </a:lnTo>
                  <a:lnTo>
                    <a:pt x="576579" y="0"/>
                  </a:lnTo>
                  <a:lnTo>
                    <a:pt x="576579" y="504190"/>
                  </a:lnTo>
                  <a:lnTo>
                    <a:pt x="288290" y="50419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84530" y="3195320"/>
          <a:ext cx="5327648" cy="1879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/>
                <a:gridCol w="788669"/>
                <a:gridCol w="3729354"/>
              </a:tblGrid>
              <a:tr h="406400"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QS</a:t>
                      </a:r>
                      <a:r>
                        <a:rPr sz="1575" b="1" spc="-7" baseline="-2380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575" baseline="-23809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DFB501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QS</a:t>
                      </a:r>
                      <a:r>
                        <a:rPr sz="1575" b="1" spc="-7" baseline="-2380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575" baseline="-23809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DFB501"/>
                    </a:solidFill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Status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DFB501"/>
                    </a:solidFill>
                  </a:tcPr>
                </a:tc>
              </a:tr>
              <a:tr h="368299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2E4CA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2E4CA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No operation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2E4C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8F2E6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8F2E6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1</a:t>
                      </a:r>
                      <a:r>
                        <a:rPr sz="1575" spc="-15" baseline="29100" dirty="0">
                          <a:latin typeface="Verdana"/>
                          <a:cs typeface="Verdana"/>
                        </a:rPr>
                        <a:t>st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byte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opcode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queue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8F2E6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2E4CA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2E4CA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Empty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queue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2E4CA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8F2E6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8F2E6"/>
                    </a:solidFill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Subsequent byte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queue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8260" marB="0">
                    <a:solidFill>
                      <a:srgbClr val="F8F2E6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15570"/>
            <a:ext cx="8242300" cy="1341120"/>
            <a:chOff x="450850" y="115570"/>
            <a:chExt cx="8242300" cy="1341120"/>
          </a:xfrm>
        </p:grpSpPr>
        <p:sp>
          <p:nvSpPr>
            <p:cNvPr id="3" name="object 3"/>
            <p:cNvSpPr/>
            <p:nvPr/>
          </p:nvSpPr>
          <p:spPr>
            <a:xfrm>
              <a:off x="450850" y="115570"/>
              <a:ext cx="8242300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6600" y="405129"/>
              <a:ext cx="2519680" cy="0"/>
            </a:xfrm>
            <a:custGeom>
              <a:avLst/>
              <a:gdLst/>
              <a:ahLst/>
              <a:cxnLst/>
              <a:rect l="l" t="t" r="r" b="b"/>
              <a:pathLst>
                <a:path w="2519679">
                  <a:moveTo>
                    <a:pt x="0" y="0"/>
                  </a:moveTo>
                  <a:lnTo>
                    <a:pt x="575310" y="0"/>
                  </a:lnTo>
                </a:path>
                <a:path w="2519679">
                  <a:moveTo>
                    <a:pt x="934720" y="0"/>
                  </a:moveTo>
                  <a:lnTo>
                    <a:pt x="1511300" y="0"/>
                  </a:lnTo>
                </a:path>
                <a:path w="2519679">
                  <a:moveTo>
                    <a:pt x="1943100" y="0"/>
                  </a:moveTo>
                  <a:lnTo>
                    <a:pt x="2519679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8969" y="1590040"/>
            <a:ext cx="5028565" cy="43637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0515" marR="818515" indent="-273050">
              <a:lnSpc>
                <a:spcPct val="90000"/>
              </a:lnSpc>
              <a:spcBef>
                <a:spcPts val="434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These </a:t>
            </a:r>
            <a:r>
              <a:rPr sz="2800" spc="-5" dirty="0">
                <a:latin typeface="Verdana"/>
                <a:cs typeface="Verdana"/>
              </a:rPr>
              <a:t>status </a:t>
            </a:r>
            <a:r>
              <a:rPr sz="2800" spc="-10" dirty="0">
                <a:latin typeface="Verdana"/>
                <a:cs typeface="Verdana"/>
              </a:rPr>
              <a:t>signals  indicate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operation  </a:t>
            </a:r>
            <a:r>
              <a:rPr sz="2800" spc="-10" dirty="0">
                <a:latin typeface="Verdana"/>
                <a:cs typeface="Verdana"/>
              </a:rPr>
              <a:t>being done by </a:t>
            </a:r>
            <a:r>
              <a:rPr sz="2800" spc="-5" dirty="0">
                <a:latin typeface="Verdana"/>
                <a:cs typeface="Verdana"/>
              </a:rPr>
              <a:t>the  </a:t>
            </a:r>
            <a:r>
              <a:rPr sz="2800" spc="-35" dirty="0">
                <a:latin typeface="Verdana"/>
                <a:cs typeface="Verdana"/>
              </a:rPr>
              <a:t>microprocessor.</a:t>
            </a:r>
            <a:endParaRPr sz="2800">
              <a:latin typeface="Verdana"/>
              <a:cs typeface="Verdana"/>
            </a:endParaRPr>
          </a:p>
          <a:p>
            <a:pPr marL="310515" marR="1191260" indent="-273050">
              <a:lnSpc>
                <a:spcPts val="3020"/>
              </a:lnSpc>
              <a:spcBef>
                <a:spcPts val="184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This information </a:t>
            </a:r>
            <a:r>
              <a:rPr sz="2800" spc="-5" dirty="0">
                <a:latin typeface="Verdana"/>
                <a:cs typeface="Verdana"/>
              </a:rPr>
              <a:t>is  </a:t>
            </a:r>
            <a:r>
              <a:rPr sz="2800" spc="-10" dirty="0">
                <a:latin typeface="Verdana"/>
                <a:cs typeface="Verdana"/>
              </a:rPr>
              <a:t>required </a:t>
            </a:r>
            <a:r>
              <a:rPr sz="2800" spc="-15" dirty="0">
                <a:latin typeface="Verdana"/>
                <a:cs typeface="Verdana"/>
              </a:rPr>
              <a:t>by </a:t>
            </a:r>
            <a:r>
              <a:rPr sz="2800" spc="-5" dirty="0">
                <a:latin typeface="Verdana"/>
                <a:cs typeface="Verdana"/>
              </a:rPr>
              <a:t>the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Bus  </a:t>
            </a:r>
            <a:r>
              <a:rPr sz="2800" spc="-10" dirty="0">
                <a:latin typeface="Verdana"/>
                <a:cs typeface="Verdana"/>
              </a:rPr>
              <a:t>Controller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8288.</a:t>
            </a:r>
            <a:endParaRPr sz="2800">
              <a:latin typeface="Verdana"/>
              <a:cs typeface="Verdana"/>
            </a:endParaRPr>
          </a:p>
          <a:p>
            <a:pPr marL="310515" marR="30480" indent="-273050">
              <a:lnSpc>
                <a:spcPts val="3020"/>
              </a:lnSpc>
              <a:spcBef>
                <a:spcPts val="181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Bus </a:t>
            </a:r>
            <a:r>
              <a:rPr sz="2800" spc="-10" dirty="0">
                <a:latin typeface="Verdana"/>
                <a:cs typeface="Verdana"/>
              </a:rPr>
              <a:t>controller 8288  </a:t>
            </a:r>
            <a:r>
              <a:rPr sz="2800" spc="-15" dirty="0">
                <a:latin typeface="Verdana"/>
                <a:cs typeface="Verdana"/>
              </a:rPr>
              <a:t>generates </a:t>
            </a:r>
            <a:r>
              <a:rPr sz="2800" spc="-10" dirty="0">
                <a:latin typeface="Verdana"/>
                <a:cs typeface="Verdana"/>
              </a:rPr>
              <a:t>all </a:t>
            </a:r>
            <a:r>
              <a:rPr sz="2800" spc="-5" dirty="0">
                <a:latin typeface="Verdana"/>
                <a:cs typeface="Verdana"/>
              </a:rPr>
              <a:t>memory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and  </a:t>
            </a:r>
            <a:r>
              <a:rPr sz="2800" dirty="0">
                <a:latin typeface="Verdana"/>
                <a:cs typeface="Verdana"/>
              </a:rPr>
              <a:t>I/O </a:t>
            </a:r>
            <a:r>
              <a:rPr sz="2800" spc="-10" dirty="0">
                <a:latin typeface="Verdana"/>
                <a:cs typeface="Verdana"/>
              </a:rPr>
              <a:t>control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signals.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7" name="object 7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50" y="4149090"/>
              <a:ext cx="360680" cy="720090"/>
            </a:xfrm>
            <a:custGeom>
              <a:avLst/>
              <a:gdLst/>
              <a:ahLst/>
              <a:cxnLst/>
              <a:rect l="l" t="t" r="r" b="b"/>
              <a:pathLst>
                <a:path w="360679" h="720089">
                  <a:moveTo>
                    <a:pt x="180340" y="720090"/>
                  </a:moveTo>
                  <a:lnTo>
                    <a:pt x="0" y="720090"/>
                  </a:lnTo>
                  <a:lnTo>
                    <a:pt x="0" y="0"/>
                  </a:lnTo>
                  <a:lnTo>
                    <a:pt x="360679" y="0"/>
                  </a:lnTo>
                  <a:lnTo>
                    <a:pt x="360679" y="720090"/>
                  </a:lnTo>
                  <a:lnTo>
                    <a:pt x="180340" y="72009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98450"/>
            <a:ext cx="8242300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96740" y="1634489"/>
            <a:ext cx="4187825" cy="44062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3530" marR="617220" indent="-265430">
              <a:lnSpc>
                <a:spcPts val="2450"/>
              </a:lnSpc>
              <a:spcBef>
                <a:spcPts val="660"/>
              </a:spcBef>
            </a:pPr>
            <a:r>
              <a:rPr sz="3000" spc="44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00" spc="30" dirty="0">
                <a:latin typeface="Verdana"/>
                <a:cs typeface="Verdana"/>
              </a:rPr>
              <a:t>It </a:t>
            </a:r>
            <a:r>
              <a:rPr sz="2500" spc="10" dirty="0">
                <a:latin typeface="Verdana"/>
                <a:cs typeface="Verdana"/>
              </a:rPr>
              <a:t>has a </a:t>
            </a:r>
            <a:r>
              <a:rPr sz="2500" spc="15" dirty="0">
                <a:latin typeface="Verdana"/>
                <a:cs typeface="Verdana"/>
              </a:rPr>
              <a:t>16 </a:t>
            </a:r>
            <a:r>
              <a:rPr sz="2500" dirty="0">
                <a:latin typeface="Verdana"/>
                <a:cs typeface="Verdana"/>
              </a:rPr>
              <a:t>line</a:t>
            </a:r>
            <a:r>
              <a:rPr sz="2500" spc="-130" dirty="0">
                <a:latin typeface="Verdana"/>
                <a:cs typeface="Verdana"/>
              </a:rPr>
              <a:t> </a:t>
            </a:r>
            <a:r>
              <a:rPr sz="2500" spc="5" dirty="0">
                <a:latin typeface="Verdana"/>
                <a:cs typeface="Verdana"/>
              </a:rPr>
              <a:t>data  bus.</a:t>
            </a:r>
            <a:endParaRPr sz="2500">
              <a:latin typeface="Verdana"/>
              <a:cs typeface="Verdana"/>
            </a:endParaRPr>
          </a:p>
          <a:p>
            <a:pPr marL="303530" marR="692785" indent="-265430">
              <a:lnSpc>
                <a:spcPts val="2450"/>
              </a:lnSpc>
              <a:spcBef>
                <a:spcPts val="1740"/>
              </a:spcBef>
            </a:pPr>
            <a:r>
              <a:rPr sz="3000" spc="44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00" spc="30" dirty="0">
                <a:latin typeface="Verdana"/>
                <a:cs typeface="Verdana"/>
              </a:rPr>
              <a:t>And </a:t>
            </a:r>
            <a:r>
              <a:rPr sz="2500" spc="15" dirty="0">
                <a:latin typeface="Verdana"/>
                <a:cs typeface="Verdana"/>
              </a:rPr>
              <a:t>20 </a:t>
            </a:r>
            <a:r>
              <a:rPr sz="2500" dirty="0">
                <a:latin typeface="Verdana"/>
                <a:cs typeface="Verdana"/>
              </a:rPr>
              <a:t>line</a:t>
            </a:r>
            <a:r>
              <a:rPr sz="2500" spc="-95" dirty="0">
                <a:latin typeface="Verdana"/>
                <a:cs typeface="Verdana"/>
              </a:rPr>
              <a:t> </a:t>
            </a:r>
            <a:r>
              <a:rPr sz="2500" spc="5" dirty="0">
                <a:latin typeface="Verdana"/>
                <a:cs typeface="Verdana"/>
              </a:rPr>
              <a:t>address  bus.</a:t>
            </a:r>
            <a:endParaRPr sz="2500">
              <a:latin typeface="Verdana"/>
              <a:cs typeface="Verdana"/>
            </a:endParaRPr>
          </a:p>
          <a:p>
            <a:pPr marL="303530" marR="30480" indent="-265430">
              <a:lnSpc>
                <a:spcPts val="2450"/>
              </a:lnSpc>
              <a:spcBef>
                <a:spcPts val="1739"/>
              </a:spcBef>
            </a:pPr>
            <a:r>
              <a:rPr sz="3000" spc="44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00" spc="30" dirty="0">
                <a:latin typeface="Verdana"/>
                <a:cs typeface="Verdana"/>
              </a:rPr>
              <a:t>It </a:t>
            </a:r>
            <a:r>
              <a:rPr sz="2500" dirty="0">
                <a:latin typeface="Verdana"/>
                <a:cs typeface="Verdana"/>
              </a:rPr>
              <a:t>could </a:t>
            </a:r>
            <a:r>
              <a:rPr sz="2500" spc="5" dirty="0">
                <a:latin typeface="Verdana"/>
                <a:cs typeface="Verdana"/>
              </a:rPr>
              <a:t>address </a:t>
            </a:r>
            <a:r>
              <a:rPr sz="2500" spc="10" dirty="0">
                <a:latin typeface="Verdana"/>
                <a:cs typeface="Verdana"/>
              </a:rPr>
              <a:t>up </a:t>
            </a:r>
            <a:r>
              <a:rPr sz="2500" spc="5" dirty="0">
                <a:latin typeface="Verdana"/>
                <a:cs typeface="Verdana"/>
              </a:rPr>
              <a:t>to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spc="10" dirty="0">
                <a:latin typeface="Verdana"/>
                <a:cs typeface="Verdana"/>
              </a:rPr>
              <a:t>1  MB </a:t>
            </a:r>
            <a:r>
              <a:rPr sz="2500" dirty="0">
                <a:latin typeface="Verdana"/>
                <a:cs typeface="Verdana"/>
              </a:rPr>
              <a:t>of</a:t>
            </a:r>
            <a:r>
              <a:rPr sz="2500" spc="-1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memory.</a:t>
            </a:r>
            <a:endParaRPr sz="2500">
              <a:latin typeface="Verdana"/>
              <a:cs typeface="Verdana"/>
            </a:endParaRPr>
          </a:p>
          <a:p>
            <a:pPr marL="303530" marR="648970" indent="-265430">
              <a:lnSpc>
                <a:spcPts val="2450"/>
              </a:lnSpc>
              <a:spcBef>
                <a:spcPts val="1750"/>
              </a:spcBef>
            </a:pPr>
            <a:r>
              <a:rPr sz="3000" spc="44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00" spc="30" dirty="0">
                <a:latin typeface="Verdana"/>
                <a:cs typeface="Verdana"/>
              </a:rPr>
              <a:t>It </a:t>
            </a:r>
            <a:r>
              <a:rPr sz="2500" spc="10" dirty="0">
                <a:latin typeface="Verdana"/>
                <a:cs typeface="Verdana"/>
              </a:rPr>
              <a:t>has more than  20,000</a:t>
            </a:r>
            <a:r>
              <a:rPr sz="2500" spc="-1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instructions.</a:t>
            </a:r>
            <a:endParaRPr sz="2500">
              <a:latin typeface="Verdana"/>
              <a:cs typeface="Verdana"/>
            </a:endParaRPr>
          </a:p>
          <a:p>
            <a:pPr marL="303530" marR="1015365" indent="-265430">
              <a:lnSpc>
                <a:spcPts val="2450"/>
              </a:lnSpc>
              <a:spcBef>
                <a:spcPts val="1739"/>
              </a:spcBef>
            </a:pPr>
            <a:r>
              <a:rPr sz="3000" spc="44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00" spc="30" dirty="0">
                <a:latin typeface="Verdana"/>
                <a:cs typeface="Verdana"/>
              </a:rPr>
              <a:t>It </a:t>
            </a:r>
            <a:r>
              <a:rPr sz="2500" spc="5" dirty="0">
                <a:latin typeface="Verdana"/>
                <a:cs typeface="Verdana"/>
              </a:rPr>
              <a:t>supports  </a:t>
            </a:r>
            <a:r>
              <a:rPr sz="2500" dirty="0">
                <a:latin typeface="Verdana"/>
                <a:cs typeface="Verdana"/>
              </a:rPr>
              <a:t>multiplication </a:t>
            </a:r>
            <a:r>
              <a:rPr sz="2500" spc="10" dirty="0">
                <a:latin typeface="Verdana"/>
                <a:cs typeface="Verdana"/>
              </a:rPr>
              <a:t>and  </a:t>
            </a:r>
            <a:r>
              <a:rPr sz="2500" dirty="0">
                <a:latin typeface="Verdana"/>
                <a:cs typeface="Verdana"/>
              </a:rPr>
              <a:t>division.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30" y="2491739"/>
            <a:ext cx="3592829" cy="2160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4" name="object 4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40650" y="4149090"/>
              <a:ext cx="360680" cy="720090"/>
            </a:xfrm>
            <a:custGeom>
              <a:avLst/>
              <a:gdLst/>
              <a:ahLst/>
              <a:cxnLst/>
              <a:rect l="l" t="t" r="r" b="b"/>
              <a:pathLst>
                <a:path w="360679" h="720089">
                  <a:moveTo>
                    <a:pt x="180340" y="720090"/>
                  </a:moveTo>
                  <a:lnTo>
                    <a:pt x="0" y="720090"/>
                  </a:lnTo>
                  <a:lnTo>
                    <a:pt x="0" y="0"/>
                  </a:lnTo>
                  <a:lnTo>
                    <a:pt x="360679" y="0"/>
                  </a:lnTo>
                  <a:lnTo>
                    <a:pt x="360679" y="720090"/>
                  </a:lnTo>
                  <a:lnTo>
                    <a:pt x="180340" y="72009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84530" y="1916429"/>
            <a:ext cx="2160270" cy="403860"/>
          </a:xfrm>
          <a:custGeom>
            <a:avLst/>
            <a:gdLst/>
            <a:ahLst/>
            <a:cxnLst/>
            <a:rect l="l" t="t" r="r" b="b"/>
            <a:pathLst>
              <a:path w="2160270" h="403860">
                <a:moveTo>
                  <a:pt x="2160270" y="0"/>
                </a:moveTo>
                <a:lnTo>
                  <a:pt x="1438910" y="0"/>
                </a:lnTo>
                <a:lnTo>
                  <a:pt x="720090" y="0"/>
                </a:lnTo>
                <a:lnTo>
                  <a:pt x="0" y="0"/>
                </a:lnTo>
                <a:lnTo>
                  <a:pt x="0" y="403860"/>
                </a:lnTo>
                <a:lnTo>
                  <a:pt x="720090" y="403860"/>
                </a:lnTo>
                <a:lnTo>
                  <a:pt x="1438910" y="403860"/>
                </a:lnTo>
                <a:lnTo>
                  <a:pt x="2160270" y="403860"/>
                </a:lnTo>
                <a:lnTo>
                  <a:pt x="2160270" y="0"/>
                </a:lnTo>
                <a:close/>
              </a:path>
            </a:pathLst>
          </a:custGeom>
          <a:solidFill>
            <a:srgbClr val="DFB5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7569" y="1950720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57555" algn="l"/>
                <a:tab pos="1477645" algn="l"/>
              </a:tabLst>
            </a:pP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75" b="1" baseline="-23809" dirty="0">
                <a:solidFill>
                  <a:srgbClr val="FFFFFF"/>
                </a:solidFill>
                <a:latin typeface="Verdana"/>
                <a:cs typeface="Verdana"/>
              </a:rPr>
              <a:t>2	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75" b="1" spc="-7" baseline="-23809" dirty="0">
                <a:solidFill>
                  <a:srgbClr val="FFFFFF"/>
                </a:solidFill>
                <a:latin typeface="Verdana"/>
                <a:cs typeface="Verdana"/>
              </a:rPr>
              <a:t>1	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575" b="1" spc="-7" baseline="-23809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575" baseline="-23809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44800" y="1916429"/>
            <a:ext cx="2879090" cy="403860"/>
          </a:xfrm>
          <a:custGeom>
            <a:avLst/>
            <a:gdLst/>
            <a:ahLst/>
            <a:cxnLst/>
            <a:rect l="l" t="t" r="r" b="b"/>
            <a:pathLst>
              <a:path w="2879090" h="403860">
                <a:moveTo>
                  <a:pt x="2879090" y="0"/>
                </a:moveTo>
                <a:lnTo>
                  <a:pt x="0" y="0"/>
                </a:lnTo>
                <a:lnTo>
                  <a:pt x="0" y="403860"/>
                </a:lnTo>
                <a:lnTo>
                  <a:pt x="2879090" y="403860"/>
                </a:lnTo>
                <a:lnTo>
                  <a:pt x="2879090" y="0"/>
                </a:lnTo>
                <a:close/>
              </a:path>
            </a:pathLst>
          </a:custGeom>
          <a:solidFill>
            <a:srgbClr val="DFB5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73500" y="1950720"/>
            <a:ext cx="83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5" dirty="0">
                <a:solidFill>
                  <a:srgbClr val="FFFFFF"/>
                </a:solidFill>
                <a:latin typeface="Verdana"/>
                <a:cs typeface="Verdana"/>
              </a:rPr>
              <a:t>atu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530" y="2320289"/>
            <a:ext cx="720090" cy="365760"/>
          </a:xfrm>
          <a:custGeom>
            <a:avLst/>
            <a:gdLst/>
            <a:ahLst/>
            <a:cxnLst/>
            <a:rect l="l" t="t" r="r" b="b"/>
            <a:pathLst>
              <a:path w="720090" h="365760">
                <a:moveTo>
                  <a:pt x="720090" y="0"/>
                </a:moveTo>
                <a:lnTo>
                  <a:pt x="0" y="0"/>
                </a:lnTo>
                <a:lnTo>
                  <a:pt x="0" y="365760"/>
                </a:lnTo>
                <a:lnTo>
                  <a:pt x="720090" y="365760"/>
                </a:lnTo>
                <a:lnTo>
                  <a:pt x="720090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2819" y="235457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4619" y="2320289"/>
            <a:ext cx="718820" cy="365760"/>
          </a:xfrm>
          <a:custGeom>
            <a:avLst/>
            <a:gdLst/>
            <a:ahLst/>
            <a:cxnLst/>
            <a:rect l="l" t="t" r="r" b="b"/>
            <a:pathLst>
              <a:path w="718819" h="365760">
                <a:moveTo>
                  <a:pt x="718819" y="0"/>
                </a:moveTo>
                <a:lnTo>
                  <a:pt x="0" y="0"/>
                </a:lnTo>
                <a:lnTo>
                  <a:pt x="0" y="365760"/>
                </a:lnTo>
                <a:lnTo>
                  <a:pt x="718819" y="365760"/>
                </a:lnTo>
                <a:lnTo>
                  <a:pt x="718819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92910" y="235457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3440" y="2320289"/>
            <a:ext cx="3600450" cy="365760"/>
          </a:xfrm>
          <a:custGeom>
            <a:avLst/>
            <a:gdLst/>
            <a:ahLst/>
            <a:cxnLst/>
            <a:rect l="l" t="t" r="r" b="b"/>
            <a:pathLst>
              <a:path w="3600450" h="365760">
                <a:moveTo>
                  <a:pt x="3600450" y="0"/>
                </a:moveTo>
                <a:lnTo>
                  <a:pt x="721360" y="0"/>
                </a:lnTo>
                <a:lnTo>
                  <a:pt x="0" y="0"/>
                </a:lnTo>
                <a:lnTo>
                  <a:pt x="0" y="365760"/>
                </a:lnTo>
                <a:lnTo>
                  <a:pt x="721360" y="365760"/>
                </a:lnTo>
                <a:lnTo>
                  <a:pt x="3600450" y="365760"/>
                </a:lnTo>
                <a:lnTo>
                  <a:pt x="3600450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1729" y="2354579"/>
            <a:ext cx="3154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1800" dirty="0">
                <a:latin typeface="Verdana"/>
                <a:cs typeface="Verdana"/>
              </a:rPr>
              <a:t>0	</a:t>
            </a:r>
            <a:r>
              <a:rPr sz="1800" spc="-5" dirty="0">
                <a:latin typeface="Verdana"/>
                <a:cs typeface="Verdana"/>
              </a:rPr>
              <a:t>Interrupt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Acknowledge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4530" y="2686050"/>
            <a:ext cx="720090" cy="365760"/>
          </a:xfrm>
          <a:custGeom>
            <a:avLst/>
            <a:gdLst/>
            <a:ahLst/>
            <a:cxnLst/>
            <a:rect l="l" t="t" r="r" b="b"/>
            <a:pathLst>
              <a:path w="720090" h="365760">
                <a:moveTo>
                  <a:pt x="720090" y="0"/>
                </a:moveTo>
                <a:lnTo>
                  <a:pt x="0" y="0"/>
                </a:lnTo>
                <a:lnTo>
                  <a:pt x="0" y="365760"/>
                </a:lnTo>
                <a:lnTo>
                  <a:pt x="720090" y="365760"/>
                </a:lnTo>
                <a:lnTo>
                  <a:pt x="720090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72819" y="272034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04619" y="2686050"/>
            <a:ext cx="718820" cy="365760"/>
          </a:xfrm>
          <a:custGeom>
            <a:avLst/>
            <a:gdLst/>
            <a:ahLst/>
            <a:cxnLst/>
            <a:rect l="l" t="t" r="r" b="b"/>
            <a:pathLst>
              <a:path w="718819" h="365760">
                <a:moveTo>
                  <a:pt x="718819" y="0"/>
                </a:moveTo>
                <a:lnTo>
                  <a:pt x="0" y="0"/>
                </a:lnTo>
                <a:lnTo>
                  <a:pt x="0" y="365760"/>
                </a:lnTo>
                <a:lnTo>
                  <a:pt x="718819" y="365760"/>
                </a:lnTo>
                <a:lnTo>
                  <a:pt x="718819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92910" y="272034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23440" y="2686049"/>
            <a:ext cx="3600450" cy="365760"/>
          </a:xfrm>
          <a:custGeom>
            <a:avLst/>
            <a:gdLst/>
            <a:ahLst/>
            <a:cxnLst/>
            <a:rect l="l" t="t" r="r" b="b"/>
            <a:pathLst>
              <a:path w="3600450" h="365760">
                <a:moveTo>
                  <a:pt x="3600450" y="0"/>
                </a:moveTo>
                <a:lnTo>
                  <a:pt x="721360" y="0"/>
                </a:lnTo>
                <a:lnTo>
                  <a:pt x="0" y="0"/>
                </a:lnTo>
                <a:lnTo>
                  <a:pt x="0" y="365760"/>
                </a:lnTo>
                <a:lnTo>
                  <a:pt x="721360" y="365760"/>
                </a:lnTo>
                <a:lnTo>
                  <a:pt x="3600450" y="365760"/>
                </a:lnTo>
                <a:lnTo>
                  <a:pt x="3600450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11729" y="2720340"/>
            <a:ext cx="157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1800" dirty="0">
                <a:latin typeface="Verdana"/>
                <a:cs typeface="Verdana"/>
              </a:rPr>
              <a:t>1	</a:t>
            </a:r>
            <a:r>
              <a:rPr sz="1800" spc="-5" dirty="0">
                <a:latin typeface="Verdana"/>
                <a:cs typeface="Verdana"/>
              </a:rPr>
              <a:t>I/O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4530" y="3051810"/>
            <a:ext cx="720090" cy="365760"/>
          </a:xfrm>
          <a:custGeom>
            <a:avLst/>
            <a:gdLst/>
            <a:ahLst/>
            <a:cxnLst/>
            <a:rect l="l" t="t" r="r" b="b"/>
            <a:pathLst>
              <a:path w="720090" h="365760">
                <a:moveTo>
                  <a:pt x="720090" y="0"/>
                </a:moveTo>
                <a:lnTo>
                  <a:pt x="0" y="0"/>
                </a:lnTo>
                <a:lnTo>
                  <a:pt x="0" y="365760"/>
                </a:lnTo>
                <a:lnTo>
                  <a:pt x="720090" y="365760"/>
                </a:lnTo>
                <a:lnTo>
                  <a:pt x="720090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72819" y="308610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04619" y="3051810"/>
            <a:ext cx="718820" cy="365760"/>
          </a:xfrm>
          <a:custGeom>
            <a:avLst/>
            <a:gdLst/>
            <a:ahLst/>
            <a:cxnLst/>
            <a:rect l="l" t="t" r="r" b="b"/>
            <a:pathLst>
              <a:path w="718819" h="365760">
                <a:moveTo>
                  <a:pt x="718819" y="0"/>
                </a:moveTo>
                <a:lnTo>
                  <a:pt x="0" y="0"/>
                </a:lnTo>
                <a:lnTo>
                  <a:pt x="0" y="365760"/>
                </a:lnTo>
                <a:lnTo>
                  <a:pt x="718819" y="365760"/>
                </a:lnTo>
                <a:lnTo>
                  <a:pt x="718819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92910" y="308610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23440" y="3051809"/>
            <a:ext cx="3600450" cy="365760"/>
          </a:xfrm>
          <a:custGeom>
            <a:avLst/>
            <a:gdLst/>
            <a:ahLst/>
            <a:cxnLst/>
            <a:rect l="l" t="t" r="r" b="b"/>
            <a:pathLst>
              <a:path w="3600450" h="365760">
                <a:moveTo>
                  <a:pt x="3600450" y="0"/>
                </a:moveTo>
                <a:lnTo>
                  <a:pt x="721360" y="0"/>
                </a:lnTo>
                <a:lnTo>
                  <a:pt x="0" y="0"/>
                </a:lnTo>
                <a:lnTo>
                  <a:pt x="0" y="365760"/>
                </a:lnTo>
                <a:lnTo>
                  <a:pt x="721360" y="365760"/>
                </a:lnTo>
                <a:lnTo>
                  <a:pt x="3600450" y="365760"/>
                </a:lnTo>
                <a:lnTo>
                  <a:pt x="3600450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11729" y="3086100"/>
            <a:ext cx="160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1800" dirty="0">
                <a:latin typeface="Verdana"/>
                <a:cs typeface="Verdana"/>
              </a:rPr>
              <a:t>0	</a:t>
            </a:r>
            <a:r>
              <a:rPr sz="1800" spc="-5" dirty="0">
                <a:latin typeface="Verdana"/>
                <a:cs typeface="Verdana"/>
              </a:rPr>
              <a:t>I/O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Write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4530" y="3417570"/>
            <a:ext cx="720090" cy="367030"/>
          </a:xfrm>
          <a:custGeom>
            <a:avLst/>
            <a:gdLst/>
            <a:ahLst/>
            <a:cxnLst/>
            <a:rect l="l" t="t" r="r" b="b"/>
            <a:pathLst>
              <a:path w="720090" h="367029">
                <a:moveTo>
                  <a:pt x="720090" y="0"/>
                </a:moveTo>
                <a:lnTo>
                  <a:pt x="0" y="0"/>
                </a:lnTo>
                <a:lnTo>
                  <a:pt x="0" y="367029"/>
                </a:lnTo>
                <a:lnTo>
                  <a:pt x="720090" y="367029"/>
                </a:lnTo>
                <a:lnTo>
                  <a:pt x="720090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72819" y="345312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404619" y="3417570"/>
            <a:ext cx="718820" cy="367030"/>
          </a:xfrm>
          <a:custGeom>
            <a:avLst/>
            <a:gdLst/>
            <a:ahLst/>
            <a:cxnLst/>
            <a:rect l="l" t="t" r="r" b="b"/>
            <a:pathLst>
              <a:path w="718819" h="367029">
                <a:moveTo>
                  <a:pt x="718819" y="0"/>
                </a:moveTo>
                <a:lnTo>
                  <a:pt x="0" y="0"/>
                </a:lnTo>
                <a:lnTo>
                  <a:pt x="0" y="367029"/>
                </a:lnTo>
                <a:lnTo>
                  <a:pt x="718819" y="367029"/>
                </a:lnTo>
                <a:lnTo>
                  <a:pt x="718819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92910" y="345312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23440" y="3417569"/>
            <a:ext cx="3600450" cy="367030"/>
          </a:xfrm>
          <a:custGeom>
            <a:avLst/>
            <a:gdLst/>
            <a:ahLst/>
            <a:cxnLst/>
            <a:rect l="l" t="t" r="r" b="b"/>
            <a:pathLst>
              <a:path w="3600450" h="367029">
                <a:moveTo>
                  <a:pt x="3600450" y="0"/>
                </a:moveTo>
                <a:lnTo>
                  <a:pt x="721360" y="0"/>
                </a:lnTo>
                <a:lnTo>
                  <a:pt x="0" y="0"/>
                </a:lnTo>
                <a:lnTo>
                  <a:pt x="0" y="367030"/>
                </a:lnTo>
                <a:lnTo>
                  <a:pt x="721360" y="367030"/>
                </a:lnTo>
                <a:lnTo>
                  <a:pt x="3600450" y="367030"/>
                </a:lnTo>
                <a:lnTo>
                  <a:pt x="3600450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11729" y="3453129"/>
            <a:ext cx="100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1800" dirty="0">
                <a:latin typeface="Verdana"/>
                <a:cs typeface="Verdana"/>
              </a:rPr>
              <a:t>1	</a:t>
            </a:r>
            <a:r>
              <a:rPr sz="1800" spc="-5" dirty="0">
                <a:latin typeface="Verdana"/>
                <a:cs typeface="Verdana"/>
              </a:rPr>
              <a:t>Ha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4530" y="3784600"/>
            <a:ext cx="720090" cy="365760"/>
          </a:xfrm>
          <a:custGeom>
            <a:avLst/>
            <a:gdLst/>
            <a:ahLst/>
            <a:cxnLst/>
            <a:rect l="l" t="t" r="r" b="b"/>
            <a:pathLst>
              <a:path w="720090" h="365760">
                <a:moveTo>
                  <a:pt x="720090" y="0"/>
                </a:moveTo>
                <a:lnTo>
                  <a:pt x="0" y="0"/>
                </a:lnTo>
                <a:lnTo>
                  <a:pt x="0" y="365760"/>
                </a:lnTo>
                <a:lnTo>
                  <a:pt x="720090" y="365760"/>
                </a:lnTo>
                <a:lnTo>
                  <a:pt x="720090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72819" y="381889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404619" y="3784600"/>
            <a:ext cx="718820" cy="365760"/>
          </a:xfrm>
          <a:custGeom>
            <a:avLst/>
            <a:gdLst/>
            <a:ahLst/>
            <a:cxnLst/>
            <a:rect l="l" t="t" r="r" b="b"/>
            <a:pathLst>
              <a:path w="718819" h="365760">
                <a:moveTo>
                  <a:pt x="718819" y="0"/>
                </a:moveTo>
                <a:lnTo>
                  <a:pt x="0" y="0"/>
                </a:lnTo>
                <a:lnTo>
                  <a:pt x="0" y="365760"/>
                </a:lnTo>
                <a:lnTo>
                  <a:pt x="718819" y="365760"/>
                </a:lnTo>
                <a:lnTo>
                  <a:pt x="718819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92910" y="381889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23440" y="3784600"/>
            <a:ext cx="3600450" cy="365760"/>
          </a:xfrm>
          <a:custGeom>
            <a:avLst/>
            <a:gdLst/>
            <a:ahLst/>
            <a:cxnLst/>
            <a:rect l="l" t="t" r="r" b="b"/>
            <a:pathLst>
              <a:path w="3600450" h="365760">
                <a:moveTo>
                  <a:pt x="3600450" y="0"/>
                </a:moveTo>
                <a:lnTo>
                  <a:pt x="721360" y="0"/>
                </a:lnTo>
                <a:lnTo>
                  <a:pt x="0" y="0"/>
                </a:lnTo>
                <a:lnTo>
                  <a:pt x="0" y="365760"/>
                </a:lnTo>
                <a:lnTo>
                  <a:pt x="721360" y="365760"/>
                </a:lnTo>
                <a:lnTo>
                  <a:pt x="3600450" y="365760"/>
                </a:lnTo>
                <a:lnTo>
                  <a:pt x="3600450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11729" y="3818890"/>
            <a:ext cx="2093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1800" dirty="0">
                <a:latin typeface="Verdana"/>
                <a:cs typeface="Verdana"/>
              </a:rPr>
              <a:t>0	</a:t>
            </a:r>
            <a:r>
              <a:rPr sz="1800" spc="-10" dirty="0">
                <a:latin typeface="Verdana"/>
                <a:cs typeface="Verdana"/>
              </a:rPr>
              <a:t>Opcode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Fetch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4530" y="4150359"/>
            <a:ext cx="720090" cy="365760"/>
          </a:xfrm>
          <a:custGeom>
            <a:avLst/>
            <a:gdLst/>
            <a:ahLst/>
            <a:cxnLst/>
            <a:rect l="l" t="t" r="r" b="b"/>
            <a:pathLst>
              <a:path w="720090" h="365760">
                <a:moveTo>
                  <a:pt x="720090" y="0"/>
                </a:moveTo>
                <a:lnTo>
                  <a:pt x="0" y="0"/>
                </a:lnTo>
                <a:lnTo>
                  <a:pt x="0" y="365759"/>
                </a:lnTo>
                <a:lnTo>
                  <a:pt x="720090" y="365759"/>
                </a:lnTo>
                <a:lnTo>
                  <a:pt x="720090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72819" y="418465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04619" y="4150359"/>
            <a:ext cx="718820" cy="365760"/>
          </a:xfrm>
          <a:custGeom>
            <a:avLst/>
            <a:gdLst/>
            <a:ahLst/>
            <a:cxnLst/>
            <a:rect l="l" t="t" r="r" b="b"/>
            <a:pathLst>
              <a:path w="718819" h="365760">
                <a:moveTo>
                  <a:pt x="718819" y="0"/>
                </a:moveTo>
                <a:lnTo>
                  <a:pt x="0" y="0"/>
                </a:lnTo>
                <a:lnTo>
                  <a:pt x="0" y="365759"/>
                </a:lnTo>
                <a:lnTo>
                  <a:pt x="718819" y="365759"/>
                </a:lnTo>
                <a:lnTo>
                  <a:pt x="718819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692910" y="418465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23440" y="4150359"/>
            <a:ext cx="3600450" cy="365760"/>
          </a:xfrm>
          <a:custGeom>
            <a:avLst/>
            <a:gdLst/>
            <a:ahLst/>
            <a:cxnLst/>
            <a:rect l="l" t="t" r="r" b="b"/>
            <a:pathLst>
              <a:path w="3600450" h="365760">
                <a:moveTo>
                  <a:pt x="3600450" y="0"/>
                </a:moveTo>
                <a:lnTo>
                  <a:pt x="721360" y="0"/>
                </a:lnTo>
                <a:lnTo>
                  <a:pt x="0" y="0"/>
                </a:lnTo>
                <a:lnTo>
                  <a:pt x="0" y="365760"/>
                </a:lnTo>
                <a:lnTo>
                  <a:pt x="721360" y="365760"/>
                </a:lnTo>
                <a:lnTo>
                  <a:pt x="3600450" y="365760"/>
                </a:lnTo>
                <a:lnTo>
                  <a:pt x="3600450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411729" y="4184650"/>
            <a:ext cx="2113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1800" dirty="0">
                <a:latin typeface="Verdana"/>
                <a:cs typeface="Verdana"/>
              </a:rPr>
              <a:t>1	</a:t>
            </a:r>
            <a:r>
              <a:rPr sz="1800" spc="-5" dirty="0">
                <a:latin typeface="Verdana"/>
                <a:cs typeface="Verdana"/>
              </a:rPr>
              <a:t>Memory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Read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4530" y="4516120"/>
            <a:ext cx="720090" cy="367030"/>
          </a:xfrm>
          <a:custGeom>
            <a:avLst/>
            <a:gdLst/>
            <a:ahLst/>
            <a:cxnLst/>
            <a:rect l="l" t="t" r="r" b="b"/>
            <a:pathLst>
              <a:path w="720090" h="367029">
                <a:moveTo>
                  <a:pt x="720090" y="0"/>
                </a:moveTo>
                <a:lnTo>
                  <a:pt x="0" y="0"/>
                </a:lnTo>
                <a:lnTo>
                  <a:pt x="0" y="367029"/>
                </a:lnTo>
                <a:lnTo>
                  <a:pt x="720090" y="367029"/>
                </a:lnTo>
                <a:lnTo>
                  <a:pt x="720090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72819" y="455040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404619" y="4516120"/>
            <a:ext cx="718820" cy="367030"/>
          </a:xfrm>
          <a:custGeom>
            <a:avLst/>
            <a:gdLst/>
            <a:ahLst/>
            <a:cxnLst/>
            <a:rect l="l" t="t" r="r" b="b"/>
            <a:pathLst>
              <a:path w="718819" h="367029">
                <a:moveTo>
                  <a:pt x="718819" y="0"/>
                </a:moveTo>
                <a:lnTo>
                  <a:pt x="0" y="0"/>
                </a:lnTo>
                <a:lnTo>
                  <a:pt x="0" y="367029"/>
                </a:lnTo>
                <a:lnTo>
                  <a:pt x="718819" y="367029"/>
                </a:lnTo>
                <a:lnTo>
                  <a:pt x="718819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692910" y="4550409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123440" y="4516120"/>
            <a:ext cx="3600450" cy="367030"/>
          </a:xfrm>
          <a:custGeom>
            <a:avLst/>
            <a:gdLst/>
            <a:ahLst/>
            <a:cxnLst/>
            <a:rect l="l" t="t" r="r" b="b"/>
            <a:pathLst>
              <a:path w="3600450" h="367029">
                <a:moveTo>
                  <a:pt x="3600450" y="0"/>
                </a:moveTo>
                <a:lnTo>
                  <a:pt x="721360" y="0"/>
                </a:lnTo>
                <a:lnTo>
                  <a:pt x="0" y="0"/>
                </a:lnTo>
                <a:lnTo>
                  <a:pt x="0" y="367030"/>
                </a:lnTo>
                <a:lnTo>
                  <a:pt x="721360" y="367030"/>
                </a:lnTo>
                <a:lnTo>
                  <a:pt x="3600450" y="367030"/>
                </a:lnTo>
                <a:lnTo>
                  <a:pt x="3600450" y="0"/>
                </a:lnTo>
                <a:close/>
              </a:path>
            </a:pathLst>
          </a:custGeom>
          <a:solidFill>
            <a:srgbClr val="F2E4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411729" y="4550409"/>
            <a:ext cx="215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1800" dirty="0">
                <a:latin typeface="Verdana"/>
                <a:cs typeface="Verdana"/>
              </a:rPr>
              <a:t>0	</a:t>
            </a:r>
            <a:r>
              <a:rPr sz="1800" spc="-5" dirty="0">
                <a:latin typeface="Verdana"/>
                <a:cs typeface="Verdana"/>
              </a:rPr>
              <a:t>Memory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Write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84530" y="4883150"/>
            <a:ext cx="720090" cy="365760"/>
          </a:xfrm>
          <a:custGeom>
            <a:avLst/>
            <a:gdLst/>
            <a:ahLst/>
            <a:cxnLst/>
            <a:rect l="l" t="t" r="r" b="b"/>
            <a:pathLst>
              <a:path w="720090" h="365760">
                <a:moveTo>
                  <a:pt x="720090" y="0"/>
                </a:moveTo>
                <a:lnTo>
                  <a:pt x="0" y="0"/>
                </a:lnTo>
                <a:lnTo>
                  <a:pt x="0" y="365759"/>
                </a:lnTo>
                <a:lnTo>
                  <a:pt x="720090" y="365759"/>
                </a:lnTo>
                <a:lnTo>
                  <a:pt x="720090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72819" y="491744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404619" y="4883150"/>
            <a:ext cx="718820" cy="365760"/>
          </a:xfrm>
          <a:custGeom>
            <a:avLst/>
            <a:gdLst/>
            <a:ahLst/>
            <a:cxnLst/>
            <a:rect l="l" t="t" r="r" b="b"/>
            <a:pathLst>
              <a:path w="718819" h="365760">
                <a:moveTo>
                  <a:pt x="718819" y="0"/>
                </a:moveTo>
                <a:lnTo>
                  <a:pt x="0" y="0"/>
                </a:lnTo>
                <a:lnTo>
                  <a:pt x="0" y="365759"/>
                </a:lnTo>
                <a:lnTo>
                  <a:pt x="718819" y="365759"/>
                </a:lnTo>
                <a:lnTo>
                  <a:pt x="718819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692910" y="491744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123440" y="4883150"/>
            <a:ext cx="3600450" cy="365760"/>
          </a:xfrm>
          <a:custGeom>
            <a:avLst/>
            <a:gdLst/>
            <a:ahLst/>
            <a:cxnLst/>
            <a:rect l="l" t="t" r="r" b="b"/>
            <a:pathLst>
              <a:path w="3600450" h="365760">
                <a:moveTo>
                  <a:pt x="3600450" y="0"/>
                </a:moveTo>
                <a:lnTo>
                  <a:pt x="721360" y="0"/>
                </a:lnTo>
                <a:lnTo>
                  <a:pt x="0" y="0"/>
                </a:lnTo>
                <a:lnTo>
                  <a:pt x="0" y="365760"/>
                </a:lnTo>
                <a:lnTo>
                  <a:pt x="721360" y="365760"/>
                </a:lnTo>
                <a:lnTo>
                  <a:pt x="3600450" y="365760"/>
                </a:lnTo>
                <a:lnTo>
                  <a:pt x="3600450" y="0"/>
                </a:lnTo>
                <a:close/>
              </a:path>
            </a:pathLst>
          </a:custGeom>
          <a:solidFill>
            <a:srgbClr val="F8F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411729" y="4917440"/>
            <a:ext cx="138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3875" algn="l"/>
              </a:tabLst>
            </a:pPr>
            <a:r>
              <a:rPr sz="1800" dirty="0">
                <a:latin typeface="Verdana"/>
                <a:cs typeface="Verdana"/>
              </a:rPr>
              <a:t>1	</a:t>
            </a:r>
            <a:r>
              <a:rPr sz="1800" spc="-10" dirty="0">
                <a:latin typeface="Verdana"/>
                <a:cs typeface="Verdana"/>
              </a:rPr>
              <a:t>P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sive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76600" y="405129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>
                <a:moveTo>
                  <a:pt x="0" y="0"/>
                </a:moveTo>
                <a:lnTo>
                  <a:pt x="575310" y="0"/>
                </a:lnTo>
              </a:path>
            </a:pathLst>
          </a:custGeom>
          <a:ln w="50676">
            <a:solidFill>
              <a:srgbClr val="3347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11320" y="405129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79" y="0"/>
                </a:lnTo>
              </a:path>
            </a:pathLst>
          </a:custGeom>
          <a:ln w="50676">
            <a:solidFill>
              <a:srgbClr val="3347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19700" y="405129"/>
            <a:ext cx="576580" cy="0"/>
          </a:xfrm>
          <a:custGeom>
            <a:avLst/>
            <a:gdLst/>
            <a:ahLst/>
            <a:cxnLst/>
            <a:rect l="l" t="t" r="r" b="b"/>
            <a:pathLst>
              <a:path w="576579">
                <a:moveTo>
                  <a:pt x="0" y="0"/>
                </a:moveTo>
                <a:lnTo>
                  <a:pt x="576579" y="0"/>
                </a:lnTo>
              </a:path>
            </a:pathLst>
          </a:custGeom>
          <a:ln w="50676">
            <a:solidFill>
              <a:srgbClr val="3347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0430" y="1988820"/>
            <a:ext cx="1727200" cy="0"/>
          </a:xfrm>
          <a:custGeom>
            <a:avLst/>
            <a:gdLst/>
            <a:ahLst/>
            <a:cxnLst/>
            <a:rect l="l" t="t" r="r" b="b"/>
            <a:pathLst>
              <a:path w="1727200">
                <a:moveTo>
                  <a:pt x="0" y="0"/>
                </a:moveTo>
                <a:lnTo>
                  <a:pt x="287019" y="0"/>
                </a:lnTo>
              </a:path>
              <a:path w="1727200">
                <a:moveTo>
                  <a:pt x="701039" y="0"/>
                </a:moveTo>
                <a:lnTo>
                  <a:pt x="989330" y="0"/>
                </a:lnTo>
              </a:path>
              <a:path w="1727200">
                <a:moveTo>
                  <a:pt x="1440180" y="0"/>
                </a:moveTo>
                <a:lnTo>
                  <a:pt x="1727200" y="0"/>
                </a:lnTo>
              </a:path>
            </a:pathLst>
          </a:custGeom>
          <a:ln w="255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15570"/>
            <a:ext cx="8242300" cy="1341120"/>
            <a:chOff x="450850" y="115570"/>
            <a:chExt cx="8242300" cy="1341120"/>
          </a:xfrm>
        </p:grpSpPr>
        <p:sp>
          <p:nvSpPr>
            <p:cNvPr id="3" name="object 3"/>
            <p:cNvSpPr/>
            <p:nvPr/>
          </p:nvSpPr>
          <p:spPr>
            <a:xfrm>
              <a:off x="450850" y="115570"/>
              <a:ext cx="8242300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79520" y="405129"/>
              <a:ext cx="1656080" cy="0"/>
            </a:xfrm>
            <a:custGeom>
              <a:avLst/>
              <a:gdLst/>
              <a:ahLst/>
              <a:cxnLst/>
              <a:rect l="l" t="t" r="r" b="b"/>
              <a:pathLst>
                <a:path w="1656079">
                  <a:moveTo>
                    <a:pt x="0" y="0"/>
                  </a:moveTo>
                  <a:lnTo>
                    <a:pt x="1656079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5159" y="1634490"/>
            <a:ext cx="5098415" cy="40462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06070" marR="264795" indent="-267970">
              <a:lnSpc>
                <a:spcPct val="91100"/>
              </a:lnSpc>
              <a:spcBef>
                <a:spcPts val="370"/>
              </a:spcBef>
            </a:pPr>
            <a:r>
              <a:rPr sz="3000" spc="22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50" spc="15" dirty="0">
                <a:latin typeface="Verdana"/>
                <a:cs typeface="Verdana"/>
              </a:rPr>
              <a:t>This </a:t>
            </a:r>
            <a:r>
              <a:rPr sz="2550" spc="-10" dirty="0">
                <a:latin typeface="Verdana"/>
                <a:cs typeface="Verdana"/>
              </a:rPr>
              <a:t>signal indicates that  </a:t>
            </a:r>
            <a:r>
              <a:rPr sz="2550" spc="-5" dirty="0">
                <a:latin typeface="Verdana"/>
                <a:cs typeface="Verdana"/>
              </a:rPr>
              <a:t>other </a:t>
            </a:r>
            <a:r>
              <a:rPr sz="2550" spc="-10" dirty="0">
                <a:latin typeface="Verdana"/>
                <a:cs typeface="Verdana"/>
              </a:rPr>
              <a:t>processors should </a:t>
            </a:r>
            <a:r>
              <a:rPr sz="2550" spc="-5" dirty="0">
                <a:latin typeface="Verdana"/>
                <a:cs typeface="Verdana"/>
              </a:rPr>
              <a:t>not  </a:t>
            </a:r>
            <a:r>
              <a:rPr sz="2550" spc="-10" dirty="0">
                <a:latin typeface="Verdana"/>
                <a:cs typeface="Verdana"/>
              </a:rPr>
              <a:t>ask </a:t>
            </a:r>
            <a:r>
              <a:rPr sz="2550" spc="-5" dirty="0">
                <a:latin typeface="Verdana"/>
                <a:cs typeface="Verdana"/>
              </a:rPr>
              <a:t>CPU </a:t>
            </a:r>
            <a:r>
              <a:rPr sz="2550" dirty="0">
                <a:latin typeface="Verdana"/>
                <a:cs typeface="Verdana"/>
              </a:rPr>
              <a:t>to </a:t>
            </a:r>
            <a:r>
              <a:rPr sz="2550" spc="-10" dirty="0">
                <a:latin typeface="Verdana"/>
                <a:cs typeface="Verdana"/>
              </a:rPr>
              <a:t>relinquish </a:t>
            </a:r>
            <a:r>
              <a:rPr sz="2550" spc="-5" dirty="0">
                <a:latin typeface="Verdana"/>
                <a:cs typeface="Verdana"/>
              </a:rPr>
              <a:t>the  </a:t>
            </a:r>
            <a:r>
              <a:rPr sz="2550" spc="-10" dirty="0">
                <a:latin typeface="Verdana"/>
                <a:cs typeface="Verdana"/>
              </a:rPr>
              <a:t>system</a:t>
            </a:r>
            <a:r>
              <a:rPr sz="2550" spc="-15" dirty="0">
                <a:latin typeface="Verdana"/>
                <a:cs typeface="Verdana"/>
              </a:rPr>
              <a:t> </a:t>
            </a:r>
            <a:r>
              <a:rPr sz="2550" spc="-10" dirty="0">
                <a:latin typeface="Verdana"/>
                <a:cs typeface="Verdana"/>
              </a:rPr>
              <a:t>bus.</a:t>
            </a:r>
            <a:endParaRPr sz="2550">
              <a:latin typeface="Verdana"/>
              <a:cs typeface="Verdana"/>
            </a:endParaRPr>
          </a:p>
          <a:p>
            <a:pPr marL="306070" marR="30480" indent="-267970">
              <a:lnSpc>
                <a:spcPct val="91000"/>
              </a:lnSpc>
              <a:spcBef>
                <a:spcPts val="1764"/>
              </a:spcBef>
            </a:pPr>
            <a:r>
              <a:rPr sz="3000" spc="22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50" spc="15" dirty="0">
                <a:latin typeface="Verdana"/>
                <a:cs typeface="Verdana"/>
              </a:rPr>
              <a:t>When </a:t>
            </a:r>
            <a:r>
              <a:rPr sz="2550" spc="-5" dirty="0">
                <a:latin typeface="Verdana"/>
                <a:cs typeface="Verdana"/>
              </a:rPr>
              <a:t>it goes </a:t>
            </a:r>
            <a:r>
              <a:rPr sz="2550" spc="-25" dirty="0">
                <a:latin typeface="Verdana"/>
                <a:cs typeface="Verdana"/>
              </a:rPr>
              <a:t>low, </a:t>
            </a:r>
            <a:r>
              <a:rPr sz="2550" spc="-10" dirty="0">
                <a:latin typeface="Verdana"/>
                <a:cs typeface="Verdana"/>
              </a:rPr>
              <a:t>all  interrupts are </a:t>
            </a:r>
            <a:r>
              <a:rPr sz="2550" spc="-15" dirty="0">
                <a:latin typeface="Verdana"/>
                <a:cs typeface="Verdana"/>
              </a:rPr>
              <a:t>masked </a:t>
            </a:r>
            <a:r>
              <a:rPr sz="2550" spc="-5" dirty="0">
                <a:latin typeface="Verdana"/>
                <a:cs typeface="Verdana"/>
              </a:rPr>
              <a:t>and  </a:t>
            </a:r>
            <a:r>
              <a:rPr sz="2550" spc="-10" dirty="0">
                <a:latin typeface="Verdana"/>
                <a:cs typeface="Verdana"/>
              </a:rPr>
              <a:t>HOLD request </a:t>
            </a:r>
            <a:r>
              <a:rPr sz="2550" spc="-5" dirty="0">
                <a:latin typeface="Verdana"/>
                <a:cs typeface="Verdana"/>
              </a:rPr>
              <a:t>is not</a:t>
            </a:r>
            <a:r>
              <a:rPr sz="2550" spc="-55" dirty="0">
                <a:latin typeface="Verdana"/>
                <a:cs typeface="Verdana"/>
              </a:rPr>
              <a:t> </a:t>
            </a:r>
            <a:r>
              <a:rPr sz="2550" spc="-15" dirty="0">
                <a:latin typeface="Verdana"/>
                <a:cs typeface="Verdana"/>
              </a:rPr>
              <a:t>granted.</a:t>
            </a:r>
            <a:endParaRPr sz="2550">
              <a:latin typeface="Verdana"/>
              <a:cs typeface="Verdana"/>
            </a:endParaRPr>
          </a:p>
          <a:p>
            <a:pPr marL="306070" marR="78740" indent="-267970">
              <a:lnSpc>
                <a:spcPct val="91000"/>
              </a:lnSpc>
              <a:spcBef>
                <a:spcPts val="1764"/>
              </a:spcBef>
            </a:pPr>
            <a:r>
              <a:rPr sz="3000" spc="22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50" spc="15" dirty="0">
                <a:latin typeface="Verdana"/>
                <a:cs typeface="Verdana"/>
              </a:rPr>
              <a:t>This </a:t>
            </a:r>
            <a:r>
              <a:rPr sz="2550" spc="-10" dirty="0">
                <a:latin typeface="Verdana"/>
                <a:cs typeface="Verdana"/>
              </a:rPr>
              <a:t>pin is </a:t>
            </a:r>
            <a:r>
              <a:rPr sz="2550" spc="-15" dirty="0">
                <a:latin typeface="Verdana"/>
                <a:cs typeface="Verdana"/>
              </a:rPr>
              <a:t>activated </a:t>
            </a:r>
            <a:r>
              <a:rPr sz="2550" spc="-10" dirty="0">
                <a:latin typeface="Verdana"/>
                <a:cs typeface="Verdana"/>
              </a:rPr>
              <a:t>by</a:t>
            </a:r>
            <a:r>
              <a:rPr sz="2550" spc="-75" dirty="0">
                <a:latin typeface="Verdana"/>
                <a:cs typeface="Verdana"/>
              </a:rPr>
              <a:t> </a:t>
            </a:r>
            <a:r>
              <a:rPr sz="2550" spc="-10" dirty="0">
                <a:latin typeface="Verdana"/>
                <a:cs typeface="Verdana"/>
              </a:rPr>
              <a:t>using  </a:t>
            </a:r>
            <a:r>
              <a:rPr sz="2550" spc="-15" dirty="0">
                <a:latin typeface="Verdana"/>
                <a:cs typeface="Verdana"/>
              </a:rPr>
              <a:t>LOCK </a:t>
            </a:r>
            <a:r>
              <a:rPr sz="2550" spc="-10" dirty="0">
                <a:latin typeface="Verdana"/>
                <a:cs typeface="Verdana"/>
              </a:rPr>
              <a:t>prefix </a:t>
            </a:r>
            <a:r>
              <a:rPr sz="2550" dirty="0">
                <a:latin typeface="Verdana"/>
                <a:cs typeface="Verdana"/>
              </a:rPr>
              <a:t>on </a:t>
            </a:r>
            <a:r>
              <a:rPr sz="2550" spc="-15" dirty="0">
                <a:latin typeface="Verdana"/>
                <a:cs typeface="Verdana"/>
              </a:rPr>
              <a:t>any  </a:t>
            </a:r>
            <a:r>
              <a:rPr sz="2550" spc="-10" dirty="0">
                <a:latin typeface="Verdana"/>
                <a:cs typeface="Verdana"/>
              </a:rPr>
              <a:t>instruction.</a:t>
            </a:r>
            <a:endParaRPr sz="255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7" name="object 7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50" y="3933190"/>
              <a:ext cx="502920" cy="288290"/>
            </a:xfrm>
            <a:custGeom>
              <a:avLst/>
              <a:gdLst/>
              <a:ahLst/>
              <a:cxnLst/>
              <a:rect l="l" t="t" r="r" b="b"/>
              <a:pathLst>
                <a:path w="502920" h="288289">
                  <a:moveTo>
                    <a:pt x="251459" y="288290"/>
                  </a:moveTo>
                  <a:lnTo>
                    <a:pt x="0" y="288290"/>
                  </a:lnTo>
                  <a:lnTo>
                    <a:pt x="0" y="0"/>
                  </a:lnTo>
                  <a:lnTo>
                    <a:pt x="502920" y="0"/>
                  </a:lnTo>
                  <a:lnTo>
                    <a:pt x="502920" y="288290"/>
                  </a:lnTo>
                  <a:lnTo>
                    <a:pt x="251459" y="28829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15570"/>
            <a:ext cx="8242300" cy="1341120"/>
            <a:chOff x="450850" y="115570"/>
            <a:chExt cx="8242300" cy="1341120"/>
          </a:xfrm>
        </p:grpSpPr>
        <p:sp>
          <p:nvSpPr>
            <p:cNvPr id="3" name="object 3"/>
            <p:cNvSpPr/>
            <p:nvPr/>
          </p:nvSpPr>
          <p:spPr>
            <a:xfrm>
              <a:off x="450850" y="115570"/>
              <a:ext cx="8242300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7200" y="405129"/>
              <a:ext cx="5652770" cy="0"/>
            </a:xfrm>
            <a:custGeom>
              <a:avLst/>
              <a:gdLst/>
              <a:ahLst/>
              <a:cxnLst/>
              <a:rect l="l" t="t" r="r" b="b"/>
              <a:pathLst>
                <a:path w="5652770">
                  <a:moveTo>
                    <a:pt x="0" y="0"/>
                  </a:moveTo>
                  <a:lnTo>
                    <a:pt x="829310" y="0"/>
                  </a:lnTo>
                </a:path>
                <a:path w="5652770">
                  <a:moveTo>
                    <a:pt x="1116330" y="0"/>
                  </a:moveTo>
                  <a:lnTo>
                    <a:pt x="2089150" y="0"/>
                  </a:lnTo>
                </a:path>
                <a:path w="5652770">
                  <a:moveTo>
                    <a:pt x="3564890" y="0"/>
                  </a:moveTo>
                  <a:lnTo>
                    <a:pt x="4392930" y="0"/>
                  </a:lnTo>
                </a:path>
                <a:path w="5652770">
                  <a:moveTo>
                    <a:pt x="4645660" y="0"/>
                  </a:moveTo>
                  <a:lnTo>
                    <a:pt x="5652770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17219" y="1634489"/>
            <a:ext cx="5085080" cy="44316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28930" marR="723265" indent="-265430">
              <a:lnSpc>
                <a:spcPts val="2450"/>
              </a:lnSpc>
              <a:spcBef>
                <a:spcPts val="660"/>
              </a:spcBef>
            </a:pPr>
            <a:r>
              <a:rPr sz="3000" spc="30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00" spc="20" dirty="0">
                <a:latin typeface="Verdana"/>
                <a:cs typeface="Verdana"/>
              </a:rPr>
              <a:t>These </a:t>
            </a:r>
            <a:r>
              <a:rPr sz="2500" spc="5" dirty="0">
                <a:latin typeface="Verdana"/>
                <a:cs typeface="Verdana"/>
              </a:rPr>
              <a:t>are </a:t>
            </a:r>
            <a:r>
              <a:rPr sz="2500" spc="-5" dirty="0">
                <a:latin typeface="Verdana"/>
                <a:cs typeface="Verdana"/>
              </a:rPr>
              <a:t>Request/Grant  </a:t>
            </a:r>
            <a:r>
              <a:rPr sz="2500" dirty="0">
                <a:latin typeface="Verdana"/>
                <a:cs typeface="Verdana"/>
              </a:rPr>
              <a:t>pins.</a:t>
            </a:r>
            <a:endParaRPr sz="2500">
              <a:latin typeface="Verdana"/>
              <a:cs typeface="Verdana"/>
            </a:endParaRPr>
          </a:p>
          <a:p>
            <a:pPr marL="328930" marR="55880" indent="-265430">
              <a:lnSpc>
                <a:spcPts val="2450"/>
              </a:lnSpc>
              <a:spcBef>
                <a:spcPts val="1740"/>
              </a:spcBef>
            </a:pPr>
            <a:r>
              <a:rPr sz="3000" spc="30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00" spc="20" dirty="0">
                <a:latin typeface="Verdana"/>
                <a:cs typeface="Verdana"/>
              </a:rPr>
              <a:t>Other </a:t>
            </a:r>
            <a:r>
              <a:rPr sz="2500" spc="5" dirty="0">
                <a:latin typeface="Verdana"/>
                <a:cs typeface="Verdana"/>
              </a:rPr>
              <a:t>processors request the  </a:t>
            </a:r>
            <a:r>
              <a:rPr sz="2500" spc="10" dirty="0">
                <a:latin typeface="Verdana"/>
                <a:cs typeface="Verdana"/>
              </a:rPr>
              <a:t>CPU </a:t>
            </a:r>
            <a:r>
              <a:rPr sz="2500" spc="5" dirty="0">
                <a:latin typeface="Verdana"/>
                <a:cs typeface="Verdana"/>
              </a:rPr>
              <a:t>through these </a:t>
            </a:r>
            <a:r>
              <a:rPr sz="2500" dirty="0">
                <a:latin typeface="Verdana"/>
                <a:cs typeface="Verdana"/>
              </a:rPr>
              <a:t>lines </a:t>
            </a:r>
            <a:r>
              <a:rPr sz="2500" spc="5" dirty="0">
                <a:latin typeface="Verdana"/>
                <a:cs typeface="Verdana"/>
              </a:rPr>
              <a:t>to  </a:t>
            </a:r>
            <a:r>
              <a:rPr sz="2500" dirty="0">
                <a:latin typeface="Verdana"/>
                <a:cs typeface="Verdana"/>
              </a:rPr>
              <a:t>release </a:t>
            </a:r>
            <a:r>
              <a:rPr sz="2500" spc="5" dirty="0">
                <a:latin typeface="Verdana"/>
                <a:cs typeface="Verdana"/>
              </a:rPr>
              <a:t>the system</a:t>
            </a:r>
            <a:r>
              <a:rPr sz="2500" spc="-15" dirty="0">
                <a:latin typeface="Verdana"/>
                <a:cs typeface="Verdana"/>
              </a:rPr>
              <a:t> </a:t>
            </a:r>
            <a:r>
              <a:rPr sz="2500" spc="5" dirty="0">
                <a:latin typeface="Verdana"/>
                <a:cs typeface="Verdana"/>
              </a:rPr>
              <a:t>bus.</a:t>
            </a:r>
            <a:endParaRPr sz="2500">
              <a:latin typeface="Verdana"/>
              <a:cs typeface="Verdana"/>
            </a:endParaRPr>
          </a:p>
          <a:p>
            <a:pPr marL="328930" marR="328930" indent="-265430">
              <a:lnSpc>
                <a:spcPts val="2450"/>
              </a:lnSpc>
              <a:spcBef>
                <a:spcPts val="1739"/>
              </a:spcBef>
            </a:pPr>
            <a:r>
              <a:rPr sz="3000" spc="30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00" spc="20" dirty="0">
                <a:latin typeface="Verdana"/>
                <a:cs typeface="Verdana"/>
              </a:rPr>
              <a:t>After </a:t>
            </a:r>
            <a:r>
              <a:rPr sz="2500" dirty="0">
                <a:latin typeface="Verdana"/>
                <a:cs typeface="Verdana"/>
              </a:rPr>
              <a:t>receiving </a:t>
            </a:r>
            <a:r>
              <a:rPr sz="2500" spc="5" dirty="0">
                <a:latin typeface="Verdana"/>
                <a:cs typeface="Verdana"/>
              </a:rPr>
              <a:t>the request,  </a:t>
            </a:r>
            <a:r>
              <a:rPr sz="2500" spc="10" dirty="0">
                <a:latin typeface="Verdana"/>
                <a:cs typeface="Verdana"/>
              </a:rPr>
              <a:t>CPU </a:t>
            </a:r>
            <a:r>
              <a:rPr sz="2500" spc="5" dirty="0">
                <a:latin typeface="Verdana"/>
                <a:cs typeface="Verdana"/>
              </a:rPr>
              <a:t>sends acknowledge  </a:t>
            </a:r>
            <a:r>
              <a:rPr sz="2500" dirty="0">
                <a:latin typeface="Verdana"/>
                <a:cs typeface="Verdana"/>
              </a:rPr>
              <a:t>signal </a:t>
            </a:r>
            <a:r>
              <a:rPr sz="2500" spc="5" dirty="0">
                <a:latin typeface="Verdana"/>
                <a:cs typeface="Verdana"/>
              </a:rPr>
              <a:t>on the same</a:t>
            </a:r>
            <a:r>
              <a:rPr sz="2500" spc="-2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lines.</a:t>
            </a:r>
            <a:endParaRPr sz="2500">
              <a:latin typeface="Verdana"/>
              <a:cs typeface="Verdana"/>
            </a:endParaRPr>
          </a:p>
          <a:p>
            <a:pPr marL="328930" marR="492759" indent="-265430">
              <a:lnSpc>
                <a:spcPct val="161700"/>
              </a:lnSpc>
              <a:spcBef>
                <a:spcPts val="1350"/>
              </a:spcBef>
            </a:pPr>
            <a:r>
              <a:rPr sz="3000" spc="30" baseline="5555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00" spc="20" dirty="0">
                <a:latin typeface="Verdana"/>
                <a:cs typeface="Verdana"/>
              </a:rPr>
              <a:t>RQ/GT</a:t>
            </a:r>
            <a:r>
              <a:rPr sz="2175" spc="30" baseline="-24904" dirty="0">
                <a:latin typeface="Verdana"/>
                <a:cs typeface="Verdana"/>
              </a:rPr>
              <a:t>0 </a:t>
            </a:r>
            <a:r>
              <a:rPr sz="2500" spc="10" dirty="0">
                <a:latin typeface="Verdana"/>
                <a:cs typeface="Verdana"/>
              </a:rPr>
              <a:t>has </a:t>
            </a:r>
            <a:r>
              <a:rPr sz="2500" spc="5" dirty="0">
                <a:latin typeface="Verdana"/>
                <a:cs typeface="Verdana"/>
              </a:rPr>
              <a:t>higher </a:t>
            </a:r>
            <a:r>
              <a:rPr sz="2500" dirty="0">
                <a:latin typeface="Verdana"/>
                <a:cs typeface="Verdana"/>
              </a:rPr>
              <a:t>priority  </a:t>
            </a:r>
            <a:r>
              <a:rPr sz="2500" spc="5" dirty="0">
                <a:latin typeface="Verdana"/>
                <a:cs typeface="Verdana"/>
              </a:rPr>
              <a:t>than RQ/GT</a:t>
            </a:r>
            <a:r>
              <a:rPr sz="2175" spc="7" baseline="-24904" dirty="0">
                <a:latin typeface="Verdana"/>
                <a:cs typeface="Verdana"/>
              </a:rPr>
              <a:t>1</a:t>
            </a:r>
            <a:r>
              <a:rPr sz="2500" spc="5" dirty="0"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7" name="object 7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50" y="3500119"/>
              <a:ext cx="576580" cy="505459"/>
            </a:xfrm>
            <a:custGeom>
              <a:avLst/>
              <a:gdLst/>
              <a:ahLst/>
              <a:cxnLst/>
              <a:rect l="l" t="t" r="r" b="b"/>
              <a:pathLst>
                <a:path w="576579" h="505460">
                  <a:moveTo>
                    <a:pt x="288290" y="505459"/>
                  </a:moveTo>
                  <a:lnTo>
                    <a:pt x="0" y="505459"/>
                  </a:lnTo>
                  <a:lnTo>
                    <a:pt x="0" y="0"/>
                  </a:lnTo>
                  <a:lnTo>
                    <a:pt x="576579" y="0"/>
                  </a:lnTo>
                  <a:lnTo>
                    <a:pt x="576579" y="505459"/>
                  </a:lnTo>
                  <a:lnTo>
                    <a:pt x="288290" y="505459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835150" y="5516879"/>
            <a:ext cx="433070" cy="0"/>
          </a:xfrm>
          <a:custGeom>
            <a:avLst/>
            <a:gdLst/>
            <a:ahLst/>
            <a:cxnLst/>
            <a:rect l="l" t="t" r="r" b="b"/>
            <a:pathLst>
              <a:path w="433069">
                <a:moveTo>
                  <a:pt x="0" y="0"/>
                </a:moveTo>
                <a:lnTo>
                  <a:pt x="43306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9250" y="4941570"/>
            <a:ext cx="521970" cy="0"/>
          </a:xfrm>
          <a:custGeom>
            <a:avLst/>
            <a:gdLst/>
            <a:ahLst/>
            <a:cxnLst/>
            <a:rect l="l" t="t" r="r" b="b"/>
            <a:pathLst>
              <a:path w="521969">
                <a:moveTo>
                  <a:pt x="0" y="0"/>
                </a:moveTo>
                <a:lnTo>
                  <a:pt x="521969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8729" y="5516879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71550" y="4941570"/>
            <a:ext cx="431800" cy="0"/>
          </a:xfrm>
          <a:custGeom>
            <a:avLst/>
            <a:gdLst/>
            <a:ahLst/>
            <a:cxnLst/>
            <a:rect l="l" t="t" r="r" b="b"/>
            <a:pathLst>
              <a:path w="431800">
                <a:moveTo>
                  <a:pt x="0" y="0"/>
                </a:moveTo>
                <a:lnTo>
                  <a:pt x="43180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73660"/>
            <a:ext cx="8242300" cy="1431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8169" y="1056640"/>
            <a:ext cx="8131809" cy="5411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1315" marR="81280" indent="-273050" algn="just">
              <a:lnSpc>
                <a:spcPts val="3020"/>
              </a:lnSpc>
              <a:spcBef>
                <a:spcPts val="48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b="1" spc="-5" dirty="0">
                <a:latin typeface="Verdana"/>
                <a:cs typeface="Verdana"/>
              </a:rPr>
              <a:t>The </a:t>
            </a:r>
            <a:r>
              <a:rPr sz="2800" b="1" spc="-10" dirty="0">
                <a:latin typeface="Verdana"/>
                <a:cs typeface="Verdana"/>
              </a:rPr>
              <a:t>READY </a:t>
            </a:r>
            <a:r>
              <a:rPr sz="2800" b="1" spc="-5" dirty="0">
                <a:latin typeface="Verdana"/>
                <a:cs typeface="Verdana"/>
              </a:rPr>
              <a:t>input causes 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wait states </a:t>
            </a:r>
            <a:r>
              <a:rPr sz="2800" b="1" i="1" spc="-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for slower memory </a:t>
            </a:r>
            <a:r>
              <a:rPr sz="2800" b="1" dirty="0">
                <a:latin typeface="Verdana"/>
                <a:cs typeface="Verdana"/>
              </a:rPr>
              <a:t>&amp; </a:t>
            </a:r>
            <a:r>
              <a:rPr sz="2800" b="1" spc="-5" dirty="0">
                <a:latin typeface="Verdana"/>
                <a:cs typeface="Verdana"/>
              </a:rPr>
              <a:t>I/O  components.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Verdana"/>
              <a:cs typeface="Verdana"/>
            </a:endParaRPr>
          </a:p>
          <a:p>
            <a:pPr marL="361315" marR="83185" indent="-273050" algn="just">
              <a:lnSpc>
                <a:spcPts val="3020"/>
              </a:lnSpc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b="1" spc="-5" dirty="0">
                <a:latin typeface="Verdana"/>
                <a:cs typeface="Verdana"/>
              </a:rPr>
              <a:t>A </a:t>
            </a:r>
            <a:r>
              <a:rPr sz="2800" b="1" i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wait state(Tw)</a:t>
            </a:r>
            <a:r>
              <a:rPr sz="2800" b="1" i="1" spc="-5" dirty="0">
                <a:latin typeface="Verdana"/>
                <a:cs typeface="Verdana"/>
              </a:rPr>
              <a:t> </a:t>
            </a:r>
            <a:r>
              <a:rPr sz="2800" b="1" dirty="0">
                <a:latin typeface="Verdana"/>
                <a:cs typeface="Verdana"/>
              </a:rPr>
              <a:t>is an </a:t>
            </a:r>
            <a:r>
              <a:rPr sz="2800" b="1" spc="-5" dirty="0">
                <a:latin typeface="Verdana"/>
                <a:cs typeface="Verdana"/>
              </a:rPr>
              <a:t>extra clocking  period, inserted between T2 </a:t>
            </a:r>
            <a:r>
              <a:rPr sz="2800" b="1" dirty="0">
                <a:latin typeface="Verdana"/>
                <a:cs typeface="Verdana"/>
              </a:rPr>
              <a:t>&amp; </a:t>
            </a:r>
            <a:r>
              <a:rPr sz="2800" b="1" spc="-5" dirty="0">
                <a:latin typeface="Verdana"/>
                <a:cs typeface="Verdana"/>
              </a:rPr>
              <a:t>T3,  that lengthens the bus</a:t>
            </a:r>
            <a:r>
              <a:rPr sz="2800" b="1" spc="-15" dirty="0">
                <a:latin typeface="Verdana"/>
                <a:cs typeface="Verdana"/>
              </a:rPr>
              <a:t> </a:t>
            </a:r>
            <a:r>
              <a:rPr sz="2800" b="1" spc="-5" dirty="0">
                <a:latin typeface="Verdana"/>
                <a:cs typeface="Verdana"/>
              </a:rPr>
              <a:t>cycle.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600">
              <a:latin typeface="Verdana"/>
              <a:cs typeface="Verdana"/>
            </a:endParaRPr>
          </a:p>
          <a:p>
            <a:pPr marL="361315" marR="83820" indent="-273050" algn="just">
              <a:lnSpc>
                <a:spcPct val="90000"/>
              </a:lnSpc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b="1" spc="-5" dirty="0">
                <a:latin typeface="Verdana"/>
                <a:cs typeface="Verdana"/>
              </a:rPr>
              <a:t>If one wait state </a:t>
            </a:r>
            <a:r>
              <a:rPr sz="2800" b="1" dirty="0">
                <a:latin typeface="Verdana"/>
                <a:cs typeface="Verdana"/>
              </a:rPr>
              <a:t>in </a:t>
            </a:r>
            <a:r>
              <a:rPr sz="2800" b="1" spc="-5" dirty="0">
                <a:latin typeface="Verdana"/>
                <a:cs typeface="Verdana"/>
              </a:rPr>
              <a:t>inserted, then the 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memory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access </a:t>
            </a:r>
            <a:r>
              <a:rPr sz="2800" b="1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time</a:t>
            </a:r>
            <a:r>
              <a:rPr sz="2800" b="1" spc="5" dirty="0">
                <a:latin typeface="Verdana"/>
                <a:cs typeface="Verdana"/>
              </a:rPr>
              <a:t>, </a:t>
            </a:r>
            <a:r>
              <a:rPr sz="2800" b="1" spc="-5" dirty="0">
                <a:latin typeface="Verdana"/>
                <a:cs typeface="Verdana"/>
              </a:rPr>
              <a:t>normally </a:t>
            </a:r>
            <a:r>
              <a:rPr sz="2800" b="1" spc="-10" dirty="0">
                <a:latin typeface="Verdana"/>
                <a:cs typeface="Verdana"/>
              </a:rPr>
              <a:t>460 </a:t>
            </a:r>
            <a:r>
              <a:rPr sz="2800" b="1" dirty="0">
                <a:latin typeface="Verdana"/>
                <a:cs typeface="Verdana"/>
              </a:rPr>
              <a:t>ns  </a:t>
            </a:r>
            <a:r>
              <a:rPr sz="2800" b="1" spc="-5" dirty="0">
                <a:latin typeface="Verdana"/>
                <a:cs typeface="Verdana"/>
              </a:rPr>
              <a:t>with </a:t>
            </a:r>
            <a:r>
              <a:rPr sz="2800" b="1" dirty="0">
                <a:latin typeface="Verdana"/>
                <a:cs typeface="Verdana"/>
              </a:rPr>
              <a:t>a 5 </a:t>
            </a:r>
            <a:r>
              <a:rPr sz="2800" b="1" spc="-5" dirty="0">
                <a:latin typeface="Verdana"/>
                <a:cs typeface="Verdana"/>
              </a:rPr>
              <a:t>MHz clock, </a:t>
            </a:r>
            <a:r>
              <a:rPr sz="2800" b="1" dirty="0">
                <a:latin typeface="Verdana"/>
                <a:cs typeface="Verdana"/>
              </a:rPr>
              <a:t>is </a:t>
            </a:r>
            <a:r>
              <a:rPr sz="2800" b="1" spc="-5" dirty="0">
                <a:latin typeface="Verdana"/>
                <a:cs typeface="Verdana"/>
              </a:rPr>
              <a:t>lengthened by  one clocking period (200ns) to </a:t>
            </a:r>
            <a:r>
              <a:rPr sz="2800" b="1" spc="-10" dirty="0">
                <a:latin typeface="Verdana"/>
                <a:cs typeface="Verdana"/>
              </a:rPr>
              <a:t>660  </a:t>
            </a:r>
            <a:r>
              <a:rPr sz="2800" b="1" spc="-5" dirty="0">
                <a:latin typeface="Verdana"/>
                <a:cs typeface="Verdana"/>
              </a:rPr>
              <a:t>ns.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98450"/>
            <a:ext cx="8242300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28837" y="3271837"/>
            <a:ext cx="4886325" cy="1304925"/>
            <a:chOff x="2128837" y="3271837"/>
            <a:chExt cx="4886325" cy="1304925"/>
          </a:xfrm>
        </p:grpSpPr>
        <p:sp>
          <p:nvSpPr>
            <p:cNvPr id="4" name="object 4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6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6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6210" y="3774440"/>
            <a:ext cx="24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05200" y="3695700"/>
            <a:ext cx="2133600" cy="381000"/>
            <a:chOff x="3505200" y="3695700"/>
            <a:chExt cx="2133600" cy="381000"/>
          </a:xfrm>
        </p:grpSpPr>
        <p:sp>
          <p:nvSpPr>
            <p:cNvPr id="10" name="object 10"/>
            <p:cNvSpPr/>
            <p:nvPr/>
          </p:nvSpPr>
          <p:spPr>
            <a:xfrm>
              <a:off x="3505200" y="3733800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0" y="0"/>
                  </a:moveTo>
                  <a:lnTo>
                    <a:pt x="206247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05200" y="3695699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76200" y="304800"/>
                  </a:moveTo>
                  <a:lnTo>
                    <a:pt x="0" y="342900"/>
                  </a:lnTo>
                  <a:lnTo>
                    <a:pt x="76200" y="381000"/>
                  </a:lnTo>
                  <a:lnTo>
                    <a:pt x="76200" y="304800"/>
                  </a:lnTo>
                  <a:close/>
                </a:path>
                <a:path w="2133600" h="381000">
                  <a:moveTo>
                    <a:pt x="2133600" y="38100"/>
                  </a:moveTo>
                  <a:lnTo>
                    <a:pt x="2057400" y="0"/>
                  </a:lnTo>
                  <a:lnTo>
                    <a:pt x="2057400" y="76200"/>
                  </a:lnTo>
                  <a:lnTo>
                    <a:pt x="2133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63620" y="3774440"/>
            <a:ext cx="214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852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7240" y="6367097"/>
            <a:ext cx="23749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dirty="0">
                <a:solidFill>
                  <a:srgbClr val="8788A6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34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98450"/>
            <a:ext cx="8242300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634127" y="3271927"/>
            <a:ext cx="1381125" cy="1304925"/>
            <a:chOff x="5634127" y="3271927"/>
            <a:chExt cx="1381125" cy="1304925"/>
          </a:xfrm>
        </p:grpSpPr>
        <p:sp>
          <p:nvSpPr>
            <p:cNvPr id="4" name="object 4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28927" y="3271927"/>
            <a:ext cx="3510279" cy="1304925"/>
            <a:chOff x="2128927" y="3271927"/>
            <a:chExt cx="3510279" cy="1304925"/>
          </a:xfrm>
        </p:grpSpPr>
        <p:sp>
          <p:nvSpPr>
            <p:cNvPr id="7" name="object 7"/>
            <p:cNvSpPr/>
            <p:nvPr/>
          </p:nvSpPr>
          <p:spPr>
            <a:xfrm>
              <a:off x="2133599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599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199" y="3733800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0" y="0"/>
                  </a:moveTo>
                  <a:lnTo>
                    <a:pt x="206247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62599" y="3695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6319" y="4038600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2062479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05199" y="4000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29759" y="3385820"/>
            <a:ext cx="24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97240" y="6367097"/>
            <a:ext cx="23749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dirty="0">
                <a:solidFill>
                  <a:srgbClr val="8788A6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35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98450"/>
            <a:ext cx="8242300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634037" y="3271837"/>
            <a:ext cx="1381125" cy="1304925"/>
            <a:chOff x="5634037" y="3271837"/>
            <a:chExt cx="1381125" cy="1304925"/>
          </a:xfrm>
        </p:grpSpPr>
        <p:sp>
          <p:nvSpPr>
            <p:cNvPr id="4" name="object 4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00140" y="3774440"/>
            <a:ext cx="248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28927" y="3271927"/>
            <a:ext cx="3510279" cy="1304925"/>
            <a:chOff x="2128927" y="3271927"/>
            <a:chExt cx="3510279" cy="1304925"/>
          </a:xfrm>
        </p:grpSpPr>
        <p:sp>
          <p:nvSpPr>
            <p:cNvPr id="8" name="object 8"/>
            <p:cNvSpPr/>
            <p:nvPr/>
          </p:nvSpPr>
          <p:spPr>
            <a:xfrm>
              <a:off x="2133599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599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5199" y="3733800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0" y="0"/>
                  </a:moveTo>
                  <a:lnTo>
                    <a:pt x="206247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2599" y="3695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6319" y="4038600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2062479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199" y="4000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97240" y="6367097"/>
            <a:ext cx="23749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dirty="0">
                <a:solidFill>
                  <a:srgbClr val="8788A6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36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98450"/>
            <a:ext cx="8242300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634037" y="3271837"/>
            <a:ext cx="1381125" cy="1304925"/>
            <a:chOff x="5634037" y="3271837"/>
            <a:chExt cx="1381125" cy="1304925"/>
          </a:xfrm>
        </p:grpSpPr>
        <p:sp>
          <p:nvSpPr>
            <p:cNvPr id="4" name="object 4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43320" y="377444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28927" y="3271927"/>
            <a:ext cx="3510279" cy="1304925"/>
            <a:chOff x="2128927" y="3271927"/>
            <a:chExt cx="3510279" cy="1304925"/>
          </a:xfrm>
        </p:grpSpPr>
        <p:sp>
          <p:nvSpPr>
            <p:cNvPr id="8" name="object 8"/>
            <p:cNvSpPr/>
            <p:nvPr/>
          </p:nvSpPr>
          <p:spPr>
            <a:xfrm>
              <a:off x="2133599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599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5199" y="3733800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0" y="0"/>
                  </a:moveTo>
                  <a:lnTo>
                    <a:pt x="206247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2599" y="3695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76319" y="4038600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2062479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199" y="4000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97240" y="6367097"/>
            <a:ext cx="23749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dirty="0">
                <a:solidFill>
                  <a:srgbClr val="8788A6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37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98450"/>
            <a:ext cx="8242300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634127" y="3271927"/>
            <a:ext cx="1381125" cy="1304925"/>
            <a:chOff x="5634127" y="3271927"/>
            <a:chExt cx="1381125" cy="1304925"/>
          </a:xfrm>
        </p:grpSpPr>
        <p:sp>
          <p:nvSpPr>
            <p:cNvPr id="4" name="object 4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28927" y="3271927"/>
            <a:ext cx="3510279" cy="1304925"/>
            <a:chOff x="2128927" y="3271927"/>
            <a:chExt cx="3510279" cy="1304925"/>
          </a:xfrm>
        </p:grpSpPr>
        <p:sp>
          <p:nvSpPr>
            <p:cNvPr id="7" name="object 7"/>
            <p:cNvSpPr/>
            <p:nvPr/>
          </p:nvSpPr>
          <p:spPr>
            <a:xfrm>
              <a:off x="2133599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599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199" y="3733800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0" y="0"/>
                  </a:moveTo>
                  <a:lnTo>
                    <a:pt x="206247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62599" y="3695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6319" y="4038600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2062479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05199" y="4000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57090" y="392049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97240" y="6367097"/>
            <a:ext cx="23749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dirty="0">
                <a:solidFill>
                  <a:srgbClr val="8788A6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38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298450"/>
            <a:ext cx="8242300" cy="11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634127" y="3271927"/>
            <a:ext cx="1381125" cy="1304925"/>
            <a:chOff x="5634127" y="3271927"/>
            <a:chExt cx="1381125" cy="1304925"/>
          </a:xfrm>
        </p:grpSpPr>
        <p:sp>
          <p:nvSpPr>
            <p:cNvPr id="4" name="object 4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88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28837" y="3271837"/>
            <a:ext cx="1381125" cy="1304925"/>
            <a:chOff x="2128837" y="3271837"/>
            <a:chExt cx="1381125" cy="1304925"/>
          </a:xfrm>
        </p:grpSpPr>
        <p:sp>
          <p:nvSpPr>
            <p:cNvPr id="7" name="object 7"/>
            <p:cNvSpPr/>
            <p:nvPr/>
          </p:nvSpPr>
          <p:spPr>
            <a:xfrm>
              <a:off x="21336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635645" y="1575"/>
                  </a:lnTo>
                  <a:lnTo>
                    <a:pt x="586630" y="6239"/>
                  </a:lnTo>
                  <a:lnTo>
                    <a:pt x="538854" y="13894"/>
                  </a:lnTo>
                  <a:lnTo>
                    <a:pt x="492420" y="24445"/>
                  </a:lnTo>
                  <a:lnTo>
                    <a:pt x="447429" y="37796"/>
                  </a:lnTo>
                  <a:lnTo>
                    <a:pt x="403983" y="53851"/>
                  </a:lnTo>
                  <a:lnTo>
                    <a:pt x="362182" y="72515"/>
                  </a:lnTo>
                  <a:lnTo>
                    <a:pt x="322129" y="93692"/>
                  </a:lnTo>
                  <a:lnTo>
                    <a:pt x="283924" y="117285"/>
                  </a:lnTo>
                  <a:lnTo>
                    <a:pt x="247670" y="143199"/>
                  </a:lnTo>
                  <a:lnTo>
                    <a:pt x="213467" y="171339"/>
                  </a:lnTo>
                  <a:lnTo>
                    <a:pt x="181418" y="201608"/>
                  </a:lnTo>
                  <a:lnTo>
                    <a:pt x="151623" y="233910"/>
                  </a:lnTo>
                  <a:lnTo>
                    <a:pt x="124184" y="268151"/>
                  </a:lnTo>
                  <a:lnTo>
                    <a:pt x="99203" y="304233"/>
                  </a:lnTo>
                  <a:lnTo>
                    <a:pt x="76781" y="342061"/>
                  </a:lnTo>
                  <a:lnTo>
                    <a:pt x="57019" y="381539"/>
                  </a:lnTo>
                  <a:lnTo>
                    <a:pt x="40019" y="422572"/>
                  </a:lnTo>
                  <a:lnTo>
                    <a:pt x="25883" y="465064"/>
                  </a:lnTo>
                  <a:lnTo>
                    <a:pt x="14711" y="508918"/>
                  </a:lnTo>
                  <a:lnTo>
                    <a:pt x="6606" y="554039"/>
                  </a:lnTo>
                  <a:lnTo>
                    <a:pt x="1668" y="600332"/>
                  </a:lnTo>
                  <a:lnTo>
                    <a:pt x="0" y="647700"/>
                  </a:lnTo>
                  <a:lnTo>
                    <a:pt x="1668" y="695067"/>
                  </a:lnTo>
                  <a:lnTo>
                    <a:pt x="6606" y="741360"/>
                  </a:lnTo>
                  <a:lnTo>
                    <a:pt x="14711" y="786481"/>
                  </a:lnTo>
                  <a:lnTo>
                    <a:pt x="25883" y="830335"/>
                  </a:lnTo>
                  <a:lnTo>
                    <a:pt x="40019" y="872827"/>
                  </a:lnTo>
                  <a:lnTo>
                    <a:pt x="57019" y="913860"/>
                  </a:lnTo>
                  <a:lnTo>
                    <a:pt x="76781" y="953338"/>
                  </a:lnTo>
                  <a:lnTo>
                    <a:pt x="99203" y="991166"/>
                  </a:lnTo>
                  <a:lnTo>
                    <a:pt x="124184" y="1027248"/>
                  </a:lnTo>
                  <a:lnTo>
                    <a:pt x="151623" y="1061489"/>
                  </a:lnTo>
                  <a:lnTo>
                    <a:pt x="181418" y="1093791"/>
                  </a:lnTo>
                  <a:lnTo>
                    <a:pt x="213467" y="1124060"/>
                  </a:lnTo>
                  <a:lnTo>
                    <a:pt x="247670" y="1152200"/>
                  </a:lnTo>
                  <a:lnTo>
                    <a:pt x="283924" y="1178114"/>
                  </a:lnTo>
                  <a:lnTo>
                    <a:pt x="322129" y="1201707"/>
                  </a:lnTo>
                  <a:lnTo>
                    <a:pt x="362182" y="1222884"/>
                  </a:lnTo>
                  <a:lnTo>
                    <a:pt x="403983" y="1241548"/>
                  </a:lnTo>
                  <a:lnTo>
                    <a:pt x="447429" y="1257603"/>
                  </a:lnTo>
                  <a:lnTo>
                    <a:pt x="492420" y="1270954"/>
                  </a:lnTo>
                  <a:lnTo>
                    <a:pt x="538854" y="1281505"/>
                  </a:lnTo>
                  <a:lnTo>
                    <a:pt x="586630" y="1289160"/>
                  </a:lnTo>
                  <a:lnTo>
                    <a:pt x="635645" y="1293824"/>
                  </a:lnTo>
                  <a:lnTo>
                    <a:pt x="685800" y="1295400"/>
                  </a:lnTo>
                  <a:lnTo>
                    <a:pt x="735954" y="1293824"/>
                  </a:lnTo>
                  <a:lnTo>
                    <a:pt x="784969" y="1289160"/>
                  </a:lnTo>
                  <a:lnTo>
                    <a:pt x="832745" y="1281505"/>
                  </a:lnTo>
                  <a:lnTo>
                    <a:pt x="879179" y="1270954"/>
                  </a:lnTo>
                  <a:lnTo>
                    <a:pt x="924170" y="1257603"/>
                  </a:lnTo>
                  <a:lnTo>
                    <a:pt x="967616" y="1241548"/>
                  </a:lnTo>
                  <a:lnTo>
                    <a:pt x="1009417" y="1222884"/>
                  </a:lnTo>
                  <a:lnTo>
                    <a:pt x="1049470" y="1201707"/>
                  </a:lnTo>
                  <a:lnTo>
                    <a:pt x="1087675" y="1178114"/>
                  </a:lnTo>
                  <a:lnTo>
                    <a:pt x="1123929" y="1152200"/>
                  </a:lnTo>
                  <a:lnTo>
                    <a:pt x="1158132" y="1124060"/>
                  </a:lnTo>
                  <a:lnTo>
                    <a:pt x="1190181" y="1093791"/>
                  </a:lnTo>
                  <a:lnTo>
                    <a:pt x="1219976" y="1061489"/>
                  </a:lnTo>
                  <a:lnTo>
                    <a:pt x="1247415" y="1027248"/>
                  </a:lnTo>
                  <a:lnTo>
                    <a:pt x="1272396" y="991166"/>
                  </a:lnTo>
                  <a:lnTo>
                    <a:pt x="1294818" y="953338"/>
                  </a:lnTo>
                  <a:lnTo>
                    <a:pt x="1314580" y="913860"/>
                  </a:lnTo>
                  <a:lnTo>
                    <a:pt x="1331580" y="872827"/>
                  </a:lnTo>
                  <a:lnTo>
                    <a:pt x="1345716" y="830335"/>
                  </a:lnTo>
                  <a:lnTo>
                    <a:pt x="1356888" y="786481"/>
                  </a:lnTo>
                  <a:lnTo>
                    <a:pt x="1364993" y="741360"/>
                  </a:lnTo>
                  <a:lnTo>
                    <a:pt x="1369931" y="695067"/>
                  </a:lnTo>
                  <a:lnTo>
                    <a:pt x="1371600" y="647700"/>
                  </a:lnTo>
                  <a:lnTo>
                    <a:pt x="1369931" y="600332"/>
                  </a:lnTo>
                  <a:lnTo>
                    <a:pt x="1364993" y="554039"/>
                  </a:lnTo>
                  <a:lnTo>
                    <a:pt x="1356888" y="508918"/>
                  </a:lnTo>
                  <a:lnTo>
                    <a:pt x="1345716" y="465064"/>
                  </a:lnTo>
                  <a:lnTo>
                    <a:pt x="1331580" y="422572"/>
                  </a:lnTo>
                  <a:lnTo>
                    <a:pt x="1314580" y="381539"/>
                  </a:lnTo>
                  <a:lnTo>
                    <a:pt x="1294818" y="342061"/>
                  </a:lnTo>
                  <a:lnTo>
                    <a:pt x="1272396" y="304233"/>
                  </a:lnTo>
                  <a:lnTo>
                    <a:pt x="1247415" y="268151"/>
                  </a:lnTo>
                  <a:lnTo>
                    <a:pt x="1219976" y="233910"/>
                  </a:lnTo>
                  <a:lnTo>
                    <a:pt x="1190181" y="201608"/>
                  </a:lnTo>
                  <a:lnTo>
                    <a:pt x="1158132" y="171339"/>
                  </a:lnTo>
                  <a:lnTo>
                    <a:pt x="1123929" y="143199"/>
                  </a:lnTo>
                  <a:lnTo>
                    <a:pt x="1087675" y="117285"/>
                  </a:lnTo>
                  <a:lnTo>
                    <a:pt x="1049470" y="93692"/>
                  </a:lnTo>
                  <a:lnTo>
                    <a:pt x="1009417" y="72515"/>
                  </a:lnTo>
                  <a:lnTo>
                    <a:pt x="967616" y="53851"/>
                  </a:lnTo>
                  <a:lnTo>
                    <a:pt x="924170" y="37796"/>
                  </a:lnTo>
                  <a:lnTo>
                    <a:pt x="879179" y="24445"/>
                  </a:lnTo>
                  <a:lnTo>
                    <a:pt x="832745" y="13894"/>
                  </a:lnTo>
                  <a:lnTo>
                    <a:pt x="784969" y="6239"/>
                  </a:lnTo>
                  <a:lnTo>
                    <a:pt x="735954" y="157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DFB5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3600" y="3276600"/>
              <a:ext cx="1371600" cy="1295400"/>
            </a:xfrm>
            <a:custGeom>
              <a:avLst/>
              <a:gdLst/>
              <a:ahLst/>
              <a:cxnLst/>
              <a:rect l="l" t="t" r="r" b="b"/>
              <a:pathLst>
                <a:path w="1371600" h="1295400">
                  <a:moveTo>
                    <a:pt x="685800" y="0"/>
                  </a:moveTo>
                  <a:lnTo>
                    <a:pt x="735954" y="1575"/>
                  </a:lnTo>
                  <a:lnTo>
                    <a:pt x="784969" y="6239"/>
                  </a:lnTo>
                  <a:lnTo>
                    <a:pt x="832745" y="13894"/>
                  </a:lnTo>
                  <a:lnTo>
                    <a:pt x="879179" y="24445"/>
                  </a:lnTo>
                  <a:lnTo>
                    <a:pt x="924170" y="37796"/>
                  </a:lnTo>
                  <a:lnTo>
                    <a:pt x="967616" y="53851"/>
                  </a:lnTo>
                  <a:lnTo>
                    <a:pt x="1009417" y="72515"/>
                  </a:lnTo>
                  <a:lnTo>
                    <a:pt x="1049470" y="93692"/>
                  </a:lnTo>
                  <a:lnTo>
                    <a:pt x="1087675" y="117285"/>
                  </a:lnTo>
                  <a:lnTo>
                    <a:pt x="1123929" y="143199"/>
                  </a:lnTo>
                  <a:lnTo>
                    <a:pt x="1158132" y="171339"/>
                  </a:lnTo>
                  <a:lnTo>
                    <a:pt x="1190181" y="201608"/>
                  </a:lnTo>
                  <a:lnTo>
                    <a:pt x="1219976" y="233910"/>
                  </a:lnTo>
                  <a:lnTo>
                    <a:pt x="1247415" y="268151"/>
                  </a:lnTo>
                  <a:lnTo>
                    <a:pt x="1272396" y="304233"/>
                  </a:lnTo>
                  <a:lnTo>
                    <a:pt x="1294818" y="342061"/>
                  </a:lnTo>
                  <a:lnTo>
                    <a:pt x="1314580" y="381539"/>
                  </a:lnTo>
                  <a:lnTo>
                    <a:pt x="1331580" y="422572"/>
                  </a:lnTo>
                  <a:lnTo>
                    <a:pt x="1345716" y="465064"/>
                  </a:lnTo>
                  <a:lnTo>
                    <a:pt x="1356888" y="508918"/>
                  </a:lnTo>
                  <a:lnTo>
                    <a:pt x="1364993" y="554039"/>
                  </a:lnTo>
                  <a:lnTo>
                    <a:pt x="1369931" y="600332"/>
                  </a:lnTo>
                  <a:lnTo>
                    <a:pt x="1371600" y="647700"/>
                  </a:lnTo>
                  <a:lnTo>
                    <a:pt x="1369931" y="695067"/>
                  </a:lnTo>
                  <a:lnTo>
                    <a:pt x="1364993" y="741360"/>
                  </a:lnTo>
                  <a:lnTo>
                    <a:pt x="1356888" y="786481"/>
                  </a:lnTo>
                  <a:lnTo>
                    <a:pt x="1345716" y="830335"/>
                  </a:lnTo>
                  <a:lnTo>
                    <a:pt x="1331580" y="872827"/>
                  </a:lnTo>
                  <a:lnTo>
                    <a:pt x="1314580" y="913860"/>
                  </a:lnTo>
                  <a:lnTo>
                    <a:pt x="1294818" y="953338"/>
                  </a:lnTo>
                  <a:lnTo>
                    <a:pt x="1272396" y="991166"/>
                  </a:lnTo>
                  <a:lnTo>
                    <a:pt x="1247415" y="1027248"/>
                  </a:lnTo>
                  <a:lnTo>
                    <a:pt x="1219976" y="1061489"/>
                  </a:lnTo>
                  <a:lnTo>
                    <a:pt x="1190181" y="1093791"/>
                  </a:lnTo>
                  <a:lnTo>
                    <a:pt x="1158132" y="1124060"/>
                  </a:lnTo>
                  <a:lnTo>
                    <a:pt x="1123929" y="1152200"/>
                  </a:lnTo>
                  <a:lnTo>
                    <a:pt x="1087675" y="1178114"/>
                  </a:lnTo>
                  <a:lnTo>
                    <a:pt x="1049470" y="1201707"/>
                  </a:lnTo>
                  <a:lnTo>
                    <a:pt x="1009417" y="1222884"/>
                  </a:lnTo>
                  <a:lnTo>
                    <a:pt x="967616" y="1241548"/>
                  </a:lnTo>
                  <a:lnTo>
                    <a:pt x="924170" y="1257603"/>
                  </a:lnTo>
                  <a:lnTo>
                    <a:pt x="879179" y="1270954"/>
                  </a:lnTo>
                  <a:lnTo>
                    <a:pt x="832745" y="1281505"/>
                  </a:lnTo>
                  <a:lnTo>
                    <a:pt x="784969" y="1289160"/>
                  </a:lnTo>
                  <a:lnTo>
                    <a:pt x="735954" y="1293824"/>
                  </a:lnTo>
                  <a:lnTo>
                    <a:pt x="685800" y="1295400"/>
                  </a:lnTo>
                  <a:lnTo>
                    <a:pt x="635645" y="1293824"/>
                  </a:lnTo>
                  <a:lnTo>
                    <a:pt x="586630" y="1289160"/>
                  </a:lnTo>
                  <a:lnTo>
                    <a:pt x="538854" y="1281505"/>
                  </a:lnTo>
                  <a:lnTo>
                    <a:pt x="492420" y="1270954"/>
                  </a:lnTo>
                  <a:lnTo>
                    <a:pt x="447429" y="1257603"/>
                  </a:lnTo>
                  <a:lnTo>
                    <a:pt x="403983" y="1241548"/>
                  </a:lnTo>
                  <a:lnTo>
                    <a:pt x="362182" y="1222884"/>
                  </a:lnTo>
                  <a:lnTo>
                    <a:pt x="322129" y="1201707"/>
                  </a:lnTo>
                  <a:lnTo>
                    <a:pt x="283924" y="1178114"/>
                  </a:lnTo>
                  <a:lnTo>
                    <a:pt x="247670" y="1152200"/>
                  </a:lnTo>
                  <a:lnTo>
                    <a:pt x="213467" y="1124060"/>
                  </a:lnTo>
                  <a:lnTo>
                    <a:pt x="181418" y="1093791"/>
                  </a:lnTo>
                  <a:lnTo>
                    <a:pt x="151623" y="1061489"/>
                  </a:lnTo>
                  <a:lnTo>
                    <a:pt x="124184" y="1027248"/>
                  </a:lnTo>
                  <a:lnTo>
                    <a:pt x="99203" y="991166"/>
                  </a:lnTo>
                  <a:lnTo>
                    <a:pt x="76781" y="953338"/>
                  </a:lnTo>
                  <a:lnTo>
                    <a:pt x="57019" y="913860"/>
                  </a:lnTo>
                  <a:lnTo>
                    <a:pt x="40019" y="872827"/>
                  </a:lnTo>
                  <a:lnTo>
                    <a:pt x="25883" y="830335"/>
                  </a:lnTo>
                  <a:lnTo>
                    <a:pt x="14711" y="786481"/>
                  </a:lnTo>
                  <a:lnTo>
                    <a:pt x="6606" y="741360"/>
                  </a:lnTo>
                  <a:lnTo>
                    <a:pt x="1668" y="695067"/>
                  </a:lnTo>
                  <a:lnTo>
                    <a:pt x="0" y="647700"/>
                  </a:lnTo>
                  <a:lnTo>
                    <a:pt x="1668" y="600332"/>
                  </a:lnTo>
                  <a:lnTo>
                    <a:pt x="6606" y="554039"/>
                  </a:lnTo>
                  <a:lnTo>
                    <a:pt x="14711" y="508918"/>
                  </a:lnTo>
                  <a:lnTo>
                    <a:pt x="25883" y="465064"/>
                  </a:lnTo>
                  <a:lnTo>
                    <a:pt x="40019" y="422572"/>
                  </a:lnTo>
                  <a:lnTo>
                    <a:pt x="57019" y="381539"/>
                  </a:lnTo>
                  <a:lnTo>
                    <a:pt x="76781" y="342061"/>
                  </a:lnTo>
                  <a:lnTo>
                    <a:pt x="99203" y="304233"/>
                  </a:lnTo>
                  <a:lnTo>
                    <a:pt x="124184" y="268151"/>
                  </a:lnTo>
                  <a:lnTo>
                    <a:pt x="151623" y="233910"/>
                  </a:lnTo>
                  <a:lnTo>
                    <a:pt x="181418" y="201608"/>
                  </a:lnTo>
                  <a:lnTo>
                    <a:pt x="213467" y="171339"/>
                  </a:lnTo>
                  <a:lnTo>
                    <a:pt x="247670" y="143199"/>
                  </a:lnTo>
                  <a:lnTo>
                    <a:pt x="283924" y="117285"/>
                  </a:lnTo>
                  <a:lnTo>
                    <a:pt x="322129" y="93692"/>
                  </a:lnTo>
                  <a:lnTo>
                    <a:pt x="362182" y="72515"/>
                  </a:lnTo>
                  <a:lnTo>
                    <a:pt x="403983" y="53851"/>
                  </a:lnTo>
                  <a:lnTo>
                    <a:pt x="447429" y="37796"/>
                  </a:lnTo>
                  <a:lnTo>
                    <a:pt x="492420" y="24445"/>
                  </a:lnTo>
                  <a:lnTo>
                    <a:pt x="538854" y="13894"/>
                  </a:lnTo>
                  <a:lnTo>
                    <a:pt x="586630" y="6239"/>
                  </a:lnTo>
                  <a:lnTo>
                    <a:pt x="635645" y="1575"/>
                  </a:lnTo>
                  <a:lnTo>
                    <a:pt x="685800" y="0"/>
                  </a:lnTo>
                  <a:close/>
                </a:path>
                <a:path w="1371600" h="1295400">
                  <a:moveTo>
                    <a:pt x="0" y="0"/>
                  </a:moveTo>
                  <a:lnTo>
                    <a:pt x="0" y="0"/>
                  </a:lnTo>
                </a:path>
                <a:path w="1371600" h="1295400">
                  <a:moveTo>
                    <a:pt x="1371600" y="1295400"/>
                  </a:moveTo>
                  <a:lnTo>
                    <a:pt x="1371600" y="1295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38120" y="377444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05200" y="3695700"/>
            <a:ext cx="2133600" cy="381000"/>
            <a:chOff x="3505200" y="3695700"/>
            <a:chExt cx="2133600" cy="381000"/>
          </a:xfrm>
        </p:grpSpPr>
        <p:sp>
          <p:nvSpPr>
            <p:cNvPr id="11" name="object 11"/>
            <p:cNvSpPr/>
            <p:nvPr/>
          </p:nvSpPr>
          <p:spPr>
            <a:xfrm>
              <a:off x="3505200" y="3733800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0" y="0"/>
                  </a:moveTo>
                  <a:lnTo>
                    <a:pt x="206247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05200" y="3695699"/>
              <a:ext cx="2133600" cy="381000"/>
            </a:xfrm>
            <a:custGeom>
              <a:avLst/>
              <a:gdLst/>
              <a:ahLst/>
              <a:cxnLst/>
              <a:rect l="l" t="t" r="r" b="b"/>
              <a:pathLst>
                <a:path w="2133600" h="381000">
                  <a:moveTo>
                    <a:pt x="76200" y="304800"/>
                  </a:moveTo>
                  <a:lnTo>
                    <a:pt x="0" y="342900"/>
                  </a:lnTo>
                  <a:lnTo>
                    <a:pt x="76200" y="381000"/>
                  </a:lnTo>
                  <a:lnTo>
                    <a:pt x="76200" y="304800"/>
                  </a:lnTo>
                  <a:close/>
                </a:path>
                <a:path w="2133600" h="381000">
                  <a:moveTo>
                    <a:pt x="2133600" y="38100"/>
                  </a:moveTo>
                  <a:lnTo>
                    <a:pt x="2057400" y="0"/>
                  </a:lnTo>
                  <a:lnTo>
                    <a:pt x="2057400" y="76200"/>
                  </a:lnTo>
                  <a:lnTo>
                    <a:pt x="2133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563620" y="3774440"/>
            <a:ext cx="214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852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97240" y="6367097"/>
            <a:ext cx="23749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dirty="0">
                <a:solidFill>
                  <a:srgbClr val="8788A6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39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85089"/>
            <a:ext cx="8242300" cy="6040120"/>
            <a:chOff x="450850" y="85089"/>
            <a:chExt cx="8242300" cy="6040120"/>
          </a:xfrm>
        </p:grpSpPr>
        <p:sp>
          <p:nvSpPr>
            <p:cNvPr id="3" name="object 3"/>
            <p:cNvSpPr/>
            <p:nvPr/>
          </p:nvSpPr>
          <p:spPr>
            <a:xfrm>
              <a:off x="450850" y="85089"/>
              <a:ext cx="8242300" cy="9753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68220" y="1075689"/>
              <a:ext cx="4436109" cy="50495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7580" y="1483360"/>
            <a:ext cx="7175500" cy="2625090"/>
            <a:chOff x="957580" y="1483360"/>
            <a:chExt cx="7175500" cy="2625090"/>
          </a:xfrm>
        </p:grpSpPr>
        <p:sp>
          <p:nvSpPr>
            <p:cNvPr id="3" name="object 3"/>
            <p:cNvSpPr/>
            <p:nvPr/>
          </p:nvSpPr>
          <p:spPr>
            <a:xfrm>
              <a:off x="6482080" y="1483360"/>
              <a:ext cx="1619250" cy="1553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48510" y="1967230"/>
              <a:ext cx="4992370" cy="1129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7580" y="2980690"/>
              <a:ext cx="7175500" cy="11277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97240" y="6367097"/>
            <a:ext cx="237490" cy="180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00" dirty="0">
                <a:solidFill>
                  <a:srgbClr val="8788A6"/>
                </a:solidFill>
                <a:latin typeface="Verdana"/>
                <a:cs typeface="Verdana"/>
              </a:rPr>
              <a:pPr marL="38100">
                <a:lnSpc>
                  <a:spcPct val="100000"/>
                </a:lnSpc>
                <a:spcBef>
                  <a:spcPts val="105"/>
                </a:spcBef>
              </a:pPr>
              <a:t>40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46050"/>
            <a:ext cx="8242300" cy="1310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969" y="1634490"/>
            <a:ext cx="5054600" cy="443738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10515" marR="30480" indent="-273050">
              <a:lnSpc>
                <a:spcPts val="2630"/>
              </a:lnSpc>
              <a:spcBef>
                <a:spcPts val="395"/>
              </a:spcBef>
            </a:pPr>
            <a:r>
              <a:rPr sz="2850" spc="30" baseline="11695" dirty="0">
                <a:solidFill>
                  <a:srgbClr val="DFB501"/>
                </a:solidFill>
                <a:latin typeface="UnDotum"/>
                <a:cs typeface="UnDotum"/>
              </a:rPr>
              <a:t> </a:t>
            </a:r>
            <a:r>
              <a:rPr sz="2400" spc="-5" dirty="0">
                <a:latin typeface="Verdana"/>
                <a:cs typeface="Verdana"/>
              </a:rPr>
              <a:t>These </a:t>
            </a:r>
            <a:r>
              <a:rPr sz="2400" spc="-10" dirty="0">
                <a:latin typeface="Verdana"/>
                <a:cs typeface="Verdana"/>
              </a:rPr>
              <a:t>lines </a:t>
            </a:r>
            <a:r>
              <a:rPr sz="2400" spc="-5" dirty="0">
                <a:latin typeface="Verdana"/>
                <a:cs typeface="Verdana"/>
              </a:rPr>
              <a:t>are </a:t>
            </a:r>
            <a:r>
              <a:rPr sz="2400" spc="-10" dirty="0">
                <a:latin typeface="Verdana"/>
                <a:cs typeface="Verdana"/>
              </a:rPr>
              <a:t>multiplexed</a:t>
            </a:r>
            <a:r>
              <a:rPr sz="2400" spc="-4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bi-  directional address/data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bus.</a:t>
            </a:r>
            <a:endParaRPr sz="2400">
              <a:latin typeface="Verdana"/>
              <a:cs typeface="Verdana"/>
            </a:endParaRPr>
          </a:p>
          <a:p>
            <a:pPr marL="310515" marR="640080" indent="-273050">
              <a:lnSpc>
                <a:spcPct val="104500"/>
              </a:lnSpc>
              <a:spcBef>
                <a:spcPts val="1325"/>
              </a:spcBef>
            </a:pPr>
            <a:r>
              <a:rPr sz="2850" spc="30" baseline="5847" dirty="0">
                <a:solidFill>
                  <a:srgbClr val="DFB501"/>
                </a:solidFill>
                <a:latin typeface="UnDotum"/>
                <a:cs typeface="UnDotum"/>
              </a:rPr>
              <a:t> </a:t>
            </a:r>
            <a:r>
              <a:rPr sz="2400" spc="-5" dirty="0">
                <a:latin typeface="Verdana"/>
                <a:cs typeface="Verdana"/>
              </a:rPr>
              <a:t>During </a:t>
            </a:r>
            <a:r>
              <a:rPr sz="2400" spc="-125" dirty="0">
                <a:latin typeface="Verdana"/>
                <a:cs typeface="Verdana"/>
              </a:rPr>
              <a:t>T</a:t>
            </a:r>
            <a:r>
              <a:rPr sz="2100" spc="-187" baseline="-23809" dirty="0">
                <a:latin typeface="Verdana"/>
                <a:cs typeface="Verdana"/>
              </a:rPr>
              <a:t>1</a:t>
            </a:r>
            <a:r>
              <a:rPr sz="2400" spc="-125" dirty="0">
                <a:latin typeface="Verdana"/>
                <a:cs typeface="Verdana"/>
              </a:rPr>
              <a:t>, </a:t>
            </a:r>
            <a:r>
              <a:rPr sz="2400" spc="-5" dirty="0">
                <a:latin typeface="Verdana"/>
                <a:cs typeface="Verdana"/>
              </a:rPr>
              <a:t>they carry</a:t>
            </a:r>
            <a:r>
              <a:rPr sz="2400" spc="-3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lower  </a:t>
            </a:r>
            <a:r>
              <a:rPr sz="2400" spc="-5" dirty="0">
                <a:latin typeface="Verdana"/>
                <a:cs typeface="Verdana"/>
              </a:rPr>
              <a:t>order 16-bit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address.</a:t>
            </a:r>
            <a:endParaRPr sz="2400">
              <a:latin typeface="Verdana"/>
              <a:cs typeface="Verdana"/>
            </a:endParaRPr>
          </a:p>
          <a:p>
            <a:pPr marL="310515" marR="175260" indent="-273050">
              <a:lnSpc>
                <a:spcPts val="2620"/>
              </a:lnSpc>
              <a:spcBef>
                <a:spcPts val="1855"/>
              </a:spcBef>
            </a:pPr>
            <a:r>
              <a:rPr sz="2850" spc="112" baseline="11695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400" spc="75" dirty="0">
                <a:latin typeface="Verdana"/>
                <a:cs typeface="Verdana"/>
              </a:rPr>
              <a:t>In </a:t>
            </a:r>
            <a:r>
              <a:rPr sz="2400" spc="-5" dirty="0">
                <a:latin typeface="Verdana"/>
                <a:cs typeface="Verdana"/>
              </a:rPr>
              <a:t>the remaining </a:t>
            </a:r>
            <a:r>
              <a:rPr sz="2400" spc="-10" dirty="0">
                <a:latin typeface="Verdana"/>
                <a:cs typeface="Verdana"/>
              </a:rPr>
              <a:t>clock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cycles,  </a:t>
            </a:r>
            <a:r>
              <a:rPr sz="2400" spc="-5" dirty="0">
                <a:latin typeface="Verdana"/>
                <a:cs typeface="Verdana"/>
              </a:rPr>
              <a:t>they carry 16-bit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  <a:p>
            <a:pPr marL="310515" marR="67310" indent="-273050">
              <a:lnSpc>
                <a:spcPct val="104500"/>
              </a:lnSpc>
              <a:spcBef>
                <a:spcPts val="1335"/>
              </a:spcBef>
            </a:pPr>
            <a:r>
              <a:rPr sz="2850" spc="30" baseline="5847" dirty="0">
                <a:solidFill>
                  <a:srgbClr val="DFB501"/>
                </a:solidFill>
                <a:latin typeface="UnDotum"/>
                <a:cs typeface="UnDotum"/>
              </a:rPr>
              <a:t> </a:t>
            </a:r>
            <a:r>
              <a:rPr sz="2400" spc="-120" dirty="0">
                <a:latin typeface="Verdana"/>
                <a:cs typeface="Verdana"/>
              </a:rPr>
              <a:t>AD</a:t>
            </a:r>
            <a:r>
              <a:rPr sz="2100" spc="-179" baseline="-23809" dirty="0">
                <a:latin typeface="Verdana"/>
                <a:cs typeface="Verdana"/>
              </a:rPr>
              <a:t>0</a:t>
            </a:r>
            <a:r>
              <a:rPr sz="2400" spc="-120" dirty="0">
                <a:latin typeface="Verdana"/>
                <a:cs typeface="Verdana"/>
              </a:rPr>
              <a:t>-AD</a:t>
            </a:r>
            <a:r>
              <a:rPr sz="2100" spc="-179" baseline="-23809" dirty="0">
                <a:latin typeface="Verdana"/>
                <a:cs typeface="Verdana"/>
              </a:rPr>
              <a:t>7 </a:t>
            </a:r>
            <a:r>
              <a:rPr sz="2400" spc="-5" dirty="0">
                <a:latin typeface="Verdana"/>
                <a:cs typeface="Verdana"/>
              </a:rPr>
              <a:t>carry lower order</a:t>
            </a:r>
            <a:r>
              <a:rPr sz="2400" spc="-36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byte  of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  <a:p>
            <a:pPr marL="310515" marR="637540" indent="-273050">
              <a:lnSpc>
                <a:spcPct val="104500"/>
              </a:lnSpc>
              <a:spcBef>
                <a:spcPts val="1370"/>
              </a:spcBef>
            </a:pPr>
            <a:r>
              <a:rPr sz="2850" spc="30" baseline="5847" dirty="0">
                <a:solidFill>
                  <a:srgbClr val="DFB501"/>
                </a:solidFill>
                <a:latin typeface="UnDotum"/>
                <a:cs typeface="UnDotum"/>
              </a:rPr>
              <a:t> </a:t>
            </a:r>
            <a:r>
              <a:rPr sz="2400" spc="-150" dirty="0">
                <a:latin typeface="Verdana"/>
                <a:cs typeface="Verdana"/>
              </a:rPr>
              <a:t>AD</a:t>
            </a:r>
            <a:r>
              <a:rPr sz="2100" spc="-225" baseline="-23809" dirty="0">
                <a:latin typeface="Verdana"/>
                <a:cs typeface="Verdana"/>
              </a:rPr>
              <a:t>8</a:t>
            </a:r>
            <a:r>
              <a:rPr sz="2400" spc="-150" dirty="0">
                <a:latin typeface="Verdana"/>
                <a:cs typeface="Verdana"/>
              </a:rPr>
              <a:t>-AD</a:t>
            </a:r>
            <a:r>
              <a:rPr sz="2100" spc="-225" baseline="-23809" dirty="0">
                <a:latin typeface="Verdana"/>
                <a:cs typeface="Verdana"/>
              </a:rPr>
              <a:t>15 </a:t>
            </a:r>
            <a:r>
              <a:rPr sz="2400" spc="-5" dirty="0">
                <a:latin typeface="Verdana"/>
                <a:cs typeface="Verdana"/>
              </a:rPr>
              <a:t>carry higher</a:t>
            </a:r>
            <a:r>
              <a:rPr sz="2400" spc="-3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order  byte of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5" name="object 5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28079" y="1844039"/>
              <a:ext cx="1944370" cy="3241040"/>
            </a:xfrm>
            <a:custGeom>
              <a:avLst/>
              <a:gdLst/>
              <a:ahLst/>
              <a:cxnLst/>
              <a:rect l="l" t="t" r="r" b="b"/>
              <a:pathLst>
                <a:path w="1944370" h="3241040">
                  <a:moveTo>
                    <a:pt x="21590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3241040"/>
                  </a:lnTo>
                  <a:lnTo>
                    <a:pt x="215900" y="3241040"/>
                  </a:lnTo>
                  <a:close/>
                </a:path>
                <a:path w="1944370" h="3241040">
                  <a:moveTo>
                    <a:pt x="1728470" y="217170"/>
                  </a:moveTo>
                  <a:lnTo>
                    <a:pt x="1512570" y="217170"/>
                  </a:lnTo>
                  <a:lnTo>
                    <a:pt x="1512570" y="0"/>
                  </a:lnTo>
                  <a:lnTo>
                    <a:pt x="1944370" y="0"/>
                  </a:lnTo>
                  <a:lnTo>
                    <a:pt x="1944370" y="217170"/>
                  </a:lnTo>
                  <a:lnTo>
                    <a:pt x="1728470" y="21717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46050"/>
            <a:ext cx="8242300" cy="1310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969" y="1634490"/>
            <a:ext cx="5158105" cy="39852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0515" marR="252729" indent="-273050">
              <a:lnSpc>
                <a:spcPct val="101000"/>
              </a:lnSpc>
              <a:spcBef>
                <a:spcPts val="65"/>
              </a:spcBef>
            </a:pPr>
            <a:r>
              <a:rPr sz="3375" spc="-15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These lines are  </a:t>
            </a:r>
            <a:r>
              <a:rPr sz="2800" spc="-15" dirty="0">
                <a:latin typeface="Verdana"/>
                <a:cs typeface="Verdana"/>
              </a:rPr>
              <a:t>multiplexed </a:t>
            </a:r>
            <a:r>
              <a:rPr sz="2800" spc="-10" dirty="0">
                <a:latin typeface="Verdana"/>
                <a:cs typeface="Verdana"/>
              </a:rPr>
              <a:t>unidirectional  address </a:t>
            </a:r>
            <a:r>
              <a:rPr sz="2800" spc="-5" dirty="0">
                <a:latin typeface="Verdana"/>
                <a:cs typeface="Verdana"/>
              </a:rPr>
              <a:t>and status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bus.</a:t>
            </a:r>
            <a:endParaRPr sz="2800">
              <a:latin typeface="Verdana"/>
              <a:cs typeface="Verdana"/>
            </a:endParaRPr>
          </a:p>
          <a:p>
            <a:pPr marL="310515" marR="30480" indent="-273050">
              <a:lnSpc>
                <a:spcPct val="114599"/>
              </a:lnSpc>
              <a:spcBef>
                <a:spcPts val="1350"/>
              </a:spcBef>
            </a:pPr>
            <a:r>
              <a:rPr sz="3375" spc="-15" baseline="4938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10" dirty="0">
                <a:latin typeface="Verdana"/>
                <a:cs typeface="Verdana"/>
              </a:rPr>
              <a:t>During </a:t>
            </a:r>
            <a:r>
              <a:rPr sz="2800" spc="-140" dirty="0">
                <a:latin typeface="Verdana"/>
                <a:cs typeface="Verdana"/>
              </a:rPr>
              <a:t>T</a:t>
            </a:r>
            <a:r>
              <a:rPr sz="2400" spc="-209" baseline="-24305" dirty="0">
                <a:latin typeface="Verdana"/>
                <a:cs typeface="Verdana"/>
              </a:rPr>
              <a:t>1</a:t>
            </a:r>
            <a:r>
              <a:rPr sz="2800" spc="-140" dirty="0">
                <a:latin typeface="Verdana"/>
                <a:cs typeface="Verdana"/>
              </a:rPr>
              <a:t>, </a:t>
            </a:r>
            <a:r>
              <a:rPr sz="2800" spc="-5" dirty="0">
                <a:latin typeface="Verdana"/>
                <a:cs typeface="Verdana"/>
              </a:rPr>
              <a:t>they </a:t>
            </a:r>
            <a:r>
              <a:rPr sz="2800" spc="-10" dirty="0">
                <a:latin typeface="Verdana"/>
                <a:cs typeface="Verdana"/>
              </a:rPr>
              <a:t>carry  higher order 4-bit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address.</a:t>
            </a:r>
            <a:endParaRPr sz="2800">
              <a:latin typeface="Verdana"/>
              <a:cs typeface="Verdana"/>
            </a:endParaRPr>
          </a:p>
          <a:p>
            <a:pPr marL="310515" marR="485140" indent="-273050">
              <a:lnSpc>
                <a:spcPct val="101000"/>
              </a:lnSpc>
              <a:spcBef>
                <a:spcPts val="1795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In </a:t>
            </a:r>
            <a:r>
              <a:rPr sz="2800" spc="-10" dirty="0">
                <a:latin typeface="Verdana"/>
                <a:cs typeface="Verdana"/>
              </a:rPr>
              <a:t>the remaining clock  </a:t>
            </a:r>
            <a:r>
              <a:rPr sz="2800" spc="-15" dirty="0">
                <a:latin typeface="Verdana"/>
                <a:cs typeface="Verdana"/>
              </a:rPr>
              <a:t>cycles, </a:t>
            </a:r>
            <a:r>
              <a:rPr sz="2800" spc="-10" dirty="0">
                <a:latin typeface="Verdana"/>
                <a:cs typeface="Verdana"/>
              </a:rPr>
              <a:t>they </a:t>
            </a:r>
            <a:r>
              <a:rPr sz="2800" spc="-5" dirty="0">
                <a:latin typeface="Verdana"/>
                <a:cs typeface="Verdana"/>
              </a:rPr>
              <a:t>carry status  </a:t>
            </a:r>
            <a:r>
              <a:rPr sz="2800" spc="-10" dirty="0">
                <a:latin typeface="Verdana"/>
                <a:cs typeface="Verdana"/>
              </a:rPr>
              <a:t>signals.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5" name="object 5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50" y="2059939"/>
              <a:ext cx="431800" cy="863600"/>
            </a:xfrm>
            <a:custGeom>
              <a:avLst/>
              <a:gdLst/>
              <a:ahLst/>
              <a:cxnLst/>
              <a:rect l="l" t="t" r="r" b="b"/>
              <a:pathLst>
                <a:path w="431800" h="863600">
                  <a:moveTo>
                    <a:pt x="215900" y="863600"/>
                  </a:moveTo>
                  <a:lnTo>
                    <a:pt x="0" y="8636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863600"/>
                  </a:lnTo>
                  <a:lnTo>
                    <a:pt x="215900" y="86360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46050"/>
            <a:ext cx="8242300" cy="1310640"/>
            <a:chOff x="450850" y="146050"/>
            <a:chExt cx="8242300" cy="1310640"/>
          </a:xfrm>
        </p:grpSpPr>
        <p:sp>
          <p:nvSpPr>
            <p:cNvPr id="3" name="object 3"/>
            <p:cNvSpPr/>
            <p:nvPr/>
          </p:nvSpPr>
          <p:spPr>
            <a:xfrm>
              <a:off x="450850" y="146050"/>
              <a:ext cx="8242300" cy="1310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6600" y="405129"/>
              <a:ext cx="1366520" cy="0"/>
            </a:xfrm>
            <a:custGeom>
              <a:avLst/>
              <a:gdLst/>
              <a:ahLst/>
              <a:cxnLst/>
              <a:rect l="l" t="t" r="r" b="b"/>
              <a:pathLst>
                <a:path w="1366520">
                  <a:moveTo>
                    <a:pt x="0" y="0"/>
                  </a:moveTo>
                  <a:lnTo>
                    <a:pt x="1366520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6430" y="1634489"/>
            <a:ext cx="5173980" cy="43922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08610" marR="859155" indent="-270510">
              <a:lnSpc>
                <a:spcPts val="2810"/>
              </a:lnSpc>
              <a:spcBef>
                <a:spcPts val="420"/>
              </a:spcBef>
            </a:pPr>
            <a:r>
              <a:rPr sz="3075" spc="44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50" spc="30" dirty="0">
                <a:latin typeface="Verdana"/>
                <a:cs typeface="Verdana"/>
              </a:rPr>
              <a:t>BHE </a:t>
            </a:r>
            <a:r>
              <a:rPr sz="2550" dirty="0">
                <a:latin typeface="Verdana"/>
                <a:cs typeface="Verdana"/>
              </a:rPr>
              <a:t>stands </a:t>
            </a:r>
            <a:r>
              <a:rPr sz="2550" spc="5" dirty="0">
                <a:latin typeface="Verdana"/>
                <a:cs typeface="Verdana"/>
              </a:rPr>
              <a:t>for Bus</a:t>
            </a:r>
            <a:r>
              <a:rPr sz="2550" spc="-75" dirty="0">
                <a:latin typeface="Verdana"/>
                <a:cs typeface="Verdana"/>
              </a:rPr>
              <a:t> </a:t>
            </a:r>
            <a:r>
              <a:rPr sz="2550" dirty="0">
                <a:latin typeface="Verdana"/>
                <a:cs typeface="Verdana"/>
              </a:rPr>
              <a:t>High  Enable.</a:t>
            </a:r>
            <a:endParaRPr sz="2550">
              <a:latin typeface="Verdana"/>
              <a:cs typeface="Verdana"/>
            </a:endParaRPr>
          </a:p>
          <a:p>
            <a:pPr marL="308610" marR="30480" indent="-270510">
              <a:lnSpc>
                <a:spcPct val="95300"/>
              </a:lnSpc>
              <a:spcBef>
                <a:spcPts val="1610"/>
              </a:spcBef>
            </a:pPr>
            <a:r>
              <a:rPr sz="3075" spc="44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50" spc="30" dirty="0">
                <a:latin typeface="Verdana"/>
                <a:cs typeface="Verdana"/>
              </a:rPr>
              <a:t>BHE </a:t>
            </a:r>
            <a:r>
              <a:rPr sz="2550" dirty="0">
                <a:latin typeface="Verdana"/>
                <a:cs typeface="Verdana"/>
              </a:rPr>
              <a:t>signal is </a:t>
            </a:r>
            <a:r>
              <a:rPr sz="2550" spc="5" dirty="0">
                <a:latin typeface="Verdana"/>
                <a:cs typeface="Verdana"/>
              </a:rPr>
              <a:t>used to</a:t>
            </a:r>
            <a:r>
              <a:rPr sz="2550" spc="-105" dirty="0">
                <a:latin typeface="Verdana"/>
                <a:cs typeface="Verdana"/>
              </a:rPr>
              <a:t> </a:t>
            </a:r>
            <a:r>
              <a:rPr sz="2550" dirty="0">
                <a:latin typeface="Verdana"/>
                <a:cs typeface="Verdana"/>
              </a:rPr>
              <a:t>indicate  </a:t>
            </a:r>
            <a:r>
              <a:rPr sz="2550" spc="5" dirty="0">
                <a:latin typeface="Verdana"/>
                <a:cs typeface="Verdana"/>
              </a:rPr>
              <a:t>the </a:t>
            </a:r>
            <a:r>
              <a:rPr sz="2550" spc="-5" dirty="0">
                <a:latin typeface="Verdana"/>
                <a:cs typeface="Verdana"/>
              </a:rPr>
              <a:t>transfer </a:t>
            </a:r>
            <a:r>
              <a:rPr sz="2550" dirty="0">
                <a:latin typeface="Verdana"/>
                <a:cs typeface="Verdana"/>
              </a:rPr>
              <a:t>of </a:t>
            </a:r>
            <a:r>
              <a:rPr sz="2550" spc="5" dirty="0">
                <a:latin typeface="Verdana"/>
                <a:cs typeface="Verdana"/>
              </a:rPr>
              <a:t>data </a:t>
            </a:r>
            <a:r>
              <a:rPr sz="2550" spc="-5" dirty="0">
                <a:latin typeface="Verdana"/>
                <a:cs typeface="Verdana"/>
              </a:rPr>
              <a:t>over  </a:t>
            </a:r>
            <a:r>
              <a:rPr sz="2550" dirty="0">
                <a:latin typeface="Verdana"/>
                <a:cs typeface="Verdana"/>
              </a:rPr>
              <a:t>higher order </a:t>
            </a:r>
            <a:r>
              <a:rPr sz="2550" spc="5" dirty="0">
                <a:latin typeface="Verdana"/>
                <a:cs typeface="Verdana"/>
              </a:rPr>
              <a:t>data bus </a:t>
            </a:r>
            <a:r>
              <a:rPr sz="2550" spc="10" dirty="0">
                <a:latin typeface="Verdana"/>
                <a:cs typeface="Verdana"/>
              </a:rPr>
              <a:t>(D</a:t>
            </a:r>
            <a:r>
              <a:rPr sz="2250" spc="15" baseline="-24074" dirty="0">
                <a:latin typeface="Verdana"/>
                <a:cs typeface="Verdana"/>
              </a:rPr>
              <a:t>8 </a:t>
            </a:r>
            <a:r>
              <a:rPr sz="2550" spc="10" dirty="0">
                <a:latin typeface="Verdana"/>
                <a:cs typeface="Verdana"/>
              </a:rPr>
              <a:t>–  </a:t>
            </a:r>
            <a:r>
              <a:rPr sz="2550" dirty="0">
                <a:latin typeface="Verdana"/>
                <a:cs typeface="Verdana"/>
              </a:rPr>
              <a:t>D</a:t>
            </a:r>
            <a:r>
              <a:rPr sz="2250" baseline="-24074" dirty="0">
                <a:latin typeface="Verdana"/>
                <a:cs typeface="Verdana"/>
              </a:rPr>
              <a:t>15</a:t>
            </a:r>
            <a:r>
              <a:rPr sz="2550" dirty="0">
                <a:latin typeface="Verdana"/>
                <a:cs typeface="Verdana"/>
              </a:rPr>
              <a:t>).</a:t>
            </a:r>
            <a:endParaRPr sz="2550">
              <a:latin typeface="Verdana"/>
              <a:cs typeface="Verdana"/>
            </a:endParaRPr>
          </a:p>
          <a:p>
            <a:pPr marL="308610" marR="712470" indent="-270510">
              <a:lnSpc>
                <a:spcPts val="2810"/>
              </a:lnSpc>
              <a:spcBef>
                <a:spcPts val="2245"/>
              </a:spcBef>
            </a:pPr>
            <a:r>
              <a:rPr sz="3075" spc="22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50" spc="15" dirty="0">
                <a:latin typeface="Verdana"/>
                <a:cs typeface="Verdana"/>
              </a:rPr>
              <a:t>8-bit </a:t>
            </a:r>
            <a:r>
              <a:rPr sz="2550" spc="10" dirty="0">
                <a:latin typeface="Verdana"/>
                <a:cs typeface="Verdana"/>
              </a:rPr>
              <a:t>I/O </a:t>
            </a:r>
            <a:r>
              <a:rPr sz="2550" dirty="0">
                <a:latin typeface="Verdana"/>
                <a:cs typeface="Verdana"/>
              </a:rPr>
              <a:t>devices </a:t>
            </a:r>
            <a:r>
              <a:rPr sz="2550" spc="10" dirty="0">
                <a:latin typeface="Verdana"/>
                <a:cs typeface="Verdana"/>
              </a:rPr>
              <a:t>use</a:t>
            </a:r>
            <a:r>
              <a:rPr sz="2550" spc="-120" dirty="0">
                <a:latin typeface="Verdana"/>
                <a:cs typeface="Verdana"/>
              </a:rPr>
              <a:t> </a:t>
            </a:r>
            <a:r>
              <a:rPr sz="2550" dirty="0">
                <a:latin typeface="Verdana"/>
                <a:cs typeface="Verdana"/>
              </a:rPr>
              <a:t>this  signal.</a:t>
            </a:r>
            <a:endParaRPr sz="2550">
              <a:latin typeface="Verdana"/>
              <a:cs typeface="Verdana"/>
            </a:endParaRPr>
          </a:p>
          <a:p>
            <a:pPr marL="308610" marR="293370" indent="-270510">
              <a:lnSpc>
                <a:spcPts val="2770"/>
              </a:lnSpc>
              <a:spcBef>
                <a:spcPts val="1800"/>
              </a:spcBef>
            </a:pPr>
            <a:r>
              <a:rPr sz="3075" spc="44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550" spc="30" dirty="0">
                <a:latin typeface="Verdana"/>
                <a:cs typeface="Verdana"/>
              </a:rPr>
              <a:t>It </a:t>
            </a:r>
            <a:r>
              <a:rPr sz="2550" dirty="0">
                <a:latin typeface="Verdana"/>
                <a:cs typeface="Verdana"/>
              </a:rPr>
              <a:t>is </a:t>
            </a:r>
            <a:r>
              <a:rPr sz="2550" spc="-5" dirty="0">
                <a:latin typeface="Verdana"/>
                <a:cs typeface="Verdana"/>
              </a:rPr>
              <a:t>multiplexed </a:t>
            </a:r>
            <a:r>
              <a:rPr sz="2550" spc="5" dirty="0">
                <a:latin typeface="Verdana"/>
                <a:cs typeface="Verdana"/>
              </a:rPr>
              <a:t>with </a:t>
            </a:r>
            <a:r>
              <a:rPr sz="2550" dirty="0">
                <a:latin typeface="Verdana"/>
                <a:cs typeface="Verdana"/>
              </a:rPr>
              <a:t>status  </a:t>
            </a:r>
            <a:r>
              <a:rPr sz="2550" spc="5" dirty="0">
                <a:latin typeface="Verdana"/>
                <a:cs typeface="Verdana"/>
              </a:rPr>
              <a:t>pin</a:t>
            </a:r>
            <a:r>
              <a:rPr sz="2550" spc="-15" dirty="0">
                <a:latin typeface="Verdana"/>
                <a:cs typeface="Verdana"/>
              </a:rPr>
              <a:t> </a:t>
            </a:r>
            <a:r>
              <a:rPr sz="2550" spc="-5" dirty="0">
                <a:latin typeface="Verdana"/>
                <a:cs typeface="Verdana"/>
              </a:rPr>
              <a:t>S</a:t>
            </a:r>
            <a:r>
              <a:rPr sz="2250" spc="-7" baseline="-24074" dirty="0">
                <a:latin typeface="Verdana"/>
                <a:cs typeface="Verdana"/>
              </a:rPr>
              <a:t>7</a:t>
            </a:r>
            <a:r>
              <a:rPr sz="2550" spc="-5" dirty="0"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7" name="object 7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50" y="2852419"/>
              <a:ext cx="502920" cy="360680"/>
            </a:xfrm>
            <a:custGeom>
              <a:avLst/>
              <a:gdLst/>
              <a:ahLst/>
              <a:cxnLst/>
              <a:rect l="l" t="t" r="r" b="b"/>
              <a:pathLst>
                <a:path w="502920" h="360680">
                  <a:moveTo>
                    <a:pt x="251459" y="360679"/>
                  </a:moveTo>
                  <a:lnTo>
                    <a:pt x="0" y="360679"/>
                  </a:lnTo>
                  <a:lnTo>
                    <a:pt x="0" y="0"/>
                  </a:lnTo>
                  <a:lnTo>
                    <a:pt x="502920" y="0"/>
                  </a:lnTo>
                  <a:lnTo>
                    <a:pt x="502920" y="360679"/>
                  </a:lnTo>
                  <a:lnTo>
                    <a:pt x="251459" y="360679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115570"/>
            <a:ext cx="8242300" cy="1341120"/>
            <a:chOff x="450850" y="115570"/>
            <a:chExt cx="8242300" cy="1341120"/>
          </a:xfrm>
        </p:grpSpPr>
        <p:sp>
          <p:nvSpPr>
            <p:cNvPr id="3" name="object 3"/>
            <p:cNvSpPr/>
            <p:nvPr/>
          </p:nvSpPr>
          <p:spPr>
            <a:xfrm>
              <a:off x="450850" y="115570"/>
              <a:ext cx="8242300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31820" y="405129"/>
              <a:ext cx="863600" cy="0"/>
            </a:xfrm>
            <a:custGeom>
              <a:avLst/>
              <a:gdLst/>
              <a:ahLst/>
              <a:cxnLst/>
              <a:rect l="l" t="t" r="r" b="b"/>
              <a:pathLst>
                <a:path w="863600">
                  <a:moveTo>
                    <a:pt x="0" y="0"/>
                  </a:moveTo>
                  <a:lnTo>
                    <a:pt x="863600" y="0"/>
                  </a:lnTo>
                </a:path>
              </a:pathLst>
            </a:custGeom>
            <a:ln w="50676">
              <a:solidFill>
                <a:srgbClr val="3347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48969" y="1634490"/>
            <a:ext cx="5056505" cy="22034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10515" marR="30480" indent="-273050">
              <a:lnSpc>
                <a:spcPct val="101200"/>
              </a:lnSpc>
              <a:spcBef>
                <a:spcPts val="6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dirty="0">
                <a:latin typeface="Verdana"/>
                <a:cs typeface="Verdana"/>
              </a:rPr>
              <a:t>a </a:t>
            </a:r>
            <a:r>
              <a:rPr sz="2800" spc="-5" dirty="0">
                <a:latin typeface="Verdana"/>
                <a:cs typeface="Verdana"/>
              </a:rPr>
              <a:t>read </a:t>
            </a:r>
            <a:r>
              <a:rPr sz="2800" spc="-10" dirty="0">
                <a:latin typeface="Verdana"/>
                <a:cs typeface="Verdana"/>
              </a:rPr>
              <a:t>signal </a:t>
            </a:r>
            <a:r>
              <a:rPr sz="2800" spc="-5" dirty="0">
                <a:latin typeface="Verdana"/>
                <a:cs typeface="Verdana"/>
              </a:rPr>
              <a:t>used</a:t>
            </a:r>
            <a:r>
              <a:rPr sz="2800" spc="-10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for  read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5" dirty="0">
                <a:latin typeface="Verdana"/>
                <a:cs typeface="Verdana"/>
              </a:rPr>
              <a:t>operation.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83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output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3375" spc="-7" baseline="11111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800" spc="-5" dirty="0">
                <a:latin typeface="Verdana"/>
                <a:cs typeface="Verdana"/>
              </a:rPr>
              <a:t>It </a:t>
            </a:r>
            <a:r>
              <a:rPr sz="2800" spc="-10" dirty="0">
                <a:latin typeface="Verdana"/>
                <a:cs typeface="Verdana"/>
              </a:rPr>
              <a:t>is </a:t>
            </a:r>
            <a:r>
              <a:rPr sz="2800" spc="-5" dirty="0">
                <a:latin typeface="Verdana"/>
                <a:cs typeface="Verdana"/>
              </a:rPr>
              <a:t>an </a:t>
            </a:r>
            <a:r>
              <a:rPr sz="2800" spc="-10" dirty="0">
                <a:latin typeface="Verdana"/>
                <a:cs typeface="Verdana"/>
              </a:rPr>
              <a:t>active low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signal.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7" name="object 7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0650" y="3284219"/>
              <a:ext cx="360680" cy="360680"/>
            </a:xfrm>
            <a:custGeom>
              <a:avLst/>
              <a:gdLst/>
              <a:ahLst/>
              <a:cxnLst/>
              <a:rect l="l" t="t" r="r" b="b"/>
              <a:pathLst>
                <a:path w="360679" h="360679">
                  <a:moveTo>
                    <a:pt x="180340" y="360679"/>
                  </a:moveTo>
                  <a:lnTo>
                    <a:pt x="0" y="360679"/>
                  </a:lnTo>
                  <a:lnTo>
                    <a:pt x="0" y="0"/>
                  </a:lnTo>
                  <a:lnTo>
                    <a:pt x="360679" y="0"/>
                  </a:lnTo>
                  <a:lnTo>
                    <a:pt x="360679" y="360679"/>
                  </a:lnTo>
                  <a:lnTo>
                    <a:pt x="180340" y="360679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850" y="115570"/>
            <a:ext cx="8242300" cy="1341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8969" y="1635759"/>
            <a:ext cx="5039360" cy="43662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10515" marR="30480" indent="-273050">
              <a:lnSpc>
                <a:spcPts val="2850"/>
              </a:lnSpc>
              <a:spcBef>
                <a:spcPts val="420"/>
              </a:spcBef>
            </a:pPr>
            <a:r>
              <a:rPr sz="3075" spc="22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600" spc="15" dirty="0">
                <a:latin typeface="Verdana"/>
                <a:cs typeface="Verdana"/>
              </a:rPr>
              <a:t>This </a:t>
            </a:r>
            <a:r>
              <a:rPr sz="2600" dirty="0">
                <a:latin typeface="Verdana"/>
                <a:cs typeface="Verdana"/>
              </a:rPr>
              <a:t>is </a:t>
            </a:r>
            <a:r>
              <a:rPr sz="2600" spc="-5" dirty="0">
                <a:latin typeface="Verdana"/>
                <a:cs typeface="Verdana"/>
              </a:rPr>
              <a:t>an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acknowledgement  signal from slower </a:t>
            </a:r>
            <a:r>
              <a:rPr sz="2600" dirty="0">
                <a:latin typeface="Verdana"/>
                <a:cs typeface="Verdana"/>
              </a:rPr>
              <a:t>I/O  </a:t>
            </a:r>
            <a:r>
              <a:rPr sz="2600" spc="-5" dirty="0">
                <a:latin typeface="Verdana"/>
                <a:cs typeface="Verdana"/>
              </a:rPr>
              <a:t>devices </a:t>
            </a:r>
            <a:r>
              <a:rPr sz="2600" dirty="0">
                <a:latin typeface="Verdana"/>
                <a:cs typeface="Verdana"/>
              </a:rPr>
              <a:t>or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spc="-40" dirty="0">
                <a:latin typeface="Verdana"/>
                <a:cs typeface="Verdana"/>
              </a:rPr>
              <a:t>memory.</a:t>
            </a:r>
            <a:endParaRPr sz="26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480"/>
              </a:spcBef>
            </a:pPr>
            <a:r>
              <a:rPr sz="3075" spc="44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600" spc="30" dirty="0">
                <a:latin typeface="Verdana"/>
                <a:cs typeface="Verdana"/>
              </a:rPr>
              <a:t>It </a:t>
            </a:r>
            <a:r>
              <a:rPr sz="2600" dirty="0">
                <a:latin typeface="Verdana"/>
                <a:cs typeface="Verdana"/>
              </a:rPr>
              <a:t>is </a:t>
            </a:r>
            <a:r>
              <a:rPr sz="2600" spc="-5" dirty="0">
                <a:latin typeface="Verdana"/>
                <a:cs typeface="Verdana"/>
              </a:rPr>
              <a:t>an </a:t>
            </a:r>
            <a:r>
              <a:rPr sz="2600" spc="-10" dirty="0">
                <a:latin typeface="Verdana"/>
                <a:cs typeface="Verdana"/>
              </a:rPr>
              <a:t>active </a:t>
            </a:r>
            <a:r>
              <a:rPr sz="2600" dirty="0">
                <a:latin typeface="Verdana"/>
                <a:cs typeface="Verdana"/>
              </a:rPr>
              <a:t>high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signal.</a:t>
            </a:r>
            <a:endParaRPr sz="2600">
              <a:latin typeface="Verdana"/>
              <a:cs typeface="Verdana"/>
            </a:endParaRPr>
          </a:p>
          <a:p>
            <a:pPr marL="310515" marR="126364" indent="-273050">
              <a:lnSpc>
                <a:spcPct val="91500"/>
              </a:lnSpc>
              <a:spcBef>
                <a:spcPts val="1795"/>
              </a:spcBef>
            </a:pPr>
            <a:r>
              <a:rPr sz="3075" spc="22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600" spc="15" dirty="0">
                <a:latin typeface="Verdana"/>
                <a:cs typeface="Verdana"/>
              </a:rPr>
              <a:t>When </a:t>
            </a:r>
            <a:r>
              <a:rPr sz="2600" spc="-5" dirty="0">
                <a:latin typeface="Verdana"/>
                <a:cs typeface="Verdana"/>
              </a:rPr>
              <a:t>high, </a:t>
            </a:r>
            <a:r>
              <a:rPr sz="2600" dirty="0">
                <a:latin typeface="Verdana"/>
                <a:cs typeface="Verdana"/>
              </a:rPr>
              <a:t>it </a:t>
            </a:r>
            <a:r>
              <a:rPr sz="2600" spc="-5" dirty="0">
                <a:latin typeface="Verdana"/>
                <a:cs typeface="Verdana"/>
              </a:rPr>
              <a:t>indicates that  </a:t>
            </a:r>
            <a:r>
              <a:rPr sz="2600" dirty="0">
                <a:latin typeface="Verdana"/>
                <a:cs typeface="Verdana"/>
              </a:rPr>
              <a:t>the </a:t>
            </a:r>
            <a:r>
              <a:rPr sz="2600" spc="-5" dirty="0">
                <a:latin typeface="Verdana"/>
                <a:cs typeface="Verdana"/>
              </a:rPr>
              <a:t>device </a:t>
            </a:r>
            <a:r>
              <a:rPr sz="2600" dirty="0">
                <a:latin typeface="Verdana"/>
                <a:cs typeface="Verdana"/>
              </a:rPr>
              <a:t>is </a:t>
            </a:r>
            <a:r>
              <a:rPr sz="2600" spc="-5" dirty="0">
                <a:latin typeface="Verdana"/>
                <a:cs typeface="Verdana"/>
              </a:rPr>
              <a:t>ready </a:t>
            </a:r>
            <a:r>
              <a:rPr sz="2600" dirty="0">
                <a:latin typeface="Verdana"/>
                <a:cs typeface="Verdana"/>
              </a:rPr>
              <a:t>to  </a:t>
            </a:r>
            <a:r>
              <a:rPr sz="2600" spc="-10" dirty="0">
                <a:latin typeface="Verdana"/>
                <a:cs typeface="Verdana"/>
              </a:rPr>
              <a:t>transfer</a:t>
            </a:r>
            <a:r>
              <a:rPr sz="2600" spc="-5" dirty="0">
                <a:latin typeface="Verdana"/>
                <a:cs typeface="Verdana"/>
              </a:rPr>
              <a:t> data.</a:t>
            </a:r>
            <a:endParaRPr sz="2600">
              <a:latin typeface="Verdana"/>
              <a:cs typeface="Verdana"/>
            </a:endParaRPr>
          </a:p>
          <a:p>
            <a:pPr marL="310515" marR="592455" indent="-273050">
              <a:lnSpc>
                <a:spcPts val="2850"/>
              </a:lnSpc>
              <a:spcBef>
                <a:spcPts val="1850"/>
              </a:spcBef>
            </a:pPr>
            <a:r>
              <a:rPr sz="3075" spc="22" baseline="10840" dirty="0">
                <a:solidFill>
                  <a:srgbClr val="DFB501"/>
                </a:solidFill>
                <a:latin typeface="UnDotum"/>
                <a:cs typeface="UnDotum"/>
              </a:rPr>
              <a:t></a:t>
            </a:r>
            <a:r>
              <a:rPr sz="2600" spc="15" dirty="0">
                <a:latin typeface="Verdana"/>
                <a:cs typeface="Verdana"/>
              </a:rPr>
              <a:t>When </a:t>
            </a:r>
            <a:r>
              <a:rPr sz="2600" spc="-20" dirty="0">
                <a:latin typeface="Verdana"/>
                <a:cs typeface="Verdana"/>
              </a:rPr>
              <a:t>low, </a:t>
            </a:r>
            <a:r>
              <a:rPr sz="2600" spc="-5" dirty="0">
                <a:latin typeface="Verdana"/>
                <a:cs typeface="Verdana"/>
              </a:rPr>
              <a:t>then  microprocessor </a:t>
            </a:r>
            <a:r>
              <a:rPr sz="2600" dirty="0">
                <a:latin typeface="Verdana"/>
                <a:cs typeface="Verdana"/>
              </a:rPr>
              <a:t>is in </a:t>
            </a:r>
            <a:r>
              <a:rPr sz="2600" spc="-10" dirty="0">
                <a:latin typeface="Verdana"/>
                <a:cs typeface="Verdana"/>
              </a:rPr>
              <a:t>wait  </a:t>
            </a:r>
            <a:r>
              <a:rPr sz="2600" spc="-5" dirty="0">
                <a:latin typeface="Verdana"/>
                <a:cs typeface="Verdana"/>
              </a:rPr>
              <a:t>state.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2179" y="1557019"/>
            <a:ext cx="2736850" cy="4392930"/>
            <a:chOff x="6012179" y="1557019"/>
            <a:chExt cx="2736850" cy="4392930"/>
          </a:xfrm>
        </p:grpSpPr>
        <p:sp>
          <p:nvSpPr>
            <p:cNvPr id="5" name="object 5"/>
            <p:cNvSpPr/>
            <p:nvPr/>
          </p:nvSpPr>
          <p:spPr>
            <a:xfrm>
              <a:off x="6012179" y="1557019"/>
              <a:ext cx="2736850" cy="43929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40650" y="5444490"/>
              <a:ext cx="576580" cy="360680"/>
            </a:xfrm>
            <a:custGeom>
              <a:avLst/>
              <a:gdLst/>
              <a:ahLst/>
              <a:cxnLst/>
              <a:rect l="l" t="t" r="r" b="b"/>
              <a:pathLst>
                <a:path w="576579" h="360679">
                  <a:moveTo>
                    <a:pt x="288290" y="360680"/>
                  </a:moveTo>
                  <a:lnTo>
                    <a:pt x="0" y="360680"/>
                  </a:lnTo>
                  <a:lnTo>
                    <a:pt x="0" y="0"/>
                  </a:lnTo>
                  <a:lnTo>
                    <a:pt x="576579" y="0"/>
                  </a:lnTo>
                  <a:lnTo>
                    <a:pt x="576579" y="360680"/>
                  </a:lnTo>
                  <a:lnTo>
                    <a:pt x="288290" y="360680"/>
                  </a:lnTo>
                  <a:close/>
                </a:path>
              </a:pathLst>
            </a:custGeom>
            <a:ln w="255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105"/>
                </a:spcBef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1F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1178</Words>
  <Application>Microsoft Office PowerPoint</Application>
  <PresentationFormat>On-screen Show (4:3)</PresentationFormat>
  <Paragraphs>192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It is available in three  versions: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8086 works in two modes: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These pins provide the  status of instruction  queue.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mgmcet</dc:creator>
  <cp:lastModifiedBy>student</cp:lastModifiedBy>
  <cp:revision>1</cp:revision>
  <dcterms:created xsi:type="dcterms:W3CDTF">2021-02-04T09:13:59Z</dcterms:created>
  <dcterms:modified xsi:type="dcterms:W3CDTF">2021-02-25T09:12:58Z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2014-01-17T00:00:00Z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2021-02-04T00:00:00Z</vt:filetime>
  </property>
</Properties>
</file>