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1905000" y="1143000"/>
            <a:ext cx="8458200" cy="147002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>
              <a:buClrTx/>
              <a:buSzTx/>
              <a:buFontTx/>
            </a:pPr>
            <a:r>
              <a:rPr b="1" dirty="0">
                <a:latin typeface="Bookman Old Style" pitchFamily="18" charset="0"/>
              </a:rPr>
              <a:t>8086 Microprocessor minimuim /maximuim mode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>
          <a:xfrm>
            <a:off x="1676400" y="3886200"/>
            <a:ext cx="6400800" cy="2971800"/>
          </a:xfrm>
        </p:spPr>
        <p:txBody>
          <a:bodyPr vert="horz" wrap="square" lIns="91440" tIns="45720" rIns="91440" bIns="45720" anchor="t"/>
          <a:lstStyle/>
          <a:p>
            <a:pPr algn="l" eaLnBrk="1" hangingPunct="1">
              <a:buClrTx/>
              <a:buSzTx/>
              <a:buFontTx/>
            </a:pPr>
            <a:r>
              <a:rPr sz="2400" dirty="0">
                <a:latin typeface="Bookman Old Style" pitchFamily="18" charset="0"/>
                <a:ea typeface="+mn-ea"/>
                <a:cs typeface="+mn-cs"/>
              </a:rPr>
              <a:t>By: hitesh lad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858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sz="2400" b="1" dirty="0">
                <a:latin typeface="Bookman Old Style" pitchFamily="18" charset="0"/>
              </a:rPr>
              <a:t>8086 Pin Diagram</a:t>
            </a:r>
          </a:p>
        </p:txBody>
      </p:sp>
      <p:pic>
        <p:nvPicPr>
          <p:cNvPr id="4099" name="Picture 4" descr="8086_chipset-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09800" y="914400"/>
            <a:ext cx="7696200" cy="509587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/>
          </p:cNvSpPr>
          <p:nvPr>
            <p:ph type="title"/>
          </p:nvPr>
        </p:nvSpPr>
        <p:spPr>
          <a:xfrm>
            <a:off x="2286000" y="-92075"/>
            <a:ext cx="7772400" cy="64135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sz="3600" b="1" dirty="0"/>
              <a:t>THE 8086 MEMORY BANK</a:t>
            </a:r>
          </a:p>
        </p:txBody>
      </p:sp>
      <p:sp>
        <p:nvSpPr>
          <p:cNvPr id="5123" name="Rectangle 5"/>
          <p:cNvSpPr/>
          <p:nvPr/>
        </p:nvSpPr>
        <p:spPr>
          <a:xfrm>
            <a:off x="3200400" y="1524000"/>
            <a:ext cx="1828800" cy="2667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5124" name="Rectangle 6"/>
          <p:cNvSpPr/>
          <p:nvPr/>
        </p:nvSpPr>
        <p:spPr>
          <a:xfrm>
            <a:off x="6324600" y="1524000"/>
            <a:ext cx="1828800" cy="2667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5125" name="AutoShape 8"/>
          <p:cNvSpPr/>
          <p:nvPr/>
        </p:nvSpPr>
        <p:spPr>
          <a:xfrm>
            <a:off x="7391400" y="4191000"/>
            <a:ext cx="457200" cy="838200"/>
          </a:xfrm>
          <a:prstGeom prst="up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5126" name="AutoShape 9"/>
          <p:cNvSpPr/>
          <p:nvPr/>
        </p:nvSpPr>
        <p:spPr>
          <a:xfrm>
            <a:off x="4343400" y="4191000"/>
            <a:ext cx="457200" cy="838200"/>
          </a:xfrm>
          <a:prstGeom prst="up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5127" name="Text Box 10"/>
          <p:cNvSpPr txBox="1"/>
          <p:nvPr/>
        </p:nvSpPr>
        <p:spPr>
          <a:xfrm>
            <a:off x="3886200" y="5105400"/>
            <a:ext cx="152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latin typeface="Arial" panose="020B0604020202020204" pitchFamily="34" charset="0"/>
              </a:rPr>
              <a:t>D15-D8</a:t>
            </a:r>
          </a:p>
        </p:txBody>
      </p:sp>
      <p:sp>
        <p:nvSpPr>
          <p:cNvPr id="5128" name="Text Box 11"/>
          <p:cNvSpPr txBox="1"/>
          <p:nvPr/>
        </p:nvSpPr>
        <p:spPr>
          <a:xfrm>
            <a:off x="7086600" y="5105400"/>
            <a:ext cx="152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latin typeface="Arial" panose="020B0604020202020204" pitchFamily="34" charset="0"/>
              </a:rPr>
              <a:t>D7-D0</a:t>
            </a:r>
          </a:p>
        </p:txBody>
      </p:sp>
      <p:sp>
        <p:nvSpPr>
          <p:cNvPr id="5129" name="Text Box 12"/>
          <p:cNvSpPr txBox="1"/>
          <p:nvPr/>
        </p:nvSpPr>
        <p:spPr>
          <a:xfrm>
            <a:off x="3352800" y="3581400"/>
            <a:ext cx="685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latin typeface="Arial" panose="020B0604020202020204" pitchFamily="34" charset="0"/>
              </a:rPr>
              <a:t>CS</a:t>
            </a:r>
          </a:p>
        </p:txBody>
      </p:sp>
      <p:sp>
        <p:nvSpPr>
          <p:cNvPr id="5130" name="Text Box 13"/>
          <p:cNvSpPr txBox="1"/>
          <p:nvPr/>
        </p:nvSpPr>
        <p:spPr>
          <a:xfrm>
            <a:off x="6477000" y="3581400"/>
            <a:ext cx="685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latin typeface="Arial" panose="020B0604020202020204" pitchFamily="34" charset="0"/>
              </a:rPr>
              <a:t>CS</a:t>
            </a:r>
          </a:p>
        </p:txBody>
      </p:sp>
      <p:sp>
        <p:nvSpPr>
          <p:cNvPr id="5131" name="Line 14"/>
          <p:cNvSpPr/>
          <p:nvPr/>
        </p:nvSpPr>
        <p:spPr>
          <a:xfrm>
            <a:off x="3429000" y="35814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2" name="Line 15"/>
          <p:cNvSpPr/>
          <p:nvPr/>
        </p:nvSpPr>
        <p:spPr>
          <a:xfrm>
            <a:off x="6553200" y="35814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3" name="Text Box 16"/>
          <p:cNvSpPr txBox="1"/>
          <p:nvPr/>
        </p:nvSpPr>
        <p:spPr>
          <a:xfrm>
            <a:off x="2971800" y="4876800"/>
            <a:ext cx="12192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latin typeface="Arial" panose="020B0604020202020204" pitchFamily="34" charset="0"/>
              </a:rPr>
              <a:t>BHE</a:t>
            </a:r>
          </a:p>
        </p:txBody>
      </p:sp>
      <p:sp>
        <p:nvSpPr>
          <p:cNvPr id="5134" name="Line 17"/>
          <p:cNvSpPr/>
          <p:nvPr/>
        </p:nvSpPr>
        <p:spPr>
          <a:xfrm>
            <a:off x="3048000" y="48768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5" name="Line 19"/>
          <p:cNvSpPr/>
          <p:nvPr/>
        </p:nvSpPr>
        <p:spPr>
          <a:xfrm flipV="1">
            <a:off x="3505200" y="41148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36" name="Line 20"/>
          <p:cNvSpPr/>
          <p:nvPr/>
        </p:nvSpPr>
        <p:spPr>
          <a:xfrm flipV="1">
            <a:off x="6705600" y="41148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37" name="Text Box 21"/>
          <p:cNvSpPr txBox="1"/>
          <p:nvPr/>
        </p:nvSpPr>
        <p:spPr>
          <a:xfrm>
            <a:off x="6400800" y="4800600"/>
            <a:ext cx="685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latin typeface="Arial" panose="020B0604020202020204" pitchFamily="34" charset="0"/>
              </a:rPr>
              <a:t>A0</a:t>
            </a:r>
          </a:p>
        </p:txBody>
      </p:sp>
      <p:sp>
        <p:nvSpPr>
          <p:cNvPr id="5138" name="Line 22"/>
          <p:cNvSpPr/>
          <p:nvPr/>
        </p:nvSpPr>
        <p:spPr>
          <a:xfrm>
            <a:off x="5334000" y="1219200"/>
            <a:ext cx="0" cy="3505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9" name="Line 23"/>
          <p:cNvSpPr/>
          <p:nvPr/>
        </p:nvSpPr>
        <p:spPr>
          <a:xfrm>
            <a:off x="5867400" y="1219200"/>
            <a:ext cx="0" cy="3505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0" name="Line 24"/>
          <p:cNvSpPr/>
          <p:nvPr/>
        </p:nvSpPr>
        <p:spPr>
          <a:xfrm>
            <a:off x="5029200" y="220980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</p:sp>
      <p:sp>
        <p:nvSpPr>
          <p:cNvPr id="5141" name="Line 25"/>
          <p:cNvSpPr/>
          <p:nvPr/>
        </p:nvSpPr>
        <p:spPr>
          <a:xfrm>
            <a:off x="5029200" y="32004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</p:sp>
      <p:sp>
        <p:nvSpPr>
          <p:cNvPr id="5142" name="Line 26"/>
          <p:cNvSpPr/>
          <p:nvPr/>
        </p:nvSpPr>
        <p:spPr>
          <a:xfrm>
            <a:off x="5867400" y="22098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</p:sp>
      <p:sp>
        <p:nvSpPr>
          <p:cNvPr id="5143" name="Line 27"/>
          <p:cNvSpPr/>
          <p:nvPr/>
        </p:nvSpPr>
        <p:spPr>
          <a:xfrm>
            <a:off x="5334000" y="28194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</p:sp>
      <p:sp>
        <p:nvSpPr>
          <p:cNvPr id="5144" name="Text Box 28"/>
          <p:cNvSpPr txBox="1"/>
          <p:nvPr/>
        </p:nvSpPr>
        <p:spPr>
          <a:xfrm>
            <a:off x="4953000" y="4800600"/>
            <a:ext cx="1447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latin typeface="Arial" panose="020B0604020202020204" pitchFamily="34" charset="0"/>
              </a:rPr>
              <a:t>A1---A19</a:t>
            </a:r>
          </a:p>
        </p:txBody>
      </p:sp>
      <p:sp>
        <p:nvSpPr>
          <p:cNvPr id="5145" name="Text Box 29"/>
          <p:cNvSpPr txBox="1"/>
          <p:nvPr/>
        </p:nvSpPr>
        <p:spPr>
          <a:xfrm>
            <a:off x="2819400" y="685800"/>
            <a:ext cx="23622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latin typeface="Arial" panose="020B0604020202020204" pitchFamily="34" charset="0"/>
              </a:rPr>
              <a:t>UPPER BANK</a:t>
            </a:r>
          </a:p>
        </p:txBody>
      </p:sp>
      <p:sp>
        <p:nvSpPr>
          <p:cNvPr id="5146" name="Text Box 30"/>
          <p:cNvSpPr txBox="1"/>
          <p:nvPr/>
        </p:nvSpPr>
        <p:spPr>
          <a:xfrm>
            <a:off x="6248400" y="762000"/>
            <a:ext cx="23622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latin typeface="Arial" panose="020B0604020202020204" pitchFamily="34" charset="0"/>
              </a:rPr>
              <a:t>LOWER BANK</a:t>
            </a:r>
          </a:p>
        </p:txBody>
      </p:sp>
      <p:sp>
        <p:nvSpPr>
          <p:cNvPr id="5147" name="Text Box 31"/>
          <p:cNvSpPr txBox="1"/>
          <p:nvPr/>
        </p:nvSpPr>
        <p:spPr>
          <a:xfrm>
            <a:off x="3429000" y="2438400"/>
            <a:ext cx="12954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latin typeface="Arial" panose="020B0604020202020204" pitchFamily="34" charset="0"/>
              </a:rPr>
              <a:t>ODD</a:t>
            </a:r>
          </a:p>
        </p:txBody>
      </p:sp>
      <p:sp>
        <p:nvSpPr>
          <p:cNvPr id="5148" name="Text Box 32"/>
          <p:cNvSpPr txBox="1"/>
          <p:nvPr/>
        </p:nvSpPr>
        <p:spPr>
          <a:xfrm>
            <a:off x="6629400" y="2590800"/>
            <a:ext cx="1143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latin typeface="Arial" panose="020B0604020202020204" pitchFamily="34" charset="0"/>
              </a:rPr>
              <a:t>EVEN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81200" y="762000"/>
            <a:ext cx="8229600" cy="53641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81200" y="731838"/>
            <a:ext cx="8848725" cy="5440362"/>
          </a:xfrm>
        </p:spPr>
      </p:pic>
      <p:sp>
        <p:nvSpPr>
          <p:cNvPr id="7171" name="Rectangle 4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85800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sz="2400" b="1" dirty="0">
                <a:latin typeface="Bookman Old Style" pitchFamily="18" charset="0"/>
              </a:rPr>
              <a:t>Minimum Mode:</a:t>
            </a: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sz="2400" b="1" dirty="0">
                <a:latin typeface="Bookman Old Style" pitchFamily="18" charset="0"/>
              </a:rPr>
              <a:t>8086 Minimum Mode</a:t>
            </a:r>
          </a:p>
        </p:txBody>
      </p:sp>
      <p:pic>
        <p:nvPicPr>
          <p:cNvPr id="8195" name="Picture 4" descr="8086_chipset-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0" y="1219200"/>
            <a:ext cx="5486400" cy="1905000"/>
          </a:xfrm>
        </p:spPr>
      </p:pic>
      <p:pic>
        <p:nvPicPr>
          <p:cNvPr id="8196" name="Picture 6" descr="8086_chipset-4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048000" y="3886200"/>
            <a:ext cx="5867400" cy="2138363"/>
          </a:xfrm>
        </p:spPr>
      </p:pic>
      <p:sp>
        <p:nvSpPr>
          <p:cNvPr id="8197" name="Text Box 8"/>
          <p:cNvSpPr txBox="1"/>
          <p:nvPr/>
        </p:nvSpPr>
        <p:spPr>
          <a:xfrm>
            <a:off x="7985125" y="1258888"/>
            <a:ext cx="19919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dirty="0">
                <a:latin typeface="Bookman Old Style" pitchFamily="18" charset="0"/>
              </a:rPr>
              <a:t>S5: Status of IF</a:t>
            </a:r>
          </a:p>
        </p:txBody>
      </p:sp>
      <p:sp>
        <p:nvSpPr>
          <p:cNvPr id="8198" name="Text Box 9"/>
          <p:cNvSpPr txBox="1"/>
          <p:nvPr/>
        </p:nvSpPr>
        <p:spPr>
          <a:xfrm>
            <a:off x="8001000" y="1679575"/>
            <a:ext cx="82232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dirty="0">
                <a:latin typeface="Bookman Old Style" pitchFamily="18" charset="0"/>
              </a:rPr>
              <a:t>S6: 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sz="2400" b="1" dirty="0">
                <a:latin typeface="Bookman Old Style" pitchFamily="18" charset="0"/>
              </a:rPr>
              <a:t>8086 Minimum Mode</a:t>
            </a:r>
          </a:p>
        </p:txBody>
      </p:sp>
      <p:pic>
        <p:nvPicPr>
          <p:cNvPr id="9219" name="Picture 4" descr="8086_chipset-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0" y="1219200"/>
            <a:ext cx="5486400" cy="1905000"/>
          </a:xfrm>
        </p:spPr>
      </p:pic>
      <p:pic>
        <p:nvPicPr>
          <p:cNvPr id="9220" name="Picture 6" descr="8086_chipset-4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048000" y="3886200"/>
            <a:ext cx="5867400" cy="2138363"/>
          </a:xfrm>
        </p:spPr>
      </p:pic>
      <p:sp>
        <p:nvSpPr>
          <p:cNvPr id="9221" name="Text Box 8"/>
          <p:cNvSpPr txBox="1"/>
          <p:nvPr/>
        </p:nvSpPr>
        <p:spPr>
          <a:xfrm>
            <a:off x="7985125" y="1258888"/>
            <a:ext cx="19919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dirty="0">
                <a:latin typeface="Bookman Old Style" pitchFamily="18" charset="0"/>
              </a:rPr>
              <a:t>S5: Status of IF</a:t>
            </a:r>
          </a:p>
        </p:txBody>
      </p:sp>
      <p:sp>
        <p:nvSpPr>
          <p:cNvPr id="9222" name="Text Box 9"/>
          <p:cNvSpPr txBox="1"/>
          <p:nvPr/>
        </p:nvSpPr>
        <p:spPr>
          <a:xfrm>
            <a:off x="8001000" y="1679575"/>
            <a:ext cx="82232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dirty="0">
                <a:latin typeface="Bookman Old Style" pitchFamily="18" charset="0"/>
              </a:rPr>
              <a:t>S6: 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09600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sz="2800" b="1" dirty="0">
                <a:latin typeface="Bookman Old Style" pitchFamily="18" charset="0"/>
              </a:rPr>
              <a:t>Maximum Mode:</a:t>
            </a:r>
            <a:r>
              <a:rPr sz="4000" dirty="0"/>
              <a:t> </a:t>
            </a:r>
          </a:p>
        </p:txBody>
      </p:sp>
      <p:pic>
        <p:nvPicPr>
          <p:cNvPr id="10243" name="Picture 4" descr="8086_chipset-1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52600" y="520700"/>
            <a:ext cx="8902700" cy="61087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WPS Presentation</Application>
  <PresentationFormat>Custom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8086 Microprocessor minimuim /maximuim mode</vt:lpstr>
      <vt:lpstr>8086 Pin Diagram</vt:lpstr>
      <vt:lpstr>THE 8086 MEMORY BANK</vt:lpstr>
      <vt:lpstr>Slide 4</vt:lpstr>
      <vt:lpstr>Minimum Mode: </vt:lpstr>
      <vt:lpstr>8086 Minimum Mode</vt:lpstr>
      <vt:lpstr>8086 Minimum Mode</vt:lpstr>
      <vt:lpstr>Maximum Mode: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Microprocessor minimuim /maximuim mode</dc:title>
  <dc:creator>student</dc:creator>
  <cp:lastModifiedBy>student</cp:lastModifiedBy>
  <cp:revision>1</cp:revision>
  <dcterms:created xsi:type="dcterms:W3CDTF">2009-11-14T20:06:17Z</dcterms:created>
  <dcterms:modified xsi:type="dcterms:W3CDTF">2021-02-25T09:18:23Z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