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7D491E-FC0C-4320-A277-35AF003541B5}" type="datetimeFigureOut">
              <a:rPr lang="en-US" smtClean="0"/>
              <a:pPr/>
              <a:t>1/24/2022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63C23-18F8-4088-97DC-08804596146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 Dual </a:t>
            </a:r>
            <a:r>
              <a:rPr lang="en-US" smtClean="0"/>
              <a:t>Inline Package</a:t>
            </a:r>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EF5ABD-F570-4B81-B3DC-1C68137751A2}" type="datetimeFigureOut">
              <a:rPr lang="en-US" smtClean="0"/>
              <a:pPr/>
              <a:t>1/24/2022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EF5ABD-F570-4B81-B3DC-1C68137751A2}" type="datetimeFigureOut">
              <a:rPr lang="en-US" smtClean="0"/>
              <a:pPr/>
              <a:t>1/24/2022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EF5ABD-F570-4B81-B3DC-1C68137751A2}" type="datetimeFigureOut">
              <a:rPr lang="en-US" smtClean="0"/>
              <a:pPr/>
              <a:t>1/24/2022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EF5ABD-F570-4B81-B3DC-1C68137751A2}" type="datetimeFigureOut">
              <a:rPr lang="en-US" smtClean="0"/>
              <a:pPr/>
              <a:t>1/24/2022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EF5ABD-F570-4B81-B3DC-1C68137751A2}" type="datetimeFigureOut">
              <a:rPr lang="en-US" smtClean="0"/>
              <a:pPr/>
              <a:t>1/24/2022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EF5ABD-F570-4B81-B3DC-1C68137751A2}" type="datetimeFigureOut">
              <a:rPr lang="en-US" smtClean="0"/>
              <a:pPr/>
              <a:t>1/24/2022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EF5ABD-F570-4B81-B3DC-1C68137751A2}" type="datetimeFigureOut">
              <a:rPr lang="en-US" smtClean="0"/>
              <a:pPr/>
              <a:t>1/24/2022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EF5ABD-F570-4B81-B3DC-1C68137751A2}" type="datetimeFigureOut">
              <a:rPr lang="en-US" smtClean="0"/>
              <a:pPr/>
              <a:t>1/24/2022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F5ABD-F570-4B81-B3DC-1C68137751A2}" type="datetimeFigureOut">
              <a:rPr lang="en-US" smtClean="0"/>
              <a:pPr/>
              <a:t>1/24/2022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EF5ABD-F570-4B81-B3DC-1C68137751A2}" type="datetimeFigureOut">
              <a:rPr lang="en-US" smtClean="0"/>
              <a:pPr/>
              <a:t>1/24/2022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EF5ABD-F570-4B81-B3DC-1C68137751A2}" type="datetimeFigureOut">
              <a:rPr lang="en-US" smtClean="0"/>
              <a:pPr/>
              <a:t>1/24/2022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D40F7F-C4F5-4E54-A116-EE7434E8059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F5ABD-F570-4B81-B3DC-1C68137751A2}" type="datetimeFigureOut">
              <a:rPr lang="en-US" smtClean="0"/>
              <a:pPr/>
              <a:t>1/24/2022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40F7F-C4F5-4E54-A116-EE7434E8059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85729"/>
            <a:ext cx="8572560" cy="3314722"/>
          </a:xfrm>
        </p:spPr>
        <p:txBody>
          <a:bodyPr/>
          <a:lstStyle/>
          <a:p>
            <a:r>
              <a:rPr lang="en-GB" dirty="0" smtClean="0"/>
              <a:t>Course </a:t>
            </a:r>
            <a:endParaRPr lang="en-GB" dirty="0"/>
          </a:p>
        </p:txBody>
      </p:sp>
      <p:sp>
        <p:nvSpPr>
          <p:cNvPr id="3" name="Subtitle 2"/>
          <p:cNvSpPr>
            <a:spLocks noGrp="1"/>
          </p:cNvSpPr>
          <p:nvPr>
            <p:ph type="subTitle" idx="1"/>
          </p:nvPr>
        </p:nvSpPr>
        <p:spPr>
          <a:xfrm>
            <a:off x="428596" y="3886200"/>
            <a:ext cx="8429684" cy="2757510"/>
          </a:xfrm>
        </p:spPr>
        <p:txBody>
          <a:bodyPr/>
          <a:lstStyle/>
          <a:p>
            <a:r>
              <a:rPr lang="en-GB" dirty="0" smtClean="0">
                <a:solidFill>
                  <a:schemeClr val="tx1"/>
                </a:solidFill>
              </a:rPr>
              <a:t>Course Credits</a:t>
            </a:r>
            <a:endParaRPr lang="en-GB" dirty="0">
              <a:solidFill>
                <a:schemeClr val="tx1"/>
              </a:solidFill>
            </a:endParaRPr>
          </a:p>
        </p:txBody>
      </p:sp>
      <p:pic>
        <p:nvPicPr>
          <p:cNvPr id="1026" name="Picture 2"/>
          <p:cNvPicPr>
            <a:picLocks noChangeAspect="1" noChangeArrowheads="1"/>
          </p:cNvPicPr>
          <p:nvPr/>
        </p:nvPicPr>
        <p:blipFill>
          <a:blip r:embed="rId3" cstate="print"/>
          <a:srcRect/>
          <a:stretch>
            <a:fillRect/>
          </a:stretch>
        </p:blipFill>
        <p:spPr bwMode="auto">
          <a:xfrm>
            <a:off x="428596" y="928670"/>
            <a:ext cx="8501122" cy="17144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00034" y="2643182"/>
            <a:ext cx="8286808" cy="928694"/>
          </a:xfrm>
          <a:prstGeom prst="rect">
            <a:avLst/>
          </a:prstGeom>
          <a:noFill/>
          <a:ln w="9525">
            <a:noFill/>
            <a:miter lim="800000"/>
            <a:headEnd/>
            <a:tailEnd/>
          </a:ln>
          <a:effectLst/>
        </p:spPr>
      </p:pic>
      <p:graphicFrame>
        <p:nvGraphicFramePr>
          <p:cNvPr id="1028" name="Object 4" descr="ppt/media/image2.wmf"/>
          <p:cNvGraphicFramePr>
            <a:graphicFrameLocks/>
          </p:cNvGraphicFramePr>
          <p:nvPr/>
        </p:nvGraphicFramePr>
        <p:xfrm>
          <a:off x="214282" y="4643446"/>
          <a:ext cx="8929718" cy="1785950"/>
        </p:xfrm>
        <a:graphic>
          <a:graphicData uri="http://schemas.openxmlformats.org/presentationml/2006/ole">
            <p:oleObj spid="_x0000_s1028" r:id="rId5" imgW="5428571" imgH="1085714" progId="PBrush">
              <p:embed/>
            </p:oleObj>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10</a:t>
            </a:fld>
            <a:endParaRPr lang="en-US" dirty="0"/>
          </a:p>
        </p:txBody>
      </p:sp>
      <p:sp>
        <p:nvSpPr>
          <p:cNvPr id="18" name="TextBox 17"/>
          <p:cNvSpPr txBox="1"/>
          <p:nvPr/>
        </p:nvSpPr>
        <p:spPr>
          <a:xfrm>
            <a:off x="5072706" y="152400"/>
            <a:ext cx="2743200" cy="646331"/>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Bus Interface Unit (BIU)</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6" name="Line Callout 2 5"/>
          <p:cNvSpPr/>
          <p:nvPr/>
        </p:nvSpPr>
        <p:spPr>
          <a:xfrm>
            <a:off x="5651026" y="824460"/>
            <a:ext cx="2286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Dedicated Adder to generate 20 bit address</a:t>
            </a:r>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Line Callout 2 12"/>
          <p:cNvSpPr/>
          <p:nvPr/>
        </p:nvSpPr>
        <p:spPr>
          <a:xfrm>
            <a:off x="5657850" y="1692910"/>
            <a:ext cx="2286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Four 16-bit </a:t>
            </a: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segment </a:t>
            </a:r>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registers</a:t>
            </a:r>
          </a:p>
          <a:p>
            <a:pPr algn="ctr"/>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Code </a:t>
            </a: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Segment (CS)</a:t>
            </a:r>
          </a:p>
          <a:p>
            <a:pPr algn="ct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Data Segment (DS)</a:t>
            </a:r>
          </a:p>
          <a:p>
            <a:pPr algn="ct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Stack Segment (SS)</a:t>
            </a:r>
          </a:p>
          <a:p>
            <a:pPr algn="ct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Extra Segment (ES)</a:t>
            </a:r>
          </a:p>
        </p:txBody>
      </p:sp>
      <p:pic>
        <p:nvPicPr>
          <p:cNvPr id="2050" name="Picture 2" descr="C:\Users\AMMU\Desktop\Microprocessor\Internal Architectur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62422" y="685800"/>
            <a:ext cx="4323979"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6172200" y="6400800"/>
            <a:ext cx="1364476" cy="253916"/>
          </a:xfrm>
          <a:prstGeom prst="rect">
            <a:avLst/>
          </a:prstGeom>
          <a:noFill/>
        </p:spPr>
        <p:txBody>
          <a:bodyPr wrap="none" rtlCol="0">
            <a:spAutoFit/>
          </a:bodyPr>
          <a:lstStyle/>
          <a:p>
            <a:r>
              <a:rPr lang="en-US" sz="1050" dirty="0" smtClean="0">
                <a:solidFill>
                  <a:schemeClr val="bg1">
                    <a:lumMod val="75000"/>
                  </a:schemeClr>
                </a:solidFill>
              </a:rPr>
              <a:t>Segment Registers &gt;&gt;</a:t>
            </a:r>
            <a:endParaRPr lang="en-US" sz="105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11</a:t>
            </a:fld>
            <a:endParaRPr lang="en-US" dirty="0"/>
          </a:p>
        </p:txBody>
      </p:sp>
      <p:sp>
        <p:nvSpPr>
          <p:cNvPr id="18" name="TextBox 17"/>
          <p:cNvSpPr txBox="1"/>
          <p:nvPr/>
        </p:nvSpPr>
        <p:spPr>
          <a:xfrm>
            <a:off x="5072706" y="152400"/>
            <a:ext cx="2743200" cy="646331"/>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Bus Interface Unit (BIU)</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1275087" y="1106269"/>
            <a:ext cx="1410964"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Segment </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8"/>
            <a:ext cx="4797192" cy="3416320"/>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Code Segment Register</a:t>
            </a:r>
          </a:p>
          <a:p>
            <a:endParaRPr lang="en-US" sz="800"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CS contains the base or start of the current code segment; IP contains the distance or offset from this address to the next instruction byte to be fetched.</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BIU computes the 20-bit physical address by logically shifting the contents of CS 4-bits to the left and then adding the 16-bit contents of IP. </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That is, all instructions of a program are relative to the contents of the CS register multiplied by 16 and then offset is added provided by the IP.</a:t>
            </a:r>
            <a:endParaRPr lang="en-US" sz="1400" b="1" dirty="0">
              <a:latin typeface="+mj-lt"/>
            </a:endParaRPr>
          </a:p>
        </p:txBody>
      </p:sp>
      <p:pic>
        <p:nvPicPr>
          <p:cNvPr id="10"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12</a:t>
            </a:fld>
            <a:endParaRPr lang="en-US" dirty="0"/>
          </a:p>
        </p:txBody>
      </p:sp>
      <p:sp>
        <p:nvSpPr>
          <p:cNvPr id="18" name="TextBox 17"/>
          <p:cNvSpPr txBox="1"/>
          <p:nvPr/>
        </p:nvSpPr>
        <p:spPr>
          <a:xfrm>
            <a:off x="5072706" y="152400"/>
            <a:ext cx="2743200" cy="646331"/>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Bus Interface Unit (BIU)</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1275087" y="1106269"/>
            <a:ext cx="1410964"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Segment </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8"/>
            <a:ext cx="4797192" cy="2585323"/>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Data Segment Register</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data segment; operands for most instructions are fetched from this segment.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The 16-bit contents of the Source Index (SI) or Destination Index (DI) or a 16-bit displacement are used as offset for computing the 20-bit physical address.</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13</a:t>
            </a:fld>
            <a:endParaRPr lang="en-US" dirty="0"/>
          </a:p>
        </p:txBody>
      </p:sp>
      <p:sp>
        <p:nvSpPr>
          <p:cNvPr id="18" name="TextBox 17"/>
          <p:cNvSpPr txBox="1"/>
          <p:nvPr/>
        </p:nvSpPr>
        <p:spPr>
          <a:xfrm>
            <a:off x="5072706" y="152400"/>
            <a:ext cx="2743200" cy="646331"/>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Bus Interface Unit (BIU)</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1275087" y="1106269"/>
            <a:ext cx="1410964"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Segment </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9"/>
            <a:ext cx="4797192" cy="2985433"/>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Stack Segment Register</a:t>
            </a:r>
          </a:p>
          <a:p>
            <a:endParaRPr lang="en-US" sz="800"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stack.</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The 20-bit physical stack address is calculated from the Stack Segment (SS) and the Stack Pointer (SP) for stack instructions such as </a:t>
            </a:r>
            <a:r>
              <a:rPr lang="en-US" sz="1400" b="1" dirty="0" smtClean="0">
                <a:solidFill>
                  <a:schemeClr val="accent2">
                    <a:lumMod val="75000"/>
                  </a:schemeClr>
                </a:solidFill>
                <a:latin typeface="+mj-lt"/>
              </a:rPr>
              <a:t>PUSH</a:t>
            </a:r>
            <a:r>
              <a:rPr lang="en-US" sz="1400" b="1" dirty="0" smtClean="0">
                <a:latin typeface="+mj-lt"/>
              </a:rPr>
              <a:t> and </a:t>
            </a:r>
            <a:r>
              <a:rPr lang="en-US" sz="1400" b="1" dirty="0" smtClean="0">
                <a:solidFill>
                  <a:schemeClr val="accent2">
                    <a:lumMod val="75000"/>
                  </a:schemeClr>
                </a:solidFill>
                <a:latin typeface="+mj-lt"/>
              </a:rPr>
              <a:t>POP</a:t>
            </a:r>
            <a:r>
              <a:rPr lang="en-US" sz="1400" b="1" dirty="0" smtClean="0">
                <a:latin typeface="+mj-lt"/>
              </a:rPr>
              <a:t>.</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In </a:t>
            </a:r>
            <a:r>
              <a:rPr lang="en-US" sz="1400" b="1" u="sng" dirty="0">
                <a:latin typeface="+mj-lt"/>
              </a:rPr>
              <a:t>b</a:t>
            </a:r>
            <a:r>
              <a:rPr lang="en-US" sz="1400" b="1" u="sng" dirty="0" smtClean="0">
                <a:latin typeface="+mj-lt"/>
              </a:rPr>
              <a:t>ased addressing mode</a:t>
            </a:r>
            <a:r>
              <a:rPr lang="en-US" sz="1400" b="1" dirty="0" smtClean="0">
                <a:latin typeface="+mj-lt"/>
              </a:rPr>
              <a:t>, the 20-bit physical stack address is calculated from the </a:t>
            </a:r>
            <a:r>
              <a:rPr lang="en-US" sz="1400" b="1" dirty="0"/>
              <a:t>Stack segment (SS</a:t>
            </a:r>
            <a:r>
              <a:rPr lang="en-US" sz="1400" b="1" dirty="0" smtClean="0"/>
              <a:t>) and the </a:t>
            </a:r>
            <a:r>
              <a:rPr lang="en-US" sz="1400" b="1" dirty="0" smtClean="0">
                <a:latin typeface="+mj-lt"/>
              </a:rPr>
              <a:t>Base Pointer (BP). </a:t>
            </a:r>
            <a:endParaRPr lang="en-US" sz="1400" b="1" dirty="0">
              <a:latin typeface="+mj-lt"/>
            </a:endParaRPr>
          </a:p>
        </p:txBody>
      </p:sp>
      <p:pic>
        <p:nvPicPr>
          <p:cNvPr id="1026"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14</a:t>
            </a:fld>
            <a:endParaRPr lang="en-US" dirty="0"/>
          </a:p>
        </p:txBody>
      </p:sp>
      <p:sp>
        <p:nvSpPr>
          <p:cNvPr id="18" name="TextBox 17"/>
          <p:cNvSpPr txBox="1"/>
          <p:nvPr/>
        </p:nvSpPr>
        <p:spPr>
          <a:xfrm>
            <a:off x="5072706" y="152400"/>
            <a:ext cx="2743200" cy="646331"/>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Bus Interface Unit (BIU)</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1275087" y="1106269"/>
            <a:ext cx="1410964"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Segment </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8"/>
            <a:ext cx="4797192" cy="2368550"/>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Extra Segment Register</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extra segment in which data (in excess of 64K pointed to by the DS) is stored.</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String instructions use the ES and DI to determine the 20-bit physical address for the destination.</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p:sp>
        <p:nvSpPr>
          <p:cNvPr id="18" name="TextBox 17"/>
          <p:cNvSpPr txBox="1"/>
          <p:nvPr/>
        </p:nvSpPr>
        <p:spPr>
          <a:xfrm>
            <a:off x="5072706" y="152400"/>
            <a:ext cx="2743200" cy="646331"/>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Bus Interface Unit (BIU)</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1275087" y="1106269"/>
            <a:ext cx="1410964"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Segment </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8"/>
            <a:ext cx="4797192" cy="3631763"/>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Instruction Pointer</a:t>
            </a:r>
          </a:p>
          <a:p>
            <a:endParaRPr lang="en-US" sz="800"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Always </a:t>
            </a:r>
            <a:r>
              <a:rPr lang="en-US" sz="1400" b="1" dirty="0">
                <a:latin typeface="Verdana" panose="020B0604030504040204" pitchFamily="34" charset="0"/>
                <a:ea typeface="Verdana" panose="020B0604030504040204" pitchFamily="34" charset="0"/>
                <a:cs typeface="Verdana" panose="020B0604030504040204" pitchFamily="34" charset="0"/>
              </a:rPr>
              <a:t>points to the next instruction to be executed within the currently executing code segment. </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a:latin typeface="Verdana" panose="020B0604030504040204" pitchFamily="34" charset="0"/>
                <a:ea typeface="Verdana" panose="020B0604030504040204" pitchFamily="34" charset="0"/>
                <a:cs typeface="Verdana" panose="020B0604030504040204" pitchFamily="34" charset="0"/>
              </a:rPr>
              <a:t>So, this register contains the 16-bit offset address pointing to the next instruction code within the </a:t>
            </a:r>
            <a:r>
              <a:rPr lang="en-US" sz="1400" b="1" dirty="0" smtClean="0">
                <a:latin typeface="Verdana" panose="020B0604030504040204" pitchFamily="34" charset="0"/>
                <a:ea typeface="Verdana" panose="020B0604030504040204" pitchFamily="34" charset="0"/>
                <a:cs typeface="Verdana" panose="020B0604030504040204" pitchFamily="34" charset="0"/>
              </a:rPr>
              <a:t>64Kb </a:t>
            </a:r>
            <a:r>
              <a:rPr lang="en-US" sz="1400" b="1" dirty="0">
                <a:latin typeface="Verdana" panose="020B0604030504040204" pitchFamily="34" charset="0"/>
                <a:ea typeface="Verdana" panose="020B0604030504040204" pitchFamily="34" charset="0"/>
                <a:cs typeface="Verdana" panose="020B0604030504040204" pitchFamily="34" charset="0"/>
              </a:rPr>
              <a:t>of the code segment area. </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a:latin typeface="Verdana" panose="020B0604030504040204" pitchFamily="34" charset="0"/>
                <a:ea typeface="Verdana" panose="020B0604030504040204" pitchFamily="34" charset="0"/>
                <a:cs typeface="Verdana" panose="020B0604030504040204"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sp>
        <p:nvSpPr>
          <p:cNvPr id="18" name="TextBox 17"/>
          <p:cNvSpPr txBox="1"/>
          <p:nvPr/>
        </p:nvSpPr>
        <p:spPr>
          <a:xfrm>
            <a:off x="5072706" y="152400"/>
            <a:ext cx="2743200" cy="646331"/>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Bus Interface Unit (BIU)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C:\Users\AMMU\Desktop\Microprocessor\Internal Architectur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62422" y="685800"/>
            <a:ext cx="4323979"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5600700" y="2010013"/>
            <a:ext cx="2286000" cy="3323987"/>
          </a:xfrm>
          <a:prstGeom prst="rect">
            <a:avLst/>
          </a:prstGeom>
          <a:noFill/>
        </p:spPr>
        <p:txBody>
          <a:bodyPr wrap="square" rtlCol="0">
            <a:spAutoFit/>
          </a:bodyPr>
          <a:lstStyle/>
          <a:p>
            <a:pPr marL="285750" indent="-285750" algn="just">
              <a:buBlip>
                <a:blip r:embed="rId4"/>
              </a:buBlip>
            </a:pPr>
            <a:r>
              <a:rPr lang="en-US" sz="1400" b="1" dirty="0" smtClean="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smtClean="0"/>
              <a:t>This is done in order to speed up the execution by overlapping instruction fetch with execution.</a:t>
            </a:r>
          </a:p>
          <a:p>
            <a:pPr marL="285750" indent="-285750" algn="just">
              <a:buBlip>
                <a:blip r:embed="rId4"/>
              </a:buBlip>
            </a:pPr>
            <a:endParaRPr lang="en-US" sz="1400" b="1" dirty="0"/>
          </a:p>
          <a:p>
            <a:pPr marL="285750" indent="-285750" algn="just">
              <a:buBlip>
                <a:blip r:embed="rId4"/>
              </a:buBlip>
            </a:pPr>
            <a:r>
              <a:rPr lang="en-US" sz="1400" b="1" dirty="0" smtClean="0"/>
              <a:t>This mechanism is known as </a:t>
            </a:r>
            <a:r>
              <a:rPr lang="en-US" sz="1400" b="1" u="sng" dirty="0" smtClean="0"/>
              <a:t>pipelining</a:t>
            </a:r>
            <a:r>
              <a:rPr lang="en-US" sz="1400" b="1" dirty="0" smtClean="0"/>
              <a:t>.  </a:t>
            </a:r>
            <a:endParaRPr lang="en-US" sz="1400" b="1" dirty="0"/>
          </a:p>
        </p:txBody>
      </p:sp>
      <p:sp>
        <p:nvSpPr>
          <p:cNvPr id="6" name="Line Callout 2 5"/>
          <p:cNvSpPr/>
          <p:nvPr/>
        </p:nvSpPr>
        <p:spPr>
          <a:xfrm>
            <a:off x="5651026" y="1104900"/>
            <a:ext cx="2286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Instruction queue</a:t>
            </a:r>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sp>
        <p:nvSpPr>
          <p:cNvPr id="11" name="Rectangle 10"/>
          <p:cNvSpPr/>
          <p:nvPr/>
        </p:nvSpPr>
        <p:spPr>
          <a:xfrm>
            <a:off x="3829050" y="5349643"/>
            <a:ext cx="2914650" cy="1692771"/>
          </a:xfrm>
          <a:prstGeom prst="rect">
            <a:avLst/>
          </a:prstGeom>
          <a:solidFill>
            <a:srgbClr val="99FFCC"/>
          </a:solidFill>
        </p:spPr>
        <p:txBody>
          <a:bodyPr wrap="square">
            <a:spAutoFit/>
          </a:bodyPr>
          <a:lstStyle/>
          <a:p>
            <a:pPr algn="ctr"/>
            <a:r>
              <a:rPr lang="en-US" sz="1300" b="1" dirty="0" smtClean="0">
                <a:latin typeface="Verdana" panose="020B0604030504040204" pitchFamily="34" charset="0"/>
                <a:ea typeface="Verdana" panose="020B0604030504040204" pitchFamily="34" charset="0"/>
                <a:cs typeface="Verdana" panose="020B0604030504040204" pitchFamily="34" charset="0"/>
              </a:rPr>
              <a:t>Some of the 16 bit registers can be used as two 8 bit registers as :</a:t>
            </a:r>
          </a:p>
          <a:p>
            <a:pPr algn="ctr"/>
            <a:endParaRPr lang="en-US" sz="1300" b="1" dirty="0">
              <a:latin typeface="Verdana" panose="020B0604030504040204" pitchFamily="34" charset="0"/>
              <a:ea typeface="Verdana" panose="020B0604030504040204" pitchFamily="34" charset="0"/>
              <a:cs typeface="Verdana" panose="020B0604030504040204" pitchFamily="34" charset="0"/>
            </a:endParaRPr>
          </a:p>
          <a:p>
            <a:pPr algn="ctr"/>
            <a:r>
              <a:rPr lang="en-US" sz="1300" b="1" dirty="0" smtClean="0">
                <a:latin typeface="Verdana" panose="020B0604030504040204" pitchFamily="34" charset="0"/>
                <a:ea typeface="Verdana" panose="020B0604030504040204" pitchFamily="34" charset="0"/>
                <a:cs typeface="Verdana" panose="020B0604030504040204" pitchFamily="34" charset="0"/>
              </a:rPr>
              <a:t>AX can be used as AH and AL</a:t>
            </a:r>
          </a:p>
          <a:p>
            <a:pPr algn="ctr"/>
            <a:r>
              <a:rPr lang="en-US" sz="1300" b="1" dirty="0" smtClean="0">
                <a:latin typeface="Verdana" panose="020B0604030504040204" pitchFamily="34" charset="0"/>
                <a:ea typeface="Verdana" panose="020B0604030504040204" pitchFamily="34" charset="0"/>
                <a:cs typeface="Verdana" panose="020B0604030504040204" pitchFamily="34" charset="0"/>
              </a:rPr>
              <a:t>BX </a:t>
            </a:r>
            <a:r>
              <a:rPr lang="en-US" sz="1300" b="1" dirty="0">
                <a:latin typeface="Verdana" panose="020B0604030504040204" pitchFamily="34" charset="0"/>
                <a:ea typeface="Verdana" panose="020B0604030504040204" pitchFamily="34" charset="0"/>
                <a:cs typeface="Verdana" panose="020B0604030504040204" pitchFamily="34" charset="0"/>
              </a:rPr>
              <a:t>can be used as </a:t>
            </a:r>
            <a:r>
              <a:rPr lang="en-US" sz="1300" b="1" dirty="0" smtClean="0">
                <a:latin typeface="Verdana" panose="020B0604030504040204" pitchFamily="34" charset="0"/>
                <a:ea typeface="Verdana" panose="020B0604030504040204" pitchFamily="34" charset="0"/>
                <a:cs typeface="Verdana" panose="020B0604030504040204" pitchFamily="34" charset="0"/>
              </a:rPr>
              <a:t>BH </a:t>
            </a:r>
            <a:r>
              <a:rPr lang="en-US" sz="1300" b="1" dirty="0">
                <a:latin typeface="Verdana" panose="020B0604030504040204" pitchFamily="34" charset="0"/>
                <a:ea typeface="Verdana" panose="020B0604030504040204" pitchFamily="34" charset="0"/>
                <a:cs typeface="Verdana" panose="020B0604030504040204" pitchFamily="34" charset="0"/>
              </a:rPr>
              <a:t>and </a:t>
            </a:r>
            <a:r>
              <a:rPr lang="en-US" sz="1300" b="1" dirty="0" smtClean="0">
                <a:latin typeface="Verdana" panose="020B0604030504040204" pitchFamily="34" charset="0"/>
                <a:ea typeface="Verdana" panose="020B0604030504040204" pitchFamily="34" charset="0"/>
                <a:cs typeface="Verdana" panose="020B0604030504040204" pitchFamily="34" charset="0"/>
              </a:rPr>
              <a:t>BL</a:t>
            </a:r>
            <a:endParaRPr lang="en-US" sz="1300" b="1" dirty="0">
              <a:latin typeface="Verdana" panose="020B0604030504040204" pitchFamily="34" charset="0"/>
              <a:ea typeface="Verdana" panose="020B0604030504040204" pitchFamily="34" charset="0"/>
              <a:cs typeface="Verdana" panose="020B0604030504040204" pitchFamily="34" charset="0"/>
            </a:endParaRPr>
          </a:p>
          <a:p>
            <a:pPr algn="ctr"/>
            <a:r>
              <a:rPr lang="en-US" sz="1300" b="1" dirty="0" smtClean="0">
                <a:latin typeface="Verdana" panose="020B0604030504040204" pitchFamily="34" charset="0"/>
                <a:ea typeface="Verdana" panose="020B0604030504040204" pitchFamily="34" charset="0"/>
                <a:cs typeface="Verdana" panose="020B0604030504040204" pitchFamily="34" charset="0"/>
              </a:rPr>
              <a:t>CX </a:t>
            </a:r>
            <a:r>
              <a:rPr lang="en-US" sz="1300" b="1" dirty="0">
                <a:latin typeface="Verdana" panose="020B0604030504040204" pitchFamily="34" charset="0"/>
                <a:ea typeface="Verdana" panose="020B0604030504040204" pitchFamily="34" charset="0"/>
                <a:cs typeface="Verdana" panose="020B0604030504040204" pitchFamily="34" charset="0"/>
              </a:rPr>
              <a:t>can be used as </a:t>
            </a:r>
            <a:r>
              <a:rPr lang="en-US" sz="1300" b="1" dirty="0" smtClean="0">
                <a:latin typeface="Verdana" panose="020B0604030504040204" pitchFamily="34" charset="0"/>
                <a:ea typeface="Verdana" panose="020B0604030504040204" pitchFamily="34" charset="0"/>
                <a:cs typeface="Verdana" panose="020B0604030504040204" pitchFamily="34" charset="0"/>
              </a:rPr>
              <a:t>CH </a:t>
            </a:r>
            <a:r>
              <a:rPr lang="en-US" sz="1300" b="1" dirty="0">
                <a:latin typeface="Verdana" panose="020B0604030504040204" pitchFamily="34" charset="0"/>
                <a:ea typeface="Verdana" panose="020B0604030504040204" pitchFamily="34" charset="0"/>
                <a:cs typeface="Verdana" panose="020B0604030504040204" pitchFamily="34" charset="0"/>
              </a:rPr>
              <a:t>and </a:t>
            </a:r>
            <a:r>
              <a:rPr lang="en-US" sz="1300" b="1" dirty="0" smtClean="0">
                <a:latin typeface="Verdana" panose="020B0604030504040204" pitchFamily="34" charset="0"/>
                <a:ea typeface="Verdana" panose="020B0604030504040204" pitchFamily="34" charset="0"/>
                <a:cs typeface="Verdana" panose="020B0604030504040204" pitchFamily="34" charset="0"/>
              </a:rPr>
              <a:t>CL</a:t>
            </a:r>
            <a:endParaRPr lang="en-US" sz="1300" b="1" dirty="0">
              <a:latin typeface="Verdana" panose="020B0604030504040204" pitchFamily="34" charset="0"/>
              <a:ea typeface="Verdana" panose="020B0604030504040204" pitchFamily="34" charset="0"/>
              <a:cs typeface="Verdana" panose="020B0604030504040204" pitchFamily="34" charset="0"/>
            </a:endParaRPr>
          </a:p>
          <a:p>
            <a:pPr algn="ctr"/>
            <a:r>
              <a:rPr lang="en-US" sz="1300" b="1" dirty="0" smtClean="0">
                <a:latin typeface="Verdana" panose="020B0604030504040204" pitchFamily="34" charset="0"/>
                <a:ea typeface="Verdana" panose="020B0604030504040204" pitchFamily="34" charset="0"/>
                <a:cs typeface="Verdana" panose="020B0604030504040204" pitchFamily="34" charset="0"/>
              </a:rPr>
              <a:t>DX </a:t>
            </a:r>
            <a:r>
              <a:rPr lang="en-US" sz="1300" b="1" dirty="0">
                <a:latin typeface="Verdana" panose="020B0604030504040204" pitchFamily="34" charset="0"/>
                <a:ea typeface="Verdana" panose="020B0604030504040204" pitchFamily="34" charset="0"/>
                <a:cs typeface="Verdana" panose="020B0604030504040204" pitchFamily="34" charset="0"/>
              </a:rPr>
              <a:t>can be used as </a:t>
            </a:r>
            <a:r>
              <a:rPr lang="en-US" sz="1300" b="1" dirty="0" smtClean="0">
                <a:latin typeface="Verdana" panose="020B0604030504040204" pitchFamily="34" charset="0"/>
                <a:ea typeface="Verdana" panose="020B0604030504040204" pitchFamily="34" charset="0"/>
                <a:cs typeface="Verdana" panose="020B0604030504040204" pitchFamily="34" charset="0"/>
              </a:rPr>
              <a:t>DH </a:t>
            </a:r>
            <a:r>
              <a:rPr lang="en-US" sz="1300" b="1" dirty="0">
                <a:latin typeface="Verdana" panose="020B0604030504040204" pitchFamily="34" charset="0"/>
                <a:ea typeface="Verdana" panose="020B0604030504040204" pitchFamily="34" charset="0"/>
                <a:cs typeface="Verdana" panose="020B0604030504040204" pitchFamily="34" charset="0"/>
              </a:rPr>
              <a:t>and </a:t>
            </a:r>
            <a:r>
              <a:rPr lang="en-US" sz="1300" b="1" dirty="0" smtClean="0">
                <a:latin typeface="Verdana" panose="020B0604030504040204" pitchFamily="34" charset="0"/>
                <a:ea typeface="Verdana" panose="020B0604030504040204" pitchFamily="34" charset="0"/>
                <a:cs typeface="Verdana" panose="020B0604030504040204" pitchFamily="34" charset="0"/>
              </a:rPr>
              <a:t>DL</a:t>
            </a:r>
            <a:endParaRPr lang="en-US" sz="1300"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2" descr="C:\Users\AMMU\Desktop\Microprocessor\Internal Architectur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4990" y="852985"/>
            <a:ext cx="4323979"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200150" y="914400"/>
            <a:ext cx="2228850" cy="2062103"/>
          </a:xfrm>
          <a:prstGeom prst="rect">
            <a:avLst/>
          </a:prstGeom>
          <a:noFill/>
        </p:spPr>
        <p:txBody>
          <a:bodyPr wrap="square" rtlCol="0">
            <a:spAutoFit/>
          </a:bodyPr>
          <a:lstStyle/>
          <a:p>
            <a:pPr algn="ctr"/>
            <a:r>
              <a:rPr lang="en-US" sz="1600" b="1"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EU decodes and executes instructions. </a:t>
            </a:r>
          </a:p>
          <a:p>
            <a:pPr algn="ctr"/>
            <a:endParaRPr lang="en-US" sz="1600" b="1"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a:p>
            <a:pPr algn="ctr"/>
            <a:r>
              <a:rPr lang="en-US" sz="1600" b="1" dirty="0" smtClean="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rPr>
              <a:t>A decoder in the EU control system translates instructions.</a:t>
            </a:r>
            <a:endParaRPr lang="en-US" sz="1600" b="1" dirty="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Line Callout 2 14"/>
          <p:cNvSpPr/>
          <p:nvPr/>
        </p:nvSpPr>
        <p:spPr>
          <a:xfrm>
            <a:off x="1210386" y="2674393"/>
            <a:ext cx="1875714"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16-bit ALU for performing arithmetic and logic operation</a:t>
            </a:r>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Line Callout 2 15"/>
          <p:cNvSpPr/>
          <p:nvPr/>
        </p:nvSpPr>
        <p:spPr>
          <a:xfrm>
            <a:off x="1223607" y="3810000"/>
            <a:ext cx="2148243"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Four </a:t>
            </a: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general purpose registers(AX, BX, CX, DX</a:t>
            </a:r>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endPar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Pointer </a:t>
            </a: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registers (Stack Pointer, Base Pointer); </a:t>
            </a:r>
            <a:endPar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and                     </a:t>
            </a:r>
          </a:p>
          <a:p>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14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Index registers (</a:t>
            </a:r>
            <a:r>
              <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rPr>
              <a:t>Source Index, Destination Index) each of 16-bits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5" grpId="0" bldLvl="0" animBg="1"/>
      <p:bldP spid="1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18</a:t>
            </a:fld>
            <a:endParaRPr lang="en-US" dirty="0"/>
          </a:p>
        </p:txBody>
      </p:sp>
      <p:sp>
        <p:nvSpPr>
          <p:cNvPr id="14" name="TextBox 13"/>
          <p:cNvSpPr txBox="1"/>
          <p:nvPr/>
        </p:nvSpPr>
        <p:spPr>
          <a:xfrm>
            <a:off x="1278293" y="1106269"/>
            <a:ext cx="1407758"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EU</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9"/>
            <a:ext cx="4797192" cy="3877985"/>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Accumulator Register (AX)</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Consists </a:t>
            </a:r>
            <a:r>
              <a:rPr lang="en-US" sz="1400" b="1" dirty="0">
                <a:latin typeface="Verdana" panose="020B0604030504040204" pitchFamily="34" charset="0"/>
                <a:ea typeface="Verdana" panose="020B0604030504040204" pitchFamily="34" charset="0"/>
                <a:cs typeface="Verdana" panose="020B0604030504040204" pitchFamily="34" charset="0"/>
              </a:rPr>
              <a:t>of two 8-bit registers AL and AH, which can be combined together and used as a 16-bit register AX. </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a:latin typeface="Verdana" panose="020B0604030504040204" pitchFamily="34" charset="0"/>
                <a:ea typeface="Verdana" panose="020B0604030504040204" pitchFamily="34" charset="0"/>
                <a:cs typeface="Verdana" panose="020B0604030504040204" pitchFamily="34" charset="0"/>
              </a:rPr>
              <a:t>AL in this case contains the low order byte of the word, and AH contains the high-order byte. </a:t>
            </a:r>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Multiplication and Division instructions also use the AX or AL.</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0" name="TextBox 9"/>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19</a:t>
            </a:fld>
            <a:endParaRPr lang="en-US" dirty="0"/>
          </a:p>
        </p:txBody>
      </p:sp>
      <p:sp>
        <p:nvSpPr>
          <p:cNvPr id="14" name="TextBox 13"/>
          <p:cNvSpPr txBox="1"/>
          <p:nvPr/>
        </p:nvSpPr>
        <p:spPr>
          <a:xfrm>
            <a:off x="1278293" y="1106269"/>
            <a:ext cx="1407758"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EU</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9"/>
            <a:ext cx="4797192" cy="4093428"/>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Base Register (BX)</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a:latin typeface="Verdana" panose="020B0604030504040204" pitchFamily="34" charset="0"/>
                <a:ea typeface="Verdana" panose="020B0604030504040204" pitchFamily="34" charset="0"/>
                <a:cs typeface="Verdana" panose="020B0604030504040204"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a:latin typeface="Verdana" panose="020B0604030504040204" pitchFamily="34" charset="0"/>
                <a:ea typeface="Verdana" panose="020B0604030504040204" pitchFamily="34" charset="0"/>
                <a:cs typeface="Verdana" panose="020B0604030504040204" pitchFamily="34" charset="0"/>
              </a:rPr>
              <a:t>BL in this case contains the low-order byte of the word, and BH contains the high-order byte. </a:t>
            </a:r>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This is the only general purpose register whose contents can be used for addressing the 8086 memory.</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All memory references utilizing this register content for addressing use DS as the default segment register.</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2"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Grp="1" noChangeAspect="1" noChangeArrowheads="1"/>
          </p:cNvPicPr>
          <p:nvPr>
            <p:ph idx="1"/>
          </p:nvPr>
        </p:nvPicPr>
        <p:blipFill>
          <a:blip r:embed="rId2" cstate="print"/>
          <a:srcRect/>
          <a:stretch>
            <a:fillRect/>
          </a:stretch>
        </p:blipFill>
        <p:spPr bwMode="auto">
          <a:xfrm>
            <a:off x="0" y="0"/>
            <a:ext cx="9286908" cy="685799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20</a:t>
            </a:fld>
            <a:endParaRPr lang="en-US" dirty="0"/>
          </a:p>
        </p:txBody>
      </p:sp>
      <p:sp>
        <p:nvSpPr>
          <p:cNvPr id="14" name="TextBox 13"/>
          <p:cNvSpPr txBox="1"/>
          <p:nvPr/>
        </p:nvSpPr>
        <p:spPr>
          <a:xfrm>
            <a:off x="1278293" y="1106269"/>
            <a:ext cx="1407758"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EU</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8"/>
            <a:ext cx="4797192" cy="2800767"/>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Counter Register (CX)</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Consists </a:t>
            </a:r>
            <a:r>
              <a:rPr lang="en-US" sz="1400" b="1" dirty="0">
                <a:latin typeface="Verdana" panose="020B0604030504040204" pitchFamily="34" charset="0"/>
                <a:ea typeface="Verdana" panose="020B0604030504040204" pitchFamily="34" charset="0"/>
                <a:cs typeface="Verdana" panose="020B0604030504040204" pitchFamily="34" charset="0"/>
              </a:rPr>
              <a:t>of two 8-bit registers CL and CH, which can be combined together and used as a 16-bit register CX. </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a:latin typeface="Verdana" panose="020B0604030504040204" pitchFamily="34" charset="0"/>
                <a:ea typeface="Verdana" panose="020B0604030504040204" pitchFamily="34" charset="0"/>
                <a:cs typeface="Verdana" panose="020B0604030504040204" pitchFamily="34" charset="0"/>
              </a:rPr>
              <a:t>When combined, CL register contains the low order byte of the word, and CH contains the high-order byte. </a:t>
            </a:r>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Instructions such as </a:t>
            </a:r>
            <a:r>
              <a:rPr lang="en-US" sz="1400" b="1" dirty="0" smtClean="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SHIFT</a:t>
            </a:r>
            <a:r>
              <a:rPr lang="en-US" sz="1400" b="1" dirty="0" smtClean="0">
                <a:latin typeface="Verdana" panose="020B0604030504040204" pitchFamily="34" charset="0"/>
                <a:ea typeface="Verdana" panose="020B0604030504040204" pitchFamily="34" charset="0"/>
                <a:cs typeface="Verdana" panose="020B0604030504040204" pitchFamily="34" charset="0"/>
              </a:rPr>
              <a:t>, </a:t>
            </a:r>
            <a:r>
              <a:rPr lang="en-US" sz="1400" b="1" dirty="0" smtClean="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ROTATE</a:t>
            </a:r>
            <a:r>
              <a:rPr lang="en-US" sz="1400" b="1" dirty="0" smtClean="0">
                <a:latin typeface="Verdana" panose="020B0604030504040204" pitchFamily="34" charset="0"/>
                <a:ea typeface="Verdana" panose="020B0604030504040204" pitchFamily="34" charset="0"/>
                <a:cs typeface="Verdana" panose="020B0604030504040204" pitchFamily="34" charset="0"/>
              </a:rPr>
              <a:t> and </a:t>
            </a:r>
            <a:r>
              <a:rPr lang="en-US" sz="1400" b="1" dirty="0" smtClean="0">
                <a:solidFill>
                  <a:schemeClr val="accent2">
                    <a:lumMod val="75000"/>
                  </a:schemeClr>
                </a:solidFill>
                <a:latin typeface="Verdana" panose="020B0604030504040204" pitchFamily="34" charset="0"/>
                <a:ea typeface="Verdana" panose="020B0604030504040204" pitchFamily="34" charset="0"/>
                <a:cs typeface="Verdana" panose="020B0604030504040204" pitchFamily="34" charset="0"/>
              </a:rPr>
              <a:t>LOOP</a:t>
            </a:r>
            <a:r>
              <a:rPr lang="en-US" sz="1400" b="1" dirty="0" smtClean="0">
                <a:latin typeface="Verdana" panose="020B0604030504040204" pitchFamily="34" charset="0"/>
                <a:ea typeface="Verdana" panose="020B0604030504040204" pitchFamily="34" charset="0"/>
                <a:cs typeface="Verdana" panose="020B0604030504040204" pitchFamily="34" charset="0"/>
              </a:rPr>
              <a:t> use the contents of CX as a counter.</a:t>
            </a:r>
          </a:p>
        </p:txBody>
      </p:sp>
      <p:sp>
        <p:nvSpPr>
          <p:cNvPr id="11" name="TextBox 10"/>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2"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3475914" y="4177605"/>
            <a:ext cx="4339992" cy="2246769"/>
          </a:xfrm>
          <a:prstGeom prst="rect">
            <a:avLst/>
          </a:prstGeom>
          <a:noFill/>
        </p:spPr>
        <p:txBody>
          <a:bodyPr wrap="square" rtlCol="0">
            <a:spAutoFit/>
          </a:bodyPr>
          <a:lstStyle/>
          <a:p>
            <a:pPr algn="just"/>
            <a:r>
              <a:rPr lang="en-US" sz="14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Example:</a:t>
            </a: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a:p>
            <a:pPr algn="just"/>
            <a:r>
              <a:rPr lang="en-US" sz="1400" b="1" dirty="0" smtClean="0">
                <a:latin typeface="Verdana" panose="020B0604030504040204" pitchFamily="34" charset="0"/>
                <a:ea typeface="Verdana" panose="020B0604030504040204" pitchFamily="34" charset="0"/>
                <a:cs typeface="Verdana" panose="020B0604030504040204" pitchFamily="34" charset="0"/>
              </a:rPr>
              <a:t>The instruction </a:t>
            </a:r>
            <a:r>
              <a:rPr lang="en-US" sz="14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LOOP START</a:t>
            </a:r>
            <a:r>
              <a:rPr lang="en-US" sz="1400" b="1" dirty="0" smtClean="0">
                <a:latin typeface="Verdana" panose="020B0604030504040204" pitchFamily="34" charset="0"/>
                <a:ea typeface="Verdana" panose="020B0604030504040204" pitchFamily="34" charset="0"/>
                <a:cs typeface="Verdana" panose="020B0604030504040204" pitchFamily="34" charset="0"/>
              </a:rPr>
              <a:t> automatically decrements CX by 1 without affecting flags and will check if [CX] = 0. </a:t>
            </a: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a:p>
            <a:pPr algn="just"/>
            <a:r>
              <a:rPr lang="en-US" sz="1400" b="1" dirty="0" smtClean="0">
                <a:latin typeface="Verdana" panose="020B0604030504040204" pitchFamily="34" charset="0"/>
                <a:ea typeface="Verdana" panose="020B0604030504040204" pitchFamily="34" charset="0"/>
                <a:cs typeface="Verdana" panose="020B0604030504040204" pitchFamily="34" charset="0"/>
              </a:rPr>
              <a:t>If it is  zero, 8086 executes the next instruction; otherwise the 8086 branches to the label START.</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21</a:t>
            </a:fld>
            <a:endParaRPr lang="en-US" dirty="0"/>
          </a:p>
        </p:txBody>
      </p:sp>
      <p:sp>
        <p:nvSpPr>
          <p:cNvPr id="14" name="TextBox 13"/>
          <p:cNvSpPr txBox="1"/>
          <p:nvPr/>
        </p:nvSpPr>
        <p:spPr>
          <a:xfrm>
            <a:off x="1278293" y="1106269"/>
            <a:ext cx="1407758"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EU</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Register (DX)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smtClean="0">
                    <a:latin typeface="Verdana" pitchFamily="34" charset="0"/>
                    <a:ea typeface="Verdana" pitchFamily="34" charset="0"/>
                    <a:cs typeface="Verdana" pitchFamily="34" charset="0"/>
                  </a:rPr>
                  <a:t> 16 division and the 16-bit reminder after division. </a:t>
                </a:r>
                <a:endParaRPr lang="en-US" sz="1400" b="1" dirty="0">
                  <a:latin typeface="Verdana" pitchFamily="34" charset="0"/>
                  <a:ea typeface="Verdana" pitchFamily="34" charset="0"/>
                  <a:cs typeface="Verdana"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3018714" y="1110259"/>
                <a:ext cx="4797192" cy="2585323"/>
              </a:xfrm>
              <a:prstGeom prst="rect">
                <a:avLst/>
              </a:prstGeom>
              <a:blipFill rotWithShape="1">
                <a:blip r:embed="rId4" cstate="print"/>
                <a:stretch>
                  <a:fillRect l="-762" t="-1179" r="-286" b="-1415"/>
                </a:stretch>
              </a:blipFill>
            </p:spPr>
            <p:txBody>
              <a:bodyPr/>
              <a:lstStyle/>
              <a:p>
                <a:r>
                  <a:rPr lang="en-US">
                    <a:noFill/>
                  </a:rPr>
                  <a:t> </a:t>
                </a:r>
              </a:p>
            </p:txBody>
          </p:sp>
        </mc:Fallback>
      </mc:AlternateContent>
      <p:sp>
        <p:nvSpPr>
          <p:cNvPr id="11" name="TextBox 10"/>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2" descr="C:\Users\AMMU\Desktop\Microprocessor\Registers.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22</a:t>
            </a:fld>
            <a:endParaRPr lang="en-US" dirty="0"/>
          </a:p>
        </p:txBody>
      </p:sp>
      <p:sp>
        <p:nvSpPr>
          <p:cNvPr id="14" name="TextBox 13"/>
          <p:cNvSpPr txBox="1"/>
          <p:nvPr/>
        </p:nvSpPr>
        <p:spPr>
          <a:xfrm>
            <a:off x="1278293" y="1106269"/>
            <a:ext cx="1407758"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EU</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9"/>
            <a:ext cx="4797192" cy="4154984"/>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Stack Pointer (SP) and Base Pointer (BP)</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SP and BP are used to access data in the stack segment.</a:t>
            </a: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BP contains an offset address in the current SS, which is used by instructions utilizing the based addressing mode.</a:t>
            </a:r>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2"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23</a:t>
            </a:fld>
            <a:endParaRPr lang="en-US" dirty="0"/>
          </a:p>
        </p:txBody>
      </p:sp>
      <p:sp>
        <p:nvSpPr>
          <p:cNvPr id="14" name="TextBox 13"/>
          <p:cNvSpPr txBox="1"/>
          <p:nvPr/>
        </p:nvSpPr>
        <p:spPr>
          <a:xfrm>
            <a:off x="1278293" y="1106269"/>
            <a:ext cx="1407758"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EU</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8"/>
            <a:ext cx="4797192" cy="2646878"/>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Source Index (SI) and Destination Index (DI)</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Used in indexed addressing.</a:t>
            </a: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2"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24</a:t>
            </a:fld>
            <a:endParaRPr lang="en-US" dirty="0"/>
          </a:p>
        </p:txBody>
      </p:sp>
      <p:sp>
        <p:nvSpPr>
          <p:cNvPr id="14" name="TextBox 13"/>
          <p:cNvSpPr txBox="1"/>
          <p:nvPr/>
        </p:nvSpPr>
        <p:spPr>
          <a:xfrm>
            <a:off x="1278293" y="1106269"/>
            <a:ext cx="1407758" cy="646331"/>
          </a:xfrm>
          <a:prstGeom prst="rect">
            <a:avLst/>
          </a:prstGeom>
          <a:noFill/>
        </p:spPr>
        <p:txBody>
          <a:bodyPr wrap="none" rtlCol="0">
            <a:spAutoFit/>
          </a:bodyPr>
          <a:lstStyle/>
          <a:p>
            <a:pPr algn="r"/>
            <a:r>
              <a:rPr lang="en-US" b="1" dirty="0" smtClean="0">
                <a:latin typeface="Verdana" panose="020B0604030504040204" pitchFamily="34" charset="0"/>
                <a:ea typeface="Verdana" panose="020B0604030504040204" pitchFamily="34" charset="0"/>
                <a:cs typeface="Verdana" panose="020B0604030504040204" pitchFamily="34" charset="0"/>
              </a:rPr>
              <a:t>EU</a:t>
            </a:r>
          </a:p>
          <a:p>
            <a:pPr algn="r"/>
            <a:r>
              <a:rPr lang="en-US" b="1" dirty="0" smtClean="0">
                <a:latin typeface="Verdana" panose="020B0604030504040204" pitchFamily="34" charset="0"/>
                <a:ea typeface="Verdana" panose="020B0604030504040204" pitchFamily="34" charset="0"/>
                <a:cs typeface="Verdana" panose="020B0604030504040204" pitchFamily="34" charset="0"/>
              </a:rPr>
              <a:t>Registers</a:t>
            </a:r>
            <a:endParaRPr lang="en-US" b="1" dirty="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Connector 14"/>
          <p:cNvCxnSpPr/>
          <p:nvPr/>
        </p:nvCxnSpPr>
        <p:spPr>
          <a:xfrm>
            <a:off x="2668417"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18714" y="1110258"/>
            <a:ext cx="4797192" cy="2646878"/>
          </a:xfrm>
          <a:prstGeom prst="rect">
            <a:avLst/>
          </a:prstGeom>
          <a:noFill/>
        </p:spPr>
        <p:txBody>
          <a:bodyPr wrap="squar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Source Index (SI) and Destination Index (DI)</a:t>
            </a:r>
          </a:p>
          <a:p>
            <a:endPar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Used in indexed addressing.</a:t>
            </a: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Blip>
                <a:blip r:embed="rId3"/>
              </a:buBlip>
            </a:pPr>
            <a:r>
              <a:rPr lang="en-US" sz="1400" b="1" dirty="0" smtClean="0">
                <a:latin typeface="Verdana" panose="020B0604030504040204" pitchFamily="34" charset="0"/>
                <a:ea typeface="Verdana" panose="020B0604030504040204" pitchFamily="34" charset="0"/>
                <a:cs typeface="Verdana" panose="020B0604030504040204"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12"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192474" y="4300484"/>
            <a:ext cx="1950777" cy="255751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25</a:t>
            </a:fld>
            <a:endParaRPr lang="en-US" dirty="0"/>
          </a:p>
        </p:txBody>
      </p:sp>
      <p:sp>
        <p:nvSpPr>
          <p:cNvPr id="5" name="TextBox 4"/>
          <p:cNvSpPr txBox="1"/>
          <p:nvPr/>
        </p:nvSpPr>
        <p:spPr>
          <a:xfrm>
            <a:off x="1314450" y="1002268"/>
            <a:ext cx="1895071" cy="369332"/>
          </a:xfrm>
          <a:prstGeom prst="rect">
            <a:avLst/>
          </a:prstGeom>
          <a:noFill/>
        </p:spPr>
        <p:txBody>
          <a:bodyPr wrap="none" rtlCol="0">
            <a:spAutoFit/>
          </a:bodyPr>
          <a:lstStyle/>
          <a:p>
            <a:r>
              <a:rPr lang="en-US"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Flag Register</a:t>
            </a:r>
            <a:endParaRPr lang="en-US"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0" name="Table 9"/>
          <p:cNvGraphicFramePr>
            <a:graphicFrameLocks noGrp="1"/>
          </p:cNvGraphicFramePr>
          <p:nvPr/>
        </p:nvGraphicFramePr>
        <p:xfrm>
          <a:off x="1600200" y="3505200"/>
          <a:ext cx="5771674" cy="838200"/>
        </p:xfrm>
        <a:graphic>
          <a:graphicData uri="http://schemas.openxmlformats.org/drawingml/2006/table">
            <a:tbl>
              <a:tblPr>
                <a:tableStyleId>{5C22544A-7EE6-4342-B048-85BDC9FD1C3A}</a:tableStyleId>
              </a:tblPr>
              <a:tblGrid>
                <a:gridCol w="342900"/>
                <a:gridCol w="342900"/>
                <a:gridCol w="342900"/>
                <a:gridCol w="342900"/>
                <a:gridCol w="400050"/>
                <a:gridCol w="400050"/>
                <a:gridCol w="400050"/>
                <a:gridCol w="399574"/>
                <a:gridCol w="342900"/>
                <a:gridCol w="342900"/>
                <a:gridCol w="342900"/>
                <a:gridCol w="400050"/>
                <a:gridCol w="342900"/>
                <a:gridCol w="342900"/>
                <a:gridCol w="342900"/>
                <a:gridCol w="342900"/>
              </a:tblGrid>
              <a:tr h="295835">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15</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14</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13</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12</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11</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10</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9</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8</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7</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6</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5</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4</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3</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2</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1</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1300" b="0" dirty="0" smtClean="0">
                          <a:effectLst/>
                          <a:latin typeface="Verdana" panose="020B0604030504040204" pitchFamily="34" charset="0"/>
                          <a:ea typeface="Verdana" panose="020B0604030504040204" pitchFamily="34" charset="0"/>
                          <a:cs typeface="Verdana" panose="020B0604030504040204" pitchFamily="34" charset="0"/>
                        </a:rPr>
                        <a:t>0</a:t>
                      </a:r>
                      <a:endParaRPr lang="en-US" sz="13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r>
              <a:tr h="542365">
                <a:tc>
                  <a:txBody>
                    <a:bodyPr/>
                    <a:lstStyle/>
                    <a:p>
                      <a:pPr marL="0" marR="0" algn="ctr">
                        <a:spcBef>
                          <a:spcPts val="0"/>
                        </a:spcBef>
                        <a:spcAft>
                          <a:spcPts val="0"/>
                        </a:spcAft>
                      </a:pPr>
                      <a:endParaRPr lang="en-US" sz="13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OF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DF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IF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TF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SF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ZF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AF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13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CF</a:t>
                      </a:r>
                      <a:endParaRPr lang="en-US" sz="13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CC0099"/>
                    </a:solidFill>
                  </a:tcPr>
                </a:tc>
              </a:tr>
            </a:tbl>
          </a:graphicData>
        </a:graphic>
      </p:graphicFrame>
      <p:sp>
        <p:nvSpPr>
          <p:cNvPr id="6" name="Line Callout 2 5"/>
          <p:cNvSpPr/>
          <p:nvPr/>
        </p:nvSpPr>
        <p:spPr>
          <a:xfrm>
            <a:off x="6057900" y="838201"/>
            <a:ext cx="188595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Carry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p>
          <a:p>
            <a:pPr algn="ctr"/>
            <a:endPar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flag is set, when there is a carry out of MSB in case of addition or a borrow in case of subtraction.</a:t>
            </a:r>
          </a:p>
        </p:txBody>
      </p:sp>
      <p:sp>
        <p:nvSpPr>
          <p:cNvPr id="11" name="Line Callout 2 10"/>
          <p:cNvSpPr/>
          <p:nvPr/>
        </p:nvSpPr>
        <p:spPr>
          <a:xfrm>
            <a:off x="5372101" y="2085976"/>
            <a:ext cx="2135981"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Parity Flag</a:t>
            </a:r>
          </a:p>
          <a:p>
            <a:pPr algn="ctr"/>
            <a:endPar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flag is set to 1, if the lower byte of the result contains even number   of 1’s </a:t>
            </a:r>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odd number of  </a:t>
            </a:r>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1’s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set to zero.</a:t>
            </a:r>
          </a:p>
        </p:txBody>
      </p:sp>
      <p:sp>
        <p:nvSpPr>
          <p:cNvPr id="12" name="Line Callout 2 11"/>
          <p:cNvSpPr/>
          <p:nvPr/>
        </p:nvSpPr>
        <p:spPr>
          <a:xfrm>
            <a:off x="3486150" y="723901"/>
            <a:ext cx="24003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Auxiliary </a:t>
            </a: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Carry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p>
          <a:p>
            <a:pPr algn="ctr"/>
            <a:endPar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is set, if there is a carry from the lowest nibble,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i.e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bit three during addition, or borrow for the lowest nibble, </a:t>
            </a:r>
            <a:r>
              <a:rPr lang="en-US" sz="1200" dirty="0" err="1">
                <a:solidFill>
                  <a:schemeClr val="tx1"/>
                </a:solidFill>
                <a:latin typeface="Verdana" panose="020B0604030504040204" pitchFamily="34" charset="0"/>
                <a:ea typeface="Verdana" panose="020B0604030504040204" pitchFamily="34" charset="0"/>
                <a:cs typeface="Verdana" panose="020B0604030504040204" pitchFamily="34" charset="0"/>
              </a:rPr>
              <a:t>i.e</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bit three, during subtraction.</a:t>
            </a:r>
          </a:p>
        </p:txBody>
      </p:sp>
      <p:sp>
        <p:nvSpPr>
          <p:cNvPr id="13" name="Line Callout 2 12"/>
          <p:cNvSpPr/>
          <p:nvPr/>
        </p:nvSpPr>
        <p:spPr>
          <a:xfrm>
            <a:off x="3018714" y="2076451"/>
            <a:ext cx="200025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Zero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p>
          <a:p>
            <a:pPr algn="ctr"/>
            <a:endPar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flag is set, if the result of the computation or comparison performed by </a:t>
            </a:r>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an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instruction is zero</a:t>
            </a:r>
          </a:p>
        </p:txBody>
      </p:sp>
      <p:sp>
        <p:nvSpPr>
          <p:cNvPr id="14" name="Line Callout 2 13"/>
          <p:cNvSpPr/>
          <p:nvPr/>
        </p:nvSpPr>
        <p:spPr>
          <a:xfrm>
            <a:off x="1189914" y="2095500"/>
            <a:ext cx="1724736"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Sign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p>
          <a:p>
            <a:pPr algn="ct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flag is set, when the result of any computation is negative</a:t>
            </a:r>
          </a:p>
        </p:txBody>
      </p:sp>
      <p:sp>
        <p:nvSpPr>
          <p:cNvPr id="16" name="Line Callout 2 15"/>
          <p:cNvSpPr/>
          <p:nvPr/>
        </p:nvSpPr>
        <p:spPr>
          <a:xfrm>
            <a:off x="5934323" y="4419601"/>
            <a:ext cx="200025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Tarp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p>
          <a:p>
            <a:pPr algn="just"/>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If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this flag is set, the processor enters the single step execution </a:t>
            </a:r>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 by generating internal interrupts after the execution of each instruction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Line Callout 2 16"/>
          <p:cNvSpPr/>
          <p:nvPr/>
        </p:nvSpPr>
        <p:spPr>
          <a:xfrm>
            <a:off x="5657850" y="5562600"/>
            <a:ext cx="2286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Interrupt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p>
          <a:p>
            <a:pPr algn="ctr"/>
            <a:endPar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ctr"/>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Causes the 8086 to recognize external mask interrupts; clearing IF disables these interrupts.</a:t>
            </a:r>
          </a:p>
        </p:txBody>
      </p:sp>
      <p:sp>
        <p:nvSpPr>
          <p:cNvPr id="19" name="Line Callout 2 18"/>
          <p:cNvSpPr/>
          <p:nvPr/>
        </p:nvSpPr>
        <p:spPr>
          <a:xfrm>
            <a:off x="2104314" y="5562601"/>
            <a:ext cx="3429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Direction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endPar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r>
              <a:rPr lang="en-U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100" dirty="0">
                <a:solidFill>
                  <a:schemeClr val="tx1"/>
                </a:solidFill>
                <a:latin typeface="Verdana" panose="020B0604030504040204" pitchFamily="34" charset="0"/>
                <a:ea typeface="Verdana" panose="020B0604030504040204" pitchFamily="34" charset="0"/>
                <a:cs typeface="Verdana" panose="020B0604030504040204" pitchFamily="34" charset="0"/>
              </a:rPr>
              <a:t>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1189914" y="4469606"/>
            <a:ext cx="3667836"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Over flow </a:t>
            </a:r>
            <a:r>
              <a:rPr lang="en-US" sz="1200" b="1" dirty="0" smtClean="0">
                <a:solidFill>
                  <a:schemeClr val="tx1"/>
                </a:solidFill>
                <a:latin typeface="Verdana" panose="020B0604030504040204" pitchFamily="34" charset="0"/>
                <a:ea typeface="Verdana" panose="020B0604030504040204" pitchFamily="34" charset="0"/>
                <a:cs typeface="Verdana" panose="020B0604030504040204" pitchFamily="34" charset="0"/>
              </a:rPr>
              <a:t>Flag</a:t>
            </a:r>
          </a:p>
          <a:p>
            <a:pPr algn="ctr"/>
            <a:r>
              <a:rPr lang="en-U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This </a:t>
            </a:r>
            <a:r>
              <a:rPr lang="en-US" sz="1100" dirty="0">
                <a:solidFill>
                  <a:schemeClr val="tx1"/>
                </a:solidFill>
                <a:latin typeface="Verdana" panose="020B0604030504040204" pitchFamily="34" charset="0"/>
                <a:ea typeface="Verdana" panose="020B0604030504040204" pitchFamily="34" charset="0"/>
                <a:cs typeface="Verdana" panose="020B0604030504040204" pitchFamily="34" charset="0"/>
              </a:rPr>
              <a:t>flag is set, if an overflow occurs, </a:t>
            </a:r>
            <a:r>
              <a:rPr lang="en-US" sz="1100" dirty="0" err="1">
                <a:solidFill>
                  <a:schemeClr val="tx1"/>
                </a:solidFill>
                <a:latin typeface="Verdana" panose="020B0604030504040204" pitchFamily="34" charset="0"/>
                <a:ea typeface="Verdana" panose="020B0604030504040204" pitchFamily="34" charset="0"/>
                <a:cs typeface="Verdana" panose="020B0604030504040204" pitchFamily="34" charset="0"/>
              </a:rPr>
              <a:t>i.e</a:t>
            </a:r>
            <a:r>
              <a:rPr lang="en-US" sz="1100" dirty="0">
                <a:solidFill>
                  <a:schemeClr val="tx1"/>
                </a:solidFill>
                <a:latin typeface="Verdana" panose="020B0604030504040204" pitchFamily="34" charset="0"/>
                <a:ea typeface="Verdana" panose="020B0604030504040204" pitchFamily="34" charset="0"/>
                <a:cs typeface="Verdana" panose="020B0604030504040204"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072706" y="152400"/>
            <a:ext cx="2743200" cy="368300"/>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Execution Unit (EU)</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1" grpId="0" bldLvl="0" animBg="1"/>
      <p:bldP spid="12" grpId="0" bldLvl="0" animBg="1"/>
      <p:bldP spid="13" grpId="0" bldLvl="0" animBg="1"/>
      <p:bldP spid="14" grpId="0" bldLvl="0" animBg="1"/>
      <p:bldP spid="16" grpId="0" bldLvl="0" animBg="1"/>
      <p:bldP spid="17" grpId="0" bldLvl="0" animBg="1"/>
      <p:bldP spid="19" grpId="0" bldLvl="0" animBg="1"/>
      <p:bldP spid="2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26</a:t>
            </a:fld>
            <a:endParaRPr lang="en-US" dirty="0"/>
          </a:p>
        </p:txBody>
      </p:sp>
      <p:sp>
        <p:nvSpPr>
          <p:cNvPr id="5" name="Title 1"/>
          <p:cNvSpPr txBox="1"/>
          <p:nvPr/>
        </p:nvSpPr>
        <p:spPr>
          <a:xfrm>
            <a:off x="3314700" y="110756"/>
            <a:ext cx="451485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nvGraphicFramePr>
        <p:xfrm>
          <a:off x="1340892" y="2882624"/>
          <a:ext cx="6457950" cy="4023147"/>
        </p:xfrm>
        <a:graphic>
          <a:graphicData uri="http://schemas.openxmlformats.org/drawingml/2006/table">
            <a:tbl>
              <a:tblPr firstRow="1" bandRow="1">
                <a:tableStyleId>{93296810-A885-4BE3-A3E7-6D5BEEA58F35}</a:tableStyleId>
              </a:tblPr>
              <a:tblGrid>
                <a:gridCol w="628650"/>
                <a:gridCol w="2057400"/>
                <a:gridCol w="1314450"/>
                <a:gridCol w="2457450"/>
              </a:tblGrid>
              <a:tr h="335310">
                <a:tc>
                  <a:txBody>
                    <a:bodyPr/>
                    <a:lstStyle/>
                    <a:p>
                      <a:pPr algn="ctr"/>
                      <a:r>
                        <a:rPr lang="en-US" sz="1400" dirty="0" err="1" smtClean="0">
                          <a:latin typeface="Verdana" panose="020B0604030504040204" pitchFamily="34" charset="0"/>
                          <a:ea typeface="Verdana" panose="020B0604030504040204" pitchFamily="34" charset="0"/>
                          <a:cs typeface="Verdana" panose="020B0604030504040204" pitchFamily="34" charset="0"/>
                        </a:rPr>
                        <a:t>Sl.No</a:t>
                      </a:r>
                      <a:r>
                        <a:rPr lang="en-US" sz="1400" dirty="0" smtClean="0">
                          <a:latin typeface="Verdana" panose="020B0604030504040204" pitchFamily="34" charset="0"/>
                          <a:ea typeface="Verdana" panose="020B0604030504040204" pitchFamily="34" charset="0"/>
                          <a:cs typeface="Verdana" panose="020B0604030504040204" pitchFamily="34" charset="0"/>
                        </a:rPr>
                        <a:t>.</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pPr algn="ctr"/>
                      <a:r>
                        <a:rPr lang="en-US" sz="1400" dirty="0" smtClean="0">
                          <a:latin typeface="Verdana" panose="020B0604030504040204" pitchFamily="34" charset="0"/>
                          <a:ea typeface="Verdana" panose="020B0604030504040204" pitchFamily="34" charset="0"/>
                          <a:cs typeface="Verdana" panose="020B0604030504040204" pitchFamily="34" charset="0"/>
                        </a:rPr>
                        <a:t>Type</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pPr algn="ctr"/>
                      <a:r>
                        <a:rPr lang="en-US" sz="1400" dirty="0" smtClean="0">
                          <a:latin typeface="Verdana" panose="020B0604030504040204" pitchFamily="34" charset="0"/>
                          <a:ea typeface="Verdana" panose="020B0604030504040204" pitchFamily="34" charset="0"/>
                          <a:cs typeface="Verdana" panose="020B0604030504040204" pitchFamily="34" charset="0"/>
                        </a:rPr>
                        <a:t>Register width</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pPr algn="ctr"/>
                      <a:r>
                        <a:rPr lang="en-US" sz="1400" dirty="0" smtClean="0">
                          <a:latin typeface="Verdana" panose="020B0604030504040204" pitchFamily="34" charset="0"/>
                          <a:ea typeface="Verdana" panose="020B0604030504040204" pitchFamily="34" charset="0"/>
                          <a:cs typeface="Verdana" panose="020B0604030504040204" pitchFamily="34" charset="0"/>
                        </a:rPr>
                        <a:t>Name of register</a:t>
                      </a:r>
                      <a:endParaRPr lang="en-US" sz="1400"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r h="501594">
                <a:tc rowSpan="2">
                  <a:txBody>
                    <a:bodyP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1</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rowSpan="2">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General purpose register</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16 bit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AX, BX, CX, DX</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r h="473551">
                <a:tc vMerge="1">
                  <a:txBody>
                    <a:bodyPr/>
                    <a:lstStyle/>
                    <a:p>
                      <a:endParaRPr lang="en-US"/>
                    </a:p>
                  </a:txBody>
                  <a:tcPr/>
                </a:tc>
                <a:tc vMerge="1">
                  <a:txBody>
                    <a:bodyPr/>
                    <a:lstStyle/>
                    <a:p>
                      <a:endParaRPr lang="en-US"/>
                    </a:p>
                  </a:txBody>
                  <a:tcPr/>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8 bit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AL, AH, BL, BH, CL, CH, DL,</a:t>
                      </a:r>
                      <a:r>
                        <a:rPr lang="en-US" sz="1400" b="1" baseline="0" dirty="0" smtClean="0">
                          <a:latin typeface="Verdana" panose="020B0604030504040204" pitchFamily="34" charset="0"/>
                          <a:ea typeface="Verdana" panose="020B0604030504040204" pitchFamily="34" charset="0"/>
                          <a:cs typeface="Verdana" panose="020B0604030504040204" pitchFamily="34" charset="0"/>
                        </a:rPr>
                        <a:t> DH</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r h="497045">
                <a:tc>
                  <a:txBody>
                    <a:bodyP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2</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Pointer</a:t>
                      </a:r>
                      <a:r>
                        <a:rPr lang="en-US" sz="1400" b="1" baseline="0" dirty="0" smtClean="0">
                          <a:latin typeface="Verdana" panose="020B0604030504040204" pitchFamily="34" charset="0"/>
                          <a:ea typeface="Verdana" panose="020B0604030504040204" pitchFamily="34" charset="0"/>
                          <a:cs typeface="Verdana" panose="020B0604030504040204" pitchFamily="34" charset="0"/>
                        </a:rPr>
                        <a:t> register</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16 bit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SP, BP</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r h="497045">
                <a:tc>
                  <a:txBody>
                    <a:bodyP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3</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Index register</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16 bit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SI, DI</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r h="497045">
                <a:tc>
                  <a:txBody>
                    <a:bodyP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4</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Instruction Pointer</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16 bit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IP</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r h="497045">
                <a:tc>
                  <a:txBody>
                    <a:bodyP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5</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Segment register</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16 bit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CS,</a:t>
                      </a:r>
                      <a:r>
                        <a:rPr lang="en-US" sz="1400" b="1" baseline="0" dirty="0" smtClean="0">
                          <a:latin typeface="Verdana" panose="020B0604030504040204" pitchFamily="34" charset="0"/>
                          <a:ea typeface="Verdana" panose="020B0604030504040204" pitchFamily="34" charset="0"/>
                          <a:cs typeface="Verdana" panose="020B0604030504040204" pitchFamily="34" charset="0"/>
                        </a:rPr>
                        <a:t> DS, SS, ES</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r h="497045">
                <a:tc>
                  <a:txBody>
                    <a:bodyPr/>
                    <a:lstStyle/>
                    <a:p>
                      <a:pPr algn="ctr"/>
                      <a:r>
                        <a:rPr lang="en-US" sz="1400" b="1" dirty="0" smtClean="0">
                          <a:latin typeface="Verdana" panose="020B0604030504040204" pitchFamily="34" charset="0"/>
                          <a:ea typeface="Verdana" panose="020B0604030504040204" pitchFamily="34" charset="0"/>
                          <a:cs typeface="Verdana" panose="020B0604030504040204" pitchFamily="34" charset="0"/>
                        </a:rPr>
                        <a:t>6</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Flag (PSW)</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16 bit</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c>
                  <a:txBody>
                    <a:bodyPr/>
                    <a:lstStyle/>
                    <a:p>
                      <a:r>
                        <a:rPr lang="en-US" sz="1400" b="1" dirty="0" smtClean="0">
                          <a:latin typeface="Verdana" panose="020B0604030504040204" pitchFamily="34" charset="0"/>
                          <a:ea typeface="Verdana" panose="020B0604030504040204" pitchFamily="34" charset="0"/>
                          <a:cs typeface="Verdana" panose="020B0604030504040204" pitchFamily="34" charset="0"/>
                        </a:rPr>
                        <a:t>Flag register</a:t>
                      </a:r>
                      <a:endParaRPr lang="en-US" sz="1400" b="1" dirty="0">
                        <a:latin typeface="Verdana" panose="020B0604030504040204" pitchFamily="34" charset="0"/>
                        <a:ea typeface="Verdana" panose="020B0604030504040204" pitchFamily="34" charset="0"/>
                        <a:cs typeface="Verdana" panose="020B0604030504040204" pitchFamily="34" charset="0"/>
                      </a:endParaRPr>
                    </a:p>
                  </a:txBody>
                  <a:tcPr marL="68576" marR="68576" marT="45722" marB="45722"/>
                </a:tc>
              </a:tr>
            </a:tbl>
          </a:graphicData>
        </a:graphic>
      </p:graphicFrame>
      <p:sp>
        <p:nvSpPr>
          <p:cNvPr id="9" name="Rectangle 8"/>
          <p:cNvSpPr/>
          <p:nvPr/>
        </p:nvSpPr>
        <p:spPr>
          <a:xfrm>
            <a:off x="1257300" y="990601"/>
            <a:ext cx="1428750" cy="1323439"/>
          </a:xfrm>
          <a:prstGeom prst="rect">
            <a:avLst/>
          </a:prstGeom>
        </p:spPr>
        <p:txBody>
          <a:bodyPr wrap="square">
            <a:spAutoFit/>
          </a:bodyPr>
          <a:lstStyle/>
          <a:p>
            <a:pPr algn="r"/>
            <a:r>
              <a:rPr lang="en-US" sz="16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8086 registers </a:t>
            </a:r>
            <a:r>
              <a:rPr lang="en-US" sz="1600" b="1" dirty="0">
                <a:solidFill>
                  <a:srgbClr val="0070C0"/>
                </a:solidFill>
                <a:latin typeface="Verdana" panose="020B0604030504040204" pitchFamily="34" charset="0"/>
                <a:ea typeface="Verdana" panose="020B0604030504040204" pitchFamily="34" charset="0"/>
                <a:cs typeface="Verdana" panose="020B0604030504040204" pitchFamily="34" charset="0"/>
              </a:rPr>
              <a:t>categorized into </a:t>
            </a:r>
            <a:r>
              <a:rPr lang="en-US" sz="16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4 groups </a:t>
            </a:r>
            <a:endParaRPr lang="en-US" sz="1600" b="1"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Connector 9"/>
          <p:cNvCxnSpPr/>
          <p:nvPr/>
        </p:nvCxnSpPr>
        <p:spPr>
          <a:xfrm>
            <a:off x="2668417"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4171950" y="1295400"/>
          <a:ext cx="3771427" cy="685800"/>
        </p:xfrm>
        <a:graphic>
          <a:graphicData uri="http://schemas.openxmlformats.org/drawingml/2006/table">
            <a:tbl>
              <a:tblPr>
                <a:tableStyleId>{5C22544A-7EE6-4342-B048-85BDC9FD1C3A}</a:tableStyleId>
              </a:tblPr>
              <a:tblGrid>
                <a:gridCol w="223838"/>
                <a:gridCol w="224314"/>
                <a:gridCol w="223838"/>
                <a:gridCol w="224314"/>
                <a:gridCol w="261461"/>
                <a:gridCol w="261461"/>
                <a:gridCol w="261461"/>
                <a:gridCol w="260985"/>
                <a:gridCol w="223838"/>
                <a:gridCol w="224314"/>
                <a:gridCol w="223838"/>
                <a:gridCol w="261461"/>
                <a:gridCol w="224314"/>
                <a:gridCol w="223838"/>
                <a:gridCol w="224314"/>
                <a:gridCol w="223838"/>
              </a:tblGrid>
              <a:tr h="215153">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15</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14</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13</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12</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11</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10</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9</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8</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7</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6</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5</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4</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3</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2</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1</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c>
                  <a:txBody>
                    <a:bodyPr/>
                    <a:lstStyle/>
                    <a:p>
                      <a:pPr marL="0" marR="0" algn="ctr">
                        <a:spcBef>
                          <a:spcPts val="0"/>
                        </a:spcBef>
                        <a:spcAft>
                          <a:spcPts val="0"/>
                        </a:spcAft>
                      </a:pPr>
                      <a:r>
                        <a:rPr lang="en-US" sz="900" b="0" dirty="0" smtClean="0">
                          <a:effectLst/>
                          <a:latin typeface="Verdana" panose="020B0604030504040204" pitchFamily="34" charset="0"/>
                          <a:ea typeface="Verdana" panose="020B0604030504040204" pitchFamily="34" charset="0"/>
                          <a:cs typeface="Verdana" panose="020B0604030504040204" pitchFamily="34" charset="0"/>
                        </a:rPr>
                        <a:t>0</a:t>
                      </a:r>
                      <a:endParaRPr lang="en-US" sz="900" b="0"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chemeClr val="bg1"/>
                    </a:solidFill>
                  </a:tcPr>
                </a:tc>
              </a:tr>
              <a:tr h="394447">
                <a:tc>
                  <a:txBody>
                    <a:bodyPr/>
                    <a:lstStyle/>
                    <a:p>
                      <a:pPr marL="0" marR="0" algn="ctr">
                        <a:spcBef>
                          <a:spcPts val="0"/>
                        </a:spcBef>
                        <a:spcAft>
                          <a:spcPts val="0"/>
                        </a:spcAft>
                      </a:pPr>
                      <a:endParaRPr lang="en-US" sz="9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OF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DF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IF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TF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SF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ZF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AF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PF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p>
                      <a:pPr marL="0" marR="0" algn="ctr">
                        <a:spcBef>
                          <a:spcPts val="0"/>
                        </a:spcBef>
                        <a:spcAft>
                          <a:spcPts val="0"/>
                        </a:spcAft>
                      </a:pPr>
                      <a:r>
                        <a:rPr lang="en-US" sz="900" b="1" dirty="0" smtClean="0">
                          <a:solidFill>
                            <a:schemeClr val="bg1"/>
                          </a:solidFill>
                          <a:effectLst/>
                          <a:latin typeface="Verdana" panose="020B0604030504040204" pitchFamily="34" charset="0"/>
                          <a:ea typeface="Verdana" panose="020B0604030504040204" pitchFamily="34" charset="0"/>
                          <a:cs typeface="Verdana" panose="020B0604030504040204" pitchFamily="34" charset="0"/>
                        </a:rPr>
                        <a:t>CF</a:t>
                      </a:r>
                      <a:endParaRPr lang="en-US" sz="900" b="1" dirty="0">
                        <a:solidFill>
                          <a:schemeClr val="bg1"/>
                        </a:solidFill>
                        <a:effectLst/>
                        <a:latin typeface="Verdana" panose="020B0604030504040204" pitchFamily="34" charset="0"/>
                        <a:ea typeface="Verdana" panose="020B0604030504040204" pitchFamily="34" charset="0"/>
                        <a:cs typeface="Verdana" panose="020B0604030504040204" pitchFamily="34" charset="0"/>
                      </a:endParaRPr>
                    </a:p>
                  </a:txBody>
                  <a:tcPr marL="51435" marR="51435" marT="0" marB="0">
                    <a:solidFill>
                      <a:srgbClr val="FF0000"/>
                    </a:solidFill>
                  </a:tcPr>
                </a:tc>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56383" y="981136"/>
            <a:ext cx="1285913" cy="168586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GB" dirty="0" smtClean="0"/>
              <a:t>Course Syllabus</a:t>
            </a:r>
            <a:endParaRPr lang="en-GB"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28597" y="928670"/>
            <a:ext cx="8215370" cy="558166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Grp="1" noChangeAspect="1" noChangeArrowheads="1"/>
          </p:cNvPicPr>
          <p:nvPr>
            <p:ph idx="1"/>
          </p:nvPr>
        </p:nvPicPr>
        <p:blipFill>
          <a:blip r:embed="rId2" cstate="print"/>
          <a:srcRect/>
          <a:stretch>
            <a:fillRect/>
          </a:stretch>
        </p:blipFill>
        <p:spPr bwMode="auto">
          <a:xfrm>
            <a:off x="285720" y="0"/>
            <a:ext cx="8572560"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357158" y="428604"/>
            <a:ext cx="8786842" cy="642939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146" name="Picture 2"/>
          <p:cNvPicPr>
            <a:picLocks noGrp="1" noChangeAspect="1" noChangeArrowheads="1"/>
          </p:cNvPicPr>
          <p:nvPr>
            <p:ph idx="1"/>
          </p:nvPr>
        </p:nvPicPr>
        <p:blipFill>
          <a:blip r:embed="rId2" cstate="print"/>
          <a:srcRect/>
          <a:stretch>
            <a:fillRect/>
          </a:stretch>
        </p:blipFill>
        <p:spPr bwMode="auto">
          <a:xfrm>
            <a:off x="642910" y="357166"/>
            <a:ext cx="7858180" cy="607222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1. The Intel Microprocessors 8086 Architecture</a:t>
            </a:r>
            <a:endParaRPr lang="en-GB" dirty="0"/>
          </a:p>
        </p:txBody>
      </p:sp>
      <p:sp>
        <p:nvSpPr>
          <p:cNvPr id="3" name="Content Placeholder 2"/>
          <p:cNvSpPr>
            <a:spLocks noGrp="1"/>
          </p:cNvSpPr>
          <p:nvPr>
            <p:ph idx="1"/>
          </p:nvPr>
        </p:nvSpPr>
        <p:spPr>
          <a:xfrm>
            <a:off x="428596" y="1428736"/>
            <a:ext cx="8572560" cy="5214974"/>
          </a:xfrm>
        </p:spPr>
        <p:txBody>
          <a:bodyPr>
            <a:normAutofit fontScale="85000" lnSpcReduction="20000"/>
          </a:bodyPr>
          <a:lstStyle/>
          <a:p>
            <a:r>
              <a:rPr lang="en-GB" dirty="0" smtClean="0"/>
              <a:t>1 The Intel Microprocessors 8086 Architecture </a:t>
            </a:r>
          </a:p>
          <a:p>
            <a:r>
              <a:rPr lang="en-GB" dirty="0" smtClean="0"/>
              <a:t> 1.1 8086CPU Architecture, </a:t>
            </a:r>
          </a:p>
          <a:p>
            <a:r>
              <a:rPr lang="en-GB" dirty="0" smtClean="0"/>
              <a:t>1.2 Programmer’s Model </a:t>
            </a:r>
          </a:p>
          <a:p>
            <a:r>
              <a:rPr lang="en-GB" dirty="0" smtClean="0"/>
              <a:t>1.3 Functional Pin Diagram </a:t>
            </a:r>
          </a:p>
          <a:p>
            <a:r>
              <a:rPr lang="en-GB" dirty="0" smtClean="0"/>
              <a:t>1.4 Memory Segmentation </a:t>
            </a:r>
          </a:p>
          <a:p>
            <a:r>
              <a:rPr lang="en-GB" dirty="0" smtClean="0"/>
              <a:t>1.5 Banking in 8086 </a:t>
            </a:r>
          </a:p>
          <a:p>
            <a:r>
              <a:rPr lang="en-GB" dirty="0" smtClean="0"/>
              <a:t>1.6 </a:t>
            </a:r>
            <a:r>
              <a:rPr lang="en-GB" dirty="0" err="1" smtClean="0"/>
              <a:t>Demultiplexing</a:t>
            </a:r>
            <a:r>
              <a:rPr lang="en-GB" dirty="0" smtClean="0"/>
              <a:t> of Address/Data bus </a:t>
            </a:r>
          </a:p>
          <a:p>
            <a:r>
              <a:rPr lang="en-GB" dirty="0" smtClean="0"/>
              <a:t>1.7 Functioning of 8086 in Minimum mode and Maximum mode </a:t>
            </a:r>
          </a:p>
          <a:p>
            <a:r>
              <a:rPr lang="en-GB" dirty="0" smtClean="0"/>
              <a:t>1.8 Timing diagrams for Read and Write operations in minimum and maximum mode </a:t>
            </a:r>
          </a:p>
          <a:p>
            <a:r>
              <a:rPr lang="en-GB" dirty="0" smtClean="0"/>
              <a:t>1.9 Interrupt structure and its servicing</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629150" y="2267664"/>
            <a:ext cx="325755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629150" y="1524000"/>
            <a:ext cx="3257550" cy="14478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1257300" y="1496911"/>
            <a:ext cx="325755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dirty="0" smtClean="0"/>
              <a:t>Overview </a:t>
            </a:r>
            <a:endParaRPr lang="en-US" dirty="0"/>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1314450" y="1568708"/>
            <a:ext cx="3143250" cy="5693866"/>
          </a:xfrm>
          <a:prstGeom prst="rect">
            <a:avLst/>
          </a:prstGeom>
          <a:noFill/>
        </p:spPr>
        <p:txBody>
          <a:bodyPr wrap="square" rtlCol="0">
            <a:spAutoFit/>
          </a:bodyPr>
          <a:lstStyle/>
          <a:p>
            <a:pPr algn="just"/>
            <a:r>
              <a:rPr lang="en-US" sz="1400" b="1" dirty="0" smtClean="0">
                <a:latin typeface="Verdana" panose="020B0604030504040204" pitchFamily="34" charset="0"/>
                <a:ea typeface="Verdana" panose="020B0604030504040204" pitchFamily="34" charset="0"/>
                <a:cs typeface="Verdana" panose="020B0604030504040204" pitchFamily="34" charset="0"/>
              </a:rPr>
              <a:t>First 16- bit processor released by INTEL in the year 1978</a:t>
            </a:r>
          </a:p>
          <a:p>
            <a:pPr algn="just"/>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a:p>
            <a:pPr algn="just"/>
            <a:r>
              <a:rPr lang="en-US" sz="1400" b="1" dirty="0" smtClean="0">
                <a:latin typeface="Verdana" panose="020B0604030504040204" pitchFamily="34" charset="0"/>
                <a:ea typeface="Verdana" panose="020B0604030504040204" pitchFamily="34" charset="0"/>
                <a:cs typeface="Verdana" panose="020B0604030504040204" pitchFamily="34" charset="0"/>
              </a:rPr>
              <a:t>Originally HMOS, now manufactured using HMOS III technique</a:t>
            </a:r>
          </a:p>
          <a:p>
            <a:pPr algn="just"/>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a:p>
            <a:pPr algn="just"/>
            <a:r>
              <a:rPr lang="en-US" sz="1400" b="1" dirty="0" smtClean="0">
                <a:latin typeface="Verdana" panose="020B0604030504040204" pitchFamily="34" charset="0"/>
                <a:ea typeface="Verdana" panose="020B0604030504040204" pitchFamily="34" charset="0"/>
                <a:cs typeface="Verdana" panose="020B0604030504040204" pitchFamily="34" charset="0"/>
              </a:rPr>
              <a:t>Approximately 29, 000 transistors, 40 pin  DIP, 5V supply</a:t>
            </a:r>
          </a:p>
          <a:p>
            <a:pPr algn="just"/>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a:p>
            <a:pPr algn="just"/>
            <a:r>
              <a:rPr lang="en-US" sz="1400" b="1" dirty="0" smtClean="0">
                <a:latin typeface="Verdana" panose="020B0604030504040204" pitchFamily="34" charset="0"/>
                <a:ea typeface="Verdana" panose="020B0604030504040204" pitchFamily="34" charset="0"/>
                <a:cs typeface="Verdana" panose="020B0604030504040204" pitchFamily="34" charset="0"/>
              </a:rPr>
              <a:t>Does not have internal clock; external asymmetric clock source with 33% duty cycle</a:t>
            </a:r>
          </a:p>
          <a:p>
            <a:pPr algn="just"/>
            <a:endParaRPr lang="en-US" sz="1400"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sz="1400" b="1" dirty="0">
              <a:latin typeface="Verdana" panose="020B0604030504040204" pitchFamily="34" charset="0"/>
              <a:ea typeface="Verdana" panose="020B0604030504040204" pitchFamily="34" charset="0"/>
              <a:cs typeface="Verdana" panose="020B0604030504040204" pitchFamily="34" charset="0"/>
            </a:endParaRPr>
          </a:p>
          <a:p>
            <a:pPr algn="just"/>
            <a:r>
              <a:rPr lang="en-US" sz="1400" b="1" dirty="0" smtClean="0">
                <a:latin typeface="Verdana" panose="020B0604030504040204" pitchFamily="34" charset="0"/>
                <a:ea typeface="Verdana" panose="020B0604030504040204" pitchFamily="34" charset="0"/>
                <a:cs typeface="Verdana" panose="020B0604030504040204" pitchFamily="34" charset="0"/>
              </a:rPr>
              <a:t>20-bit address to access memory </a:t>
            </a:r>
            <a:r>
              <a:rPr lang="en-US" sz="1400" b="1" dirty="0" smtClean="0">
                <a:latin typeface="Verdana" panose="020B0604030504040204" pitchFamily="34" charset="0"/>
                <a:ea typeface="Verdana" panose="020B0604030504040204" pitchFamily="34" charset="0"/>
                <a:cs typeface="Verdana" panose="020B0604030504040204" pitchFamily="34" charset="0"/>
                <a:sym typeface="Symbol" panose="05050102010706020507"/>
              </a:rPr>
              <a:t> can address up to 2</a:t>
            </a:r>
            <a:r>
              <a:rPr lang="en-US" sz="1400" b="1" baseline="30000" dirty="0" smtClean="0">
                <a:latin typeface="Verdana" panose="020B0604030504040204" pitchFamily="34" charset="0"/>
                <a:ea typeface="Verdana" panose="020B0604030504040204" pitchFamily="34" charset="0"/>
                <a:cs typeface="Verdana" panose="020B0604030504040204" pitchFamily="34" charset="0"/>
                <a:sym typeface="Symbol" panose="05050102010706020507"/>
              </a:rPr>
              <a:t>20</a:t>
            </a:r>
            <a:r>
              <a:rPr lang="en-US" sz="1400" b="1" dirty="0" smtClean="0">
                <a:latin typeface="Verdana" panose="020B0604030504040204" pitchFamily="34" charset="0"/>
                <a:ea typeface="Verdana" panose="020B0604030504040204" pitchFamily="34" charset="0"/>
                <a:cs typeface="Verdana" panose="020B0604030504040204" pitchFamily="34" charset="0"/>
                <a:sym typeface="Symbol" panose="05050102010706020507"/>
              </a:rPr>
              <a:t> = 1 megabytes of memory space.</a:t>
            </a:r>
          </a:p>
          <a:p>
            <a:pPr algn="just"/>
            <a:endParaRPr lang="en-US" sz="1400" b="1" dirty="0">
              <a:latin typeface="Verdana" panose="020B0604030504040204" pitchFamily="34" charset="0"/>
              <a:ea typeface="Verdana" panose="020B0604030504040204" pitchFamily="34" charset="0"/>
              <a:cs typeface="Verdana" panose="020B0604030504040204" pitchFamily="34" charset="0"/>
              <a:sym typeface="Symbol" panose="05050102010706020507"/>
            </a:endParaRPr>
          </a:p>
          <a:p>
            <a:pPr algn="just"/>
            <a:endParaRPr lang="en-US" sz="1400" b="1" dirty="0">
              <a:latin typeface="Verdana" panose="020B0604030504040204" pitchFamily="34" charset="0"/>
              <a:ea typeface="Verdana" panose="020B0604030504040204" pitchFamily="34" charset="0"/>
              <a:cs typeface="Verdana" panose="020B0604030504040204" pitchFamily="34" charset="0"/>
              <a:sym typeface="Symbol" panose="05050102010706020507"/>
            </a:endParaRPr>
          </a:p>
        </p:txBody>
      </p:sp>
      <mc:AlternateContent xmlns:mc="http://schemas.openxmlformats.org/markup-compatibility/2006">
        <mc:Choice xmlns:a14="http://schemas.microsoft.com/office/drawing/2010/main" xmlns="" Requires="a14">
          <p:sp>
            <p:nvSpPr>
              <p:cNvPr id="7" name="TextBox 6"/>
              <p:cNvSpPr txBox="1"/>
              <p:nvPr/>
            </p:nvSpPr>
            <p:spPr>
              <a:xfrm>
                <a:off x="4724400" y="1568708"/>
                <a:ext cx="4191000" cy="3108543"/>
              </a:xfrm>
              <a:prstGeom prst="rect">
                <a:avLst/>
              </a:prstGeom>
              <a:noFill/>
            </p:spPr>
            <p:txBody>
              <a:bodyPr wrap="square" rtlCol="0">
                <a:spAutoFit/>
              </a:bodyPr>
              <a:lstStyle/>
              <a:p>
                <a:pPr algn="just"/>
                <a:r>
                  <a:rPr lang="en-US" sz="1400" b="1" dirty="0" smtClean="0">
                    <a:latin typeface="Verdana" pitchFamily="34" charset="0"/>
                    <a:ea typeface="Verdana" pitchFamily="34" charset="0"/>
                    <a:cs typeface="Verdana" pitchFamily="34" charset="0"/>
                    <a:sym typeface="Symbol"/>
                  </a:rPr>
                  <a:t>Addressable </a:t>
                </a:r>
                <a:r>
                  <a:rPr lang="en-US" sz="1400" b="1" dirty="0">
                    <a:latin typeface="Verdana" pitchFamily="34" charset="0"/>
                    <a:ea typeface="Verdana" pitchFamily="34" charset="0"/>
                    <a:cs typeface="Verdana" pitchFamily="34" charset="0"/>
                    <a:sym typeface="Symbol"/>
                  </a:rPr>
                  <a:t>memory space is organized in to two banks of 512 kb each; </a:t>
                </a:r>
                <a:r>
                  <a:rPr lang="en-US" sz="1400" b="1" dirty="0">
                    <a:solidFill>
                      <a:srgbClr val="FF0066"/>
                    </a:solidFill>
                    <a:latin typeface="Verdana" pitchFamily="34" charset="0"/>
                    <a:ea typeface="Verdana" pitchFamily="34" charset="0"/>
                    <a:cs typeface="Verdana" pitchFamily="34" charset="0"/>
                    <a:sym typeface="Symbol"/>
                  </a:rPr>
                  <a:t>Even (or lower) bank </a:t>
                </a:r>
                <a:r>
                  <a:rPr lang="en-US" sz="1400" b="1" dirty="0">
                    <a:latin typeface="Verdana" pitchFamily="34" charset="0"/>
                    <a:ea typeface="Verdana" pitchFamily="34" charset="0"/>
                    <a:cs typeface="Verdana" pitchFamily="34" charset="0"/>
                    <a:sym typeface="Symbol"/>
                  </a:rPr>
                  <a:t>and</a:t>
                </a:r>
                <a:r>
                  <a:rPr lang="en-US" sz="1400" b="1" dirty="0">
                    <a:solidFill>
                      <a:srgbClr val="FF0066"/>
                    </a:solidFill>
                    <a:latin typeface="Verdana" pitchFamily="34" charset="0"/>
                    <a:ea typeface="Verdana" pitchFamily="34" charset="0"/>
                    <a:cs typeface="Verdana" pitchFamily="34" charset="0"/>
                    <a:sym typeface="Symbol"/>
                  </a:rPr>
                  <a:t> Odd (or higher) bank</a:t>
                </a:r>
                <a:r>
                  <a:rPr lang="en-US" sz="1400" b="1" dirty="0">
                    <a:latin typeface="Verdana" pitchFamily="34" charset="0"/>
                    <a:ea typeface="Verdana" pitchFamily="34" charset="0"/>
                    <a:cs typeface="Verdana" pitchFamily="34" charset="0"/>
                    <a:sym typeface="Symbol"/>
                  </a:rPr>
                  <a:t>. Address line A</a:t>
                </a:r>
                <a:r>
                  <a:rPr lang="en-US" sz="1400" b="1" baseline="-25000" dirty="0">
                    <a:latin typeface="Verdana" pitchFamily="34" charset="0"/>
                    <a:ea typeface="Verdana" pitchFamily="34" charset="0"/>
                    <a:cs typeface="Verdana" pitchFamily="34" charset="0"/>
                    <a:sym typeface="Symbol"/>
                  </a:rPr>
                  <a:t>0</a:t>
                </a:r>
                <a:r>
                  <a:rPr lang="en-US" sz="1400" b="1" dirty="0">
                    <a:latin typeface="Verdana" pitchFamily="34" charset="0"/>
                    <a:ea typeface="Verdana" pitchFamily="34" charset="0"/>
                    <a:cs typeface="Verdana" pitchFamily="34" charset="0"/>
                    <a:sym typeface="Symbol"/>
                  </a:rPr>
                  <a:t> is used to select even bank and control </a:t>
                </a:r>
                <a:r>
                  <a:rPr lang="en-US" sz="1400" b="1" dirty="0" smtClean="0">
                    <a:latin typeface="Verdana" pitchFamily="34" charset="0"/>
                    <a:ea typeface="Verdana" pitchFamily="34" charset="0"/>
                    <a:cs typeface="Verdana" pitchFamily="34" charset="0"/>
                    <a:sym typeface="Symbol"/>
                  </a:rPr>
                  <a:t>signal </a:t>
                </a:r>
                <a14:m>
                  <m:oMath xmlns:m="http://schemas.openxmlformats.org/officeDocument/2006/math">
                    <m:acc>
                      <m:accPr>
                        <m:chr m:val="̅"/>
                        <m:ctrlPr>
                          <a:rPr lang="en-US" sz="1400" b="1" i="1">
                            <a:latin typeface="Cambria Math"/>
                            <a:ea typeface="Verdana" pitchFamily="34" charset="0"/>
                            <a:cs typeface="Verdana" pitchFamily="34" charset="0"/>
                            <a:sym typeface="Symbol"/>
                          </a:rPr>
                        </m:ctrlPr>
                      </m:accPr>
                      <m:e>
                        <m:r>
                          <a:rPr lang="en-US" sz="1400" b="1">
                            <a:latin typeface="Cambria Math"/>
                            <a:ea typeface="Verdana" pitchFamily="34" charset="0"/>
                            <a:cs typeface="Verdana" pitchFamily="34" charset="0"/>
                            <a:sym typeface="Symbol"/>
                          </a:rPr>
                          <m:t>𝐁𝐇𝐄</m:t>
                        </m:r>
                      </m:e>
                    </m:acc>
                  </m:oMath>
                </a14:m>
                <a:r>
                  <a:rPr lang="en-US" sz="1400" b="1" dirty="0" smtClean="0">
                    <a:latin typeface="Verdana" pitchFamily="34" charset="0"/>
                    <a:ea typeface="Verdana" pitchFamily="34" charset="0"/>
                    <a:cs typeface="Verdana" pitchFamily="34" charset="0"/>
                    <a:sym typeface="Symbol"/>
                  </a:rPr>
                  <a:t/>
                </a:r>
                <a:endParaRPr lang="en-US" sz="1400" b="1" dirty="0">
                  <a:latin typeface="Verdana" pitchFamily="34" charset="0"/>
                  <a:ea typeface="Verdana" pitchFamily="34" charset="0"/>
                  <a:cs typeface="Verdana" pitchFamily="34" charset="0"/>
                  <a:sym typeface="Symbol"/>
                </a:endParaRPr>
              </a:p>
              <a:p>
                <a:pPr algn="just"/>
                <a:r>
                  <a:rPr lang="en-US" sz="1400" b="1" dirty="0">
                    <a:latin typeface="Verdana" pitchFamily="34" charset="0"/>
                    <a:ea typeface="Verdana" pitchFamily="34" charset="0"/>
                    <a:cs typeface="Verdana" pitchFamily="34" charset="0"/>
                    <a:sym typeface="Symbol"/>
                  </a:rPr>
                  <a:t>is used  to access odd </a:t>
                </a:r>
                <a:r>
                  <a:rPr lang="en-US" sz="1400" b="1" dirty="0" smtClean="0">
                    <a:latin typeface="Verdana" pitchFamily="34" charset="0"/>
                    <a:ea typeface="Verdana" pitchFamily="34" charset="0"/>
                    <a:cs typeface="Verdana" pitchFamily="34" charset="0"/>
                    <a:sym typeface="Symbol"/>
                  </a:rPr>
                  <a:t>bank</a:t>
                </a:r>
                <a:endParaRPr lang="en-US" sz="1400" b="1" dirty="0">
                  <a:latin typeface="Verdana" pitchFamily="34" charset="0"/>
                  <a:ea typeface="Verdana" pitchFamily="34" charset="0"/>
                  <a:cs typeface="Verdana" pitchFamily="34" charset="0"/>
                  <a:sym typeface="Symbol"/>
                </a:endParaRPr>
              </a:p>
              <a:p>
                <a:pPr algn="just"/>
                <a:endParaRPr lang="en-US" sz="1400" b="1" dirty="0" smtClean="0">
                  <a:latin typeface="Verdana" pitchFamily="34" charset="0"/>
                  <a:ea typeface="Verdana" pitchFamily="34" charset="0"/>
                  <a:cs typeface="Verdana" pitchFamily="34" charset="0"/>
                  <a:sym typeface="Symbol"/>
                </a:endParaRPr>
              </a:p>
              <a:p>
                <a:pPr algn="just"/>
                <a:r>
                  <a:rPr lang="en-US" sz="1400" b="1" dirty="0" smtClean="0">
                    <a:latin typeface="Verdana" pitchFamily="34" charset="0"/>
                    <a:ea typeface="Verdana" pitchFamily="34" charset="0"/>
                    <a:cs typeface="Verdana" pitchFamily="34" charset="0"/>
                    <a:sym typeface="Symbol"/>
                  </a:rPr>
                  <a:t>Uses a separate 16 bit address for I/O mapped devices  can generate 2</a:t>
                </a:r>
                <a:r>
                  <a:rPr lang="en-US" sz="1400" b="1" baseline="30000" dirty="0" smtClean="0">
                    <a:latin typeface="Verdana" pitchFamily="34" charset="0"/>
                    <a:ea typeface="Verdana" pitchFamily="34" charset="0"/>
                    <a:cs typeface="Verdana" pitchFamily="34" charset="0"/>
                    <a:sym typeface="Symbol"/>
                  </a:rPr>
                  <a:t>16</a:t>
                </a:r>
                <a:r>
                  <a:rPr lang="en-US" sz="1400" b="1" dirty="0" smtClean="0">
                    <a:latin typeface="Verdana" pitchFamily="34" charset="0"/>
                    <a:ea typeface="Verdana" pitchFamily="34" charset="0"/>
                    <a:cs typeface="Verdana" pitchFamily="34" charset="0"/>
                    <a:sym typeface="Symbol"/>
                  </a:rPr>
                  <a:t> = 64 k addresses.</a:t>
                </a:r>
              </a:p>
              <a:p>
                <a:pPr algn="just"/>
                <a:endParaRPr lang="en-US" sz="1400" b="1" dirty="0">
                  <a:latin typeface="Verdana" pitchFamily="34" charset="0"/>
                  <a:ea typeface="Verdana" pitchFamily="34" charset="0"/>
                  <a:cs typeface="Verdana" pitchFamily="34" charset="0"/>
                  <a:sym typeface="Symbol"/>
                </a:endParaRPr>
              </a:p>
              <a:p>
                <a:pPr algn="just"/>
                <a:r>
                  <a:rPr lang="en-US" sz="1400" b="1" dirty="0" smtClean="0">
                    <a:latin typeface="Verdana" pitchFamily="34" charset="0"/>
                    <a:ea typeface="Verdana" pitchFamily="34" charset="0"/>
                    <a:cs typeface="Verdana" pitchFamily="34" charset="0"/>
                    <a:sym typeface="Symbol"/>
                  </a:rPr>
                  <a:t>Operates in two modes: </a:t>
                </a:r>
                <a:r>
                  <a:rPr lang="en-US" sz="1400" b="1" dirty="0" smtClean="0">
                    <a:solidFill>
                      <a:srgbClr val="FF0066"/>
                    </a:solidFill>
                    <a:latin typeface="Verdana" pitchFamily="34" charset="0"/>
                    <a:ea typeface="Verdana" pitchFamily="34" charset="0"/>
                    <a:cs typeface="Verdana" pitchFamily="34" charset="0"/>
                    <a:sym typeface="Symbol"/>
                  </a:rPr>
                  <a:t>minimum mode </a:t>
                </a:r>
                <a:r>
                  <a:rPr lang="en-US" sz="1400" b="1" dirty="0" smtClean="0">
                    <a:latin typeface="Verdana" pitchFamily="34" charset="0"/>
                    <a:ea typeface="Verdana" pitchFamily="34" charset="0"/>
                    <a:cs typeface="Verdana" pitchFamily="34" charset="0"/>
                    <a:sym typeface="Symbol"/>
                  </a:rPr>
                  <a:t>and </a:t>
                </a:r>
                <a:r>
                  <a:rPr lang="en-US" sz="1400" b="1" dirty="0" smtClean="0">
                    <a:solidFill>
                      <a:srgbClr val="FF0066"/>
                    </a:solidFill>
                    <a:latin typeface="Verdana" pitchFamily="34" charset="0"/>
                    <a:ea typeface="Verdana" pitchFamily="34" charset="0"/>
                    <a:cs typeface="Verdana" pitchFamily="34" charset="0"/>
                    <a:sym typeface="Symbol"/>
                  </a:rPr>
                  <a:t>maximum mode</a:t>
                </a:r>
                <a:r>
                  <a:rPr lang="en-US" sz="1400" b="1" dirty="0" smtClean="0">
                    <a:latin typeface="Verdana" pitchFamily="34" charset="0"/>
                    <a:ea typeface="Verdana" pitchFamily="34" charset="0"/>
                    <a:cs typeface="Verdana" pitchFamily="34" charset="0"/>
                    <a:sym typeface="Symbol"/>
                  </a:rPr>
                  <a:t>, decided by the signal at MN and </a:t>
                </a:r>
                <a14:m>
                  <m:oMath xmlns:m="http://schemas.openxmlformats.org/officeDocument/2006/math">
                    <m:acc>
                      <m:accPr>
                        <m:chr m:val="̅"/>
                        <m:ctrlPr>
                          <a:rPr lang="en-US" sz="1400" b="1" i="1" smtClean="0">
                            <a:latin typeface="Cambria Math"/>
                            <a:ea typeface="Verdana" pitchFamily="34" charset="0"/>
                            <a:cs typeface="Verdana" pitchFamily="34" charset="0"/>
                            <a:sym typeface="Symbol"/>
                          </a:rPr>
                        </m:ctrlPr>
                      </m:accPr>
                      <m:e>
                        <m:r>
                          <a:rPr lang="en-US" sz="1400" b="1" i="0" smtClean="0">
                            <a:latin typeface="Cambria Math"/>
                            <a:ea typeface="Verdana" pitchFamily="34" charset="0"/>
                            <a:cs typeface="Verdana" pitchFamily="34" charset="0"/>
                            <a:sym typeface="Symbol"/>
                          </a:rPr>
                          <m:t>𝐌𝐗</m:t>
                        </m:r>
                      </m:e>
                    </m:acc>
                  </m:oMath>
                </a14:m>
                <a:r>
                  <a:rPr lang="en-US" sz="1400" b="1" dirty="0" smtClean="0">
                    <a:latin typeface="Verdana" pitchFamily="34" charset="0"/>
                    <a:ea typeface="Verdana" pitchFamily="34" charset="0"/>
                    <a:cs typeface="Verdana" pitchFamily="34" charset="0"/>
                    <a:sym typeface="Symbol"/>
                  </a:rPr>
                  <a:t> pins.</a:t>
                </a:r>
                <a:endParaRPr lang="en-US" sz="1400" b="1" dirty="0">
                  <a:latin typeface="Verdana" pitchFamily="34" charset="0"/>
                  <a:ea typeface="Verdana" pitchFamily="34" charset="0"/>
                  <a:cs typeface="Verdana"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4686300" y="1568709"/>
                <a:ext cx="3143250" cy="3108543"/>
              </a:xfrm>
              <a:prstGeom prst="rect">
                <a:avLst/>
              </a:prstGeom>
              <a:blipFill rotWithShape="1">
                <a:blip r:embed="rId3" cstate="print"/>
                <a:stretch>
                  <a:fillRect l="-291" t="-196" r="-291" b="-98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85E6815B-E59C-4D87-B1F6-ECBDD22AF1DC}"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036E-6 L 3.33333E-6 0.11933 " pathEditMode="relative" rAng="0" ptsTypes="AA">
                                      <p:cBhvr>
                                        <p:cTn id="6" dur="500" fill="hold"/>
                                        <p:tgtEl>
                                          <p:spTgt spid="4"/>
                                        </p:tgtEl>
                                        <p:attrNameLst>
                                          <p:attrName>ppt_x</p:attrName>
                                          <p:attrName>ppt_y</p:attrName>
                                        </p:attrNameLst>
                                      </p:cBhvr>
                                      <p:rCtr x="0" y="59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1933 L 3.33333E-6 0.25254 " pathEditMode="relative" rAng="0" ptsTypes="AA">
                                      <p:cBhvr>
                                        <p:cTn id="10" dur="500" fill="hold"/>
                                        <p:tgtEl>
                                          <p:spTgt spid="4"/>
                                        </p:tgtEl>
                                        <p:attrNameLst>
                                          <p:attrName>ppt_x</p:attrName>
                                          <p:attrName>ppt_y</p:attrName>
                                        </p:attrNameLst>
                                      </p:cBhvr>
                                      <p:rCtr x="0" y="666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5254 L 3.33333E-6 0.38575 " pathEditMode="relative" rAng="0" ptsTypes="AA">
                                      <p:cBhvr>
                                        <p:cTn id="14" dur="500" fill="hold"/>
                                        <p:tgtEl>
                                          <p:spTgt spid="4"/>
                                        </p:tgtEl>
                                        <p:attrNameLst>
                                          <p:attrName>ppt_x</p:attrName>
                                          <p:attrName>ppt_y</p:attrName>
                                        </p:attrNameLst>
                                      </p:cBhvr>
                                      <p:rCtr x="0" y="666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8575 L 3.33333E-6 0.54116 " pathEditMode="relative" rAng="0" ptsTypes="AA">
                                      <p:cBhvr>
                                        <p:cTn id="18" dur="500" fill="hold"/>
                                        <p:tgtEl>
                                          <p:spTgt spid="4"/>
                                        </p:tgtEl>
                                        <p:attrNameLst>
                                          <p:attrName>ppt_x</p:attrName>
                                          <p:attrName>ppt_y</p:attrName>
                                        </p:attrNameLst>
                                      </p:cBhvr>
                                      <p:rCtr x="0" y="7771"/>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4"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42" presetClass="path" presetSubtype="0" accel="50000" decel="50000" fill="hold" grpId="1" nodeType="withEffect">
                                  <p:stCondLst>
                                    <p:cond delay="0"/>
                                  </p:stCondLst>
                                  <p:childTnLst>
                                    <p:animMotion origin="layout" path="M -3.33333E-6 -1.11933E-6 L -3.33333E-6 0.11795 " pathEditMode="relative" rAng="0" ptsTypes="AA">
                                      <p:cBhvr>
                                        <p:cTn id="34" dur="500" fill="hold"/>
                                        <p:tgtEl>
                                          <p:spTgt spid="10"/>
                                        </p:tgtEl>
                                        <p:attrNameLst>
                                          <p:attrName>ppt_x</p:attrName>
                                          <p:attrName>ppt_y</p:attrName>
                                        </p:attrNameLst>
                                      </p:cBhvr>
                                      <p:rCtr x="0" y="5897"/>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3.33333E-6 0.11795 L -3.33333E-6 0.24006 " pathEditMode="relative" rAng="0" ptsTypes="AA">
                                      <p:cBhvr>
                                        <p:cTn id="38" dur="500" fill="hold"/>
                                        <p:tgtEl>
                                          <p:spTgt spid="10"/>
                                        </p:tgtEl>
                                        <p:attrNameLst>
                                          <p:attrName>ppt_x</p:attrName>
                                          <p:attrName>ppt_y</p:attrName>
                                        </p:attrNameLst>
                                      </p:cBhvr>
                                      <p:rCtr x="0" y="6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0" grpId="2" bldLvl="0" animBg="1"/>
      <p:bldP spid="9" grpId="0" bldLvl="0" animBg="1"/>
      <p:bldP spid="9" grpId="1" bldLvl="0" animBg="1"/>
      <p:bldP spid="4" grpId="0" bldLvl="0" animBg="1"/>
      <p:bldP spid="4" grpId="1" bldLvl="0" animBg="1"/>
      <p:bldP spid="4" grpId="2" bldLvl="0" animBg="1"/>
      <p:bldP spid="4" grpId="3" bldLvl="0" animBg="1"/>
      <p:bldP spid="4" grpId="4"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1189914" y="65770"/>
            <a:ext cx="18288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9</a:t>
            </a:fld>
            <a:endParaRPr lang="en-US" dirty="0"/>
          </a:p>
        </p:txBody>
      </p:sp>
      <p:sp>
        <p:nvSpPr>
          <p:cNvPr id="18" name="TextBox 17"/>
          <p:cNvSpPr txBox="1"/>
          <p:nvPr/>
        </p:nvSpPr>
        <p:spPr>
          <a:xfrm>
            <a:off x="1543050" y="5181600"/>
            <a:ext cx="2743200" cy="1692771"/>
          </a:xfrm>
          <a:prstGeom prst="rect">
            <a:avLst/>
          </a:prstGeom>
          <a:solidFill>
            <a:srgbClr val="99FF66"/>
          </a:solidFill>
        </p:spPr>
        <p:txBody>
          <a:bodyPr wrap="square" rtlCol="0">
            <a:spAutoFit/>
          </a:bodyPr>
          <a:lstStyle/>
          <a:p>
            <a:pPr algn="ctr"/>
            <a:r>
              <a:rPr lang="en-US" sz="1300" b="1" dirty="0" smtClean="0">
                <a:solidFill>
                  <a:srgbClr val="FF0066"/>
                </a:solidFill>
                <a:latin typeface="Verdana" panose="020B0604030504040204" pitchFamily="34" charset="0"/>
                <a:ea typeface="Verdana" panose="020B0604030504040204" pitchFamily="34" charset="0"/>
                <a:cs typeface="Verdana" panose="020B0604030504040204" pitchFamily="34" charset="0"/>
              </a:rPr>
              <a:t>Execution </a:t>
            </a:r>
            <a:r>
              <a:rPr lang="en-US" sz="1300" b="1" dirty="0">
                <a:solidFill>
                  <a:srgbClr val="FF0066"/>
                </a:solidFill>
                <a:latin typeface="Verdana" panose="020B0604030504040204" pitchFamily="34" charset="0"/>
                <a:ea typeface="Verdana" panose="020B0604030504040204" pitchFamily="34" charset="0"/>
                <a:cs typeface="Verdana" panose="020B0604030504040204" pitchFamily="34" charset="0"/>
              </a:rPr>
              <a:t>Unit (EU</a:t>
            </a:r>
            <a:r>
              <a:rPr lang="en-US" sz="1300" b="1" dirty="0" smtClean="0">
                <a:solidFill>
                  <a:srgbClr val="FF0066"/>
                </a:solidFill>
                <a:latin typeface="Verdana" panose="020B0604030504040204" pitchFamily="34" charset="0"/>
                <a:ea typeface="Verdana" panose="020B0604030504040204" pitchFamily="34" charset="0"/>
                <a:cs typeface="Verdana" panose="020B0604030504040204" pitchFamily="34" charset="0"/>
              </a:rPr>
              <a:t>)</a:t>
            </a:r>
          </a:p>
          <a:p>
            <a:pPr algn="ctr"/>
            <a:endParaRPr lang="en-US" sz="1300" b="1" dirty="0" smtClean="0">
              <a:solidFill>
                <a:srgbClr val="FF0066"/>
              </a:solidFill>
              <a:latin typeface="Verdana" panose="020B0604030504040204" pitchFamily="34" charset="0"/>
              <a:ea typeface="Verdana" panose="020B0604030504040204" pitchFamily="34" charset="0"/>
              <a:cs typeface="Verdana" panose="020B0604030504040204" pitchFamily="34" charset="0"/>
            </a:endParaRPr>
          </a:p>
          <a:p>
            <a:pPr algn="ctr"/>
            <a:r>
              <a:rPr lang="en-US" sz="1300" b="1" dirty="0" smtClean="0">
                <a:latin typeface="Verdana" panose="020B0604030504040204" pitchFamily="34" charset="0"/>
                <a:ea typeface="Verdana" panose="020B0604030504040204" pitchFamily="34" charset="0"/>
                <a:cs typeface="Verdana" panose="020B0604030504040204" pitchFamily="34" charset="0"/>
              </a:rPr>
              <a:t>EU executes instructions that have already been fetched by the BIU.</a:t>
            </a:r>
          </a:p>
          <a:p>
            <a:pPr algn="ctr"/>
            <a:endParaRPr lang="en-US" sz="1300" b="1" dirty="0">
              <a:latin typeface="Verdana" panose="020B0604030504040204" pitchFamily="34" charset="0"/>
              <a:ea typeface="Verdana" panose="020B0604030504040204" pitchFamily="34" charset="0"/>
              <a:cs typeface="Verdana" panose="020B0604030504040204" pitchFamily="34" charset="0"/>
            </a:endParaRPr>
          </a:p>
          <a:p>
            <a:pPr algn="ctr"/>
            <a:r>
              <a:rPr lang="en-US" sz="1300" b="1" dirty="0" smtClean="0">
                <a:latin typeface="Verdana" panose="020B0604030504040204" pitchFamily="34" charset="0"/>
                <a:ea typeface="Verdana" panose="020B0604030504040204" pitchFamily="34" charset="0"/>
                <a:cs typeface="Verdana" panose="020B0604030504040204" pitchFamily="34" charset="0"/>
              </a:rPr>
              <a:t>BIU and EU functions separately.</a:t>
            </a:r>
            <a:endParaRPr lang="en-US" sz="13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572000" y="5181600"/>
            <a:ext cx="2743200" cy="1492716"/>
          </a:xfrm>
          <a:prstGeom prst="rect">
            <a:avLst/>
          </a:prstGeom>
          <a:solidFill>
            <a:srgbClr val="99FF66"/>
          </a:solidFill>
        </p:spPr>
        <p:txBody>
          <a:bodyPr wrap="square" rtlCol="0">
            <a:spAutoFit/>
          </a:bodyPr>
          <a:lstStyle/>
          <a:p>
            <a:pPr algn="ctr"/>
            <a:r>
              <a:rPr lang="en-US" sz="1300" b="1" dirty="0" smtClean="0">
                <a:solidFill>
                  <a:srgbClr val="FF0066"/>
                </a:solidFill>
                <a:latin typeface="Verdana" panose="020B0604030504040204" pitchFamily="34" charset="0"/>
                <a:ea typeface="Verdana" panose="020B0604030504040204" pitchFamily="34" charset="0"/>
                <a:cs typeface="Verdana" panose="020B0604030504040204" pitchFamily="34" charset="0"/>
              </a:rPr>
              <a:t>Bus Interface Unit (BIU)</a:t>
            </a:r>
          </a:p>
          <a:p>
            <a:pPr algn="ctr"/>
            <a:endParaRPr lang="en-US" sz="1300" b="1" dirty="0">
              <a:solidFill>
                <a:srgbClr val="FF0066"/>
              </a:solidFill>
              <a:latin typeface="Verdana" panose="020B0604030504040204" pitchFamily="34" charset="0"/>
              <a:ea typeface="Verdana" panose="020B0604030504040204" pitchFamily="34" charset="0"/>
              <a:cs typeface="Verdana" panose="020B0604030504040204" pitchFamily="34" charset="0"/>
            </a:endParaRPr>
          </a:p>
          <a:p>
            <a:pPr algn="ctr"/>
            <a:r>
              <a:rPr lang="en-US" sz="1300" b="1" dirty="0">
                <a:latin typeface="Verdana" panose="020B0604030504040204" pitchFamily="34" charset="0"/>
                <a:ea typeface="Verdana" panose="020B0604030504040204" pitchFamily="34" charset="0"/>
                <a:cs typeface="Verdana" panose="020B0604030504040204" pitchFamily="34" charset="0"/>
              </a:rPr>
              <a:t>BIU fetches instructions, reads data from memory and I/O ports, writes data to memory and I/ O ports</a:t>
            </a:r>
            <a:r>
              <a:rPr lang="en-US" sz="1300" b="1" dirty="0" smtClean="0">
                <a:latin typeface="Verdana" panose="020B0604030504040204" pitchFamily="34" charset="0"/>
                <a:ea typeface="Verdana" panose="020B0604030504040204" pitchFamily="34" charset="0"/>
                <a:cs typeface="Verdana" panose="020B0604030504040204" pitchFamily="34" charset="0"/>
              </a:rPr>
              <a:t>.</a:t>
            </a:r>
          </a:p>
          <a:p>
            <a:pPr algn="ctr"/>
            <a:endParaRPr lang="en-US" sz="1300" b="1" dirty="0" smtClean="0">
              <a:solidFill>
                <a:srgbClr val="FF0066"/>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2" descr="C:\Users\AMMU\Desktop\Microprocessor\Internal Architecture.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5908"/>
          <a:stretch>
            <a:fillRect/>
          </a:stretch>
        </p:blipFill>
        <p:spPr bwMode="auto">
          <a:xfrm>
            <a:off x="714348" y="1214422"/>
            <a:ext cx="7786742" cy="393474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7"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1787</Words>
  <Application>Microsoft Office PowerPoint</Application>
  <PresentationFormat>On-screen Show (4:3)</PresentationFormat>
  <Paragraphs>406</Paragraphs>
  <Slides>26</Slides>
  <Notes>19</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26</vt:i4>
      </vt:variant>
    </vt:vector>
  </HeadingPairs>
  <TitlesOfParts>
    <vt:vector size="27" baseType="lpstr">
      <vt:lpstr>Office Theme</vt:lpstr>
      <vt:lpstr>Course </vt:lpstr>
      <vt:lpstr>Slide 2</vt:lpstr>
      <vt:lpstr>Course Syllabus</vt:lpstr>
      <vt:lpstr>Slide 4</vt:lpstr>
      <vt:lpstr>Slide 5</vt:lpstr>
      <vt:lpstr>Slide 6</vt:lpstr>
      <vt:lpstr>1. The Intel Microprocessors 8086 Architecture</vt:lpstr>
      <vt:lpstr>Overview </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mgmcet</dc:creator>
  <cp:lastModifiedBy>mgm</cp:lastModifiedBy>
  <cp:revision>5</cp:revision>
  <dcterms:created xsi:type="dcterms:W3CDTF">2021-02-04T07:09:45Z</dcterms:created>
  <dcterms:modified xsi:type="dcterms:W3CDTF">2022-01-24T07:03:09Z</dcterms:modified>
</cp:coreProperties>
</file>