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CA" dirty="0">
                <a:latin typeface="Times New Roman" panose="02020603050405020304" charset="0"/>
              </a:rPr>
              <a:t>Engr 4862 Microprocessors</a:t>
            </a:r>
          </a:p>
        </p:txBody>
      </p:sp>
      <p:sp>
        <p:nvSpPr>
          <p:cNvPr id="984066" name="Title 9840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>
                <a:solidFill>
                  <a:schemeClr val="accent2"/>
                </a:solidFill>
                <a:ea typeface="SimSun" panose="02010600030101010101" pitchFamily="2" charset="-122"/>
              </a:rPr>
              <a:t>Machine Cycles</a:t>
            </a:r>
            <a:endParaRPr lang="en-CA" altLang="zh-CN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984067" name="Text Placeholder 9840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machine (bus) cycle consists of at least four clock cycles, called T states.</a:t>
            </a:r>
          </a:p>
          <a:p>
            <a:pPr>
              <a:lnSpc>
                <a:spcPct val="90000"/>
              </a:lnSpc>
            </a:pPr>
            <a:r>
              <a:rPr lang="en-US" altLang="x-none"/>
              <a:t>A specific, defined action occurs during each T state (labeled T1 – T4)</a:t>
            </a:r>
          </a:p>
          <a:p>
            <a:pPr lvl="1">
              <a:lnSpc>
                <a:spcPct val="90000"/>
              </a:lnSpc>
            </a:pPr>
            <a:r>
              <a:rPr lang="en-US" altLang="x-none" b="1">
                <a:solidFill>
                  <a:srgbClr val="FF0000"/>
                </a:solidFill>
              </a:rPr>
              <a:t>T1</a:t>
            </a:r>
            <a:r>
              <a:rPr lang="en-US" altLang="x-none"/>
              <a:t>: Address is output</a:t>
            </a:r>
          </a:p>
          <a:p>
            <a:pPr lvl="1">
              <a:lnSpc>
                <a:spcPct val="90000"/>
              </a:lnSpc>
            </a:pPr>
            <a:r>
              <a:rPr lang="en-US" altLang="x-none" b="1">
                <a:solidFill>
                  <a:srgbClr val="FF0000"/>
                </a:solidFill>
              </a:rPr>
              <a:t>T2</a:t>
            </a:r>
            <a:r>
              <a:rPr lang="en-US" altLang="x-none"/>
              <a:t>: Bus cycle type (</a:t>
            </a:r>
            <a:r>
              <a:rPr lang="en-US" altLang="x-none" err="1"/>
              <a:t>Mem</a:t>
            </a:r>
            <a:r>
              <a:rPr lang="en-US" altLang="x-none"/>
              <a:t>/IO, read/write)</a:t>
            </a:r>
          </a:p>
          <a:p>
            <a:pPr lvl="1">
              <a:lnSpc>
                <a:spcPct val="90000"/>
              </a:lnSpc>
            </a:pPr>
            <a:r>
              <a:rPr lang="en-US" altLang="x-none" b="1">
                <a:solidFill>
                  <a:srgbClr val="FF0000"/>
                </a:solidFill>
              </a:rPr>
              <a:t>T3</a:t>
            </a:r>
            <a:r>
              <a:rPr lang="en-US" altLang="x-none"/>
              <a:t>: Data is supplied</a:t>
            </a:r>
          </a:p>
          <a:p>
            <a:pPr lvl="1">
              <a:lnSpc>
                <a:spcPct val="90000"/>
              </a:lnSpc>
            </a:pPr>
            <a:r>
              <a:rPr lang="en-US" altLang="x-none" b="1">
                <a:solidFill>
                  <a:srgbClr val="FF0000"/>
                </a:solidFill>
              </a:rPr>
              <a:t>T4</a:t>
            </a:r>
            <a:r>
              <a:rPr lang="en-US" altLang="x-none"/>
              <a:t>: Data latched by CPU, control signals removed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4588" y="1882902"/>
            <a:ext cx="10611273" cy="308994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54965" algn="l"/>
                <a:tab pos="355600" algn="l"/>
                <a:tab pos="4157979" algn="l"/>
              </a:tabLst>
            </a:pP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negative </a:t>
            </a:r>
            <a:r>
              <a:rPr sz="2400" spc="-30" dirty="0">
                <a:latin typeface="Georgia"/>
                <a:cs typeface="Georgia"/>
              </a:rPr>
              <a:t>edge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25" dirty="0">
                <a:latin typeface="Georgia"/>
                <a:cs typeface="Georgia"/>
              </a:rPr>
              <a:t>this </a:t>
            </a:r>
            <a:r>
              <a:rPr sz="2400" spc="-100" dirty="0">
                <a:latin typeface="Georgia"/>
                <a:cs typeface="Georgia"/>
              </a:rPr>
              <a:t>ALE </a:t>
            </a:r>
            <a:r>
              <a:rPr sz="2400" spc="-30" dirty="0">
                <a:latin typeface="Georgia"/>
                <a:cs typeface="Georgia"/>
              </a:rPr>
              <a:t>pulse </a:t>
            </a:r>
            <a:r>
              <a:rPr sz="2400" spc="-50" dirty="0">
                <a:latin typeface="Georgia"/>
                <a:cs typeface="Georgia"/>
              </a:rPr>
              <a:t>is </a:t>
            </a:r>
            <a:r>
              <a:rPr sz="2400" spc="-30" dirty="0">
                <a:latin typeface="Georgia"/>
                <a:cs typeface="Georgia"/>
              </a:rPr>
              <a:t>used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45" dirty="0">
                <a:latin typeface="Georgia"/>
                <a:cs typeface="Georgia"/>
              </a:rPr>
              <a:t>separate </a:t>
            </a:r>
            <a:r>
              <a:rPr sz="2400" spc="-5" dirty="0">
                <a:latin typeface="Georgia"/>
                <a:cs typeface="Georgia"/>
              </a:rPr>
              <a:t>the  </a:t>
            </a:r>
            <a:r>
              <a:rPr sz="2400" spc="-50" dirty="0">
                <a:latin typeface="Georgia"/>
                <a:cs typeface="Georgia"/>
              </a:rPr>
              <a:t>address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data </a:t>
            </a:r>
            <a:r>
              <a:rPr sz="2400" spc="-30" dirty="0">
                <a:latin typeface="Georgia"/>
                <a:cs typeface="Georgia"/>
              </a:rPr>
              <a:t>or status information. </a:t>
            </a:r>
            <a:r>
              <a:rPr sz="2400" spc="-75" dirty="0">
                <a:latin typeface="Georgia"/>
                <a:cs typeface="Georgia"/>
              </a:rPr>
              <a:t>In </a:t>
            </a:r>
            <a:r>
              <a:rPr sz="2400" spc="-45" dirty="0">
                <a:latin typeface="Georgia"/>
                <a:cs typeface="Georgia"/>
              </a:rPr>
              <a:t>maximum  </a:t>
            </a:r>
            <a:r>
              <a:rPr sz="2400" spc="-25" dirty="0">
                <a:latin typeface="Georgia"/>
                <a:cs typeface="Georgia"/>
              </a:rPr>
              <a:t>mode,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status lines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S0,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204" dirty="0">
                <a:latin typeface="Georgia"/>
                <a:cs typeface="Georgia"/>
              </a:rPr>
              <a:t>S1	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155" dirty="0">
                <a:latin typeface="Georgia"/>
                <a:cs typeface="Georgia"/>
              </a:rPr>
              <a:t>S2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-35" dirty="0">
                <a:latin typeface="Georgia"/>
                <a:cs typeface="Georgia"/>
              </a:rPr>
              <a:t>used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25" dirty="0">
                <a:latin typeface="Georgia"/>
                <a:cs typeface="Georgia"/>
              </a:rPr>
              <a:t>indicate 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20" dirty="0">
                <a:latin typeface="Georgia"/>
                <a:cs typeface="Georgia"/>
              </a:rPr>
              <a:t>type of</a:t>
            </a:r>
            <a:r>
              <a:rPr sz="2400" spc="-14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operation.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3000">
              <a:latin typeface="Georgia"/>
              <a:cs typeface="Georgia"/>
            </a:endParaRPr>
          </a:p>
          <a:p>
            <a:pPr marL="355600" marR="588645" indent="-342900">
              <a:lnSpc>
                <a:spcPct val="8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354965" algn="l"/>
                <a:tab pos="355600" algn="l"/>
                <a:tab pos="2241550" algn="l"/>
              </a:tabLst>
            </a:pPr>
            <a:r>
              <a:rPr sz="2400" spc="-40" dirty="0">
                <a:latin typeface="Georgia"/>
                <a:cs typeface="Georgia"/>
              </a:rPr>
              <a:t>Status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bits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80" dirty="0">
                <a:latin typeface="Georgia"/>
                <a:cs typeface="Georgia"/>
              </a:rPr>
              <a:t>S3	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85" dirty="0">
                <a:latin typeface="Georgia"/>
                <a:cs typeface="Georgia"/>
              </a:rPr>
              <a:t>S7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-30" dirty="0">
                <a:latin typeface="Georgia"/>
                <a:cs typeface="Georgia"/>
              </a:rPr>
              <a:t>multiplexed </a:t>
            </a:r>
            <a:r>
              <a:rPr sz="2400" spc="-10" dirty="0">
                <a:latin typeface="Georgia"/>
                <a:cs typeface="Georgia"/>
              </a:rPr>
              <a:t>with </a:t>
            </a:r>
            <a:r>
              <a:rPr sz="2400" spc="-25" dirty="0">
                <a:latin typeface="Georgia"/>
                <a:cs typeface="Georgia"/>
              </a:rPr>
              <a:t>higher </a:t>
            </a:r>
            <a:r>
              <a:rPr sz="2400" spc="-45" dirty="0">
                <a:latin typeface="Georgia"/>
                <a:cs typeface="Georgia"/>
              </a:rPr>
              <a:t>order  </a:t>
            </a:r>
            <a:r>
              <a:rPr sz="2400" spc="-50" dirty="0">
                <a:latin typeface="Georgia"/>
                <a:cs typeface="Georgia"/>
              </a:rPr>
              <a:t>address </a:t>
            </a:r>
            <a:r>
              <a:rPr sz="2400" spc="-25" dirty="0">
                <a:latin typeface="Georgia"/>
                <a:cs typeface="Georgia"/>
              </a:rPr>
              <a:t>bits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130" dirty="0">
                <a:latin typeface="Georgia"/>
                <a:cs typeface="Georgia"/>
              </a:rPr>
              <a:t>BHE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signal.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Arial"/>
              <a:buChar char=""/>
            </a:pPr>
            <a:endParaRPr sz="3000">
              <a:latin typeface="Georgia"/>
              <a:cs typeface="Georgia"/>
            </a:endParaRPr>
          </a:p>
          <a:p>
            <a:pPr marL="355600" marR="367665" indent="-342900">
              <a:lnSpc>
                <a:spcPts val="231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354965" algn="l"/>
                <a:tab pos="355600" algn="l"/>
                <a:tab pos="2494280" algn="l"/>
                <a:tab pos="3834129" algn="l"/>
                <a:tab pos="7177405" algn="l"/>
              </a:tabLst>
            </a:pP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45" dirty="0">
                <a:latin typeface="Georgia"/>
                <a:cs typeface="Georgia"/>
              </a:rPr>
              <a:t>dd</a:t>
            </a:r>
            <a:r>
              <a:rPr sz="2400" spc="-70" dirty="0">
                <a:latin typeface="Georgia"/>
                <a:cs typeface="Georgia"/>
              </a:rPr>
              <a:t>r</a:t>
            </a:r>
            <a:r>
              <a:rPr sz="2400" spc="-50" dirty="0">
                <a:latin typeface="Georgia"/>
                <a:cs typeface="Georgia"/>
              </a:rPr>
              <a:t>ess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i</a:t>
            </a:r>
            <a:r>
              <a:rPr sz="2400" spc="-55" dirty="0">
                <a:latin typeface="Georgia"/>
                <a:cs typeface="Georgia"/>
              </a:rPr>
              <a:t>s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v</a:t>
            </a:r>
            <a:r>
              <a:rPr sz="2400" spc="-30" dirty="0">
                <a:latin typeface="Georgia"/>
                <a:cs typeface="Georgia"/>
              </a:rPr>
              <a:t>alid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durin</a:t>
            </a:r>
            <a:r>
              <a:rPr sz="2400" spc="-25" dirty="0">
                <a:latin typeface="Georgia"/>
                <a:cs typeface="Georgia"/>
              </a:rPr>
              <a:t>g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80" dirty="0">
                <a:latin typeface="Georgia"/>
                <a:cs typeface="Georgia"/>
              </a:rPr>
              <a:t>T</a:t>
            </a:r>
            <a:r>
              <a:rPr sz="2400" spc="-125" dirty="0">
                <a:latin typeface="Georgia"/>
                <a:cs typeface="Georgia"/>
              </a:rPr>
              <a:t>1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40" dirty="0">
                <a:latin typeface="Georgia"/>
                <a:cs typeface="Georgia"/>
              </a:rPr>
              <a:t>w</a:t>
            </a:r>
            <a:r>
              <a:rPr sz="2400" spc="-15" dirty="0">
                <a:latin typeface="Georgia"/>
                <a:cs typeface="Georgia"/>
              </a:rPr>
              <a:t>hile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status</a:t>
            </a:r>
            <a:r>
              <a:rPr sz="2400" spc="-25" dirty="0">
                <a:latin typeface="Georgia"/>
                <a:cs typeface="Georgia"/>
              </a:rPr>
              <a:t> bits </a:t>
            </a:r>
            <a:r>
              <a:rPr sz="2400" spc="-180" dirty="0">
                <a:latin typeface="Georgia"/>
                <a:cs typeface="Georgia"/>
              </a:rPr>
              <a:t>S3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S7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70" dirty="0">
                <a:latin typeface="Georgia"/>
                <a:cs typeface="Georgia"/>
              </a:rPr>
              <a:t>a</a:t>
            </a:r>
            <a:r>
              <a:rPr sz="2400" spc="-9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  </a:t>
            </a:r>
            <a:r>
              <a:rPr sz="2400" spc="-35" dirty="0">
                <a:latin typeface="Georgia"/>
                <a:cs typeface="Georgia"/>
              </a:rPr>
              <a:t>valid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during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T2	</a:t>
            </a:r>
            <a:r>
              <a:rPr sz="2400" spc="-25" dirty="0">
                <a:latin typeface="Georgia"/>
                <a:cs typeface="Georgia"/>
              </a:rPr>
              <a:t>through</a:t>
            </a:r>
            <a:r>
              <a:rPr sz="2400" spc="-50" dirty="0">
                <a:latin typeface="Georgia"/>
                <a:cs typeface="Georgia"/>
              </a:rPr>
              <a:t> T4.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10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31697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667" y="912876"/>
            <a:ext cx="78740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5" dirty="0">
                <a:solidFill>
                  <a:srgbClr val="04607A"/>
                </a:solidFill>
                <a:latin typeface="Carlito"/>
                <a:cs typeface="Carlito"/>
              </a:rPr>
              <a:t>General </a:t>
            </a:r>
            <a:r>
              <a:rPr sz="4200" b="0" dirty="0">
                <a:solidFill>
                  <a:srgbClr val="04607A"/>
                </a:solidFill>
                <a:latin typeface="Carlito"/>
                <a:cs typeface="Carlito"/>
              </a:rPr>
              <a:t>Bus </a:t>
            </a:r>
            <a:r>
              <a:rPr sz="4200" b="0" spc="-15" dirty="0">
                <a:solidFill>
                  <a:srgbClr val="04607A"/>
                </a:solidFill>
                <a:latin typeface="Carlito"/>
                <a:cs typeface="Carlito"/>
              </a:rPr>
              <a:t>Cycle </a:t>
            </a:r>
            <a:r>
              <a:rPr sz="4200" b="0" spc="-25" dirty="0">
                <a:solidFill>
                  <a:srgbClr val="04607A"/>
                </a:solidFill>
                <a:latin typeface="Carlito"/>
                <a:cs typeface="Carlito"/>
              </a:rPr>
              <a:t>For</a:t>
            </a:r>
            <a:r>
              <a:rPr sz="4200" b="0" spc="-5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4200" b="0" dirty="0">
                <a:solidFill>
                  <a:srgbClr val="04607A"/>
                </a:solidFill>
                <a:latin typeface="Carlito"/>
                <a:cs typeface="Carlito"/>
              </a:rPr>
              <a:t>8086</a:t>
            </a:r>
            <a:endParaRPr sz="4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00" y="1676506"/>
            <a:ext cx="10345301" cy="4800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11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7140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667" y="772922"/>
            <a:ext cx="952500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-5" dirty="0">
                <a:solidFill>
                  <a:srgbClr val="04607A"/>
                </a:solidFill>
                <a:latin typeface="Carlito"/>
                <a:cs typeface="Carlito"/>
              </a:rPr>
              <a:t>Minimum Mode </a:t>
            </a:r>
            <a:r>
              <a:rPr sz="4600" dirty="0">
                <a:solidFill>
                  <a:srgbClr val="04607A"/>
                </a:solidFill>
                <a:latin typeface="Carlito"/>
                <a:cs typeface="Carlito"/>
              </a:rPr>
              <a:t>8086</a:t>
            </a:r>
            <a:r>
              <a:rPr sz="4600" spc="-8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4600" spc="-40" dirty="0">
                <a:solidFill>
                  <a:srgbClr val="04607A"/>
                </a:solidFill>
                <a:latin typeface="Carlito"/>
                <a:cs typeface="Carlito"/>
              </a:rPr>
              <a:t>System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12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714587" y="1631188"/>
            <a:ext cx="10655300" cy="343914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26415" indent="-342900">
              <a:lnSpc>
                <a:spcPct val="80000"/>
              </a:lnSpc>
              <a:spcBef>
                <a:spcPts val="630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microprocessor </a:t>
            </a:r>
            <a:r>
              <a:rPr sz="2200" spc="-120" dirty="0">
                <a:latin typeface="Georgia"/>
                <a:cs typeface="Georgia"/>
              </a:rPr>
              <a:t>8086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30" dirty="0">
                <a:latin typeface="Georgia"/>
                <a:cs typeface="Georgia"/>
              </a:rPr>
              <a:t>operated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30" dirty="0">
                <a:latin typeface="Georgia"/>
                <a:cs typeface="Georgia"/>
              </a:rPr>
              <a:t>minimum </a:t>
            </a:r>
            <a:r>
              <a:rPr sz="2200" spc="-20" dirty="0">
                <a:latin typeface="Georgia"/>
                <a:cs typeface="Georgia"/>
              </a:rPr>
              <a:t>mode </a:t>
            </a:r>
            <a:r>
              <a:rPr sz="2200" spc="-30" dirty="0">
                <a:latin typeface="Georgia"/>
                <a:cs typeface="Georgia"/>
              </a:rPr>
              <a:t>by  </a:t>
            </a:r>
            <a:r>
              <a:rPr sz="2200" spc="-40" dirty="0">
                <a:latin typeface="Georgia"/>
                <a:cs typeface="Georgia"/>
              </a:rPr>
              <a:t>strapping </a:t>
            </a:r>
            <a:r>
              <a:rPr sz="2200" spc="-25" dirty="0">
                <a:latin typeface="Georgia"/>
                <a:cs typeface="Georgia"/>
              </a:rPr>
              <a:t>its </a:t>
            </a:r>
            <a:r>
              <a:rPr sz="2200" spc="-85" dirty="0">
                <a:latin typeface="Georgia"/>
                <a:cs typeface="Georgia"/>
              </a:rPr>
              <a:t>MN/MX </a:t>
            </a:r>
            <a:r>
              <a:rPr sz="2200" spc="-25" dirty="0">
                <a:latin typeface="Georgia"/>
                <a:cs typeface="Georgia"/>
              </a:rPr>
              <a:t>pin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10" dirty="0">
                <a:latin typeface="Georgia"/>
                <a:cs typeface="Georgia"/>
              </a:rPr>
              <a:t>logic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spc="-145" dirty="0">
                <a:latin typeface="Georgia"/>
                <a:cs typeface="Georgia"/>
              </a:rPr>
              <a:t>1.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3150">
              <a:latin typeface="Georgia"/>
              <a:cs typeface="Georgia"/>
            </a:endParaRPr>
          </a:p>
          <a:p>
            <a:pPr marL="355600" marR="294005" indent="-342900">
              <a:lnSpc>
                <a:spcPts val="211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65" dirty="0">
                <a:latin typeface="Georgia"/>
                <a:cs typeface="Georgia"/>
              </a:rPr>
              <a:t>In </a:t>
            </a:r>
            <a:r>
              <a:rPr sz="2200" spc="-25" dirty="0">
                <a:latin typeface="Georgia"/>
                <a:cs typeface="Georgia"/>
              </a:rPr>
              <a:t>this </a:t>
            </a:r>
            <a:r>
              <a:rPr sz="2200" spc="-20" dirty="0">
                <a:latin typeface="Georgia"/>
                <a:cs typeface="Georgia"/>
              </a:rPr>
              <a:t>mode, </a:t>
            </a:r>
            <a:r>
              <a:rPr sz="2200" spc="-25" dirty="0">
                <a:latin typeface="Georgia"/>
                <a:cs typeface="Georgia"/>
              </a:rPr>
              <a:t>all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20" dirty="0">
                <a:latin typeface="Georgia"/>
                <a:cs typeface="Georgia"/>
              </a:rPr>
              <a:t>control </a:t>
            </a:r>
            <a:r>
              <a:rPr sz="2200" spc="-35" dirty="0">
                <a:latin typeface="Georgia"/>
                <a:cs typeface="Georgia"/>
              </a:rPr>
              <a:t>signals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35" dirty="0">
                <a:latin typeface="Georgia"/>
                <a:cs typeface="Georgia"/>
              </a:rPr>
              <a:t>given </a:t>
            </a:r>
            <a:r>
              <a:rPr sz="2200" dirty="0">
                <a:latin typeface="Georgia"/>
                <a:cs typeface="Georgia"/>
              </a:rPr>
              <a:t>out </a:t>
            </a:r>
            <a:r>
              <a:rPr sz="2200" spc="-30" dirty="0">
                <a:latin typeface="Georgia"/>
                <a:cs typeface="Georgia"/>
              </a:rPr>
              <a:t>by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40" dirty="0">
                <a:latin typeface="Georgia"/>
                <a:cs typeface="Georgia"/>
              </a:rPr>
              <a:t>microprocessor </a:t>
            </a:r>
            <a:r>
              <a:rPr sz="2200" spc="-15" dirty="0">
                <a:latin typeface="Georgia"/>
                <a:cs typeface="Georgia"/>
              </a:rPr>
              <a:t>chip </a:t>
            </a:r>
            <a:r>
              <a:rPr sz="2200" spc="-35" dirty="0">
                <a:latin typeface="Georgia"/>
                <a:cs typeface="Georgia"/>
              </a:rPr>
              <a:t>itself. </a:t>
            </a:r>
            <a:r>
              <a:rPr sz="2200" spc="-30" dirty="0">
                <a:latin typeface="Georgia"/>
                <a:cs typeface="Georgia"/>
              </a:rPr>
              <a:t>There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55" dirty="0">
                <a:latin typeface="Georgia"/>
                <a:cs typeface="Georgia"/>
              </a:rPr>
              <a:t>a </a:t>
            </a:r>
            <a:r>
              <a:rPr sz="2200" spc="-25" dirty="0">
                <a:latin typeface="Georgia"/>
                <a:cs typeface="Georgia"/>
              </a:rPr>
              <a:t>single </a:t>
            </a:r>
            <a:r>
              <a:rPr sz="2200" spc="-40" dirty="0">
                <a:latin typeface="Georgia"/>
                <a:cs typeface="Georgia"/>
              </a:rPr>
              <a:t>microprocessor</a:t>
            </a:r>
            <a:r>
              <a:rPr sz="2200" spc="-28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in 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minimum </a:t>
            </a:r>
            <a:r>
              <a:rPr sz="2200" spc="-20" dirty="0">
                <a:latin typeface="Georgia"/>
                <a:cs typeface="Georgia"/>
              </a:rPr>
              <a:t>mode</a:t>
            </a:r>
            <a:r>
              <a:rPr sz="2200" spc="-16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system.</a:t>
            </a:r>
            <a:endParaRPr sz="2200">
              <a:latin typeface="Georgia"/>
              <a:cs typeface="Georgia"/>
            </a:endParaRPr>
          </a:p>
          <a:p>
            <a:pPr marL="355600" marR="842010" indent="-342900">
              <a:lnSpc>
                <a:spcPct val="80000"/>
              </a:lnSpc>
              <a:spcBef>
                <a:spcPts val="550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35" dirty="0">
                <a:latin typeface="Georgia"/>
                <a:cs typeface="Georgia"/>
              </a:rPr>
              <a:t>remaining </a:t>
            </a:r>
            <a:r>
              <a:rPr sz="2200" spc="-20" dirty="0">
                <a:latin typeface="Georgia"/>
                <a:cs typeface="Georgia"/>
              </a:rPr>
              <a:t>components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5" dirty="0">
                <a:latin typeface="Georgia"/>
                <a:cs typeface="Georgia"/>
              </a:rPr>
              <a:t>system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30" dirty="0">
                <a:latin typeface="Georgia"/>
                <a:cs typeface="Georgia"/>
              </a:rPr>
              <a:t>latches,  </a:t>
            </a:r>
            <a:r>
              <a:rPr sz="2200" spc="-50" dirty="0">
                <a:latin typeface="Georgia"/>
                <a:cs typeface="Georgia"/>
              </a:rPr>
              <a:t>transreceivers, </a:t>
            </a:r>
            <a:r>
              <a:rPr sz="2200" dirty="0">
                <a:latin typeface="Georgia"/>
                <a:cs typeface="Georgia"/>
              </a:rPr>
              <a:t>clock </a:t>
            </a:r>
            <a:r>
              <a:rPr sz="2200" spc="-55" dirty="0">
                <a:latin typeface="Georgia"/>
                <a:cs typeface="Georgia"/>
              </a:rPr>
              <a:t>generator, </a:t>
            </a:r>
            <a:r>
              <a:rPr sz="2200" spc="-25" dirty="0">
                <a:latin typeface="Georgia"/>
                <a:cs typeface="Georgia"/>
              </a:rPr>
              <a:t>memory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40" dirty="0">
                <a:latin typeface="Georgia"/>
                <a:cs typeface="Georgia"/>
              </a:rPr>
              <a:t>I/O</a:t>
            </a:r>
            <a:r>
              <a:rPr sz="2200" spc="-13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devices.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Font typeface="Arial"/>
              <a:buChar char=""/>
            </a:pPr>
            <a:endParaRPr sz="2300">
              <a:latin typeface="Georgia"/>
              <a:cs typeface="Georgia"/>
            </a:endParaRPr>
          </a:p>
          <a:p>
            <a:pPr marL="355600" marR="5080" indent="-342900">
              <a:lnSpc>
                <a:spcPts val="211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30" dirty="0">
                <a:latin typeface="Georgia"/>
                <a:cs typeface="Georgia"/>
              </a:rPr>
              <a:t>Latches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40" dirty="0">
                <a:latin typeface="Georgia"/>
                <a:cs typeface="Georgia"/>
              </a:rPr>
              <a:t>generally </a:t>
            </a:r>
            <a:r>
              <a:rPr sz="2200" spc="-35" dirty="0">
                <a:latin typeface="Georgia"/>
                <a:cs typeface="Georgia"/>
              </a:rPr>
              <a:t>buffered </a:t>
            </a:r>
            <a:r>
              <a:rPr sz="2200" spc="-5" dirty="0">
                <a:latin typeface="Georgia"/>
                <a:cs typeface="Georgia"/>
              </a:rPr>
              <a:t>output </a:t>
            </a:r>
            <a:r>
              <a:rPr sz="2200" spc="-15" dirty="0">
                <a:latin typeface="Georgia"/>
                <a:cs typeface="Georgia"/>
              </a:rPr>
              <a:t>D-type </a:t>
            </a:r>
            <a:r>
              <a:rPr sz="2200" dirty="0">
                <a:latin typeface="Georgia"/>
                <a:cs typeface="Georgia"/>
              </a:rPr>
              <a:t>flip-flops </a:t>
            </a:r>
            <a:r>
              <a:rPr sz="2200" spc="-25" dirty="0">
                <a:latin typeface="Georgia"/>
                <a:cs typeface="Georgia"/>
              </a:rPr>
              <a:t>like  </a:t>
            </a:r>
            <a:r>
              <a:rPr sz="2200" spc="-140" dirty="0">
                <a:latin typeface="Georgia"/>
                <a:cs typeface="Georgia"/>
              </a:rPr>
              <a:t>74LS373 </a:t>
            </a:r>
            <a:r>
              <a:rPr sz="2200" spc="-30" dirty="0">
                <a:latin typeface="Georgia"/>
                <a:cs typeface="Georgia"/>
              </a:rPr>
              <a:t>or </a:t>
            </a:r>
            <a:r>
              <a:rPr sz="2200" spc="-140" dirty="0">
                <a:latin typeface="Georgia"/>
                <a:cs typeface="Georgia"/>
              </a:rPr>
              <a:t>8282. </a:t>
            </a:r>
            <a:r>
              <a:rPr sz="2200" spc="-20" dirty="0">
                <a:latin typeface="Georgia"/>
                <a:cs typeface="Georgia"/>
              </a:rPr>
              <a:t>They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30" dirty="0">
                <a:latin typeface="Georgia"/>
                <a:cs typeface="Georgia"/>
              </a:rPr>
              <a:t>used </a:t>
            </a:r>
            <a:r>
              <a:rPr sz="2200" spc="-40" dirty="0">
                <a:latin typeface="Georgia"/>
                <a:cs typeface="Georgia"/>
              </a:rPr>
              <a:t>for separating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5" dirty="0">
                <a:latin typeface="Georgia"/>
                <a:cs typeface="Georgia"/>
              </a:rPr>
              <a:t>valid </a:t>
            </a:r>
            <a:r>
              <a:rPr sz="2200" spc="-45" dirty="0">
                <a:latin typeface="Georgia"/>
                <a:cs typeface="Georgia"/>
              </a:rPr>
              <a:t>address  </a:t>
            </a:r>
            <a:r>
              <a:rPr sz="2200" spc="-40" dirty="0">
                <a:latin typeface="Georgia"/>
                <a:cs typeface="Georgia"/>
              </a:rPr>
              <a:t>from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multiplexed </a:t>
            </a:r>
            <a:r>
              <a:rPr sz="2200" spc="-50" dirty="0">
                <a:latin typeface="Georgia"/>
                <a:cs typeface="Georgia"/>
              </a:rPr>
              <a:t>address/data </a:t>
            </a:r>
            <a:r>
              <a:rPr sz="2200" spc="-35" dirty="0">
                <a:latin typeface="Georgia"/>
                <a:cs typeface="Georgia"/>
              </a:rPr>
              <a:t>signals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20" dirty="0">
                <a:latin typeface="Georgia"/>
                <a:cs typeface="Georgia"/>
              </a:rPr>
              <a:t>controlled</a:t>
            </a:r>
            <a:r>
              <a:rPr sz="2200" spc="-254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by 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90" dirty="0">
                <a:latin typeface="Georgia"/>
                <a:cs typeface="Georgia"/>
              </a:rPr>
              <a:t>ALE </a:t>
            </a:r>
            <a:r>
              <a:rPr sz="2200" spc="-30" dirty="0">
                <a:latin typeface="Georgia"/>
                <a:cs typeface="Georgia"/>
              </a:rPr>
              <a:t>signal </a:t>
            </a:r>
            <a:r>
              <a:rPr sz="2200" spc="-35" dirty="0">
                <a:latin typeface="Georgia"/>
                <a:cs typeface="Georgia"/>
              </a:rPr>
              <a:t>generated </a:t>
            </a:r>
            <a:r>
              <a:rPr sz="2200" spc="-30" dirty="0">
                <a:latin typeface="Georgia"/>
                <a:cs typeface="Georgia"/>
              </a:rPr>
              <a:t>by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105" dirty="0">
                <a:latin typeface="Georgia"/>
                <a:cs typeface="Georgia"/>
              </a:rPr>
              <a:t>8086.</a:t>
            </a:r>
            <a:endParaRPr sz="2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9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667" y="721106"/>
            <a:ext cx="9597812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0" spc="-5" dirty="0">
                <a:solidFill>
                  <a:srgbClr val="04607A"/>
                </a:solidFill>
                <a:latin typeface="Carlito"/>
                <a:cs typeface="Carlito"/>
              </a:rPr>
              <a:t>Minimum </a:t>
            </a:r>
            <a:r>
              <a:rPr sz="3500" b="0" spc="-10" dirty="0">
                <a:solidFill>
                  <a:srgbClr val="04607A"/>
                </a:solidFill>
                <a:latin typeface="Carlito"/>
                <a:cs typeface="Carlito"/>
              </a:rPr>
              <a:t>Mode </a:t>
            </a:r>
            <a:r>
              <a:rPr sz="3500" b="0" spc="-15" dirty="0">
                <a:solidFill>
                  <a:srgbClr val="04607A"/>
                </a:solidFill>
                <a:latin typeface="Carlito"/>
                <a:cs typeface="Carlito"/>
              </a:rPr>
              <a:t>Configuration </a:t>
            </a:r>
            <a:r>
              <a:rPr sz="3500" b="0" spc="-20" dirty="0">
                <a:solidFill>
                  <a:srgbClr val="04607A"/>
                </a:solidFill>
                <a:latin typeface="Carlito"/>
                <a:cs typeface="Carlito"/>
              </a:rPr>
              <a:t>For</a:t>
            </a:r>
            <a:r>
              <a:rPr sz="3500" b="0" spc="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3500" b="0" spc="-5" dirty="0">
                <a:solidFill>
                  <a:srgbClr val="04607A"/>
                </a:solidFill>
                <a:latin typeface="Carlito"/>
                <a:cs typeface="Carlito"/>
              </a:rPr>
              <a:t>8086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1523936"/>
            <a:ext cx="11277600" cy="52245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13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3033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4587" y="876554"/>
            <a:ext cx="10761979" cy="481093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55" dirty="0">
                <a:latin typeface="Georgia"/>
                <a:cs typeface="Georgia"/>
              </a:rPr>
              <a:t>Transreceivers </a:t>
            </a:r>
            <a:r>
              <a:rPr sz="2000" spc="-50" dirty="0">
                <a:latin typeface="Georgia"/>
                <a:cs typeface="Georgia"/>
              </a:rPr>
              <a:t>are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5" dirty="0">
                <a:latin typeface="Georgia"/>
                <a:cs typeface="Georgia"/>
              </a:rPr>
              <a:t>bidirectional </a:t>
            </a:r>
            <a:r>
              <a:rPr sz="2000" spc="-35" dirty="0">
                <a:latin typeface="Georgia"/>
                <a:cs typeface="Georgia"/>
              </a:rPr>
              <a:t>buffers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25" dirty="0">
                <a:latin typeface="Georgia"/>
                <a:cs typeface="Georgia"/>
              </a:rPr>
              <a:t>some times </a:t>
            </a:r>
            <a:r>
              <a:rPr sz="2000" spc="-10" dirty="0">
                <a:latin typeface="Georgia"/>
                <a:cs typeface="Georgia"/>
              </a:rPr>
              <a:t>they </a:t>
            </a:r>
            <a:r>
              <a:rPr sz="2000" spc="-50" dirty="0">
                <a:latin typeface="Georgia"/>
                <a:cs typeface="Georgia"/>
              </a:rPr>
              <a:t>are  </a:t>
            </a:r>
            <a:r>
              <a:rPr sz="2000" spc="-20" dirty="0">
                <a:latin typeface="Georgia"/>
                <a:cs typeface="Georgia"/>
              </a:rPr>
              <a:t>called </a:t>
            </a:r>
            <a:r>
              <a:rPr sz="2000" spc="-55" dirty="0">
                <a:latin typeface="Georgia"/>
                <a:cs typeface="Georgia"/>
              </a:rPr>
              <a:t>as </a:t>
            </a:r>
            <a:r>
              <a:rPr sz="2000" spc="-30" dirty="0">
                <a:latin typeface="Georgia"/>
                <a:cs typeface="Georgia"/>
              </a:rPr>
              <a:t>data </a:t>
            </a:r>
            <a:r>
              <a:rPr sz="2000" spc="-35" dirty="0">
                <a:latin typeface="Georgia"/>
                <a:cs typeface="Georgia"/>
              </a:rPr>
              <a:t>amplifiers. </a:t>
            </a:r>
            <a:r>
              <a:rPr sz="2000" spc="-20" dirty="0">
                <a:latin typeface="Georgia"/>
                <a:cs typeface="Georgia"/>
              </a:rPr>
              <a:t>They </a:t>
            </a:r>
            <a:r>
              <a:rPr sz="2000" spc="-50" dirty="0">
                <a:latin typeface="Georgia"/>
                <a:cs typeface="Georgia"/>
              </a:rPr>
              <a:t>are </a:t>
            </a:r>
            <a:r>
              <a:rPr sz="2000" spc="-35" dirty="0">
                <a:latin typeface="Georgia"/>
                <a:cs typeface="Georgia"/>
              </a:rPr>
              <a:t>required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spc="-40" dirty="0">
                <a:latin typeface="Georgia"/>
                <a:cs typeface="Georgia"/>
              </a:rPr>
              <a:t>separate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30" dirty="0">
                <a:latin typeface="Georgia"/>
                <a:cs typeface="Georgia"/>
              </a:rPr>
              <a:t>valid data  </a:t>
            </a:r>
            <a:r>
              <a:rPr sz="2000" spc="-40" dirty="0">
                <a:latin typeface="Georgia"/>
                <a:cs typeface="Georgia"/>
              </a:rPr>
              <a:t>from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0" dirty="0">
                <a:latin typeface="Georgia"/>
                <a:cs typeface="Georgia"/>
              </a:rPr>
              <a:t>time </a:t>
            </a:r>
            <a:r>
              <a:rPr sz="2000" spc="-25" dirty="0">
                <a:latin typeface="Georgia"/>
                <a:cs typeface="Georgia"/>
              </a:rPr>
              <a:t>multiplexed </a:t>
            </a:r>
            <a:r>
              <a:rPr sz="2000" spc="-45" dirty="0">
                <a:latin typeface="Georgia"/>
                <a:cs typeface="Georgia"/>
              </a:rPr>
              <a:t>address/data </a:t>
            </a:r>
            <a:r>
              <a:rPr sz="2000" spc="-35" dirty="0">
                <a:latin typeface="Georgia"/>
                <a:cs typeface="Georgia"/>
              </a:rPr>
              <a:t>signals. </a:t>
            </a:r>
            <a:r>
              <a:rPr sz="2000" spc="-20" dirty="0">
                <a:latin typeface="Georgia"/>
                <a:cs typeface="Georgia"/>
              </a:rPr>
              <a:t>They </a:t>
            </a:r>
            <a:r>
              <a:rPr sz="2000" spc="-50" dirty="0">
                <a:latin typeface="Georgia"/>
                <a:cs typeface="Georgia"/>
              </a:rPr>
              <a:t>are </a:t>
            </a:r>
            <a:r>
              <a:rPr sz="2000" spc="-20" dirty="0">
                <a:latin typeface="Georgia"/>
                <a:cs typeface="Georgia"/>
              </a:rPr>
              <a:t>controlled </a:t>
            </a:r>
            <a:r>
              <a:rPr sz="2000" spc="-25" dirty="0">
                <a:latin typeface="Georgia"/>
                <a:cs typeface="Georgia"/>
              </a:rPr>
              <a:t>by  </a:t>
            </a:r>
            <a:r>
              <a:rPr sz="2000" spc="-20" dirty="0">
                <a:latin typeface="Georgia"/>
                <a:cs typeface="Georgia"/>
              </a:rPr>
              <a:t>two </a:t>
            </a:r>
            <a:r>
              <a:rPr sz="2000" spc="-35" dirty="0">
                <a:latin typeface="Georgia"/>
                <a:cs typeface="Georgia"/>
              </a:rPr>
              <a:t>signals </a:t>
            </a:r>
            <a:r>
              <a:rPr sz="2000" spc="-55" dirty="0">
                <a:latin typeface="Georgia"/>
                <a:cs typeface="Georgia"/>
              </a:rPr>
              <a:t>namely, </a:t>
            </a:r>
            <a:r>
              <a:rPr sz="2000" spc="-65" dirty="0">
                <a:latin typeface="Georgia"/>
                <a:cs typeface="Georgia"/>
              </a:rPr>
              <a:t>DEN </a:t>
            </a:r>
            <a:r>
              <a:rPr sz="2000" spc="-30" dirty="0">
                <a:latin typeface="Georgia"/>
                <a:cs typeface="Georgia"/>
              </a:rPr>
              <a:t>and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-75" dirty="0">
                <a:latin typeface="Georgia"/>
                <a:cs typeface="Georgia"/>
              </a:rPr>
              <a:t>DT/R.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Arial"/>
              <a:buChar char=""/>
            </a:pPr>
            <a:endParaRPr sz="2500">
              <a:latin typeface="Georgia"/>
              <a:cs typeface="Georgia"/>
            </a:endParaRPr>
          </a:p>
          <a:p>
            <a:pPr marL="355600" marR="659130" indent="-342900">
              <a:lnSpc>
                <a:spcPts val="1920"/>
              </a:lnSpc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65" dirty="0">
                <a:latin typeface="Georgia"/>
                <a:cs typeface="Georgia"/>
              </a:rPr>
              <a:t>DEN </a:t>
            </a:r>
            <a:r>
              <a:rPr sz="2000" spc="-30" dirty="0">
                <a:latin typeface="Georgia"/>
                <a:cs typeface="Georgia"/>
              </a:rPr>
              <a:t>signal </a:t>
            </a:r>
            <a:r>
              <a:rPr sz="2000" spc="-25" dirty="0">
                <a:latin typeface="Georgia"/>
                <a:cs typeface="Georgia"/>
              </a:rPr>
              <a:t>indicates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0" dirty="0">
                <a:latin typeface="Georgia"/>
                <a:cs typeface="Georgia"/>
              </a:rPr>
              <a:t>direction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30" dirty="0">
                <a:latin typeface="Georgia"/>
                <a:cs typeface="Georgia"/>
              </a:rPr>
              <a:t>data, i.e. </a:t>
            </a:r>
            <a:r>
              <a:rPr sz="2000" spc="-40" dirty="0">
                <a:latin typeface="Georgia"/>
                <a:cs typeface="Georgia"/>
              </a:rPr>
              <a:t>from </a:t>
            </a:r>
            <a:r>
              <a:rPr sz="2000" spc="-30" dirty="0">
                <a:latin typeface="Georgia"/>
                <a:cs typeface="Georgia"/>
              </a:rPr>
              <a:t>or </a:t>
            </a:r>
            <a:r>
              <a:rPr sz="2000" spc="-10" dirty="0">
                <a:latin typeface="Georgia"/>
                <a:cs typeface="Georgia"/>
              </a:rPr>
              <a:t>to the  </a:t>
            </a:r>
            <a:r>
              <a:rPr sz="2000" spc="-55" dirty="0">
                <a:latin typeface="Georgia"/>
                <a:cs typeface="Georgia"/>
              </a:rPr>
              <a:t>processor.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2550">
              <a:latin typeface="Georgia"/>
              <a:cs typeface="Georgia"/>
            </a:endParaRPr>
          </a:p>
          <a:p>
            <a:pPr marL="355600" marR="163830" indent="-342900">
              <a:lnSpc>
                <a:spcPct val="80000"/>
              </a:lnSpc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35" dirty="0">
                <a:latin typeface="Georgia"/>
                <a:cs typeface="Georgia"/>
              </a:rPr>
              <a:t>system </a:t>
            </a:r>
            <a:r>
              <a:rPr sz="2000" spc="-25" dirty="0">
                <a:latin typeface="Georgia"/>
                <a:cs typeface="Georgia"/>
              </a:rPr>
              <a:t>contains memory </a:t>
            </a:r>
            <a:r>
              <a:rPr sz="2000" spc="-35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5" dirty="0">
                <a:latin typeface="Georgia"/>
                <a:cs typeface="Georgia"/>
              </a:rPr>
              <a:t>monitor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45" dirty="0">
                <a:latin typeface="Georgia"/>
                <a:cs typeface="Georgia"/>
              </a:rPr>
              <a:t>users </a:t>
            </a:r>
            <a:r>
              <a:rPr sz="2000" spc="-40" dirty="0">
                <a:latin typeface="Georgia"/>
                <a:cs typeface="Georgia"/>
              </a:rPr>
              <a:t>program  storage. </a:t>
            </a:r>
            <a:r>
              <a:rPr sz="2000" spc="-60" dirty="0">
                <a:latin typeface="Georgia"/>
                <a:cs typeface="Georgia"/>
              </a:rPr>
              <a:t>Usually, </a:t>
            </a:r>
            <a:r>
              <a:rPr sz="2000" spc="-80" dirty="0">
                <a:latin typeface="Georgia"/>
                <a:cs typeface="Georgia"/>
              </a:rPr>
              <a:t>EPROM </a:t>
            </a:r>
            <a:r>
              <a:rPr sz="2000" spc="-50" dirty="0">
                <a:latin typeface="Georgia"/>
                <a:cs typeface="Georgia"/>
              </a:rPr>
              <a:t>are </a:t>
            </a:r>
            <a:r>
              <a:rPr sz="2000" spc="-30" dirty="0">
                <a:latin typeface="Georgia"/>
                <a:cs typeface="Georgia"/>
              </a:rPr>
              <a:t>used </a:t>
            </a:r>
            <a:r>
              <a:rPr sz="2000" spc="-35" dirty="0">
                <a:latin typeface="Georgia"/>
                <a:cs typeface="Georgia"/>
              </a:rPr>
              <a:t>for </a:t>
            </a:r>
            <a:r>
              <a:rPr sz="2000" spc="-25" dirty="0">
                <a:latin typeface="Georgia"/>
                <a:cs typeface="Georgia"/>
              </a:rPr>
              <a:t>monitor </a:t>
            </a:r>
            <a:r>
              <a:rPr sz="2000" spc="-40" dirty="0">
                <a:latin typeface="Georgia"/>
                <a:cs typeface="Georgia"/>
              </a:rPr>
              <a:t>storage, </a:t>
            </a:r>
            <a:r>
              <a:rPr sz="2000" spc="-20" dirty="0">
                <a:latin typeface="Georgia"/>
                <a:cs typeface="Georgia"/>
              </a:rPr>
              <a:t>while </a:t>
            </a:r>
            <a:r>
              <a:rPr sz="2000" spc="-65" dirty="0">
                <a:latin typeface="Georgia"/>
                <a:cs typeface="Georgia"/>
              </a:rPr>
              <a:t>RAM </a:t>
            </a:r>
            <a:r>
              <a:rPr sz="2000" spc="-35" dirty="0">
                <a:latin typeface="Georgia"/>
                <a:cs typeface="Georgia"/>
              </a:rPr>
              <a:t>for  </a:t>
            </a:r>
            <a:r>
              <a:rPr sz="2000" spc="-45" dirty="0">
                <a:latin typeface="Georgia"/>
                <a:cs typeface="Georgia"/>
              </a:rPr>
              <a:t>users </a:t>
            </a:r>
            <a:r>
              <a:rPr sz="2000" spc="-40" dirty="0">
                <a:latin typeface="Georgia"/>
                <a:cs typeface="Georgia"/>
              </a:rPr>
              <a:t>program storage. </a:t>
            </a:r>
            <a:r>
              <a:rPr sz="2000" spc="5" dirty="0">
                <a:latin typeface="Georgia"/>
                <a:cs typeface="Georgia"/>
              </a:rPr>
              <a:t>A </a:t>
            </a:r>
            <a:r>
              <a:rPr sz="2000" spc="-35" dirty="0">
                <a:latin typeface="Georgia"/>
                <a:cs typeface="Georgia"/>
              </a:rPr>
              <a:t>system </a:t>
            </a:r>
            <a:r>
              <a:rPr sz="2000" spc="-55" dirty="0">
                <a:latin typeface="Georgia"/>
                <a:cs typeface="Georgia"/>
              </a:rPr>
              <a:t>may </a:t>
            </a:r>
            <a:r>
              <a:rPr sz="2000" spc="-20" dirty="0">
                <a:latin typeface="Georgia"/>
                <a:cs typeface="Georgia"/>
              </a:rPr>
              <a:t>contain </a:t>
            </a:r>
            <a:r>
              <a:rPr sz="2000" spc="-40" dirty="0">
                <a:latin typeface="Georgia"/>
                <a:cs typeface="Georgia"/>
              </a:rPr>
              <a:t>I/O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devices.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Arial"/>
              <a:buChar char=""/>
            </a:pPr>
            <a:endParaRPr sz="2500">
              <a:latin typeface="Georgia"/>
              <a:cs typeface="Georgia"/>
            </a:endParaRPr>
          </a:p>
          <a:p>
            <a:pPr marL="355600" marR="6350" indent="-342900">
              <a:lnSpc>
                <a:spcPct val="80000"/>
              </a:lnSpc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15" dirty="0">
                <a:latin typeface="Georgia"/>
                <a:cs typeface="Georgia"/>
              </a:rPr>
              <a:t>The opcode fetch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40" dirty="0">
                <a:latin typeface="Georgia"/>
                <a:cs typeface="Georgia"/>
              </a:rPr>
              <a:t>read </a:t>
            </a:r>
            <a:r>
              <a:rPr sz="2000" spc="-20" dirty="0">
                <a:latin typeface="Georgia"/>
                <a:cs typeface="Georgia"/>
              </a:rPr>
              <a:t>cycles </a:t>
            </a:r>
            <a:r>
              <a:rPr sz="2000" spc="-50" dirty="0">
                <a:latin typeface="Georgia"/>
                <a:cs typeface="Georgia"/>
              </a:rPr>
              <a:t>are </a:t>
            </a:r>
            <a:r>
              <a:rPr sz="2000" spc="-60" dirty="0">
                <a:latin typeface="Georgia"/>
                <a:cs typeface="Georgia"/>
              </a:rPr>
              <a:t>similar. </a:t>
            </a:r>
            <a:r>
              <a:rPr sz="2000" spc="-35" dirty="0">
                <a:latin typeface="Georgia"/>
                <a:cs typeface="Georgia"/>
              </a:rPr>
              <a:t>Hence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0" dirty="0">
                <a:latin typeface="Georgia"/>
                <a:cs typeface="Georgia"/>
              </a:rPr>
              <a:t>timing  </a:t>
            </a:r>
            <a:r>
              <a:rPr sz="2000" spc="-40" dirty="0">
                <a:latin typeface="Georgia"/>
                <a:cs typeface="Georgia"/>
              </a:rPr>
              <a:t>diagram </a:t>
            </a:r>
            <a:r>
              <a:rPr sz="2000" spc="-25" dirty="0">
                <a:latin typeface="Georgia"/>
                <a:cs typeface="Georgia"/>
              </a:rPr>
              <a:t>can </a:t>
            </a:r>
            <a:r>
              <a:rPr sz="2000" spc="-15" dirty="0">
                <a:latin typeface="Georgia"/>
                <a:cs typeface="Georgia"/>
              </a:rPr>
              <a:t>be categorized </a:t>
            </a:r>
            <a:r>
              <a:rPr sz="2000" spc="-25" dirty="0">
                <a:latin typeface="Georgia"/>
                <a:cs typeface="Georgia"/>
              </a:rPr>
              <a:t>in </a:t>
            </a:r>
            <a:r>
              <a:rPr sz="2000" spc="-20" dirty="0">
                <a:latin typeface="Georgia"/>
                <a:cs typeface="Georgia"/>
              </a:rPr>
              <a:t>two </a:t>
            </a:r>
            <a:r>
              <a:rPr sz="2000" spc="-40" dirty="0">
                <a:latin typeface="Georgia"/>
                <a:cs typeface="Georgia"/>
              </a:rPr>
              <a:t>parts,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5" dirty="0">
                <a:latin typeface="Georgia"/>
                <a:cs typeface="Georgia"/>
              </a:rPr>
              <a:t>first </a:t>
            </a:r>
            <a:r>
              <a:rPr sz="2000" spc="-45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0" dirty="0">
                <a:latin typeface="Georgia"/>
                <a:cs typeface="Georgia"/>
              </a:rPr>
              <a:t>timing </a:t>
            </a:r>
            <a:r>
              <a:rPr sz="2000" spc="-40" dirty="0">
                <a:latin typeface="Georgia"/>
                <a:cs typeface="Georgia"/>
              </a:rPr>
              <a:t>diagram  </a:t>
            </a:r>
            <a:r>
              <a:rPr sz="2000" spc="-35" dirty="0">
                <a:latin typeface="Georgia"/>
                <a:cs typeface="Georgia"/>
              </a:rPr>
              <a:t>for </a:t>
            </a:r>
            <a:r>
              <a:rPr sz="2000" spc="-40" dirty="0">
                <a:latin typeface="Georgia"/>
                <a:cs typeface="Georgia"/>
              </a:rPr>
              <a:t>read </a:t>
            </a:r>
            <a:r>
              <a:rPr sz="2000" spc="-15" dirty="0">
                <a:latin typeface="Georgia"/>
                <a:cs typeface="Georgia"/>
              </a:rPr>
              <a:t>cycle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5" dirty="0">
                <a:latin typeface="Georgia"/>
                <a:cs typeface="Georgia"/>
              </a:rPr>
              <a:t>second </a:t>
            </a:r>
            <a:r>
              <a:rPr sz="2000" spc="-45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0" dirty="0">
                <a:latin typeface="Georgia"/>
                <a:cs typeface="Georgia"/>
              </a:rPr>
              <a:t>timing </a:t>
            </a:r>
            <a:r>
              <a:rPr sz="2000" spc="-40" dirty="0">
                <a:latin typeface="Georgia"/>
                <a:cs typeface="Georgia"/>
              </a:rPr>
              <a:t>diagram </a:t>
            </a:r>
            <a:r>
              <a:rPr sz="2000" spc="-35" dirty="0">
                <a:latin typeface="Georgia"/>
                <a:cs typeface="Georgia"/>
              </a:rPr>
              <a:t>for </a:t>
            </a:r>
            <a:r>
              <a:rPr sz="2000" spc="-25" dirty="0">
                <a:latin typeface="Georgia"/>
                <a:cs typeface="Georgia"/>
              </a:rPr>
              <a:t>write</a:t>
            </a:r>
            <a:r>
              <a:rPr sz="2000" spc="-28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cycle.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Arial"/>
              <a:buChar char=""/>
            </a:pPr>
            <a:endParaRPr sz="2500">
              <a:latin typeface="Georgia"/>
              <a:cs typeface="Georgia"/>
            </a:endParaRPr>
          </a:p>
          <a:p>
            <a:pPr marL="355600" marR="88265" indent="-342900">
              <a:lnSpc>
                <a:spcPts val="192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40" dirty="0">
                <a:latin typeface="Georgia"/>
                <a:cs typeface="Georgia"/>
              </a:rPr>
              <a:t>read </a:t>
            </a:r>
            <a:r>
              <a:rPr sz="2000" spc="-15" dirty="0">
                <a:latin typeface="Georgia"/>
                <a:cs typeface="Georgia"/>
              </a:rPr>
              <a:t>cycle </a:t>
            </a:r>
            <a:r>
              <a:rPr sz="2000" spc="-20" dirty="0">
                <a:latin typeface="Georgia"/>
                <a:cs typeface="Georgia"/>
              </a:rPr>
              <a:t>begins </a:t>
            </a:r>
            <a:r>
              <a:rPr sz="2000" spc="-25" dirty="0">
                <a:latin typeface="Georgia"/>
                <a:cs typeface="Georgia"/>
              </a:rPr>
              <a:t>in </a:t>
            </a:r>
            <a:r>
              <a:rPr sz="2000" spc="-130" dirty="0">
                <a:latin typeface="Georgia"/>
                <a:cs typeface="Georgia"/>
              </a:rPr>
              <a:t>T1 </a:t>
            </a:r>
            <a:r>
              <a:rPr sz="2000" spc="-10" dirty="0">
                <a:latin typeface="Georgia"/>
                <a:cs typeface="Georgia"/>
              </a:rPr>
              <a:t>with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30" dirty="0">
                <a:latin typeface="Georgia"/>
                <a:cs typeface="Georgia"/>
              </a:rPr>
              <a:t>assertion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40" dirty="0">
                <a:latin typeface="Georgia"/>
                <a:cs typeface="Georgia"/>
              </a:rPr>
              <a:t>address </a:t>
            </a:r>
            <a:r>
              <a:rPr sz="2000" spc="-15" dirty="0">
                <a:latin typeface="Georgia"/>
                <a:cs typeface="Georgia"/>
              </a:rPr>
              <a:t>latch </a:t>
            </a:r>
            <a:r>
              <a:rPr sz="2000" spc="-20" dirty="0">
                <a:latin typeface="Georgia"/>
                <a:cs typeface="Georgia"/>
              </a:rPr>
              <a:t>enable  </a:t>
            </a:r>
            <a:r>
              <a:rPr sz="2000" spc="-55" dirty="0">
                <a:latin typeface="Georgia"/>
                <a:cs typeface="Georgia"/>
              </a:rPr>
              <a:t>(ALE) </a:t>
            </a:r>
            <a:r>
              <a:rPr sz="2000" spc="-30" dirty="0">
                <a:latin typeface="Georgia"/>
                <a:cs typeface="Georgia"/>
              </a:rPr>
              <a:t>signal and also </a:t>
            </a:r>
            <a:r>
              <a:rPr sz="2000" spc="-50" dirty="0">
                <a:latin typeface="Georgia"/>
                <a:cs typeface="Georgia"/>
              </a:rPr>
              <a:t>M </a:t>
            </a:r>
            <a:r>
              <a:rPr sz="2000" spc="-135" dirty="0">
                <a:latin typeface="Georgia"/>
                <a:cs typeface="Georgia"/>
              </a:rPr>
              <a:t>/ </a:t>
            </a:r>
            <a:r>
              <a:rPr sz="2000" spc="5" dirty="0">
                <a:latin typeface="Georgia"/>
                <a:cs typeface="Georgia"/>
              </a:rPr>
              <a:t>IO </a:t>
            </a:r>
            <a:r>
              <a:rPr sz="2000" spc="-30" dirty="0">
                <a:latin typeface="Georgia"/>
                <a:cs typeface="Georgia"/>
              </a:rPr>
              <a:t>signal. </a:t>
            </a:r>
            <a:r>
              <a:rPr sz="2000" spc="-20" dirty="0">
                <a:latin typeface="Georgia"/>
                <a:cs typeface="Georgia"/>
              </a:rPr>
              <a:t>During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30" dirty="0">
                <a:latin typeface="Georgia"/>
                <a:cs typeface="Georgia"/>
              </a:rPr>
              <a:t>negative </a:t>
            </a:r>
            <a:r>
              <a:rPr sz="2000" spc="-20" dirty="0">
                <a:latin typeface="Georgia"/>
                <a:cs typeface="Georgia"/>
              </a:rPr>
              <a:t>going </a:t>
            </a:r>
            <a:r>
              <a:rPr sz="2000" spc="-25" dirty="0">
                <a:latin typeface="Georgia"/>
                <a:cs typeface="Georgia"/>
              </a:rPr>
              <a:t>edge </a:t>
            </a:r>
            <a:r>
              <a:rPr sz="2000" spc="-15" dirty="0">
                <a:latin typeface="Georgia"/>
                <a:cs typeface="Georgia"/>
              </a:rPr>
              <a:t>of  </a:t>
            </a:r>
            <a:r>
              <a:rPr sz="2000" spc="-25" dirty="0">
                <a:latin typeface="Georgia"/>
                <a:cs typeface="Georgia"/>
              </a:rPr>
              <a:t>this </a:t>
            </a:r>
            <a:r>
              <a:rPr sz="2000" spc="-30" dirty="0">
                <a:latin typeface="Georgia"/>
                <a:cs typeface="Georgia"/>
              </a:rPr>
              <a:t>signal,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30" dirty="0">
                <a:latin typeface="Georgia"/>
                <a:cs typeface="Georgia"/>
              </a:rPr>
              <a:t>valid </a:t>
            </a:r>
            <a:r>
              <a:rPr sz="2000" spc="-40" dirty="0">
                <a:latin typeface="Georgia"/>
                <a:cs typeface="Georgia"/>
              </a:rPr>
              <a:t>address </a:t>
            </a:r>
            <a:r>
              <a:rPr sz="2000" spc="-45" dirty="0">
                <a:latin typeface="Georgia"/>
                <a:cs typeface="Georgia"/>
              </a:rPr>
              <a:t>is </a:t>
            </a:r>
            <a:r>
              <a:rPr sz="2000" spc="-20" dirty="0">
                <a:latin typeface="Georgia"/>
                <a:cs typeface="Georgia"/>
              </a:rPr>
              <a:t>latched </a:t>
            </a:r>
            <a:r>
              <a:rPr sz="2000" spc="-10" dirty="0">
                <a:latin typeface="Georgia"/>
                <a:cs typeface="Georgia"/>
              </a:rPr>
              <a:t>on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5" dirty="0">
                <a:latin typeface="Georgia"/>
                <a:cs typeface="Georgia"/>
              </a:rPr>
              <a:t>local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bus.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14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42152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4587" y="975361"/>
            <a:ext cx="10714567" cy="352173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180975" indent="-342900">
              <a:lnSpc>
                <a:spcPct val="80000"/>
              </a:lnSpc>
              <a:spcBef>
                <a:spcPts val="630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  <a:tab pos="749935" algn="l"/>
                <a:tab pos="1511935" algn="l"/>
                <a:tab pos="2489835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114" dirty="0">
                <a:latin typeface="Georgia"/>
                <a:cs typeface="Georgia"/>
              </a:rPr>
              <a:t>BHE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and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85" dirty="0">
                <a:latin typeface="Georgia"/>
                <a:cs typeface="Georgia"/>
              </a:rPr>
              <a:t>A0	</a:t>
            </a:r>
            <a:r>
              <a:rPr sz="2200" spc="-35" dirty="0">
                <a:latin typeface="Georgia"/>
                <a:cs typeface="Georgia"/>
              </a:rPr>
              <a:t>signals </a:t>
            </a:r>
            <a:r>
              <a:rPr sz="2200" spc="-45" dirty="0">
                <a:latin typeface="Georgia"/>
                <a:cs typeface="Georgia"/>
              </a:rPr>
              <a:t>address </a:t>
            </a:r>
            <a:r>
              <a:rPr sz="2200" spc="-75" dirty="0">
                <a:latin typeface="Georgia"/>
                <a:cs typeface="Georgia"/>
              </a:rPr>
              <a:t>low, </a:t>
            </a:r>
            <a:r>
              <a:rPr sz="2200" spc="-15" dirty="0">
                <a:latin typeface="Georgia"/>
                <a:cs typeface="Georgia"/>
              </a:rPr>
              <a:t>high </a:t>
            </a:r>
            <a:r>
              <a:rPr sz="2200" spc="-30" dirty="0">
                <a:latin typeface="Georgia"/>
                <a:cs typeface="Georgia"/>
              </a:rPr>
              <a:t>or </a:t>
            </a:r>
            <a:r>
              <a:rPr sz="2200" spc="-5" dirty="0">
                <a:latin typeface="Georgia"/>
                <a:cs typeface="Georgia"/>
              </a:rPr>
              <a:t>both </a:t>
            </a:r>
            <a:r>
              <a:rPr sz="2200" spc="-35" dirty="0">
                <a:latin typeface="Georgia"/>
                <a:cs typeface="Georgia"/>
              </a:rPr>
              <a:t>bytes.</a:t>
            </a:r>
            <a:r>
              <a:rPr sz="2200" spc="-130" dirty="0">
                <a:latin typeface="Georgia"/>
                <a:cs typeface="Georgia"/>
              </a:rPr>
              <a:t> </a:t>
            </a:r>
            <a:r>
              <a:rPr sz="2200" spc="-75" dirty="0">
                <a:latin typeface="Georgia"/>
                <a:cs typeface="Georgia"/>
              </a:rPr>
              <a:t>From  </a:t>
            </a:r>
            <a:r>
              <a:rPr sz="2200" spc="-140" dirty="0">
                <a:latin typeface="Georgia"/>
                <a:cs typeface="Georgia"/>
              </a:rPr>
              <a:t>T1	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85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T4	</a:t>
            </a:r>
            <a:r>
              <a:rPr sz="2200" spc="-30" dirty="0">
                <a:latin typeface="Georgia"/>
                <a:cs typeface="Georgia"/>
              </a:rPr>
              <a:t>,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50" dirty="0">
                <a:latin typeface="Georgia"/>
                <a:cs typeface="Georgia"/>
              </a:rPr>
              <a:t>M/IO </a:t>
            </a:r>
            <a:r>
              <a:rPr sz="2200" spc="-30" dirty="0">
                <a:latin typeface="Georgia"/>
                <a:cs typeface="Georgia"/>
              </a:rPr>
              <a:t>signal </a:t>
            </a:r>
            <a:r>
              <a:rPr sz="2200" spc="-25" dirty="0">
                <a:latin typeface="Georgia"/>
                <a:cs typeface="Georgia"/>
              </a:rPr>
              <a:t>indicates </a:t>
            </a:r>
            <a:r>
              <a:rPr sz="2200" spc="-55" dirty="0">
                <a:latin typeface="Georgia"/>
                <a:cs typeface="Georgia"/>
              </a:rPr>
              <a:t>a </a:t>
            </a:r>
            <a:r>
              <a:rPr sz="2200" spc="-25" dirty="0">
                <a:latin typeface="Georgia"/>
                <a:cs typeface="Georgia"/>
              </a:rPr>
              <a:t>memory </a:t>
            </a:r>
            <a:r>
              <a:rPr sz="2200" spc="-30" dirty="0">
                <a:latin typeface="Georgia"/>
                <a:cs typeface="Georgia"/>
              </a:rPr>
              <a:t>or </a:t>
            </a:r>
            <a:r>
              <a:rPr sz="2200" spc="-40" dirty="0">
                <a:latin typeface="Georgia"/>
                <a:cs typeface="Georgia"/>
              </a:rPr>
              <a:t>I/O  </a:t>
            </a:r>
            <a:r>
              <a:rPr sz="2200" spc="-30" dirty="0">
                <a:latin typeface="Georgia"/>
                <a:cs typeface="Georgia"/>
              </a:rPr>
              <a:t>operation.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/>
              <a:buChar char=""/>
            </a:pPr>
            <a:endParaRPr sz="2750">
              <a:latin typeface="Georgia"/>
              <a:cs typeface="Georgia"/>
            </a:endParaRPr>
          </a:p>
          <a:p>
            <a:pPr marL="355600" marR="280670" indent="-342900">
              <a:lnSpc>
                <a:spcPct val="800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10" dirty="0">
                <a:latin typeface="Georgia"/>
                <a:cs typeface="Georgia"/>
              </a:rPr>
              <a:t>At </a:t>
            </a:r>
            <a:r>
              <a:rPr sz="2200" spc="-75" dirty="0">
                <a:latin typeface="Georgia"/>
                <a:cs typeface="Georgia"/>
              </a:rPr>
              <a:t>T2,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5" dirty="0">
                <a:latin typeface="Georgia"/>
                <a:cs typeface="Georgia"/>
              </a:rPr>
              <a:t>address is </a:t>
            </a:r>
            <a:r>
              <a:rPr sz="2200" spc="-40" dirty="0">
                <a:latin typeface="Georgia"/>
                <a:cs typeface="Georgia"/>
              </a:rPr>
              <a:t>removed from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15" dirty="0">
                <a:latin typeface="Georgia"/>
                <a:cs typeface="Georgia"/>
              </a:rPr>
              <a:t>local </a:t>
            </a:r>
            <a:r>
              <a:rPr sz="2200" spc="-30" dirty="0">
                <a:latin typeface="Georgia"/>
                <a:cs typeface="Georgia"/>
              </a:rPr>
              <a:t>bus and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20" dirty="0">
                <a:latin typeface="Georgia"/>
                <a:cs typeface="Georgia"/>
              </a:rPr>
              <a:t>sent</a:t>
            </a:r>
            <a:r>
              <a:rPr sz="2200" spc="-28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  the </a:t>
            </a:r>
            <a:r>
              <a:rPr sz="2200" spc="-10" dirty="0">
                <a:latin typeface="Georgia"/>
                <a:cs typeface="Georgia"/>
              </a:rPr>
              <a:t>output. </a:t>
            </a: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bus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10" dirty="0">
                <a:latin typeface="Georgia"/>
                <a:cs typeface="Georgia"/>
              </a:rPr>
              <a:t>then </a:t>
            </a:r>
            <a:r>
              <a:rPr sz="2200" spc="-25" dirty="0">
                <a:latin typeface="Georgia"/>
                <a:cs typeface="Georgia"/>
              </a:rPr>
              <a:t>tristated. </a:t>
            </a: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45" dirty="0">
                <a:latin typeface="Georgia"/>
                <a:cs typeface="Georgia"/>
              </a:rPr>
              <a:t>read (RD) </a:t>
            </a:r>
            <a:r>
              <a:rPr sz="2200" spc="-20" dirty="0">
                <a:latin typeface="Georgia"/>
                <a:cs typeface="Georgia"/>
              </a:rPr>
              <a:t>control  </a:t>
            </a:r>
            <a:r>
              <a:rPr sz="2200" spc="-30" dirty="0">
                <a:latin typeface="Georgia"/>
                <a:cs typeface="Georgia"/>
              </a:rPr>
              <a:t>signal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30" dirty="0">
                <a:latin typeface="Georgia"/>
                <a:cs typeface="Georgia"/>
              </a:rPr>
              <a:t>also </a:t>
            </a:r>
            <a:r>
              <a:rPr sz="2200" spc="-25" dirty="0">
                <a:latin typeface="Georgia"/>
                <a:cs typeface="Georgia"/>
              </a:rPr>
              <a:t>activated in</a:t>
            </a:r>
            <a:r>
              <a:rPr sz="2200" spc="-150" dirty="0">
                <a:latin typeface="Georgia"/>
                <a:cs typeface="Georgia"/>
              </a:rPr>
              <a:t> </a:t>
            </a:r>
            <a:r>
              <a:rPr sz="2200" spc="-75" dirty="0">
                <a:latin typeface="Georgia"/>
                <a:cs typeface="Georgia"/>
              </a:rPr>
              <a:t>T2.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Arial"/>
              <a:buChar char=""/>
            </a:pPr>
            <a:endParaRPr sz="2750">
              <a:latin typeface="Georgia"/>
              <a:cs typeface="Georgia"/>
            </a:endParaRPr>
          </a:p>
          <a:p>
            <a:pPr marL="355600" marR="5080" indent="-342900">
              <a:lnSpc>
                <a:spcPts val="211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read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(RD)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signal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causes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address</a:t>
            </a:r>
            <a:r>
              <a:rPr sz="2200" spc="-10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device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10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enable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its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data  bus </a:t>
            </a:r>
            <a:r>
              <a:rPr sz="2200" spc="-50" dirty="0">
                <a:latin typeface="Georgia"/>
                <a:cs typeface="Georgia"/>
              </a:rPr>
              <a:t>drivers. </a:t>
            </a:r>
            <a:r>
              <a:rPr sz="2200" spc="-25" dirty="0">
                <a:latin typeface="Georgia"/>
                <a:cs typeface="Georgia"/>
              </a:rPr>
              <a:t>After </a:t>
            </a:r>
            <a:r>
              <a:rPr sz="2200" spc="-80" dirty="0">
                <a:latin typeface="Georgia"/>
                <a:cs typeface="Georgia"/>
              </a:rPr>
              <a:t>RD </a:t>
            </a:r>
            <a:r>
              <a:rPr sz="2200" spc="-35" dirty="0">
                <a:latin typeface="Georgia"/>
                <a:cs typeface="Georgia"/>
              </a:rPr>
              <a:t>goes </a:t>
            </a:r>
            <a:r>
              <a:rPr sz="2200" spc="-75" dirty="0">
                <a:latin typeface="Georgia"/>
                <a:cs typeface="Georgia"/>
              </a:rPr>
              <a:t>low,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5" dirty="0">
                <a:latin typeface="Georgia"/>
                <a:cs typeface="Georgia"/>
              </a:rPr>
              <a:t>valid </a:t>
            </a:r>
            <a:r>
              <a:rPr sz="2200" spc="-30" dirty="0">
                <a:latin typeface="Georgia"/>
                <a:cs typeface="Georgia"/>
              </a:rPr>
              <a:t>data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40" dirty="0">
                <a:latin typeface="Georgia"/>
                <a:cs typeface="Georgia"/>
              </a:rPr>
              <a:t>available </a:t>
            </a:r>
            <a:r>
              <a:rPr sz="2200" spc="-10" dirty="0">
                <a:latin typeface="Georgia"/>
                <a:cs typeface="Georgia"/>
              </a:rPr>
              <a:t>on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30" dirty="0">
                <a:latin typeface="Georgia"/>
                <a:cs typeface="Georgia"/>
              </a:rPr>
              <a:t>data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bus.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"/>
            </a:pPr>
            <a:endParaRPr sz="2800">
              <a:latin typeface="Georgia"/>
              <a:cs typeface="Georgia"/>
            </a:endParaRPr>
          </a:p>
          <a:p>
            <a:pPr marL="355600" marR="91440" indent="-342900">
              <a:lnSpc>
                <a:spcPct val="800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addressed </a:t>
            </a:r>
            <a:r>
              <a:rPr sz="2200" spc="-25" dirty="0">
                <a:latin typeface="Georgia"/>
                <a:cs typeface="Georgia"/>
              </a:rPr>
              <a:t>device </a:t>
            </a:r>
            <a:r>
              <a:rPr sz="2200" spc="-15" dirty="0">
                <a:latin typeface="Georgia"/>
                <a:cs typeface="Georgia"/>
              </a:rPr>
              <a:t>will </a:t>
            </a:r>
            <a:r>
              <a:rPr sz="2200" spc="-45" dirty="0">
                <a:latin typeface="Georgia"/>
                <a:cs typeface="Georgia"/>
              </a:rPr>
              <a:t>drive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90" dirty="0">
                <a:latin typeface="Georgia"/>
                <a:cs typeface="Georgia"/>
              </a:rPr>
              <a:t>READY </a:t>
            </a:r>
            <a:r>
              <a:rPr sz="2200" spc="-15" dirty="0">
                <a:latin typeface="Georgia"/>
                <a:cs typeface="Georgia"/>
              </a:rPr>
              <a:t>line </a:t>
            </a:r>
            <a:r>
              <a:rPr sz="2200" spc="-20" dirty="0">
                <a:latin typeface="Georgia"/>
                <a:cs typeface="Georgia"/>
              </a:rPr>
              <a:t>high. </a:t>
            </a:r>
            <a:r>
              <a:rPr sz="2200" spc="15" dirty="0">
                <a:latin typeface="Georgia"/>
                <a:cs typeface="Georgia"/>
              </a:rPr>
              <a:t>When</a:t>
            </a:r>
            <a:r>
              <a:rPr sz="2200" spc="-3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40" dirty="0">
                <a:latin typeface="Georgia"/>
                <a:cs typeface="Georgia"/>
              </a:rPr>
              <a:t>processor </a:t>
            </a:r>
            <a:r>
              <a:rPr sz="2200" spc="-35" dirty="0">
                <a:latin typeface="Georgia"/>
                <a:cs typeface="Georgia"/>
              </a:rPr>
              <a:t>returns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5" dirty="0">
                <a:latin typeface="Georgia"/>
                <a:cs typeface="Georgia"/>
              </a:rPr>
              <a:t>read </a:t>
            </a:r>
            <a:r>
              <a:rPr sz="2200" spc="-30" dirty="0">
                <a:latin typeface="Georgia"/>
                <a:cs typeface="Georgia"/>
              </a:rPr>
              <a:t>signal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15" dirty="0">
                <a:latin typeface="Georgia"/>
                <a:cs typeface="Georgia"/>
              </a:rPr>
              <a:t>high </a:t>
            </a:r>
            <a:r>
              <a:rPr sz="2200" spc="-30" dirty="0">
                <a:latin typeface="Georgia"/>
                <a:cs typeface="Georgia"/>
              </a:rPr>
              <a:t>level,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addressed  </a:t>
            </a:r>
            <a:r>
              <a:rPr sz="2200" spc="-25" dirty="0">
                <a:latin typeface="Georgia"/>
                <a:cs typeface="Georgia"/>
              </a:rPr>
              <a:t>device </a:t>
            </a:r>
            <a:r>
              <a:rPr sz="2200" spc="-15" dirty="0">
                <a:latin typeface="Georgia"/>
                <a:cs typeface="Georgia"/>
              </a:rPr>
              <a:t>will </a:t>
            </a:r>
            <a:r>
              <a:rPr sz="2200" spc="-30" dirty="0">
                <a:latin typeface="Georgia"/>
                <a:cs typeface="Georgia"/>
              </a:rPr>
              <a:t>again tristate </a:t>
            </a:r>
            <a:r>
              <a:rPr sz="2200" spc="-25" dirty="0">
                <a:latin typeface="Georgia"/>
                <a:cs typeface="Georgia"/>
              </a:rPr>
              <a:t>its </a:t>
            </a:r>
            <a:r>
              <a:rPr sz="2200" spc="-30" dirty="0">
                <a:latin typeface="Georgia"/>
                <a:cs typeface="Georgia"/>
              </a:rPr>
              <a:t>bus</a:t>
            </a:r>
            <a:r>
              <a:rPr sz="2200" spc="-280" dirty="0">
                <a:latin typeface="Georgia"/>
                <a:cs typeface="Georgia"/>
              </a:rPr>
              <a:t> </a:t>
            </a:r>
            <a:r>
              <a:rPr sz="2200" spc="-50" dirty="0">
                <a:latin typeface="Georgia"/>
                <a:cs typeface="Georgia"/>
              </a:rPr>
              <a:t>drivers.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15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23234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4588" y="1148589"/>
            <a:ext cx="10631593" cy="44189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marR="654050" indent="-342900">
              <a:lnSpc>
                <a:spcPct val="70000"/>
              </a:lnSpc>
              <a:spcBef>
                <a:spcPts val="894"/>
              </a:spcBef>
              <a:buClr>
                <a:srgbClr val="0AD0D9"/>
              </a:buClr>
              <a:buSzPct val="95454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10" dirty="0">
                <a:latin typeface="Georgia"/>
                <a:cs typeface="Georgia"/>
              </a:rPr>
              <a:t>A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write</a:t>
            </a:r>
            <a:r>
              <a:rPr sz="2200" spc="-10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cycle</a:t>
            </a:r>
            <a:r>
              <a:rPr sz="2200" spc="-10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also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begins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with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assertion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of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90" dirty="0">
                <a:latin typeface="Georgia"/>
                <a:cs typeface="Georgia"/>
              </a:rPr>
              <a:t>ALE</a:t>
            </a:r>
            <a:r>
              <a:rPr sz="2200" spc="-30" dirty="0">
                <a:latin typeface="Georgia"/>
                <a:cs typeface="Georgia"/>
              </a:rPr>
              <a:t> and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30" dirty="0">
                <a:latin typeface="Georgia"/>
                <a:cs typeface="Georgia"/>
              </a:rPr>
              <a:t>emission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114" dirty="0">
                <a:latin typeface="Georgia"/>
                <a:cs typeface="Georgia"/>
              </a:rPr>
              <a:t> </a:t>
            </a:r>
            <a:r>
              <a:rPr sz="2200" spc="-50" dirty="0">
                <a:latin typeface="Georgia"/>
                <a:cs typeface="Georgia"/>
              </a:rPr>
              <a:t>address.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"/>
            </a:pPr>
            <a:endParaRPr sz="2550">
              <a:latin typeface="Georgia"/>
              <a:cs typeface="Georgia"/>
            </a:endParaRPr>
          </a:p>
          <a:p>
            <a:pPr marL="355600" marR="190500" indent="-342900" algn="just">
              <a:lnSpc>
                <a:spcPct val="700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50" dirty="0">
                <a:latin typeface="Georgia"/>
                <a:cs typeface="Georgia"/>
              </a:rPr>
              <a:t>M/IO </a:t>
            </a:r>
            <a:r>
              <a:rPr sz="2200" spc="-30" dirty="0">
                <a:latin typeface="Georgia"/>
                <a:cs typeface="Georgia"/>
              </a:rPr>
              <a:t>signal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30" dirty="0">
                <a:latin typeface="Georgia"/>
                <a:cs typeface="Georgia"/>
              </a:rPr>
              <a:t>again </a:t>
            </a:r>
            <a:r>
              <a:rPr sz="2200" spc="-40" dirty="0">
                <a:latin typeface="Georgia"/>
                <a:cs typeface="Georgia"/>
              </a:rPr>
              <a:t>asserted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20" dirty="0">
                <a:latin typeface="Georgia"/>
                <a:cs typeface="Georgia"/>
              </a:rPr>
              <a:t>indicate </a:t>
            </a:r>
            <a:r>
              <a:rPr sz="2200" spc="-55" dirty="0">
                <a:latin typeface="Georgia"/>
                <a:cs typeface="Georgia"/>
              </a:rPr>
              <a:t>a </a:t>
            </a:r>
            <a:r>
              <a:rPr sz="2200" spc="-25" dirty="0">
                <a:latin typeface="Georgia"/>
                <a:cs typeface="Georgia"/>
              </a:rPr>
              <a:t>memory </a:t>
            </a:r>
            <a:r>
              <a:rPr sz="2200" spc="-30" dirty="0">
                <a:latin typeface="Georgia"/>
                <a:cs typeface="Georgia"/>
              </a:rPr>
              <a:t>or </a:t>
            </a:r>
            <a:r>
              <a:rPr sz="2200" spc="-130" dirty="0">
                <a:latin typeface="Georgia"/>
                <a:cs typeface="Georgia"/>
              </a:rPr>
              <a:t>I/O  </a:t>
            </a:r>
            <a:r>
              <a:rPr sz="2200" spc="-30" dirty="0">
                <a:latin typeface="Georgia"/>
                <a:cs typeface="Georgia"/>
              </a:rPr>
              <a:t>operation. </a:t>
            </a:r>
            <a:r>
              <a:rPr sz="2200" spc="-65" dirty="0">
                <a:latin typeface="Georgia"/>
                <a:cs typeface="Georgia"/>
              </a:rPr>
              <a:t>In </a:t>
            </a:r>
            <a:r>
              <a:rPr sz="2200" spc="-75" dirty="0">
                <a:latin typeface="Georgia"/>
                <a:cs typeface="Georgia"/>
              </a:rPr>
              <a:t>T2, </a:t>
            </a:r>
            <a:r>
              <a:rPr sz="2200" spc="-35" dirty="0">
                <a:latin typeface="Georgia"/>
                <a:cs typeface="Georgia"/>
              </a:rPr>
              <a:t>after </a:t>
            </a:r>
            <a:r>
              <a:rPr sz="2200" spc="-25" dirty="0">
                <a:latin typeface="Georgia"/>
                <a:cs typeface="Georgia"/>
              </a:rPr>
              <a:t>sending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5" dirty="0">
                <a:latin typeface="Georgia"/>
                <a:cs typeface="Georgia"/>
              </a:rPr>
              <a:t>address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105" dirty="0">
                <a:latin typeface="Georgia"/>
                <a:cs typeface="Georgia"/>
              </a:rPr>
              <a:t>T1,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processor  </a:t>
            </a:r>
            <a:r>
              <a:rPr sz="2200" spc="-35" dirty="0">
                <a:latin typeface="Georgia"/>
                <a:cs typeface="Georgia"/>
              </a:rPr>
              <a:t>sends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10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data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be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written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100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addressed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location.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"/>
            </a:pPr>
            <a:endParaRPr sz="2550">
              <a:latin typeface="Georgia"/>
              <a:cs typeface="Georgia"/>
            </a:endParaRPr>
          </a:p>
          <a:p>
            <a:pPr marL="355600" marR="100965" indent="-342900" algn="just">
              <a:lnSpc>
                <a:spcPct val="70000"/>
              </a:lnSpc>
              <a:spcBef>
                <a:spcPts val="5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data </a:t>
            </a:r>
            <a:r>
              <a:rPr sz="2200" spc="-45" dirty="0">
                <a:latin typeface="Georgia"/>
                <a:cs typeface="Georgia"/>
              </a:rPr>
              <a:t>remains </a:t>
            </a:r>
            <a:r>
              <a:rPr sz="2200" spc="-10" dirty="0">
                <a:latin typeface="Georgia"/>
                <a:cs typeface="Georgia"/>
              </a:rPr>
              <a:t>on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bus </a:t>
            </a:r>
            <a:r>
              <a:rPr sz="2200" spc="-15" dirty="0">
                <a:latin typeface="Georgia"/>
                <a:cs typeface="Georgia"/>
              </a:rPr>
              <a:t>until </a:t>
            </a:r>
            <a:r>
              <a:rPr sz="2200" spc="-25" dirty="0">
                <a:latin typeface="Georgia"/>
                <a:cs typeface="Georgia"/>
              </a:rPr>
              <a:t>middle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45" dirty="0">
                <a:latin typeface="Georgia"/>
                <a:cs typeface="Georgia"/>
              </a:rPr>
              <a:t>T4 </a:t>
            </a:r>
            <a:r>
              <a:rPr sz="2200" spc="-25" dirty="0">
                <a:latin typeface="Georgia"/>
                <a:cs typeface="Georgia"/>
              </a:rPr>
              <a:t>state. </a:t>
            </a: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WR  </a:t>
            </a:r>
            <a:r>
              <a:rPr sz="2200" spc="-25" dirty="0">
                <a:latin typeface="Georgia"/>
                <a:cs typeface="Georgia"/>
              </a:rPr>
              <a:t>becomes </a:t>
            </a:r>
            <a:r>
              <a:rPr sz="2200" spc="-30" dirty="0">
                <a:latin typeface="Georgia"/>
                <a:cs typeface="Georgia"/>
              </a:rPr>
              <a:t>active </a:t>
            </a:r>
            <a:r>
              <a:rPr sz="2200" spc="-20" dirty="0">
                <a:latin typeface="Georgia"/>
                <a:cs typeface="Georgia"/>
              </a:rPr>
              <a:t>at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20" dirty="0">
                <a:latin typeface="Georgia"/>
                <a:cs typeface="Georgia"/>
              </a:rPr>
              <a:t>beginning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90" dirty="0">
                <a:latin typeface="Georgia"/>
                <a:cs typeface="Georgia"/>
              </a:rPr>
              <a:t>T2 </a:t>
            </a:r>
            <a:r>
              <a:rPr sz="2200" spc="-20" dirty="0">
                <a:latin typeface="Georgia"/>
                <a:cs typeface="Georgia"/>
              </a:rPr>
              <a:t>(unlike </a:t>
            </a:r>
            <a:r>
              <a:rPr sz="2200" spc="-80" dirty="0">
                <a:latin typeface="Georgia"/>
                <a:cs typeface="Georgia"/>
              </a:rPr>
              <a:t>RD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25" dirty="0">
                <a:latin typeface="Georgia"/>
                <a:cs typeface="Georgia"/>
              </a:rPr>
              <a:t>somewhat  </a:t>
            </a:r>
            <a:r>
              <a:rPr sz="2200" spc="-40" dirty="0">
                <a:latin typeface="Georgia"/>
                <a:cs typeface="Georgia"/>
              </a:rPr>
              <a:t>delayed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90" dirty="0">
                <a:latin typeface="Georgia"/>
                <a:cs typeface="Georgia"/>
              </a:rPr>
              <a:t>T2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35" dirty="0">
                <a:latin typeface="Georgia"/>
                <a:cs typeface="Georgia"/>
              </a:rPr>
              <a:t>provide </a:t>
            </a:r>
            <a:r>
              <a:rPr sz="2200" spc="-15" dirty="0">
                <a:latin typeface="Georgia"/>
                <a:cs typeface="Georgia"/>
              </a:rPr>
              <a:t>time </a:t>
            </a:r>
            <a:r>
              <a:rPr sz="2200" spc="-40" dirty="0">
                <a:latin typeface="Georgia"/>
                <a:cs typeface="Georgia"/>
              </a:rPr>
              <a:t>for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floating).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"/>
            </a:pPr>
            <a:endParaRPr sz="2550">
              <a:latin typeface="Georgia"/>
              <a:cs typeface="Georgia"/>
            </a:endParaRPr>
          </a:p>
          <a:p>
            <a:pPr marL="355600" marR="344170" indent="-342900">
              <a:lnSpc>
                <a:spcPct val="700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  <a:tab pos="2489835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114" dirty="0">
                <a:latin typeface="Georgia"/>
                <a:cs typeface="Georgia"/>
              </a:rPr>
              <a:t>BHE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and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85" dirty="0">
                <a:latin typeface="Georgia"/>
                <a:cs typeface="Georgia"/>
              </a:rPr>
              <a:t>A0	</a:t>
            </a:r>
            <a:r>
              <a:rPr sz="2200" spc="-35" dirty="0">
                <a:latin typeface="Georgia"/>
                <a:cs typeface="Georgia"/>
              </a:rPr>
              <a:t>signals</a:t>
            </a:r>
            <a:r>
              <a:rPr sz="2200" spc="-110" dirty="0">
                <a:latin typeface="Georgia"/>
                <a:cs typeface="Georgia"/>
              </a:rPr>
              <a:t> </a:t>
            </a:r>
            <a:r>
              <a:rPr sz="2200" spc="-50" dirty="0">
                <a:latin typeface="Georgia"/>
                <a:cs typeface="Georgia"/>
              </a:rPr>
              <a:t>are</a:t>
            </a:r>
            <a:r>
              <a:rPr sz="2200" spc="-10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used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select</a:t>
            </a:r>
            <a:r>
              <a:rPr sz="2200" spc="-8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proper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byte</a:t>
            </a:r>
            <a:r>
              <a:rPr sz="2200" spc="-10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or  bytes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25" dirty="0">
                <a:latin typeface="Georgia"/>
                <a:cs typeface="Georgia"/>
              </a:rPr>
              <a:t>memory </a:t>
            </a:r>
            <a:r>
              <a:rPr sz="2200" spc="-30" dirty="0">
                <a:latin typeface="Georgia"/>
                <a:cs typeface="Georgia"/>
              </a:rPr>
              <a:t>or </a:t>
            </a:r>
            <a:r>
              <a:rPr sz="2200" spc="-40" dirty="0">
                <a:latin typeface="Georgia"/>
                <a:cs typeface="Georgia"/>
              </a:rPr>
              <a:t>I/O </a:t>
            </a:r>
            <a:r>
              <a:rPr sz="2200" spc="-45" dirty="0">
                <a:latin typeface="Georgia"/>
                <a:cs typeface="Georgia"/>
              </a:rPr>
              <a:t>word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10" dirty="0">
                <a:latin typeface="Georgia"/>
                <a:cs typeface="Georgia"/>
              </a:rPr>
              <a:t>be </a:t>
            </a:r>
            <a:r>
              <a:rPr sz="2200" spc="-45" dirty="0">
                <a:latin typeface="Georgia"/>
                <a:cs typeface="Georgia"/>
              </a:rPr>
              <a:t>read </a:t>
            </a:r>
            <a:r>
              <a:rPr sz="2200" spc="-30" dirty="0">
                <a:latin typeface="Georgia"/>
                <a:cs typeface="Georgia"/>
              </a:rPr>
              <a:t>or</a:t>
            </a:r>
            <a:r>
              <a:rPr sz="2200" spc="-33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write.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"/>
            </a:pPr>
            <a:endParaRPr sz="255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70000"/>
              </a:lnSpc>
              <a:spcBef>
                <a:spcPts val="5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70" dirty="0">
                <a:latin typeface="Georgia"/>
                <a:cs typeface="Georgia"/>
              </a:rPr>
              <a:t>M/IO, </a:t>
            </a:r>
            <a:r>
              <a:rPr sz="2200" spc="-80" dirty="0">
                <a:latin typeface="Georgia"/>
                <a:cs typeface="Georgia"/>
              </a:rPr>
              <a:t>RD </a:t>
            </a:r>
            <a:r>
              <a:rPr sz="2200" spc="-30" dirty="0">
                <a:latin typeface="Georgia"/>
                <a:cs typeface="Georgia"/>
              </a:rPr>
              <a:t>and WR </a:t>
            </a:r>
            <a:r>
              <a:rPr sz="2200" spc="-35" dirty="0">
                <a:latin typeface="Georgia"/>
                <a:cs typeface="Georgia"/>
              </a:rPr>
              <a:t>signals </a:t>
            </a:r>
            <a:r>
              <a:rPr sz="2200" spc="-20" dirty="0">
                <a:latin typeface="Georgia"/>
                <a:cs typeface="Georgia"/>
              </a:rPr>
              <a:t>indicate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15" dirty="0">
                <a:latin typeface="Georgia"/>
                <a:cs typeface="Georgia"/>
              </a:rPr>
              <a:t>type of </a:t>
            </a:r>
            <a:r>
              <a:rPr sz="2200" spc="-30" dirty="0">
                <a:latin typeface="Georgia"/>
                <a:cs typeface="Georgia"/>
              </a:rPr>
              <a:t>data </a:t>
            </a:r>
            <a:r>
              <a:rPr sz="2200" spc="-80" dirty="0">
                <a:latin typeface="Georgia"/>
                <a:cs typeface="Georgia"/>
              </a:rPr>
              <a:t>transfer  </a:t>
            </a:r>
            <a:r>
              <a:rPr sz="2200" spc="-60" dirty="0">
                <a:latin typeface="Georgia"/>
                <a:cs typeface="Georgia"/>
              </a:rPr>
              <a:t>as </a:t>
            </a:r>
            <a:r>
              <a:rPr sz="2200" spc="-15" dirty="0">
                <a:latin typeface="Georgia"/>
                <a:cs typeface="Georgia"/>
              </a:rPr>
              <a:t>specified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20" dirty="0">
                <a:latin typeface="Georgia"/>
                <a:cs typeface="Georgia"/>
              </a:rPr>
              <a:t>table</a:t>
            </a:r>
            <a:r>
              <a:rPr sz="2200" spc="-110" dirty="0">
                <a:latin typeface="Georgia"/>
                <a:cs typeface="Georgia"/>
              </a:rPr>
              <a:t> </a:t>
            </a:r>
            <a:r>
              <a:rPr sz="2200" spc="-60" dirty="0">
                <a:latin typeface="Georgia"/>
                <a:cs typeface="Georgia"/>
              </a:rPr>
              <a:t>below.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16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18535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17</a:t>
            </a:fld>
            <a:endParaRPr spc="-9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1" y="599316"/>
            <a:ext cx="11175999" cy="564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606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08000" y="1066760"/>
            <a:ext cx="11219680" cy="49719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18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23492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4587" y="862441"/>
            <a:ext cx="10613812" cy="460138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i="1" spc="35" dirty="0">
                <a:latin typeface="Arial"/>
                <a:cs typeface="Arial"/>
              </a:rPr>
              <a:t>Hold </a:t>
            </a:r>
            <a:r>
              <a:rPr sz="2200" b="1" i="1" spc="-110" dirty="0">
                <a:latin typeface="Arial"/>
                <a:cs typeface="Arial"/>
              </a:rPr>
              <a:t>Response</a:t>
            </a:r>
            <a:r>
              <a:rPr sz="2200" b="1" i="1" spc="-310" dirty="0">
                <a:latin typeface="Arial"/>
                <a:cs typeface="Arial"/>
              </a:rPr>
              <a:t> </a:t>
            </a:r>
            <a:r>
              <a:rPr sz="2200" b="1" i="1" spc="-100" dirty="0">
                <a:latin typeface="Arial"/>
                <a:cs typeface="Arial"/>
              </a:rPr>
              <a:t>sequence</a:t>
            </a:r>
            <a:r>
              <a:rPr sz="2200" spc="-100" dirty="0">
                <a:latin typeface="Georgia"/>
                <a:cs typeface="Georgia"/>
              </a:rPr>
              <a:t>:</a:t>
            </a:r>
            <a:endParaRPr sz="2200">
              <a:latin typeface="Georgia"/>
              <a:cs typeface="Georgia"/>
            </a:endParaRPr>
          </a:p>
          <a:p>
            <a:pPr marL="355600" marR="23495" indent="-34290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5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HOLD </a:t>
            </a:r>
            <a:r>
              <a:rPr sz="2200" spc="-25" dirty="0">
                <a:latin typeface="Georgia"/>
                <a:cs typeface="Georgia"/>
              </a:rPr>
              <a:t>pin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15" dirty="0">
                <a:latin typeface="Georgia"/>
                <a:cs typeface="Georgia"/>
              </a:rPr>
              <a:t>checked </a:t>
            </a:r>
            <a:r>
              <a:rPr sz="2200" spc="-20" dirty="0">
                <a:latin typeface="Georgia"/>
                <a:cs typeface="Georgia"/>
              </a:rPr>
              <a:t>at leading </a:t>
            </a:r>
            <a:r>
              <a:rPr sz="2200" spc="-25" dirty="0">
                <a:latin typeface="Georgia"/>
                <a:cs typeface="Georgia"/>
              </a:rPr>
              <a:t>edge </a:t>
            </a:r>
            <a:r>
              <a:rPr sz="2200" spc="-15" dirty="0">
                <a:latin typeface="Georgia"/>
                <a:cs typeface="Georgia"/>
              </a:rPr>
              <a:t>of each </a:t>
            </a:r>
            <a:r>
              <a:rPr sz="2200" dirty="0">
                <a:latin typeface="Georgia"/>
                <a:cs typeface="Georgia"/>
              </a:rPr>
              <a:t>clock </a:t>
            </a:r>
            <a:r>
              <a:rPr sz="2200" spc="-30" dirty="0">
                <a:latin typeface="Georgia"/>
                <a:cs typeface="Georgia"/>
              </a:rPr>
              <a:t>pulse.  </a:t>
            </a:r>
            <a:r>
              <a:rPr sz="2200" spc="-75" dirty="0">
                <a:latin typeface="Georgia"/>
                <a:cs typeface="Georgia"/>
              </a:rPr>
              <a:t>If </a:t>
            </a:r>
            <a:r>
              <a:rPr sz="2200" spc="-5" dirty="0">
                <a:latin typeface="Georgia"/>
                <a:cs typeface="Georgia"/>
              </a:rPr>
              <a:t>it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40" dirty="0">
                <a:latin typeface="Georgia"/>
                <a:cs typeface="Georgia"/>
              </a:rPr>
              <a:t>received </a:t>
            </a:r>
            <a:r>
              <a:rPr sz="2200" spc="-30" dirty="0">
                <a:latin typeface="Georgia"/>
                <a:cs typeface="Georgia"/>
              </a:rPr>
              <a:t>active by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processor </a:t>
            </a:r>
            <a:r>
              <a:rPr sz="2200" spc="-30" dirty="0">
                <a:latin typeface="Georgia"/>
                <a:cs typeface="Georgia"/>
              </a:rPr>
              <a:t>before </a:t>
            </a:r>
            <a:r>
              <a:rPr sz="2200" spc="-45" dirty="0">
                <a:latin typeface="Georgia"/>
                <a:cs typeface="Georgia"/>
              </a:rPr>
              <a:t>T4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15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previous</a:t>
            </a:r>
            <a:endParaRPr sz="2200">
              <a:latin typeface="Georgia"/>
              <a:cs typeface="Georgia"/>
            </a:endParaRPr>
          </a:p>
          <a:p>
            <a:pPr marL="355600" marR="29845">
              <a:lnSpc>
                <a:spcPct val="100000"/>
              </a:lnSpc>
            </a:pPr>
            <a:r>
              <a:rPr sz="2200" spc="-15" dirty="0">
                <a:latin typeface="Georgia"/>
                <a:cs typeface="Georgia"/>
              </a:rPr>
              <a:t>cycle </a:t>
            </a:r>
            <a:r>
              <a:rPr sz="2200" spc="-30" dirty="0">
                <a:latin typeface="Georgia"/>
                <a:cs typeface="Georgia"/>
              </a:rPr>
              <a:t>or </a:t>
            </a:r>
            <a:r>
              <a:rPr sz="2200" spc="-25" dirty="0">
                <a:latin typeface="Georgia"/>
                <a:cs typeface="Georgia"/>
              </a:rPr>
              <a:t>during </a:t>
            </a:r>
            <a:r>
              <a:rPr sz="2200" spc="-140" dirty="0">
                <a:latin typeface="Georgia"/>
                <a:cs typeface="Georgia"/>
              </a:rPr>
              <a:t>T1 </a:t>
            </a:r>
            <a:r>
              <a:rPr sz="2200" spc="-25" dirty="0">
                <a:latin typeface="Georgia"/>
                <a:cs typeface="Georgia"/>
              </a:rPr>
              <a:t>state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current </a:t>
            </a:r>
            <a:r>
              <a:rPr sz="2200" spc="-20" dirty="0">
                <a:latin typeface="Georgia"/>
                <a:cs typeface="Georgia"/>
              </a:rPr>
              <a:t>cycle,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CPU </a:t>
            </a:r>
            <a:r>
              <a:rPr sz="2200" spc="-30" dirty="0">
                <a:latin typeface="Georgia"/>
                <a:cs typeface="Georgia"/>
              </a:rPr>
              <a:t>activates  </a:t>
            </a:r>
            <a:r>
              <a:rPr sz="2200" spc="-60" dirty="0">
                <a:latin typeface="Georgia"/>
                <a:cs typeface="Georgia"/>
              </a:rPr>
              <a:t>HLDA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20" dirty="0">
                <a:latin typeface="Georgia"/>
                <a:cs typeface="Georgia"/>
              </a:rPr>
              <a:t>next </a:t>
            </a:r>
            <a:r>
              <a:rPr sz="2200" dirty="0">
                <a:latin typeface="Georgia"/>
                <a:cs typeface="Georgia"/>
              </a:rPr>
              <a:t>clock </a:t>
            </a:r>
            <a:r>
              <a:rPr sz="2200" spc="-15" dirty="0">
                <a:latin typeface="Georgia"/>
                <a:cs typeface="Georgia"/>
              </a:rPr>
              <a:t>cycle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40" dirty="0">
                <a:latin typeface="Georgia"/>
                <a:cs typeface="Georgia"/>
              </a:rPr>
              <a:t>for </a:t>
            </a:r>
            <a:r>
              <a:rPr sz="2200" spc="-25" dirty="0">
                <a:latin typeface="Georgia"/>
                <a:cs typeface="Georgia"/>
              </a:rPr>
              <a:t>succeeding </a:t>
            </a:r>
            <a:r>
              <a:rPr sz="2200" spc="-30" dirty="0">
                <a:latin typeface="Georgia"/>
                <a:cs typeface="Georgia"/>
              </a:rPr>
              <a:t>bus cycles,</a:t>
            </a:r>
            <a:r>
              <a:rPr sz="2200" spc="-3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30" dirty="0">
                <a:latin typeface="Georgia"/>
                <a:cs typeface="Georgia"/>
              </a:rPr>
              <a:t>bus </a:t>
            </a:r>
            <a:r>
              <a:rPr sz="2200" spc="-15" dirty="0">
                <a:latin typeface="Georgia"/>
                <a:cs typeface="Georgia"/>
              </a:rPr>
              <a:t>will </a:t>
            </a:r>
            <a:r>
              <a:rPr sz="2200" spc="-10" dirty="0">
                <a:latin typeface="Georgia"/>
                <a:cs typeface="Georgia"/>
              </a:rPr>
              <a:t>be </a:t>
            </a:r>
            <a:r>
              <a:rPr sz="2200" spc="-35" dirty="0">
                <a:latin typeface="Georgia"/>
                <a:cs typeface="Georgia"/>
              </a:rPr>
              <a:t>given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20" dirty="0">
                <a:latin typeface="Georgia"/>
                <a:cs typeface="Georgia"/>
              </a:rPr>
              <a:t>another </a:t>
            </a:r>
            <a:r>
              <a:rPr sz="2200" spc="-25" dirty="0">
                <a:latin typeface="Georgia"/>
                <a:cs typeface="Georgia"/>
              </a:rPr>
              <a:t>requesting</a:t>
            </a:r>
            <a:r>
              <a:rPr sz="2200" spc="-360" dirty="0">
                <a:latin typeface="Georgia"/>
                <a:cs typeface="Georgia"/>
              </a:rPr>
              <a:t> </a:t>
            </a:r>
            <a:r>
              <a:rPr sz="2200" spc="-70" dirty="0">
                <a:latin typeface="Georgia"/>
                <a:cs typeface="Georgia"/>
              </a:rPr>
              <a:t>master.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25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buClr>
                <a:srgbClr val="0AD0D9"/>
              </a:buClr>
              <a:buSzPct val="9318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20" dirty="0">
                <a:latin typeface="Georgia"/>
                <a:cs typeface="Georgia"/>
              </a:rPr>
              <a:t>control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bus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5" dirty="0">
                <a:latin typeface="Georgia"/>
                <a:cs typeface="Georgia"/>
              </a:rPr>
              <a:t>not </a:t>
            </a:r>
            <a:r>
              <a:rPr sz="2200" spc="-30" dirty="0">
                <a:latin typeface="Georgia"/>
                <a:cs typeface="Georgia"/>
              </a:rPr>
              <a:t>regained by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processor </a:t>
            </a:r>
            <a:r>
              <a:rPr sz="2200" spc="-15" dirty="0">
                <a:latin typeface="Georgia"/>
                <a:cs typeface="Georgia"/>
              </a:rPr>
              <a:t>until</a:t>
            </a:r>
            <a:r>
              <a:rPr sz="2200" spc="-3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25" dirty="0">
                <a:latin typeface="Georgia"/>
                <a:cs typeface="Georgia"/>
              </a:rPr>
              <a:t>requesting </a:t>
            </a:r>
            <a:r>
              <a:rPr sz="2200" spc="-40" dirty="0">
                <a:latin typeface="Georgia"/>
                <a:cs typeface="Georgia"/>
              </a:rPr>
              <a:t>master </a:t>
            </a:r>
            <a:r>
              <a:rPr sz="2200" spc="-25" dirty="0">
                <a:latin typeface="Georgia"/>
                <a:cs typeface="Georgia"/>
              </a:rPr>
              <a:t>does </a:t>
            </a:r>
            <a:r>
              <a:rPr sz="2200" spc="-5" dirty="0">
                <a:latin typeface="Georgia"/>
                <a:cs typeface="Georgia"/>
              </a:rPr>
              <a:t>not </a:t>
            </a:r>
            <a:r>
              <a:rPr sz="2200" spc="-35" dirty="0">
                <a:latin typeface="Georgia"/>
                <a:cs typeface="Georgia"/>
              </a:rPr>
              <a:t>drop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10" dirty="0">
                <a:latin typeface="Georgia"/>
                <a:cs typeface="Georgia"/>
              </a:rPr>
              <a:t>HOLD </a:t>
            </a:r>
            <a:r>
              <a:rPr sz="2200" spc="-25" dirty="0">
                <a:latin typeface="Georgia"/>
                <a:cs typeface="Georgia"/>
              </a:rPr>
              <a:t>pin</a:t>
            </a:r>
            <a:r>
              <a:rPr sz="2200" spc="-325" dirty="0">
                <a:latin typeface="Georgia"/>
                <a:cs typeface="Georgia"/>
              </a:rPr>
              <a:t> </a:t>
            </a:r>
            <a:r>
              <a:rPr sz="2200" spc="-80" dirty="0">
                <a:latin typeface="Georgia"/>
                <a:cs typeface="Georgia"/>
              </a:rPr>
              <a:t>low.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3250">
              <a:latin typeface="Georgia"/>
              <a:cs typeface="Georgia"/>
            </a:endParaRPr>
          </a:p>
          <a:p>
            <a:pPr marL="355600" marR="426084" indent="-342900">
              <a:lnSpc>
                <a:spcPct val="100000"/>
              </a:lnSpc>
              <a:buClr>
                <a:srgbClr val="0AD0D9"/>
              </a:buClr>
              <a:buSzPct val="9318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5" dirty="0">
                <a:latin typeface="Georgia"/>
                <a:cs typeface="Georgia"/>
              </a:rPr>
              <a:t>When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request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30" dirty="0">
                <a:latin typeface="Georgia"/>
                <a:cs typeface="Georgia"/>
              </a:rPr>
              <a:t>dropped by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25" dirty="0">
                <a:latin typeface="Georgia"/>
                <a:cs typeface="Georgia"/>
              </a:rPr>
              <a:t>requesting </a:t>
            </a:r>
            <a:r>
              <a:rPr sz="2200" spc="-65" dirty="0">
                <a:latin typeface="Georgia"/>
                <a:cs typeface="Georgia"/>
              </a:rPr>
              <a:t>master,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60" dirty="0">
                <a:latin typeface="Georgia"/>
                <a:cs typeface="Georgia"/>
              </a:rPr>
              <a:t>HLDA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30" dirty="0">
                <a:latin typeface="Georgia"/>
                <a:cs typeface="Georgia"/>
              </a:rPr>
              <a:t>dropped by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processor </a:t>
            </a:r>
            <a:r>
              <a:rPr sz="2200" spc="-20" dirty="0">
                <a:latin typeface="Georgia"/>
                <a:cs typeface="Georgia"/>
              </a:rPr>
              <a:t>at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trailing </a:t>
            </a:r>
            <a:r>
              <a:rPr sz="2200" spc="-25" dirty="0">
                <a:latin typeface="Georgia"/>
                <a:cs typeface="Georgia"/>
              </a:rPr>
              <a:t>edge </a:t>
            </a:r>
            <a:r>
              <a:rPr sz="2200" spc="-15" dirty="0">
                <a:latin typeface="Georgia"/>
                <a:cs typeface="Georgia"/>
              </a:rPr>
              <a:t>of</a:t>
            </a:r>
            <a:r>
              <a:rPr sz="2200" spc="-3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20" dirty="0">
                <a:latin typeface="Georgia"/>
                <a:cs typeface="Georgia"/>
              </a:rPr>
              <a:t>next</a:t>
            </a:r>
            <a:r>
              <a:rPr sz="2200" spc="-10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clock.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19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1729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CA" dirty="0">
                <a:latin typeface="Times New Roman" panose="02020603050405020304" charset="0"/>
              </a:rPr>
              <a:t>Engr 4862 Microprocessors</a:t>
            </a:r>
          </a:p>
        </p:txBody>
      </p:sp>
      <p:sp>
        <p:nvSpPr>
          <p:cNvPr id="986114" name="Title 9861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>
                <a:solidFill>
                  <a:schemeClr val="accent2"/>
                </a:solidFill>
                <a:ea typeface="SimSun" panose="02010600030101010101" pitchFamily="2" charset="-122"/>
              </a:rPr>
              <a:t>T States</a:t>
            </a:r>
            <a:endParaRPr lang="en-CA" altLang="zh-CN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986115" name="Text Placeholder 9861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Why are there T states?</a:t>
            </a:r>
          </a:p>
          <a:p>
            <a:pPr lvl="1"/>
            <a:r>
              <a:rPr lang="en-US" altLang="x-none"/>
              <a:t>In the 8086/8088, the address and data lines are multiplexed.</a:t>
            </a:r>
          </a:p>
          <a:p>
            <a:pPr lvl="1"/>
            <a:r>
              <a:rPr lang="en-US" altLang="x-none"/>
              <a:t>The microprocessor needs time to change the signals during each bus cycle.</a:t>
            </a:r>
            <a:endParaRPr lang="en-US" altLang="x-none" sz="440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x-none"/>
              <a:t>Memory devices need time to decipher the address value and then read/write the data (</a:t>
            </a:r>
            <a:r>
              <a:rPr lang="en-US" altLang="x-none" i="1">
                <a:solidFill>
                  <a:srgbClr val="FF0000"/>
                </a:solidFill>
              </a:rPr>
              <a:t>access time</a:t>
            </a:r>
            <a:r>
              <a:rPr lang="en-US" altLang="x-none"/>
              <a:t>)</a:t>
            </a:r>
            <a:endParaRPr lang="en-CA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667" y="760476"/>
            <a:ext cx="8202507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dirty="0">
                <a:solidFill>
                  <a:srgbClr val="000000"/>
                </a:solidFill>
                <a:latin typeface="Carlito"/>
                <a:cs typeface="Carlito"/>
              </a:rPr>
              <a:t>Hold </a:t>
            </a:r>
            <a:r>
              <a:rPr sz="4200" i="1" spc="-15" dirty="0">
                <a:solidFill>
                  <a:srgbClr val="000000"/>
                </a:solidFill>
                <a:latin typeface="Carlito"/>
                <a:cs typeface="Carlito"/>
              </a:rPr>
              <a:t>Response </a:t>
            </a:r>
            <a:r>
              <a:rPr sz="4200" i="1" spc="-5" dirty="0">
                <a:solidFill>
                  <a:srgbClr val="000000"/>
                </a:solidFill>
                <a:latin typeface="Carlito"/>
                <a:cs typeface="Carlito"/>
              </a:rPr>
              <a:t>Timing</a:t>
            </a:r>
            <a:r>
              <a:rPr sz="4200" i="1" spc="-7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200" i="1" spc="-5" dirty="0">
                <a:solidFill>
                  <a:srgbClr val="000000"/>
                </a:solidFill>
                <a:latin typeface="Carlito"/>
                <a:cs typeface="Carlito"/>
              </a:rPr>
              <a:t>Cycle</a:t>
            </a:r>
            <a:endParaRPr sz="4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201" y="1828880"/>
            <a:ext cx="9904775" cy="3847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20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36309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97467" y="684529"/>
            <a:ext cx="88112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4607A"/>
                </a:solidFill>
                <a:latin typeface="Carlito"/>
                <a:cs typeface="Carlito"/>
              </a:rPr>
              <a:t>Maximum </a:t>
            </a:r>
            <a:r>
              <a:rPr sz="4200" spc="-5" dirty="0">
                <a:solidFill>
                  <a:srgbClr val="04607A"/>
                </a:solidFill>
                <a:latin typeface="Carlito"/>
                <a:cs typeface="Carlito"/>
              </a:rPr>
              <a:t>Mode </a:t>
            </a:r>
            <a:r>
              <a:rPr sz="4200" dirty="0">
                <a:solidFill>
                  <a:srgbClr val="04607A"/>
                </a:solidFill>
                <a:latin typeface="Carlito"/>
                <a:cs typeface="Carlito"/>
              </a:rPr>
              <a:t>8086</a:t>
            </a:r>
            <a:r>
              <a:rPr sz="4200" spc="-8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4200" spc="-35" dirty="0">
                <a:solidFill>
                  <a:srgbClr val="04607A"/>
                </a:solidFill>
                <a:latin typeface="Carlito"/>
                <a:cs typeface="Carlito"/>
              </a:rPr>
              <a:t>System</a:t>
            </a:r>
            <a:endParaRPr sz="42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21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714587" y="1634997"/>
            <a:ext cx="10745045" cy="411394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666750" indent="-342900">
              <a:lnSpc>
                <a:spcPts val="2020"/>
              </a:lnSpc>
              <a:spcBef>
                <a:spcPts val="580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100" spc="-65" dirty="0">
                <a:latin typeface="Georgia"/>
                <a:cs typeface="Georgia"/>
              </a:rPr>
              <a:t>In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40" dirty="0">
                <a:latin typeface="Georgia"/>
                <a:cs typeface="Georgia"/>
              </a:rPr>
              <a:t>maximum </a:t>
            </a:r>
            <a:r>
              <a:rPr sz="2100" spc="-20" dirty="0">
                <a:latin typeface="Georgia"/>
                <a:cs typeface="Georgia"/>
              </a:rPr>
              <a:t>mode,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120" dirty="0">
                <a:latin typeface="Georgia"/>
                <a:cs typeface="Georgia"/>
              </a:rPr>
              <a:t>8086 </a:t>
            </a:r>
            <a:r>
              <a:rPr sz="2100" spc="-45" dirty="0">
                <a:latin typeface="Georgia"/>
                <a:cs typeface="Georgia"/>
              </a:rPr>
              <a:t>is </a:t>
            </a:r>
            <a:r>
              <a:rPr sz="2100" spc="-30" dirty="0">
                <a:latin typeface="Georgia"/>
                <a:cs typeface="Georgia"/>
              </a:rPr>
              <a:t>operated </a:t>
            </a:r>
            <a:r>
              <a:rPr sz="2100" spc="-25" dirty="0">
                <a:latin typeface="Georgia"/>
                <a:cs typeface="Georgia"/>
              </a:rPr>
              <a:t>by </a:t>
            </a:r>
            <a:r>
              <a:rPr sz="2100" spc="-35" dirty="0">
                <a:latin typeface="Georgia"/>
                <a:cs typeface="Georgia"/>
              </a:rPr>
              <a:t>strapping </a:t>
            </a:r>
            <a:r>
              <a:rPr sz="2100" spc="-5" dirty="0">
                <a:latin typeface="Georgia"/>
                <a:cs typeface="Georgia"/>
              </a:rPr>
              <a:t>the  </a:t>
            </a:r>
            <a:r>
              <a:rPr sz="2100" spc="-85" dirty="0">
                <a:latin typeface="Georgia"/>
                <a:cs typeface="Georgia"/>
              </a:rPr>
              <a:t>MN/MX </a:t>
            </a:r>
            <a:r>
              <a:rPr sz="2100" spc="-25" dirty="0">
                <a:latin typeface="Georgia"/>
                <a:cs typeface="Georgia"/>
              </a:rPr>
              <a:t>pin </a:t>
            </a:r>
            <a:r>
              <a:rPr sz="2100" spc="-10" dirty="0">
                <a:latin typeface="Georgia"/>
                <a:cs typeface="Georgia"/>
              </a:rPr>
              <a:t>to</a:t>
            </a:r>
            <a:r>
              <a:rPr sz="2100" spc="-6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ground.</a:t>
            </a: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Arial"/>
              <a:buChar char=""/>
            </a:pPr>
            <a:endParaRPr sz="2200">
              <a:latin typeface="Georgia"/>
              <a:cs typeface="Georgia"/>
            </a:endParaRPr>
          </a:p>
          <a:p>
            <a:pPr marL="355600" indent="-342900">
              <a:lnSpc>
                <a:spcPts val="2270"/>
              </a:lnSpc>
              <a:buClr>
                <a:srgbClr val="0AD0D9"/>
              </a:buClr>
              <a:buSzPct val="95238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100" spc="-65" dirty="0">
                <a:latin typeface="Georgia"/>
                <a:cs typeface="Georgia"/>
              </a:rPr>
              <a:t>In </a:t>
            </a:r>
            <a:r>
              <a:rPr sz="2100" spc="-25" dirty="0">
                <a:latin typeface="Georgia"/>
                <a:cs typeface="Georgia"/>
              </a:rPr>
              <a:t>this </a:t>
            </a:r>
            <a:r>
              <a:rPr sz="2100" spc="-20" dirty="0">
                <a:latin typeface="Georgia"/>
                <a:cs typeface="Georgia"/>
              </a:rPr>
              <a:t>mode,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35" dirty="0">
                <a:latin typeface="Georgia"/>
                <a:cs typeface="Georgia"/>
              </a:rPr>
              <a:t>processor </a:t>
            </a:r>
            <a:r>
              <a:rPr sz="2100" spc="-40" dirty="0">
                <a:latin typeface="Georgia"/>
                <a:cs typeface="Georgia"/>
              </a:rPr>
              <a:t>derives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25" dirty="0">
                <a:latin typeface="Georgia"/>
                <a:cs typeface="Georgia"/>
              </a:rPr>
              <a:t>status </a:t>
            </a:r>
            <a:r>
              <a:rPr sz="2100" spc="-30" dirty="0">
                <a:latin typeface="Georgia"/>
                <a:cs typeface="Georgia"/>
              </a:rPr>
              <a:t>signal </a:t>
            </a:r>
            <a:r>
              <a:rPr sz="2100" spc="-100" dirty="0">
                <a:latin typeface="Georgia"/>
                <a:cs typeface="Georgia"/>
              </a:rPr>
              <a:t>S2, </a:t>
            </a:r>
            <a:r>
              <a:rPr sz="2100" spc="-130" dirty="0">
                <a:latin typeface="Georgia"/>
                <a:cs typeface="Georgia"/>
              </a:rPr>
              <a:t>S1,</a:t>
            </a:r>
            <a:r>
              <a:rPr sz="2100" spc="-90" dirty="0">
                <a:latin typeface="Georgia"/>
                <a:cs typeface="Georgia"/>
              </a:rPr>
              <a:t> </a:t>
            </a:r>
            <a:r>
              <a:rPr sz="2100" spc="-100" dirty="0">
                <a:latin typeface="Georgia"/>
                <a:cs typeface="Georgia"/>
              </a:rPr>
              <a:t>S0.</a:t>
            </a:r>
            <a:endParaRPr sz="2100">
              <a:latin typeface="Georgia"/>
              <a:cs typeface="Georgia"/>
            </a:endParaRPr>
          </a:p>
          <a:p>
            <a:pPr marL="355600" marR="185420">
              <a:lnSpc>
                <a:spcPts val="2020"/>
              </a:lnSpc>
              <a:spcBef>
                <a:spcPts val="229"/>
              </a:spcBef>
            </a:pPr>
            <a:r>
              <a:rPr sz="2100" spc="-15" dirty="0">
                <a:latin typeface="Georgia"/>
                <a:cs typeface="Georgia"/>
              </a:rPr>
              <a:t>Another chip </a:t>
            </a:r>
            <a:r>
              <a:rPr sz="2100" spc="-20" dirty="0">
                <a:latin typeface="Georgia"/>
                <a:cs typeface="Georgia"/>
              </a:rPr>
              <a:t>called </a:t>
            </a:r>
            <a:r>
              <a:rPr sz="2100" spc="-35" dirty="0">
                <a:latin typeface="Georgia"/>
                <a:cs typeface="Georgia"/>
              </a:rPr>
              <a:t>bus </a:t>
            </a:r>
            <a:r>
              <a:rPr sz="2100" spc="-25" dirty="0">
                <a:latin typeface="Georgia"/>
                <a:cs typeface="Georgia"/>
              </a:rPr>
              <a:t>controller </a:t>
            </a:r>
            <a:r>
              <a:rPr sz="2100" spc="-40" dirty="0">
                <a:latin typeface="Georgia"/>
                <a:cs typeface="Georgia"/>
              </a:rPr>
              <a:t>derives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20" dirty="0">
                <a:latin typeface="Georgia"/>
                <a:cs typeface="Georgia"/>
              </a:rPr>
              <a:t>control</a:t>
            </a:r>
            <a:r>
              <a:rPr sz="2100" spc="-350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signal using  </a:t>
            </a:r>
            <a:r>
              <a:rPr sz="2100" spc="-25" dirty="0">
                <a:latin typeface="Georgia"/>
                <a:cs typeface="Georgia"/>
              </a:rPr>
              <a:t>this status information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.</a:t>
            </a: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Georgia"/>
              <a:cs typeface="Georgia"/>
            </a:endParaRPr>
          </a:p>
          <a:p>
            <a:pPr marL="355600" marR="381635" indent="-342900">
              <a:lnSpc>
                <a:spcPts val="2020"/>
              </a:lnSpc>
              <a:buClr>
                <a:srgbClr val="0AD0D9"/>
              </a:buClr>
              <a:buSzPct val="95238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100" spc="-65" dirty="0">
                <a:latin typeface="Georgia"/>
                <a:cs typeface="Georgia"/>
              </a:rPr>
              <a:t>In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40" dirty="0">
                <a:latin typeface="Georgia"/>
                <a:cs typeface="Georgia"/>
              </a:rPr>
              <a:t>maximum </a:t>
            </a:r>
            <a:r>
              <a:rPr sz="2100" spc="-20" dirty="0">
                <a:latin typeface="Georgia"/>
                <a:cs typeface="Georgia"/>
              </a:rPr>
              <a:t>mode, </a:t>
            </a:r>
            <a:r>
              <a:rPr sz="2100" spc="-25" dirty="0">
                <a:latin typeface="Georgia"/>
                <a:cs typeface="Georgia"/>
              </a:rPr>
              <a:t>there </a:t>
            </a:r>
            <a:r>
              <a:rPr sz="2100" spc="-55" dirty="0">
                <a:latin typeface="Georgia"/>
                <a:cs typeface="Georgia"/>
              </a:rPr>
              <a:t>may </a:t>
            </a:r>
            <a:r>
              <a:rPr sz="2100" spc="-15" dirty="0">
                <a:latin typeface="Georgia"/>
                <a:cs typeface="Georgia"/>
              </a:rPr>
              <a:t>be </a:t>
            </a:r>
            <a:r>
              <a:rPr sz="2100" spc="-35" dirty="0">
                <a:latin typeface="Georgia"/>
                <a:cs typeface="Georgia"/>
              </a:rPr>
              <a:t>more </a:t>
            </a:r>
            <a:r>
              <a:rPr sz="2100" spc="-20" dirty="0">
                <a:latin typeface="Georgia"/>
                <a:cs typeface="Georgia"/>
              </a:rPr>
              <a:t>than </a:t>
            </a:r>
            <a:r>
              <a:rPr sz="2100" spc="-10" dirty="0">
                <a:latin typeface="Georgia"/>
                <a:cs typeface="Georgia"/>
              </a:rPr>
              <a:t>one  </a:t>
            </a:r>
            <a:r>
              <a:rPr sz="2100" spc="-35" dirty="0">
                <a:latin typeface="Georgia"/>
                <a:cs typeface="Georgia"/>
              </a:rPr>
              <a:t>microprocessor </a:t>
            </a:r>
            <a:r>
              <a:rPr sz="2100" spc="-25" dirty="0">
                <a:latin typeface="Georgia"/>
                <a:cs typeface="Georgia"/>
              </a:rPr>
              <a:t>in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35" dirty="0">
                <a:latin typeface="Georgia"/>
                <a:cs typeface="Georgia"/>
              </a:rPr>
              <a:t>system </a:t>
            </a:r>
            <a:r>
              <a:rPr sz="2100" spc="-20" dirty="0">
                <a:latin typeface="Georgia"/>
                <a:cs typeface="Georgia"/>
              </a:rPr>
              <a:t>configuration. </a:t>
            </a:r>
            <a:r>
              <a:rPr sz="2100" spc="-15" dirty="0">
                <a:latin typeface="Georgia"/>
                <a:cs typeface="Georgia"/>
              </a:rPr>
              <a:t>The </a:t>
            </a:r>
            <a:r>
              <a:rPr sz="2100" spc="-20" dirty="0">
                <a:latin typeface="Georgia"/>
                <a:cs typeface="Georgia"/>
              </a:rPr>
              <a:t>components</a:t>
            </a:r>
            <a:r>
              <a:rPr sz="2100" spc="-23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in 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35" dirty="0">
                <a:latin typeface="Georgia"/>
                <a:cs typeface="Georgia"/>
              </a:rPr>
              <a:t>system </a:t>
            </a:r>
            <a:r>
              <a:rPr sz="2100" spc="-50" dirty="0">
                <a:latin typeface="Georgia"/>
                <a:cs typeface="Georgia"/>
              </a:rPr>
              <a:t>are </a:t>
            </a:r>
            <a:r>
              <a:rPr sz="2100" spc="-40" dirty="0">
                <a:latin typeface="Georgia"/>
                <a:cs typeface="Georgia"/>
              </a:rPr>
              <a:t>same </a:t>
            </a:r>
            <a:r>
              <a:rPr sz="2100" spc="-55" dirty="0">
                <a:latin typeface="Georgia"/>
                <a:cs typeface="Georgia"/>
              </a:rPr>
              <a:t>as </a:t>
            </a:r>
            <a:r>
              <a:rPr sz="2100" spc="-25" dirty="0">
                <a:latin typeface="Georgia"/>
                <a:cs typeface="Georgia"/>
              </a:rPr>
              <a:t>in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30" dirty="0">
                <a:latin typeface="Georgia"/>
                <a:cs typeface="Georgia"/>
              </a:rPr>
              <a:t>minimum </a:t>
            </a:r>
            <a:r>
              <a:rPr sz="2100" spc="-20" dirty="0">
                <a:latin typeface="Georgia"/>
                <a:cs typeface="Georgia"/>
              </a:rPr>
              <a:t>mode</a:t>
            </a:r>
            <a:r>
              <a:rPr sz="2100" spc="-260" dirty="0">
                <a:latin typeface="Georgia"/>
                <a:cs typeface="Georgia"/>
              </a:rPr>
              <a:t> </a:t>
            </a:r>
            <a:r>
              <a:rPr sz="2100" spc="-35" dirty="0">
                <a:latin typeface="Georgia"/>
                <a:cs typeface="Georgia"/>
              </a:rPr>
              <a:t>system.</a:t>
            </a: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Arial"/>
              <a:buChar char=""/>
            </a:pPr>
            <a:endParaRPr sz="2650">
              <a:latin typeface="Georgia"/>
              <a:cs typeface="Georgia"/>
            </a:endParaRPr>
          </a:p>
          <a:p>
            <a:pPr marL="355600" marR="5080" indent="-342900">
              <a:lnSpc>
                <a:spcPts val="2020"/>
              </a:lnSpc>
              <a:buClr>
                <a:srgbClr val="0AD0D9"/>
              </a:buClr>
              <a:buSzPct val="95238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100" spc="-15" dirty="0">
                <a:latin typeface="Georgia"/>
                <a:cs typeface="Georgia"/>
              </a:rPr>
              <a:t>The </a:t>
            </a:r>
            <a:r>
              <a:rPr sz="2100" spc="-30" dirty="0">
                <a:latin typeface="Georgia"/>
                <a:cs typeface="Georgia"/>
              </a:rPr>
              <a:t>basic </a:t>
            </a:r>
            <a:r>
              <a:rPr sz="2100" spc="-10" dirty="0">
                <a:latin typeface="Georgia"/>
                <a:cs typeface="Georgia"/>
              </a:rPr>
              <a:t>function </a:t>
            </a:r>
            <a:r>
              <a:rPr sz="2100" spc="-15" dirty="0">
                <a:latin typeface="Georgia"/>
                <a:cs typeface="Georgia"/>
              </a:rPr>
              <a:t>of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30" dirty="0">
                <a:latin typeface="Georgia"/>
                <a:cs typeface="Georgia"/>
              </a:rPr>
              <a:t>bus </a:t>
            </a:r>
            <a:r>
              <a:rPr sz="2100" spc="-25" dirty="0">
                <a:latin typeface="Georgia"/>
                <a:cs typeface="Georgia"/>
              </a:rPr>
              <a:t>controller </a:t>
            </a:r>
            <a:r>
              <a:rPr sz="2100" spc="-15" dirty="0">
                <a:latin typeface="Georgia"/>
                <a:cs typeface="Georgia"/>
              </a:rPr>
              <a:t>chip </a:t>
            </a:r>
            <a:r>
              <a:rPr sz="2100" spc="-100" dirty="0">
                <a:latin typeface="Georgia"/>
                <a:cs typeface="Georgia"/>
              </a:rPr>
              <a:t>IC8288, </a:t>
            </a:r>
            <a:r>
              <a:rPr sz="2100" spc="-45" dirty="0">
                <a:latin typeface="Georgia"/>
                <a:cs typeface="Georgia"/>
              </a:rPr>
              <a:t>is </a:t>
            </a:r>
            <a:r>
              <a:rPr sz="2100" spc="-10" dirty="0">
                <a:latin typeface="Georgia"/>
                <a:cs typeface="Georgia"/>
              </a:rPr>
              <a:t>to </a:t>
            </a:r>
            <a:r>
              <a:rPr sz="2100" spc="-40" dirty="0">
                <a:latin typeface="Georgia"/>
                <a:cs typeface="Georgia"/>
              </a:rPr>
              <a:t>derive  </a:t>
            </a:r>
            <a:r>
              <a:rPr sz="2100" spc="-20" dirty="0">
                <a:latin typeface="Georgia"/>
                <a:cs typeface="Georgia"/>
              </a:rPr>
              <a:t>control </a:t>
            </a:r>
            <a:r>
              <a:rPr sz="2100" spc="-35" dirty="0">
                <a:latin typeface="Georgia"/>
                <a:cs typeface="Georgia"/>
              </a:rPr>
              <a:t>signals </a:t>
            </a:r>
            <a:r>
              <a:rPr sz="2100" spc="-25" dirty="0">
                <a:latin typeface="Georgia"/>
                <a:cs typeface="Georgia"/>
              </a:rPr>
              <a:t>like </a:t>
            </a:r>
            <a:r>
              <a:rPr sz="2100" spc="-75" dirty="0">
                <a:latin typeface="Georgia"/>
                <a:cs typeface="Georgia"/>
              </a:rPr>
              <a:t>RD </a:t>
            </a:r>
            <a:r>
              <a:rPr sz="2100" spc="-30" dirty="0">
                <a:latin typeface="Georgia"/>
                <a:cs typeface="Georgia"/>
              </a:rPr>
              <a:t>and WR </a:t>
            </a:r>
            <a:r>
              <a:rPr sz="2100" spc="-15" dirty="0">
                <a:latin typeface="Georgia"/>
                <a:cs typeface="Georgia"/>
              </a:rPr>
              <a:t>( </a:t>
            </a:r>
            <a:r>
              <a:rPr sz="2100" spc="-40" dirty="0">
                <a:latin typeface="Georgia"/>
                <a:cs typeface="Georgia"/>
              </a:rPr>
              <a:t>for </a:t>
            </a:r>
            <a:r>
              <a:rPr sz="2100" spc="-25" dirty="0">
                <a:latin typeface="Georgia"/>
                <a:cs typeface="Georgia"/>
              </a:rPr>
              <a:t>memory </a:t>
            </a:r>
            <a:r>
              <a:rPr sz="2100" spc="-30" dirty="0">
                <a:latin typeface="Georgia"/>
                <a:cs typeface="Georgia"/>
              </a:rPr>
              <a:t>and </a:t>
            </a:r>
            <a:r>
              <a:rPr sz="2100" spc="-40" dirty="0">
                <a:latin typeface="Georgia"/>
                <a:cs typeface="Georgia"/>
              </a:rPr>
              <a:t>I/O </a:t>
            </a:r>
            <a:r>
              <a:rPr sz="2100" spc="-25" dirty="0">
                <a:latin typeface="Georgia"/>
                <a:cs typeface="Georgia"/>
              </a:rPr>
              <a:t>devices),  </a:t>
            </a:r>
            <a:r>
              <a:rPr sz="2100" spc="-75" dirty="0">
                <a:latin typeface="Georgia"/>
                <a:cs typeface="Georgia"/>
              </a:rPr>
              <a:t>DEN, DT/R, </a:t>
            </a:r>
            <a:r>
              <a:rPr sz="2100" spc="-90" dirty="0">
                <a:latin typeface="Georgia"/>
                <a:cs typeface="Georgia"/>
              </a:rPr>
              <a:t>ALE </a:t>
            </a:r>
            <a:r>
              <a:rPr sz="2100" spc="-15" dirty="0">
                <a:latin typeface="Georgia"/>
                <a:cs typeface="Georgia"/>
              </a:rPr>
              <a:t>etc. </a:t>
            </a:r>
            <a:r>
              <a:rPr sz="2100" spc="-30" dirty="0">
                <a:latin typeface="Georgia"/>
                <a:cs typeface="Georgia"/>
              </a:rPr>
              <a:t>using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25" dirty="0">
                <a:latin typeface="Georgia"/>
                <a:cs typeface="Georgia"/>
              </a:rPr>
              <a:t>information by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35" dirty="0">
                <a:latin typeface="Georgia"/>
                <a:cs typeface="Georgia"/>
              </a:rPr>
              <a:t>processor </a:t>
            </a:r>
            <a:r>
              <a:rPr sz="2100" spc="-10" dirty="0">
                <a:latin typeface="Georgia"/>
                <a:cs typeface="Georgia"/>
              </a:rPr>
              <a:t>on </a:t>
            </a:r>
            <a:r>
              <a:rPr sz="2100" spc="-5" dirty="0">
                <a:latin typeface="Georgia"/>
                <a:cs typeface="Georgia"/>
              </a:rPr>
              <a:t>the  </a:t>
            </a:r>
            <a:r>
              <a:rPr sz="2100" spc="-25" dirty="0">
                <a:latin typeface="Georgia"/>
                <a:cs typeface="Georgia"/>
              </a:rPr>
              <a:t>status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lines.</a:t>
            </a:r>
            <a:endParaRPr sz="21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34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4587" y="1402587"/>
            <a:ext cx="10628207" cy="40572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614680" indent="-342900">
              <a:lnSpc>
                <a:spcPct val="80000"/>
              </a:lnSpc>
              <a:spcBef>
                <a:spcPts val="630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  <a:tab pos="623062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bus </a:t>
            </a:r>
            <a:r>
              <a:rPr sz="2200" spc="-25" dirty="0">
                <a:latin typeface="Georgia"/>
                <a:cs typeface="Georgia"/>
              </a:rPr>
              <a:t>controller </a:t>
            </a:r>
            <a:r>
              <a:rPr sz="2200" spc="-15" dirty="0">
                <a:latin typeface="Georgia"/>
                <a:cs typeface="Georgia"/>
              </a:rPr>
              <a:t>chip </a:t>
            </a:r>
            <a:r>
              <a:rPr sz="2200" spc="-40" dirty="0">
                <a:latin typeface="Georgia"/>
                <a:cs typeface="Georgia"/>
              </a:rPr>
              <a:t>has </a:t>
            </a:r>
            <a:r>
              <a:rPr sz="2200" spc="-20" dirty="0">
                <a:latin typeface="Georgia"/>
                <a:cs typeface="Georgia"/>
              </a:rPr>
              <a:t>input </a:t>
            </a:r>
            <a:r>
              <a:rPr sz="2200" spc="-25" dirty="0">
                <a:latin typeface="Georgia"/>
                <a:cs typeface="Georgia"/>
              </a:rPr>
              <a:t>lines </a:t>
            </a:r>
            <a:r>
              <a:rPr sz="2200" spc="-105" dirty="0">
                <a:latin typeface="Georgia"/>
                <a:cs typeface="Georgia"/>
              </a:rPr>
              <a:t>S2,</a:t>
            </a:r>
            <a:r>
              <a:rPr sz="2200" spc="-200" dirty="0">
                <a:latin typeface="Georgia"/>
                <a:cs typeface="Georgia"/>
              </a:rPr>
              <a:t> </a:t>
            </a:r>
            <a:r>
              <a:rPr sz="2200" spc="-135" dirty="0">
                <a:latin typeface="Georgia"/>
                <a:cs typeface="Georgia"/>
              </a:rPr>
              <a:t>S1,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45" dirty="0">
                <a:latin typeface="Georgia"/>
                <a:cs typeface="Georgia"/>
              </a:rPr>
              <a:t>S0	</a:t>
            </a:r>
            <a:r>
              <a:rPr sz="2200" spc="-30" dirty="0">
                <a:latin typeface="Georgia"/>
                <a:cs typeface="Georgia"/>
              </a:rPr>
              <a:t>and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CLK.  </a:t>
            </a:r>
            <a:r>
              <a:rPr sz="2200" spc="-25" dirty="0">
                <a:latin typeface="Georgia"/>
                <a:cs typeface="Georgia"/>
              </a:rPr>
              <a:t>These inputs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150" dirty="0">
                <a:latin typeface="Georgia"/>
                <a:cs typeface="Georgia"/>
              </a:rPr>
              <a:t>8288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40" dirty="0">
                <a:latin typeface="Georgia"/>
                <a:cs typeface="Georgia"/>
              </a:rPr>
              <a:t>driven </a:t>
            </a:r>
            <a:r>
              <a:rPr sz="2200" spc="-30" dirty="0">
                <a:latin typeface="Georgia"/>
                <a:cs typeface="Georgia"/>
              </a:rPr>
              <a:t>by</a:t>
            </a:r>
            <a:r>
              <a:rPr sz="2200" spc="-130" dirty="0">
                <a:latin typeface="Georgia"/>
                <a:cs typeface="Georgia"/>
              </a:rPr>
              <a:t> </a:t>
            </a:r>
            <a:r>
              <a:rPr sz="2200" spc="-65" dirty="0">
                <a:latin typeface="Georgia"/>
                <a:cs typeface="Georgia"/>
              </a:rPr>
              <a:t>CPU.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Arial"/>
              <a:buChar char=""/>
            </a:pPr>
            <a:endParaRPr sz="2750">
              <a:latin typeface="Georgia"/>
              <a:cs typeface="Georgia"/>
            </a:endParaRPr>
          </a:p>
          <a:p>
            <a:pPr marL="355600" marR="476250" indent="-342900">
              <a:lnSpc>
                <a:spcPct val="8000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75" dirty="0">
                <a:latin typeface="Georgia"/>
                <a:cs typeface="Georgia"/>
              </a:rPr>
              <a:t>It </a:t>
            </a:r>
            <a:r>
              <a:rPr sz="2200" spc="-45" dirty="0">
                <a:latin typeface="Georgia"/>
                <a:cs typeface="Georgia"/>
              </a:rPr>
              <a:t>derives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10" dirty="0">
                <a:latin typeface="Georgia"/>
                <a:cs typeface="Georgia"/>
              </a:rPr>
              <a:t>outputs </a:t>
            </a:r>
            <a:r>
              <a:rPr sz="2200" spc="-75" dirty="0">
                <a:latin typeface="Georgia"/>
                <a:cs typeface="Georgia"/>
              </a:rPr>
              <a:t>ALE, DEN, </a:t>
            </a:r>
            <a:r>
              <a:rPr sz="2200" spc="-80" dirty="0">
                <a:latin typeface="Georgia"/>
                <a:cs typeface="Georgia"/>
              </a:rPr>
              <a:t>DT/R, </a:t>
            </a:r>
            <a:r>
              <a:rPr sz="2200" spc="-45" dirty="0">
                <a:latin typeface="Georgia"/>
                <a:cs typeface="Georgia"/>
              </a:rPr>
              <a:t>MRDC, </a:t>
            </a:r>
            <a:r>
              <a:rPr sz="2200" spc="5" dirty="0">
                <a:latin typeface="Georgia"/>
                <a:cs typeface="Georgia"/>
              </a:rPr>
              <a:t>MWTC,  </a:t>
            </a:r>
            <a:r>
              <a:rPr sz="2200" spc="-15" dirty="0">
                <a:latin typeface="Georgia"/>
                <a:cs typeface="Georgia"/>
              </a:rPr>
              <a:t>AMWC, </a:t>
            </a:r>
            <a:r>
              <a:rPr sz="2200" spc="-45" dirty="0">
                <a:latin typeface="Georgia"/>
                <a:cs typeface="Georgia"/>
              </a:rPr>
              <a:t>IORC, </a:t>
            </a:r>
            <a:r>
              <a:rPr sz="2200" spc="-10" dirty="0">
                <a:latin typeface="Georgia"/>
                <a:cs typeface="Georgia"/>
              </a:rPr>
              <a:t>IOWC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15" dirty="0">
                <a:latin typeface="Georgia"/>
                <a:cs typeface="Georgia"/>
              </a:rPr>
              <a:t>AIOWC. The </a:t>
            </a:r>
            <a:r>
              <a:rPr sz="2200" spc="-75" dirty="0">
                <a:latin typeface="Georgia"/>
                <a:cs typeface="Georgia"/>
              </a:rPr>
              <a:t>AEN, </a:t>
            </a:r>
            <a:r>
              <a:rPr sz="2200" spc="-35" dirty="0">
                <a:latin typeface="Georgia"/>
                <a:cs typeface="Georgia"/>
              </a:rPr>
              <a:t>IOB </a:t>
            </a:r>
            <a:r>
              <a:rPr sz="2200" spc="-30" dirty="0">
                <a:latin typeface="Georgia"/>
                <a:cs typeface="Georgia"/>
              </a:rPr>
              <a:t>and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65" dirty="0">
                <a:latin typeface="Georgia"/>
                <a:cs typeface="Georgia"/>
              </a:rPr>
              <a:t>CEN</a:t>
            </a:r>
            <a:endParaRPr sz="2200">
              <a:latin typeface="Georgia"/>
              <a:cs typeface="Georgia"/>
            </a:endParaRPr>
          </a:p>
          <a:p>
            <a:pPr marL="355600">
              <a:lnSpc>
                <a:spcPts val="2110"/>
              </a:lnSpc>
            </a:pPr>
            <a:r>
              <a:rPr sz="2200" spc="-35" dirty="0">
                <a:latin typeface="Georgia"/>
                <a:cs typeface="Georgia"/>
              </a:rPr>
              <a:t>pins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30" dirty="0">
                <a:latin typeface="Georgia"/>
                <a:cs typeface="Georgia"/>
              </a:rPr>
              <a:t>specially useful </a:t>
            </a:r>
            <a:r>
              <a:rPr sz="2200" spc="-40" dirty="0">
                <a:latin typeface="Georgia"/>
                <a:cs typeface="Georgia"/>
              </a:rPr>
              <a:t>for </a:t>
            </a:r>
            <a:r>
              <a:rPr sz="2200" spc="-35" dirty="0">
                <a:latin typeface="Georgia"/>
                <a:cs typeface="Georgia"/>
              </a:rPr>
              <a:t>multiprocessor</a:t>
            </a:r>
            <a:r>
              <a:rPr sz="2200" spc="-330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systems.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Georgia"/>
              <a:cs typeface="Georgia"/>
            </a:endParaRPr>
          </a:p>
          <a:p>
            <a:pPr marL="355600" indent="-342900">
              <a:lnSpc>
                <a:spcPts val="2375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70" dirty="0">
                <a:latin typeface="Georgia"/>
                <a:cs typeface="Georgia"/>
              </a:rPr>
              <a:t>AEN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35" dirty="0">
                <a:latin typeface="Georgia"/>
                <a:cs typeface="Georgia"/>
              </a:rPr>
              <a:t>IOB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40" dirty="0">
                <a:latin typeface="Georgia"/>
                <a:cs typeface="Georgia"/>
              </a:rPr>
              <a:t>generally </a:t>
            </a:r>
            <a:r>
              <a:rPr sz="2200" spc="-25" dirty="0">
                <a:latin typeface="Georgia"/>
                <a:cs typeface="Georgia"/>
              </a:rPr>
              <a:t>grounded. </a:t>
            </a:r>
            <a:r>
              <a:rPr sz="2200" spc="-65" dirty="0">
                <a:latin typeface="Georgia"/>
                <a:cs typeface="Georgia"/>
              </a:rPr>
              <a:t>CEN </a:t>
            </a:r>
            <a:r>
              <a:rPr sz="2200" spc="-25" dirty="0">
                <a:latin typeface="Georgia"/>
                <a:cs typeface="Georgia"/>
              </a:rPr>
              <a:t>pin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35" dirty="0">
                <a:latin typeface="Georgia"/>
                <a:cs typeface="Georgia"/>
              </a:rPr>
              <a:t>usually </a:t>
            </a:r>
            <a:r>
              <a:rPr sz="2200" spc="-15" dirty="0">
                <a:latin typeface="Georgia"/>
                <a:cs typeface="Georgia"/>
              </a:rPr>
              <a:t>tied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endParaRPr sz="2200">
              <a:latin typeface="Georgia"/>
              <a:cs typeface="Georgia"/>
            </a:endParaRPr>
          </a:p>
          <a:p>
            <a:pPr marL="355600" marR="162560">
              <a:lnSpc>
                <a:spcPts val="2110"/>
              </a:lnSpc>
              <a:spcBef>
                <a:spcPts val="245"/>
              </a:spcBef>
            </a:pPr>
            <a:r>
              <a:rPr sz="2200" spc="-145" dirty="0">
                <a:latin typeface="Georgia"/>
                <a:cs typeface="Georgia"/>
              </a:rPr>
              <a:t>+5V. </a:t>
            </a: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25" dirty="0">
                <a:latin typeface="Georgia"/>
                <a:cs typeface="Georgia"/>
              </a:rPr>
              <a:t>significance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85" dirty="0">
                <a:latin typeface="Georgia"/>
                <a:cs typeface="Georgia"/>
              </a:rPr>
              <a:t>MCE/PDEN </a:t>
            </a:r>
            <a:r>
              <a:rPr sz="2200" spc="-5" dirty="0">
                <a:latin typeface="Georgia"/>
                <a:cs typeface="Georgia"/>
              </a:rPr>
              <a:t>output </a:t>
            </a:r>
            <a:r>
              <a:rPr sz="2200" spc="-30" dirty="0">
                <a:latin typeface="Georgia"/>
                <a:cs typeface="Georgia"/>
              </a:rPr>
              <a:t>depends </a:t>
            </a:r>
            <a:r>
              <a:rPr sz="2200" spc="-20" dirty="0">
                <a:latin typeface="Georgia"/>
                <a:cs typeface="Georgia"/>
              </a:rPr>
              <a:t>upon 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status </a:t>
            </a:r>
            <a:r>
              <a:rPr sz="2200" spc="-15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5" dirty="0">
                <a:latin typeface="Georgia"/>
                <a:cs typeface="Georgia"/>
              </a:rPr>
              <a:t>IOB</a:t>
            </a:r>
            <a:r>
              <a:rPr sz="2200" spc="-17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pin.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Georgia"/>
              <a:cs typeface="Georgia"/>
            </a:endParaRPr>
          </a:p>
          <a:p>
            <a:pPr marL="355600" marR="50165" indent="-342900">
              <a:lnSpc>
                <a:spcPts val="211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70" dirty="0">
                <a:latin typeface="Georgia"/>
                <a:cs typeface="Georgia"/>
              </a:rPr>
              <a:t>INTA </a:t>
            </a:r>
            <a:r>
              <a:rPr sz="2200" spc="-25" dirty="0">
                <a:latin typeface="Georgia"/>
                <a:cs typeface="Georgia"/>
              </a:rPr>
              <a:t>pin </a:t>
            </a:r>
            <a:r>
              <a:rPr sz="2200" spc="-30" dirty="0">
                <a:latin typeface="Georgia"/>
                <a:cs typeface="Georgia"/>
              </a:rPr>
              <a:t>used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40" dirty="0">
                <a:latin typeface="Georgia"/>
                <a:cs typeface="Georgia"/>
              </a:rPr>
              <a:t>issue </a:t>
            </a:r>
            <a:r>
              <a:rPr sz="2200" spc="-15" dirty="0">
                <a:latin typeface="Georgia"/>
                <a:cs typeface="Georgia"/>
              </a:rPr>
              <a:t>two </a:t>
            </a:r>
            <a:r>
              <a:rPr sz="2200" spc="-25" dirty="0">
                <a:latin typeface="Georgia"/>
                <a:cs typeface="Georgia"/>
              </a:rPr>
              <a:t>interrupt acknowledge </a:t>
            </a:r>
            <a:r>
              <a:rPr sz="2200" spc="-30" dirty="0">
                <a:latin typeface="Georgia"/>
                <a:cs typeface="Georgia"/>
              </a:rPr>
              <a:t>pulses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38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30" dirty="0">
                <a:latin typeface="Georgia"/>
                <a:cs typeface="Georgia"/>
              </a:rPr>
              <a:t>interrupt</a:t>
            </a:r>
            <a:r>
              <a:rPr sz="2200" spc="-114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controller</a:t>
            </a:r>
            <a:r>
              <a:rPr sz="2200" spc="-14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or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10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an</a:t>
            </a:r>
            <a:r>
              <a:rPr sz="2200" spc="-25" dirty="0">
                <a:latin typeface="Georgia"/>
                <a:cs typeface="Georgia"/>
              </a:rPr>
              <a:t> interrupting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device.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22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1576534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4587" y="1021335"/>
            <a:ext cx="10740812" cy="4064446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10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45" dirty="0">
                <a:latin typeface="Georgia"/>
                <a:cs typeface="Georgia"/>
              </a:rPr>
              <a:t>IORC, </a:t>
            </a:r>
            <a:r>
              <a:rPr sz="2200" spc="-10" dirty="0">
                <a:latin typeface="Georgia"/>
                <a:cs typeface="Georgia"/>
              </a:rPr>
              <a:t>IOWC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40" dirty="0">
                <a:latin typeface="Georgia"/>
                <a:cs typeface="Georgia"/>
              </a:rPr>
              <a:t>I/O </a:t>
            </a:r>
            <a:r>
              <a:rPr sz="2200" spc="-45" dirty="0">
                <a:latin typeface="Georgia"/>
                <a:cs typeface="Georgia"/>
              </a:rPr>
              <a:t>read </a:t>
            </a:r>
            <a:r>
              <a:rPr sz="2200" spc="-30" dirty="0">
                <a:latin typeface="Georgia"/>
                <a:cs typeface="Georgia"/>
              </a:rPr>
              <a:t>command and </a:t>
            </a:r>
            <a:r>
              <a:rPr sz="2200" spc="-40" dirty="0">
                <a:latin typeface="Georgia"/>
                <a:cs typeface="Georgia"/>
              </a:rPr>
              <a:t>I/O </a:t>
            </a:r>
            <a:r>
              <a:rPr sz="2200" spc="-25" dirty="0">
                <a:latin typeface="Georgia"/>
                <a:cs typeface="Georgia"/>
              </a:rPr>
              <a:t>write command  </a:t>
            </a:r>
            <a:r>
              <a:rPr sz="2200" spc="-35" dirty="0">
                <a:latin typeface="Georgia"/>
                <a:cs typeface="Georgia"/>
              </a:rPr>
              <a:t>signals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respectively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. </a:t>
            </a:r>
            <a:r>
              <a:rPr sz="2200" spc="-25" dirty="0">
                <a:latin typeface="Georgia"/>
                <a:cs typeface="Georgia"/>
              </a:rPr>
              <a:t>These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signals</a:t>
            </a:r>
            <a:r>
              <a:rPr sz="2200" spc="-114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enable</a:t>
            </a:r>
            <a:r>
              <a:rPr sz="2200" spc="-114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an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10" dirty="0">
                <a:latin typeface="Georgia"/>
                <a:cs typeface="Georgia"/>
              </a:rPr>
              <a:t>IO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interface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read  </a:t>
            </a:r>
            <a:r>
              <a:rPr sz="2200" spc="-30" dirty="0">
                <a:latin typeface="Georgia"/>
                <a:cs typeface="Georgia"/>
              </a:rPr>
              <a:t>or</a:t>
            </a:r>
            <a:r>
              <a:rPr sz="2200" spc="-12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write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data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from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or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address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port.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"/>
            </a:pPr>
            <a:endParaRPr sz="2800">
              <a:latin typeface="Georgia"/>
              <a:cs typeface="Georgia"/>
            </a:endParaRPr>
          </a:p>
          <a:p>
            <a:pPr marL="355600" marR="341630" indent="-342900">
              <a:lnSpc>
                <a:spcPct val="80000"/>
              </a:lnSpc>
              <a:spcBef>
                <a:spcPts val="5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15" dirty="0">
                <a:latin typeface="Georgia"/>
                <a:cs typeface="Georgia"/>
              </a:rPr>
              <a:t>The </a:t>
            </a:r>
            <a:r>
              <a:rPr sz="2200" spc="-45" dirty="0">
                <a:latin typeface="Georgia"/>
                <a:cs typeface="Georgia"/>
              </a:rPr>
              <a:t>MRDC, </a:t>
            </a:r>
            <a:r>
              <a:rPr sz="2200" spc="15" dirty="0">
                <a:latin typeface="Georgia"/>
                <a:cs typeface="Georgia"/>
              </a:rPr>
              <a:t>MWTC </a:t>
            </a:r>
            <a:r>
              <a:rPr sz="2200" spc="-50" dirty="0">
                <a:latin typeface="Georgia"/>
                <a:cs typeface="Georgia"/>
              </a:rPr>
              <a:t>are </a:t>
            </a:r>
            <a:r>
              <a:rPr sz="2200" spc="-25" dirty="0">
                <a:latin typeface="Georgia"/>
                <a:cs typeface="Georgia"/>
              </a:rPr>
              <a:t>memory </a:t>
            </a:r>
            <a:r>
              <a:rPr sz="2200" spc="-45" dirty="0">
                <a:latin typeface="Georgia"/>
                <a:cs typeface="Georgia"/>
              </a:rPr>
              <a:t>read </a:t>
            </a:r>
            <a:r>
              <a:rPr sz="2200" spc="-25" dirty="0">
                <a:latin typeface="Georgia"/>
                <a:cs typeface="Georgia"/>
              </a:rPr>
              <a:t>command </a:t>
            </a:r>
            <a:r>
              <a:rPr sz="2200" spc="-30" dirty="0">
                <a:latin typeface="Georgia"/>
                <a:cs typeface="Georgia"/>
              </a:rPr>
              <a:t>and</a:t>
            </a:r>
            <a:r>
              <a:rPr sz="2200" spc="-22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memory  write command </a:t>
            </a:r>
            <a:r>
              <a:rPr sz="2200" spc="-35" dirty="0">
                <a:latin typeface="Georgia"/>
                <a:cs typeface="Georgia"/>
              </a:rPr>
              <a:t>signals respectively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55" dirty="0">
                <a:latin typeface="Georgia"/>
                <a:cs typeface="Georgia"/>
              </a:rPr>
              <a:t>may </a:t>
            </a:r>
            <a:r>
              <a:rPr sz="2200" spc="-10" dirty="0">
                <a:latin typeface="Georgia"/>
                <a:cs typeface="Georgia"/>
              </a:rPr>
              <a:t>be </a:t>
            </a:r>
            <a:r>
              <a:rPr sz="2200" spc="-30" dirty="0">
                <a:latin typeface="Georgia"/>
                <a:cs typeface="Georgia"/>
              </a:rPr>
              <a:t>used </a:t>
            </a:r>
            <a:r>
              <a:rPr sz="2200" spc="-60" dirty="0">
                <a:latin typeface="Georgia"/>
                <a:cs typeface="Georgia"/>
              </a:rPr>
              <a:t>as  </a:t>
            </a:r>
            <a:r>
              <a:rPr sz="2200" spc="-25" dirty="0">
                <a:latin typeface="Georgia"/>
                <a:cs typeface="Georgia"/>
              </a:rPr>
              <a:t>memory </a:t>
            </a:r>
            <a:r>
              <a:rPr sz="2200" spc="-45" dirty="0">
                <a:latin typeface="Georgia"/>
                <a:cs typeface="Georgia"/>
              </a:rPr>
              <a:t>read </a:t>
            </a:r>
            <a:r>
              <a:rPr sz="2200" spc="-30" dirty="0">
                <a:latin typeface="Georgia"/>
                <a:cs typeface="Georgia"/>
              </a:rPr>
              <a:t>or </a:t>
            </a:r>
            <a:r>
              <a:rPr sz="2200" spc="-25" dirty="0">
                <a:latin typeface="Georgia"/>
                <a:cs typeface="Georgia"/>
              </a:rPr>
              <a:t>write</a:t>
            </a:r>
            <a:r>
              <a:rPr sz="2200" spc="-270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signals.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Arial"/>
              <a:buChar char=""/>
            </a:pPr>
            <a:endParaRPr sz="2750">
              <a:latin typeface="Georgia"/>
              <a:cs typeface="Georgia"/>
            </a:endParaRPr>
          </a:p>
          <a:p>
            <a:pPr marL="355600" marR="396240" indent="-342900">
              <a:lnSpc>
                <a:spcPts val="211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10" dirty="0">
                <a:latin typeface="Georgia"/>
                <a:cs typeface="Georgia"/>
              </a:rPr>
              <a:t>All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these</a:t>
            </a:r>
            <a:r>
              <a:rPr sz="2200" spc="-114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command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signals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instructs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the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memory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10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accept</a:t>
            </a:r>
            <a:r>
              <a:rPr sz="2200" spc="-11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or  </a:t>
            </a:r>
            <a:r>
              <a:rPr sz="2200" spc="-25" dirty="0">
                <a:latin typeface="Georgia"/>
                <a:cs typeface="Georgia"/>
              </a:rPr>
              <a:t>send </a:t>
            </a:r>
            <a:r>
              <a:rPr sz="2200" spc="-30" dirty="0">
                <a:latin typeface="Georgia"/>
                <a:cs typeface="Georgia"/>
              </a:rPr>
              <a:t>data </a:t>
            </a:r>
            <a:r>
              <a:rPr sz="2200" spc="-40" dirty="0">
                <a:latin typeface="Georgia"/>
                <a:cs typeface="Georgia"/>
              </a:rPr>
              <a:t>from </a:t>
            </a:r>
            <a:r>
              <a:rPr sz="2200" spc="-30" dirty="0">
                <a:latin typeface="Georgia"/>
                <a:cs typeface="Georgia"/>
              </a:rPr>
              <a:t>or </a:t>
            </a:r>
            <a:r>
              <a:rPr sz="2200" spc="-5" dirty="0">
                <a:latin typeface="Georgia"/>
                <a:cs typeface="Georgia"/>
              </a:rPr>
              <a:t>to the</a:t>
            </a:r>
            <a:r>
              <a:rPr sz="2200" spc="-28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bus.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2750">
              <a:latin typeface="Georgia"/>
              <a:cs typeface="Georgia"/>
            </a:endParaRPr>
          </a:p>
          <a:p>
            <a:pPr marL="355600" marR="193040" indent="-342900">
              <a:lnSpc>
                <a:spcPts val="211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200" spc="-55" dirty="0">
                <a:latin typeface="Georgia"/>
                <a:cs typeface="Georgia"/>
              </a:rPr>
              <a:t>Here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20" dirty="0">
                <a:latin typeface="Georgia"/>
                <a:cs typeface="Georgia"/>
              </a:rPr>
              <a:t>only </a:t>
            </a:r>
            <a:r>
              <a:rPr sz="2200" spc="-35" dirty="0">
                <a:latin typeface="Georgia"/>
                <a:cs typeface="Georgia"/>
              </a:rPr>
              <a:t>difference </a:t>
            </a:r>
            <a:r>
              <a:rPr sz="2200" spc="-20" dirty="0">
                <a:latin typeface="Georgia"/>
                <a:cs typeface="Georgia"/>
              </a:rPr>
              <a:t>between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15" dirty="0">
                <a:latin typeface="Georgia"/>
                <a:cs typeface="Georgia"/>
              </a:rPr>
              <a:t>timing </a:t>
            </a:r>
            <a:r>
              <a:rPr sz="2200" spc="-45" dirty="0">
                <a:latin typeface="Georgia"/>
                <a:cs typeface="Georgia"/>
              </a:rPr>
              <a:t>diagram </a:t>
            </a:r>
            <a:r>
              <a:rPr sz="2200" spc="-20" dirty="0">
                <a:latin typeface="Georgia"/>
                <a:cs typeface="Georgia"/>
              </a:rPr>
              <a:t>between  </a:t>
            </a:r>
            <a:r>
              <a:rPr sz="2200" spc="-30" dirty="0">
                <a:latin typeface="Georgia"/>
                <a:cs typeface="Georgia"/>
              </a:rPr>
              <a:t>minimum </a:t>
            </a:r>
            <a:r>
              <a:rPr sz="2200" spc="-20" dirty="0">
                <a:latin typeface="Georgia"/>
                <a:cs typeface="Georgia"/>
              </a:rPr>
              <a:t>mode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40" dirty="0">
                <a:latin typeface="Georgia"/>
                <a:cs typeface="Georgia"/>
              </a:rPr>
              <a:t>maximum </a:t>
            </a:r>
            <a:r>
              <a:rPr sz="2200" spc="-20" dirty="0">
                <a:latin typeface="Georgia"/>
                <a:cs typeface="Georgia"/>
              </a:rPr>
              <a:t>mode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status </a:t>
            </a:r>
            <a:r>
              <a:rPr sz="2200" spc="-35" dirty="0">
                <a:latin typeface="Georgia"/>
                <a:cs typeface="Georgia"/>
              </a:rPr>
              <a:t>signals</a:t>
            </a:r>
            <a:r>
              <a:rPr sz="2200" spc="-30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used  and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available </a:t>
            </a:r>
            <a:r>
              <a:rPr sz="2200" spc="-20" dirty="0">
                <a:latin typeface="Georgia"/>
                <a:cs typeface="Georgia"/>
              </a:rPr>
              <a:t>control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35" dirty="0">
                <a:latin typeface="Georgia"/>
                <a:cs typeface="Georgia"/>
              </a:rPr>
              <a:t>advanced </a:t>
            </a:r>
            <a:r>
              <a:rPr sz="2200" spc="-30" dirty="0">
                <a:latin typeface="Georgia"/>
                <a:cs typeface="Georgia"/>
              </a:rPr>
              <a:t>command</a:t>
            </a:r>
            <a:r>
              <a:rPr sz="2200" spc="-300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signals.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23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399680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667" y="797306"/>
            <a:ext cx="9685867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0" spc="-10" dirty="0">
                <a:solidFill>
                  <a:srgbClr val="04607A"/>
                </a:solidFill>
                <a:latin typeface="Carlito"/>
                <a:cs typeface="Carlito"/>
              </a:rPr>
              <a:t>Maximum </a:t>
            </a:r>
            <a:r>
              <a:rPr sz="3500" b="0" spc="-5" dirty="0">
                <a:solidFill>
                  <a:srgbClr val="04607A"/>
                </a:solidFill>
                <a:latin typeface="Carlito"/>
                <a:cs typeface="Carlito"/>
              </a:rPr>
              <a:t>Mode </a:t>
            </a:r>
            <a:r>
              <a:rPr sz="3500" b="0" spc="-15" dirty="0">
                <a:solidFill>
                  <a:srgbClr val="04607A"/>
                </a:solidFill>
                <a:latin typeface="Carlito"/>
                <a:cs typeface="Carlito"/>
              </a:rPr>
              <a:t>Configuration </a:t>
            </a:r>
            <a:r>
              <a:rPr sz="3500" b="0" spc="-20" dirty="0">
                <a:solidFill>
                  <a:srgbClr val="04607A"/>
                </a:solidFill>
                <a:latin typeface="Carlito"/>
                <a:cs typeface="Carlito"/>
              </a:rPr>
              <a:t>For </a:t>
            </a:r>
            <a:r>
              <a:rPr sz="3500" b="0" spc="-5" dirty="0">
                <a:solidFill>
                  <a:srgbClr val="04607A"/>
                </a:solidFill>
                <a:latin typeface="Carlito"/>
                <a:cs typeface="Carlito"/>
              </a:rPr>
              <a:t>8086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1200" y="1676400"/>
            <a:ext cx="10769600" cy="464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24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247003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2987" y="1129539"/>
            <a:ext cx="10688320" cy="400494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15240" indent="-342900">
              <a:lnSpc>
                <a:spcPts val="2160"/>
              </a:lnSpc>
              <a:spcBef>
                <a:spcPts val="37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114" dirty="0">
                <a:latin typeface="Georgia"/>
                <a:cs typeface="Georgia"/>
              </a:rPr>
              <a:t>R0, </a:t>
            </a:r>
            <a:r>
              <a:rPr sz="2000" spc="-125" dirty="0">
                <a:latin typeface="Georgia"/>
                <a:cs typeface="Georgia"/>
              </a:rPr>
              <a:t>S1, </a:t>
            </a:r>
            <a:r>
              <a:rPr sz="2000" spc="-130" dirty="0">
                <a:latin typeface="Georgia"/>
                <a:cs typeface="Georgia"/>
              </a:rPr>
              <a:t>S2 </a:t>
            </a:r>
            <a:r>
              <a:rPr sz="2000" spc="-50" dirty="0">
                <a:latin typeface="Georgia"/>
                <a:cs typeface="Georgia"/>
              </a:rPr>
              <a:t>are </a:t>
            </a:r>
            <a:r>
              <a:rPr sz="2000" spc="-20" dirty="0">
                <a:latin typeface="Georgia"/>
                <a:cs typeface="Georgia"/>
              </a:rPr>
              <a:t>set at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0" dirty="0">
                <a:latin typeface="Georgia"/>
                <a:cs typeface="Georgia"/>
              </a:rPr>
              <a:t>beginning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30" dirty="0">
                <a:latin typeface="Georgia"/>
                <a:cs typeface="Georgia"/>
              </a:rPr>
              <a:t>bus </a:t>
            </a:r>
            <a:r>
              <a:rPr sz="2000" spc="-65" dirty="0">
                <a:latin typeface="Georgia"/>
                <a:cs typeface="Georgia"/>
              </a:rPr>
              <a:t>cycle.8288 </a:t>
            </a:r>
            <a:r>
              <a:rPr sz="2000" spc="-30" dirty="0">
                <a:latin typeface="Georgia"/>
                <a:cs typeface="Georgia"/>
              </a:rPr>
              <a:t>bus </a:t>
            </a:r>
            <a:r>
              <a:rPr sz="2000" spc="-20" dirty="0">
                <a:latin typeface="Georgia"/>
                <a:cs typeface="Georgia"/>
              </a:rPr>
              <a:t>controller </a:t>
            </a:r>
            <a:r>
              <a:rPr sz="2000" spc="-15" dirty="0">
                <a:latin typeface="Georgia"/>
                <a:cs typeface="Georgia"/>
              </a:rPr>
              <a:t>will  </a:t>
            </a:r>
            <a:r>
              <a:rPr sz="2000" spc="-5" dirty="0">
                <a:latin typeface="Georgia"/>
                <a:cs typeface="Georgia"/>
              </a:rPr>
              <a:t>output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25" dirty="0">
                <a:latin typeface="Georgia"/>
                <a:cs typeface="Georgia"/>
              </a:rPr>
              <a:t>pulse </a:t>
            </a:r>
            <a:r>
              <a:rPr sz="2000" spc="-55" dirty="0">
                <a:latin typeface="Georgia"/>
                <a:cs typeface="Georgia"/>
              </a:rPr>
              <a:t>as </a:t>
            </a:r>
            <a:r>
              <a:rPr sz="2000" spc="-10" dirty="0">
                <a:latin typeface="Georgia"/>
                <a:cs typeface="Georgia"/>
              </a:rPr>
              <a:t>on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85" dirty="0">
                <a:latin typeface="Georgia"/>
                <a:cs typeface="Georgia"/>
              </a:rPr>
              <a:t>ALE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35" dirty="0">
                <a:latin typeface="Georgia"/>
                <a:cs typeface="Georgia"/>
              </a:rPr>
              <a:t>apply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35" dirty="0">
                <a:latin typeface="Georgia"/>
                <a:cs typeface="Georgia"/>
              </a:rPr>
              <a:t>required </a:t>
            </a:r>
            <a:r>
              <a:rPr sz="2000" spc="-30" dirty="0">
                <a:latin typeface="Georgia"/>
                <a:cs typeface="Georgia"/>
              </a:rPr>
              <a:t>signal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spc="-25" dirty="0">
                <a:latin typeface="Georgia"/>
                <a:cs typeface="Georgia"/>
              </a:rPr>
              <a:t>its </a:t>
            </a:r>
            <a:r>
              <a:rPr sz="2000" spc="-20" dirty="0">
                <a:latin typeface="Georgia"/>
                <a:cs typeface="Georgia"/>
              </a:rPr>
              <a:t>DT </a:t>
            </a:r>
            <a:r>
              <a:rPr sz="2000" spc="-135" dirty="0">
                <a:latin typeface="Georgia"/>
                <a:cs typeface="Georgia"/>
              </a:rPr>
              <a:t>/ </a:t>
            </a:r>
            <a:r>
              <a:rPr sz="2000" spc="-145" dirty="0">
                <a:latin typeface="Georgia"/>
                <a:cs typeface="Georgia"/>
              </a:rPr>
              <a:t>R  </a:t>
            </a:r>
            <a:r>
              <a:rPr sz="2000" spc="-25" dirty="0">
                <a:latin typeface="Georgia"/>
                <a:cs typeface="Georgia"/>
              </a:rPr>
              <a:t>pin during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100" dirty="0">
                <a:latin typeface="Georgia"/>
                <a:cs typeface="Georgia"/>
              </a:rPr>
              <a:t>T1.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2700">
              <a:latin typeface="Georgia"/>
              <a:cs typeface="Georgia"/>
            </a:endParaRPr>
          </a:p>
          <a:p>
            <a:pPr marL="355600" marR="5080" indent="-342900">
              <a:lnSpc>
                <a:spcPts val="216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60" dirty="0">
                <a:latin typeface="Georgia"/>
                <a:cs typeface="Georgia"/>
              </a:rPr>
              <a:t>In </a:t>
            </a:r>
            <a:r>
              <a:rPr sz="2000" spc="-70" dirty="0">
                <a:latin typeface="Georgia"/>
                <a:cs typeface="Georgia"/>
              </a:rPr>
              <a:t>T2, </a:t>
            </a:r>
            <a:r>
              <a:rPr sz="2000" spc="-140" dirty="0">
                <a:latin typeface="Georgia"/>
                <a:cs typeface="Georgia"/>
              </a:rPr>
              <a:t>8288 </a:t>
            </a:r>
            <a:r>
              <a:rPr sz="2000" spc="-15" dirty="0">
                <a:latin typeface="Georgia"/>
                <a:cs typeface="Georgia"/>
              </a:rPr>
              <a:t>will </a:t>
            </a:r>
            <a:r>
              <a:rPr sz="2000" spc="-20" dirty="0">
                <a:latin typeface="Georgia"/>
                <a:cs typeface="Georgia"/>
              </a:rPr>
              <a:t>set </a:t>
            </a:r>
            <a:r>
              <a:rPr sz="2000" spc="-120" dirty="0">
                <a:latin typeface="Georgia"/>
                <a:cs typeface="Georgia"/>
              </a:rPr>
              <a:t>DEN=1 </a:t>
            </a:r>
            <a:r>
              <a:rPr sz="2000" spc="-20" dirty="0">
                <a:latin typeface="Georgia"/>
                <a:cs typeface="Georgia"/>
              </a:rPr>
              <a:t>thus enabling </a:t>
            </a:r>
            <a:r>
              <a:rPr sz="2000" spc="-40" dirty="0">
                <a:latin typeface="Georgia"/>
                <a:cs typeface="Georgia"/>
              </a:rPr>
              <a:t>transceivers,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35" dirty="0">
                <a:latin typeface="Georgia"/>
                <a:cs typeface="Georgia"/>
              </a:rPr>
              <a:t>for an </a:t>
            </a:r>
            <a:r>
              <a:rPr sz="2000" spc="-20" dirty="0">
                <a:latin typeface="Georgia"/>
                <a:cs typeface="Georgia"/>
              </a:rPr>
              <a:t>input  </a:t>
            </a:r>
            <a:r>
              <a:rPr sz="2000" spc="-10" dirty="0">
                <a:latin typeface="Georgia"/>
                <a:cs typeface="Georgia"/>
              </a:rPr>
              <a:t>it </a:t>
            </a:r>
            <a:r>
              <a:rPr sz="2000" spc="-15" dirty="0">
                <a:latin typeface="Georgia"/>
                <a:cs typeface="Georgia"/>
              </a:rPr>
              <a:t>will </a:t>
            </a:r>
            <a:r>
              <a:rPr sz="2000" spc="-25" dirty="0">
                <a:latin typeface="Georgia"/>
                <a:cs typeface="Georgia"/>
              </a:rPr>
              <a:t>activate </a:t>
            </a:r>
            <a:r>
              <a:rPr sz="2000" spc="-50" dirty="0">
                <a:latin typeface="Georgia"/>
                <a:cs typeface="Georgia"/>
              </a:rPr>
              <a:t>MRDC </a:t>
            </a:r>
            <a:r>
              <a:rPr sz="2000" spc="-30" dirty="0">
                <a:latin typeface="Georgia"/>
                <a:cs typeface="Georgia"/>
              </a:rPr>
              <a:t>or </a:t>
            </a:r>
            <a:r>
              <a:rPr sz="2000" spc="-40" dirty="0">
                <a:latin typeface="Georgia"/>
                <a:cs typeface="Georgia"/>
              </a:rPr>
              <a:t>IORC. </a:t>
            </a:r>
            <a:r>
              <a:rPr sz="2000" spc="-25" dirty="0">
                <a:latin typeface="Georgia"/>
                <a:cs typeface="Georgia"/>
              </a:rPr>
              <a:t>These </a:t>
            </a:r>
            <a:r>
              <a:rPr sz="2000" spc="-35" dirty="0">
                <a:latin typeface="Georgia"/>
                <a:cs typeface="Georgia"/>
              </a:rPr>
              <a:t>signals </a:t>
            </a:r>
            <a:r>
              <a:rPr sz="2000" spc="-50" dirty="0">
                <a:latin typeface="Georgia"/>
                <a:cs typeface="Georgia"/>
              </a:rPr>
              <a:t>are </a:t>
            </a:r>
            <a:r>
              <a:rPr sz="2000" spc="-25" dirty="0">
                <a:latin typeface="Georgia"/>
                <a:cs typeface="Georgia"/>
              </a:rPr>
              <a:t>activated </a:t>
            </a:r>
            <a:r>
              <a:rPr sz="2000" spc="-15" dirty="0">
                <a:latin typeface="Georgia"/>
                <a:cs typeface="Georgia"/>
              </a:rPr>
              <a:t>until</a:t>
            </a:r>
            <a:r>
              <a:rPr sz="2000" spc="-235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T4.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2700">
              <a:latin typeface="Georgia"/>
              <a:cs typeface="Georgia"/>
            </a:endParaRPr>
          </a:p>
          <a:p>
            <a:pPr marL="355600" marR="186690" indent="-342900">
              <a:lnSpc>
                <a:spcPts val="2160"/>
              </a:lnSpc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80" dirty="0">
                <a:latin typeface="Georgia"/>
                <a:cs typeface="Georgia"/>
              </a:rPr>
              <a:t>For </a:t>
            </a:r>
            <a:r>
              <a:rPr sz="2000" spc="-35" dirty="0">
                <a:latin typeface="Georgia"/>
                <a:cs typeface="Georgia"/>
              </a:rPr>
              <a:t>an </a:t>
            </a:r>
            <a:r>
              <a:rPr sz="2000" spc="-10" dirty="0">
                <a:latin typeface="Georgia"/>
                <a:cs typeface="Georgia"/>
              </a:rPr>
              <a:t>output,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AMWC </a:t>
            </a:r>
            <a:r>
              <a:rPr sz="2000" spc="-30" dirty="0">
                <a:latin typeface="Georgia"/>
                <a:cs typeface="Georgia"/>
              </a:rPr>
              <a:t>or </a:t>
            </a:r>
            <a:r>
              <a:rPr sz="2000" spc="-10" dirty="0">
                <a:latin typeface="Georgia"/>
                <a:cs typeface="Georgia"/>
              </a:rPr>
              <a:t>AIOWC </a:t>
            </a:r>
            <a:r>
              <a:rPr sz="2000" spc="-45" dirty="0">
                <a:latin typeface="Georgia"/>
                <a:cs typeface="Georgia"/>
              </a:rPr>
              <a:t>is </a:t>
            </a:r>
            <a:r>
              <a:rPr sz="2000" spc="-25" dirty="0">
                <a:latin typeface="Georgia"/>
                <a:cs typeface="Georgia"/>
              </a:rPr>
              <a:t>activated </a:t>
            </a:r>
            <a:r>
              <a:rPr sz="2000" spc="-40" dirty="0">
                <a:latin typeface="Georgia"/>
                <a:cs typeface="Georgia"/>
              </a:rPr>
              <a:t>from </a:t>
            </a:r>
            <a:r>
              <a:rPr sz="2000" spc="-85" dirty="0">
                <a:latin typeface="Georgia"/>
                <a:cs typeface="Georgia"/>
              </a:rPr>
              <a:t>T2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spc="-45" dirty="0">
                <a:latin typeface="Georgia"/>
                <a:cs typeface="Georgia"/>
              </a:rPr>
              <a:t>T4 </a:t>
            </a:r>
            <a:r>
              <a:rPr sz="2000" spc="-30" dirty="0">
                <a:latin typeface="Georgia"/>
                <a:cs typeface="Georgia"/>
              </a:rPr>
              <a:t>and  </a:t>
            </a:r>
            <a:r>
              <a:rPr sz="2000" spc="10" dirty="0">
                <a:latin typeface="Georgia"/>
                <a:cs typeface="Georgia"/>
              </a:rPr>
              <a:t>MWTC </a:t>
            </a:r>
            <a:r>
              <a:rPr sz="2000" spc="-30" dirty="0">
                <a:latin typeface="Georgia"/>
                <a:cs typeface="Georgia"/>
              </a:rPr>
              <a:t>or </a:t>
            </a:r>
            <a:r>
              <a:rPr sz="2000" spc="-10" dirty="0">
                <a:latin typeface="Georgia"/>
                <a:cs typeface="Georgia"/>
              </a:rPr>
              <a:t>IOWC </a:t>
            </a:r>
            <a:r>
              <a:rPr sz="2000" spc="-45" dirty="0">
                <a:latin typeface="Georgia"/>
                <a:cs typeface="Georgia"/>
              </a:rPr>
              <a:t>is </a:t>
            </a:r>
            <a:r>
              <a:rPr sz="2000" spc="-25" dirty="0">
                <a:latin typeface="Georgia"/>
                <a:cs typeface="Georgia"/>
              </a:rPr>
              <a:t>activated </a:t>
            </a:r>
            <a:r>
              <a:rPr sz="2000" spc="-40" dirty="0">
                <a:latin typeface="Georgia"/>
                <a:cs typeface="Georgia"/>
              </a:rPr>
              <a:t>from </a:t>
            </a:r>
            <a:r>
              <a:rPr sz="2000" spc="-105" dirty="0">
                <a:latin typeface="Georgia"/>
                <a:cs typeface="Georgia"/>
              </a:rPr>
              <a:t>T3 </a:t>
            </a:r>
            <a:r>
              <a:rPr sz="2000" spc="-10" dirty="0">
                <a:latin typeface="Georgia"/>
                <a:cs typeface="Georgia"/>
              </a:rPr>
              <a:t>to</a:t>
            </a:r>
            <a:r>
              <a:rPr sz="2000" spc="-345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T4.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Arial"/>
              <a:buChar char=""/>
            </a:pPr>
            <a:endParaRPr sz="2700">
              <a:latin typeface="Georgia"/>
              <a:cs typeface="Georgia"/>
            </a:endParaRPr>
          </a:p>
          <a:p>
            <a:pPr marL="355600" marR="299720" indent="-342900">
              <a:lnSpc>
                <a:spcPts val="2160"/>
              </a:lnSpc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25" dirty="0">
                <a:latin typeface="Georgia"/>
                <a:cs typeface="Georgia"/>
              </a:rPr>
              <a:t>status </a:t>
            </a:r>
            <a:r>
              <a:rPr sz="2000" spc="-10" dirty="0">
                <a:latin typeface="Georgia"/>
                <a:cs typeface="Georgia"/>
              </a:rPr>
              <a:t>bit </a:t>
            </a:r>
            <a:r>
              <a:rPr sz="2000" spc="-130" dirty="0">
                <a:latin typeface="Georgia"/>
                <a:cs typeface="Georgia"/>
              </a:rPr>
              <a:t>S0 </a:t>
            </a:r>
            <a:r>
              <a:rPr sz="2000" spc="-10" dirty="0">
                <a:latin typeface="Georgia"/>
                <a:cs typeface="Georgia"/>
              </a:rPr>
              <a:t>to </a:t>
            </a:r>
            <a:r>
              <a:rPr sz="2000" spc="-130" dirty="0">
                <a:latin typeface="Georgia"/>
                <a:cs typeface="Georgia"/>
              </a:rPr>
              <a:t>S2 </a:t>
            </a:r>
            <a:r>
              <a:rPr sz="2000" spc="-40" dirty="0">
                <a:latin typeface="Georgia"/>
                <a:cs typeface="Georgia"/>
              </a:rPr>
              <a:t>remains </a:t>
            </a:r>
            <a:r>
              <a:rPr sz="2000" spc="-30" dirty="0">
                <a:latin typeface="Georgia"/>
                <a:cs typeface="Georgia"/>
              </a:rPr>
              <a:t>active </a:t>
            </a:r>
            <a:r>
              <a:rPr sz="2000" spc="-15" dirty="0">
                <a:latin typeface="Georgia"/>
                <a:cs typeface="Georgia"/>
              </a:rPr>
              <a:t>until </a:t>
            </a:r>
            <a:r>
              <a:rPr sz="2000" spc="-105" dirty="0">
                <a:latin typeface="Georgia"/>
                <a:cs typeface="Georgia"/>
              </a:rPr>
              <a:t>T3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15" dirty="0">
                <a:latin typeface="Georgia"/>
                <a:cs typeface="Georgia"/>
              </a:rPr>
              <a:t>become </a:t>
            </a:r>
            <a:r>
              <a:rPr sz="2000" spc="-45" dirty="0">
                <a:latin typeface="Georgia"/>
                <a:cs typeface="Georgia"/>
              </a:rPr>
              <a:t>passive  </a:t>
            </a:r>
            <a:r>
              <a:rPr sz="2000" spc="-25" dirty="0">
                <a:latin typeface="Georgia"/>
                <a:cs typeface="Georgia"/>
              </a:rPr>
              <a:t>during </a:t>
            </a:r>
            <a:r>
              <a:rPr sz="2000" spc="-105" dirty="0">
                <a:latin typeface="Georgia"/>
                <a:cs typeface="Georgia"/>
              </a:rPr>
              <a:t>T3 </a:t>
            </a:r>
            <a:r>
              <a:rPr sz="2000" spc="-30" dirty="0">
                <a:latin typeface="Georgia"/>
                <a:cs typeface="Georgia"/>
              </a:rPr>
              <a:t>and</a:t>
            </a:r>
            <a:r>
              <a:rPr sz="2000" spc="-2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T4</a:t>
            </a:r>
            <a:r>
              <a:rPr sz="2000" b="1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Font typeface="Arial"/>
              <a:buChar char=""/>
            </a:pPr>
            <a:endParaRPr sz="2700">
              <a:latin typeface="Times New Roman"/>
              <a:cs typeface="Times New Roman"/>
            </a:endParaRPr>
          </a:p>
          <a:p>
            <a:pPr marL="355600" marR="394970" indent="-342900">
              <a:lnSpc>
                <a:spcPts val="2160"/>
              </a:lnSpc>
              <a:buClr>
                <a:srgbClr val="0AD0D9"/>
              </a:buClr>
              <a:buSzPct val="9500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000" spc="-70" dirty="0">
                <a:latin typeface="Georgia"/>
                <a:cs typeface="Georgia"/>
              </a:rPr>
              <a:t>If </a:t>
            </a:r>
            <a:r>
              <a:rPr sz="2000" spc="-40" dirty="0">
                <a:latin typeface="Georgia"/>
                <a:cs typeface="Georgia"/>
              </a:rPr>
              <a:t>reader </a:t>
            </a:r>
            <a:r>
              <a:rPr sz="2000" spc="-20" dirty="0">
                <a:latin typeface="Georgia"/>
                <a:cs typeface="Georgia"/>
              </a:rPr>
              <a:t>input </a:t>
            </a:r>
            <a:r>
              <a:rPr sz="2000" spc="-45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not </a:t>
            </a:r>
            <a:r>
              <a:rPr sz="2000" spc="-25" dirty="0">
                <a:latin typeface="Georgia"/>
                <a:cs typeface="Georgia"/>
              </a:rPr>
              <a:t>activated </a:t>
            </a:r>
            <a:r>
              <a:rPr sz="2000" spc="-30" dirty="0">
                <a:latin typeface="Georgia"/>
                <a:cs typeface="Georgia"/>
              </a:rPr>
              <a:t>before </a:t>
            </a:r>
            <a:r>
              <a:rPr sz="2000" spc="-85" dirty="0">
                <a:latin typeface="Georgia"/>
                <a:cs typeface="Georgia"/>
              </a:rPr>
              <a:t>T3, </a:t>
            </a:r>
            <a:r>
              <a:rPr sz="2000" spc="-25" dirty="0">
                <a:latin typeface="Georgia"/>
                <a:cs typeface="Georgia"/>
              </a:rPr>
              <a:t>wait state </a:t>
            </a:r>
            <a:r>
              <a:rPr sz="2000" spc="-15" dirty="0">
                <a:latin typeface="Georgia"/>
                <a:cs typeface="Georgia"/>
              </a:rPr>
              <a:t>will be </a:t>
            </a:r>
            <a:r>
              <a:rPr sz="2000" spc="-30" dirty="0">
                <a:latin typeface="Georgia"/>
                <a:cs typeface="Georgia"/>
              </a:rPr>
              <a:t>inserted  </a:t>
            </a:r>
            <a:r>
              <a:rPr sz="2000" spc="-20" dirty="0">
                <a:latin typeface="Georgia"/>
                <a:cs typeface="Georgia"/>
              </a:rPr>
              <a:t>between </a:t>
            </a:r>
            <a:r>
              <a:rPr sz="2000" spc="-105" dirty="0">
                <a:latin typeface="Georgia"/>
                <a:cs typeface="Georgia"/>
              </a:rPr>
              <a:t>T3 </a:t>
            </a:r>
            <a:r>
              <a:rPr sz="2000" spc="-30" dirty="0">
                <a:latin typeface="Georgia"/>
                <a:cs typeface="Georgia"/>
              </a:rPr>
              <a:t>and</a:t>
            </a:r>
            <a:r>
              <a:rPr sz="2000" spc="-24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T4.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25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223655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09601" y="1828904"/>
            <a:ext cx="10530132" cy="44956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26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137646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17600" y="1752619"/>
            <a:ext cx="10041552" cy="45719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27</a:t>
            </a:fld>
            <a:endParaRPr spc="-90" dirty="0"/>
          </a:p>
        </p:txBody>
      </p:sp>
    </p:spTree>
    <p:extLst>
      <p:ext uri="{BB962C8B-B14F-4D97-AF65-F5344CB8AC3E}">
        <p14:creationId xmlns:p14="http://schemas.microsoft.com/office/powerpoint/2010/main" xmlns="" val="373212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CA" dirty="0">
                <a:latin typeface="Times New Roman" panose="02020603050405020304" charset="0"/>
              </a:rPr>
              <a:t>Engr 4862 Microprocessors</a:t>
            </a:r>
          </a:p>
        </p:txBody>
      </p:sp>
      <p:sp>
        <p:nvSpPr>
          <p:cNvPr id="990210" name="Title 9902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>
                <a:solidFill>
                  <a:schemeClr val="accent2"/>
                </a:solidFill>
                <a:ea typeface="SimSun" panose="02010600030101010101" pitchFamily="2" charset="-122"/>
              </a:rPr>
              <a:t>Timing</a:t>
            </a:r>
            <a:endParaRPr lang="en-CA" altLang="zh-CN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990211" name="Text Placeholder 9902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The period of one bus cycle is at least four times a clock cycle</a:t>
            </a:r>
          </a:p>
          <a:p>
            <a:pPr lvl="1"/>
            <a:r>
              <a:rPr lang="en-US" altLang="x-none"/>
              <a:t>10-MHz 8086 CPU</a:t>
            </a:r>
          </a:p>
          <a:p>
            <a:pPr lvl="1"/>
            <a:r>
              <a:rPr lang="en-US" altLang="x-none"/>
              <a:t>Each clock cycle has a period of 100ns</a:t>
            </a:r>
          </a:p>
          <a:p>
            <a:pPr lvl="1"/>
            <a:r>
              <a:rPr lang="en-US" altLang="x-none"/>
              <a:t>Machine cycle period is 400ns</a:t>
            </a:r>
            <a:endParaRPr lang="en-CA" altLang="zh-CN">
              <a:ea typeface="SimSun" panose="02010600030101010101" pitchFamily="2" charset="-122"/>
            </a:endParaRPr>
          </a:p>
          <a:p>
            <a:endParaRPr lang="zh-CN" altLang="en-CA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CA" dirty="0">
                <a:latin typeface="Times New Roman" panose="02020603050405020304" charset="0"/>
              </a:rPr>
              <a:t>Engr 4862 Microprocessors</a:t>
            </a:r>
          </a:p>
        </p:txBody>
      </p:sp>
      <p:sp>
        <p:nvSpPr>
          <p:cNvPr id="991234" name="Title 9912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>
                <a:solidFill>
                  <a:schemeClr val="accent2"/>
                </a:solidFill>
                <a:ea typeface="SimSun" panose="02010600030101010101" pitchFamily="2" charset="-122"/>
              </a:rPr>
              <a:t>Timing</a:t>
            </a:r>
            <a:endParaRPr lang="en-CA" altLang="zh-CN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pic>
        <p:nvPicPr>
          <p:cNvPr id="991235" name="Picture 991234" descr="bus cycle tim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552700"/>
            <a:ext cx="8648700" cy="133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1236" name="Line Callout 2 991235"/>
          <p:cNvSpPr/>
          <p:nvPr/>
        </p:nvSpPr>
        <p:spPr>
          <a:xfrm>
            <a:off x="4424363" y="4741863"/>
            <a:ext cx="2128837" cy="439737"/>
          </a:xfrm>
          <a:prstGeom prst="borderCallout2">
            <a:avLst>
              <a:gd name="adj1" fmla="val 25991"/>
              <a:gd name="adj2" fmla="val -3579"/>
              <a:gd name="adj3" fmla="val 25991"/>
              <a:gd name="adj4" fmla="val -21847"/>
              <a:gd name="adj5" fmla="val -338991"/>
              <a:gd name="adj6" fmla="val -40792"/>
            </a:avLst>
          </a:prstGeom>
          <a:solidFill>
            <a:schemeClr val="bg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x-none" b="1">
                <a:latin typeface="Techno Heavy" pitchFamily="2" charset="0"/>
              </a:rPr>
              <a:t>100 ns</a:t>
            </a:r>
            <a:endParaRPr lang="en-CA" altLang="zh-CN" b="1">
              <a:latin typeface="Techno Heavy" pitchFamily="2" charset="0"/>
              <a:ea typeface="SimSun" panose="02010600030101010101" pitchFamily="2" charset="-122"/>
            </a:endParaRPr>
          </a:p>
        </p:txBody>
      </p:sp>
      <p:sp>
        <p:nvSpPr>
          <p:cNvPr id="991237" name="Line Callout 2 991236"/>
          <p:cNvSpPr/>
          <p:nvPr/>
        </p:nvSpPr>
        <p:spPr>
          <a:xfrm>
            <a:off x="7264400" y="1570038"/>
            <a:ext cx="2128838" cy="439737"/>
          </a:xfrm>
          <a:prstGeom prst="borderCallout2">
            <a:avLst>
              <a:gd name="adj1" fmla="val 25991"/>
              <a:gd name="adj2" fmla="val -3579"/>
              <a:gd name="adj3" fmla="val 25991"/>
              <a:gd name="adj4" fmla="val -17750"/>
              <a:gd name="adj5" fmla="val 192417"/>
              <a:gd name="adj6" fmla="val -68458"/>
            </a:avLst>
          </a:prstGeom>
          <a:solidFill>
            <a:schemeClr val="bg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x-none" b="1">
                <a:latin typeface="Techno Heavy" pitchFamily="2" charset="0"/>
              </a:rPr>
              <a:t>400 ns</a:t>
            </a:r>
            <a:endParaRPr lang="en-CA" altLang="zh-CN" b="1">
              <a:latin typeface="Techno Heavy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CA" dirty="0">
                <a:latin typeface="Times New Roman" panose="02020603050405020304" charset="0"/>
              </a:rPr>
              <a:t>Engr 4862 Microprocessors</a:t>
            </a:r>
          </a:p>
        </p:txBody>
      </p:sp>
      <p:sp>
        <p:nvSpPr>
          <p:cNvPr id="992258" name="Title 9922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>
                <a:solidFill>
                  <a:schemeClr val="accent2"/>
                </a:solidFill>
                <a:ea typeface="SimSun" panose="02010600030101010101" pitchFamily="2" charset="-122"/>
              </a:rPr>
              <a:t>Timing</a:t>
            </a:r>
            <a:endParaRPr lang="en-CA" altLang="zh-CN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sp>
        <p:nvSpPr>
          <p:cNvPr id="992259" name="Text Placeholder 9922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Although the system clock has a constant period, the bus cycle does not</a:t>
            </a:r>
          </a:p>
          <a:p>
            <a:pPr lvl="1"/>
            <a:r>
              <a:rPr lang="en-US" altLang="x-none"/>
              <a:t>Slow devices (memory or I/O) must request extra time.</a:t>
            </a:r>
          </a:p>
          <a:p>
            <a:pPr lvl="1"/>
            <a:r>
              <a:rPr lang="en-US" altLang="x-none"/>
              <a:t>The microprocessor inserts extra </a:t>
            </a:r>
            <a:r>
              <a:rPr lang="en-US" altLang="x-none" i="1"/>
              <a:t>wait states</a:t>
            </a:r>
            <a:r>
              <a:rPr lang="en-US" altLang="x-none"/>
              <a:t> between states T3 and T4</a:t>
            </a:r>
          </a:p>
          <a:p>
            <a:r>
              <a:rPr lang="en-US" altLang="x-none"/>
              <a:t>The alternatives are to slow down the system clock, or use faster devices</a:t>
            </a:r>
            <a:endParaRPr lang="en-CA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CA" dirty="0">
                <a:latin typeface="Times New Roman" panose="02020603050405020304" charset="0"/>
              </a:rPr>
              <a:t>Engr 4862 Microprocessors</a:t>
            </a:r>
          </a:p>
        </p:txBody>
      </p:sp>
      <p:sp>
        <p:nvSpPr>
          <p:cNvPr id="993282" name="Title 9932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>
                <a:solidFill>
                  <a:schemeClr val="accent2"/>
                </a:solidFill>
                <a:ea typeface="SimSun" panose="02010600030101010101" pitchFamily="2" charset="-122"/>
              </a:rPr>
              <a:t>Timing</a:t>
            </a:r>
            <a:endParaRPr lang="en-CA" altLang="zh-CN">
              <a:solidFill>
                <a:schemeClr val="accent2"/>
              </a:solidFill>
              <a:ea typeface="SimSun" panose="02010600030101010101" pitchFamily="2" charset="-122"/>
            </a:endParaRPr>
          </a:p>
        </p:txBody>
      </p:sp>
      <p:pic>
        <p:nvPicPr>
          <p:cNvPr id="993283" name="Picture 993282" descr="bus cycle tim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552700"/>
            <a:ext cx="8648700" cy="133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3284" name="Line Callout 2 993283"/>
          <p:cNvSpPr/>
          <p:nvPr/>
        </p:nvSpPr>
        <p:spPr>
          <a:xfrm>
            <a:off x="3922713" y="4216400"/>
            <a:ext cx="2514600" cy="914400"/>
          </a:xfrm>
          <a:prstGeom prst="borderCallout2">
            <a:avLst>
              <a:gd name="adj1" fmla="val 12500"/>
              <a:gd name="adj2" fmla="val 103032"/>
              <a:gd name="adj3" fmla="val 12500"/>
              <a:gd name="adj4" fmla="val 113634"/>
              <a:gd name="adj5" fmla="val -59028"/>
              <a:gd name="adj6" fmla="val 151704"/>
            </a:avLst>
          </a:prstGeom>
          <a:solidFill>
            <a:schemeClr val="bg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x-none" b="1">
                <a:latin typeface="Techno Heavy" pitchFamily="2" charset="0"/>
              </a:rPr>
              <a:t>Wait state inserted here</a:t>
            </a:r>
            <a:endParaRPr lang="en-CA" altLang="zh-CN" b="1">
              <a:latin typeface="Techno Heavy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12879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8200" y="344386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 marR="5080" indent="-1127125" algn="ctr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Minimum </a:t>
            </a:r>
            <a:r>
              <a:rPr spc="245" dirty="0"/>
              <a:t>and</a:t>
            </a:r>
            <a:r>
              <a:rPr spc="-540" dirty="0"/>
              <a:t> </a:t>
            </a:r>
            <a:r>
              <a:rPr spc="215" dirty="0"/>
              <a:t>Maximum  </a:t>
            </a:r>
            <a:r>
              <a:rPr spc="235" dirty="0"/>
              <a:t>Modes </a:t>
            </a:r>
            <a:r>
              <a:rPr spc="10" dirty="0"/>
              <a:t>For </a:t>
            </a:r>
            <a:r>
              <a:rPr spc="195" dirty="0"/>
              <a:t>8086  </a:t>
            </a:r>
            <a:r>
              <a:rPr spc="175" dirty="0"/>
              <a:t>Microprocessor</a:t>
            </a:r>
          </a:p>
        </p:txBody>
      </p:sp>
    </p:spTree>
    <p:extLst>
      <p:ext uri="{BB962C8B-B14F-4D97-AF65-F5344CB8AC3E}">
        <p14:creationId xmlns:p14="http://schemas.microsoft.com/office/powerpoint/2010/main" xmlns="" val="20785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95655" y="1898143"/>
            <a:ext cx="10990579" cy="4227195"/>
            <a:chOff x="221741" y="1898142"/>
            <a:chExt cx="8242934" cy="4227195"/>
          </a:xfrm>
        </p:grpSpPr>
        <p:sp>
          <p:nvSpPr>
            <p:cNvPr id="9" name="object 9"/>
            <p:cNvSpPr/>
            <p:nvPr/>
          </p:nvSpPr>
          <p:spPr>
            <a:xfrm>
              <a:off x="221741" y="1898142"/>
              <a:ext cx="8167116" cy="4151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799" y="1981200"/>
              <a:ext cx="8153400" cy="4137660"/>
            </a:xfrm>
            <a:custGeom>
              <a:avLst/>
              <a:gdLst/>
              <a:ahLst/>
              <a:cxnLst/>
              <a:rect l="l" t="t" r="r" b="b"/>
              <a:pathLst>
                <a:path w="8153400" h="4137660">
                  <a:moveTo>
                    <a:pt x="8153400" y="0"/>
                  </a:moveTo>
                  <a:lnTo>
                    <a:pt x="0" y="0"/>
                  </a:lnTo>
                  <a:lnTo>
                    <a:pt x="0" y="3913924"/>
                  </a:lnTo>
                  <a:lnTo>
                    <a:pt x="65053" y="3925425"/>
                  </a:lnTo>
                  <a:lnTo>
                    <a:pt x="193090" y="3947405"/>
                  </a:lnTo>
                  <a:lnTo>
                    <a:pt x="318420" y="3968044"/>
                  </a:lnTo>
                  <a:lnTo>
                    <a:pt x="441101" y="3987364"/>
                  </a:lnTo>
                  <a:lnTo>
                    <a:pt x="561194" y="4005391"/>
                  </a:lnTo>
                  <a:lnTo>
                    <a:pt x="678758" y="4022148"/>
                  </a:lnTo>
                  <a:lnTo>
                    <a:pt x="793853" y="4037660"/>
                  </a:lnTo>
                  <a:lnTo>
                    <a:pt x="906540" y="4051950"/>
                  </a:lnTo>
                  <a:lnTo>
                    <a:pt x="1016877" y="4065043"/>
                  </a:lnTo>
                  <a:lnTo>
                    <a:pt x="1124926" y="4076963"/>
                  </a:lnTo>
                  <a:lnTo>
                    <a:pt x="1230744" y="4087734"/>
                  </a:lnTo>
                  <a:lnTo>
                    <a:pt x="1334394" y="4097380"/>
                  </a:lnTo>
                  <a:lnTo>
                    <a:pt x="1435933" y="4105925"/>
                  </a:lnTo>
                  <a:lnTo>
                    <a:pt x="1535423" y="4113394"/>
                  </a:lnTo>
                  <a:lnTo>
                    <a:pt x="1632923" y="4119811"/>
                  </a:lnTo>
                  <a:lnTo>
                    <a:pt x="1728493" y="4125199"/>
                  </a:lnTo>
                  <a:lnTo>
                    <a:pt x="1822192" y="4129584"/>
                  </a:lnTo>
                  <a:lnTo>
                    <a:pt x="1914081" y="4132988"/>
                  </a:lnTo>
                  <a:lnTo>
                    <a:pt x="2004220" y="4135436"/>
                  </a:lnTo>
                  <a:lnTo>
                    <a:pt x="2092668" y="4136953"/>
                  </a:lnTo>
                  <a:lnTo>
                    <a:pt x="2179484" y="4137563"/>
                  </a:lnTo>
                  <a:lnTo>
                    <a:pt x="2264730" y="4137289"/>
                  </a:lnTo>
                  <a:lnTo>
                    <a:pt x="2348465" y="4136155"/>
                  </a:lnTo>
                  <a:lnTo>
                    <a:pt x="2430748" y="4134187"/>
                  </a:lnTo>
                  <a:lnTo>
                    <a:pt x="2511640" y="4131407"/>
                  </a:lnTo>
                  <a:lnTo>
                    <a:pt x="2591200" y="4127841"/>
                  </a:lnTo>
                  <a:lnTo>
                    <a:pt x="2669489" y="4123512"/>
                  </a:lnTo>
                  <a:lnTo>
                    <a:pt x="2746565" y="4118445"/>
                  </a:lnTo>
                  <a:lnTo>
                    <a:pt x="2822490" y="4112663"/>
                  </a:lnTo>
                  <a:lnTo>
                    <a:pt x="2897322" y="4106191"/>
                  </a:lnTo>
                  <a:lnTo>
                    <a:pt x="2971121" y="4099053"/>
                  </a:lnTo>
                  <a:lnTo>
                    <a:pt x="3043949" y="4091273"/>
                  </a:lnTo>
                  <a:lnTo>
                    <a:pt x="3115863" y="4082874"/>
                  </a:lnTo>
                  <a:lnTo>
                    <a:pt x="3186925" y="4073883"/>
                  </a:lnTo>
                  <a:lnTo>
                    <a:pt x="3257194" y="4064321"/>
                  </a:lnTo>
                  <a:lnTo>
                    <a:pt x="3326729" y="4054215"/>
                  </a:lnTo>
                  <a:lnTo>
                    <a:pt x="3395591" y="4043587"/>
                  </a:lnTo>
                  <a:lnTo>
                    <a:pt x="3463840" y="4032462"/>
                  </a:lnTo>
                  <a:lnTo>
                    <a:pt x="3531535" y="4020863"/>
                  </a:lnTo>
                  <a:lnTo>
                    <a:pt x="3598737" y="4008817"/>
                  </a:lnTo>
                  <a:lnTo>
                    <a:pt x="3698744" y="3989957"/>
                  </a:lnTo>
                  <a:lnTo>
                    <a:pt x="3797977" y="3970224"/>
                  </a:lnTo>
                  <a:lnTo>
                    <a:pt x="3896638" y="3949698"/>
                  </a:lnTo>
                  <a:lnTo>
                    <a:pt x="4027644" y="3921238"/>
                  </a:lnTo>
                  <a:lnTo>
                    <a:pt x="4191206" y="3884179"/>
                  </a:lnTo>
                  <a:lnTo>
                    <a:pt x="4896205" y="3718767"/>
                  </a:lnTo>
                  <a:lnTo>
                    <a:pt x="5073383" y="3679086"/>
                  </a:lnTo>
                  <a:lnTo>
                    <a:pt x="5219052" y="3647801"/>
                  </a:lnTo>
                  <a:lnTo>
                    <a:pt x="5330909" y="3624733"/>
                  </a:lnTo>
                  <a:lnTo>
                    <a:pt x="5445224" y="3602094"/>
                  </a:lnTo>
                  <a:lnTo>
                    <a:pt x="5562199" y="3579967"/>
                  </a:lnTo>
                  <a:lnTo>
                    <a:pt x="5682035" y="3558432"/>
                  </a:lnTo>
                  <a:lnTo>
                    <a:pt x="5763615" y="3544444"/>
                  </a:lnTo>
                  <a:lnTo>
                    <a:pt x="5846616" y="3530781"/>
                  </a:lnTo>
                  <a:lnTo>
                    <a:pt x="5931099" y="3517465"/>
                  </a:lnTo>
                  <a:lnTo>
                    <a:pt x="6017123" y="3504521"/>
                  </a:lnTo>
                  <a:lnTo>
                    <a:pt x="6104748" y="3491973"/>
                  </a:lnTo>
                  <a:lnTo>
                    <a:pt x="6194033" y="3479845"/>
                  </a:lnTo>
                  <a:lnTo>
                    <a:pt x="6285040" y="3468162"/>
                  </a:lnTo>
                  <a:lnTo>
                    <a:pt x="6377826" y="3456947"/>
                  </a:lnTo>
                  <a:lnTo>
                    <a:pt x="6472454" y="3446225"/>
                  </a:lnTo>
                  <a:lnTo>
                    <a:pt x="6568981" y="3436020"/>
                  </a:lnTo>
                  <a:lnTo>
                    <a:pt x="6667468" y="3426356"/>
                  </a:lnTo>
                  <a:lnTo>
                    <a:pt x="6767975" y="3417256"/>
                  </a:lnTo>
                  <a:lnTo>
                    <a:pt x="6870562" y="3408746"/>
                  </a:lnTo>
                  <a:lnTo>
                    <a:pt x="6975289" y="3400849"/>
                  </a:lnTo>
                  <a:lnTo>
                    <a:pt x="7082215" y="3393590"/>
                  </a:lnTo>
                  <a:lnTo>
                    <a:pt x="7191400" y="3386992"/>
                  </a:lnTo>
                  <a:lnTo>
                    <a:pt x="7302905" y="3381081"/>
                  </a:lnTo>
                  <a:lnTo>
                    <a:pt x="7416788" y="3375879"/>
                  </a:lnTo>
                  <a:lnTo>
                    <a:pt x="7533111" y="3371411"/>
                  </a:lnTo>
                  <a:lnTo>
                    <a:pt x="7651932" y="3367701"/>
                  </a:lnTo>
                  <a:lnTo>
                    <a:pt x="7773311" y="3364774"/>
                  </a:lnTo>
                  <a:lnTo>
                    <a:pt x="7897309" y="3362653"/>
                  </a:lnTo>
                  <a:lnTo>
                    <a:pt x="8023985" y="3361363"/>
                  </a:lnTo>
                  <a:lnTo>
                    <a:pt x="8153400" y="336092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0F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799" y="1981200"/>
              <a:ext cx="8153400" cy="4137660"/>
            </a:xfrm>
            <a:custGeom>
              <a:avLst/>
              <a:gdLst/>
              <a:ahLst/>
              <a:cxnLst/>
              <a:rect l="l" t="t" r="r" b="b"/>
              <a:pathLst>
                <a:path w="8153400" h="4137660">
                  <a:moveTo>
                    <a:pt x="0" y="0"/>
                  </a:moveTo>
                  <a:lnTo>
                    <a:pt x="8153400" y="0"/>
                  </a:lnTo>
                  <a:lnTo>
                    <a:pt x="8153400" y="3360928"/>
                  </a:lnTo>
                  <a:lnTo>
                    <a:pt x="8088346" y="3361037"/>
                  </a:lnTo>
                  <a:lnTo>
                    <a:pt x="8023985" y="3361363"/>
                  </a:lnTo>
                  <a:lnTo>
                    <a:pt x="7960309" y="3361903"/>
                  </a:lnTo>
                  <a:lnTo>
                    <a:pt x="7897309" y="3362653"/>
                  </a:lnTo>
                  <a:lnTo>
                    <a:pt x="7834979" y="3363611"/>
                  </a:lnTo>
                  <a:lnTo>
                    <a:pt x="7773311" y="3364774"/>
                  </a:lnTo>
                  <a:lnTo>
                    <a:pt x="7712298" y="3366138"/>
                  </a:lnTo>
                  <a:lnTo>
                    <a:pt x="7651932" y="3367701"/>
                  </a:lnTo>
                  <a:lnTo>
                    <a:pt x="7592205" y="3369460"/>
                  </a:lnTo>
                  <a:lnTo>
                    <a:pt x="7533111" y="3371411"/>
                  </a:lnTo>
                  <a:lnTo>
                    <a:pt x="7474641" y="3373552"/>
                  </a:lnTo>
                  <a:lnTo>
                    <a:pt x="7416788" y="3375879"/>
                  </a:lnTo>
                  <a:lnTo>
                    <a:pt x="7359546" y="3378389"/>
                  </a:lnTo>
                  <a:lnTo>
                    <a:pt x="7302905" y="3381081"/>
                  </a:lnTo>
                  <a:lnTo>
                    <a:pt x="7246859" y="3383949"/>
                  </a:lnTo>
                  <a:lnTo>
                    <a:pt x="7191400" y="3386992"/>
                  </a:lnTo>
                  <a:lnTo>
                    <a:pt x="7136522" y="3390207"/>
                  </a:lnTo>
                  <a:lnTo>
                    <a:pt x="7082215" y="3393590"/>
                  </a:lnTo>
                  <a:lnTo>
                    <a:pt x="7028473" y="3397139"/>
                  </a:lnTo>
                  <a:lnTo>
                    <a:pt x="6975289" y="3400849"/>
                  </a:lnTo>
                  <a:lnTo>
                    <a:pt x="6922655" y="3404720"/>
                  </a:lnTo>
                  <a:lnTo>
                    <a:pt x="6870562" y="3408746"/>
                  </a:lnTo>
                  <a:lnTo>
                    <a:pt x="6819005" y="3412926"/>
                  </a:lnTo>
                  <a:lnTo>
                    <a:pt x="6767975" y="3417256"/>
                  </a:lnTo>
                  <a:lnTo>
                    <a:pt x="6717466" y="3421734"/>
                  </a:lnTo>
                  <a:lnTo>
                    <a:pt x="6667468" y="3426356"/>
                  </a:lnTo>
                  <a:lnTo>
                    <a:pt x="6617976" y="3431119"/>
                  </a:lnTo>
                  <a:lnTo>
                    <a:pt x="6568981" y="3436020"/>
                  </a:lnTo>
                  <a:lnTo>
                    <a:pt x="6520476" y="3441056"/>
                  </a:lnTo>
                  <a:lnTo>
                    <a:pt x="6472454" y="3446225"/>
                  </a:lnTo>
                  <a:lnTo>
                    <a:pt x="6424906" y="3451523"/>
                  </a:lnTo>
                  <a:lnTo>
                    <a:pt x="6377826" y="3456947"/>
                  </a:lnTo>
                  <a:lnTo>
                    <a:pt x="6331207" y="3462495"/>
                  </a:lnTo>
                  <a:lnTo>
                    <a:pt x="6285040" y="3468162"/>
                  </a:lnTo>
                  <a:lnTo>
                    <a:pt x="6239318" y="3473947"/>
                  </a:lnTo>
                  <a:lnTo>
                    <a:pt x="6194033" y="3479845"/>
                  </a:lnTo>
                  <a:lnTo>
                    <a:pt x="6149179" y="3485855"/>
                  </a:lnTo>
                  <a:lnTo>
                    <a:pt x="6104748" y="3491973"/>
                  </a:lnTo>
                  <a:lnTo>
                    <a:pt x="6060731" y="3498196"/>
                  </a:lnTo>
                  <a:lnTo>
                    <a:pt x="6017123" y="3504521"/>
                  </a:lnTo>
                  <a:lnTo>
                    <a:pt x="5973915" y="3510945"/>
                  </a:lnTo>
                  <a:lnTo>
                    <a:pt x="5931099" y="3517465"/>
                  </a:lnTo>
                  <a:lnTo>
                    <a:pt x="5888669" y="3524078"/>
                  </a:lnTo>
                  <a:lnTo>
                    <a:pt x="5846616" y="3530781"/>
                  </a:lnTo>
                  <a:lnTo>
                    <a:pt x="5804934" y="3537571"/>
                  </a:lnTo>
                  <a:lnTo>
                    <a:pt x="5763615" y="3544444"/>
                  </a:lnTo>
                  <a:lnTo>
                    <a:pt x="5722651" y="3551399"/>
                  </a:lnTo>
                  <a:lnTo>
                    <a:pt x="5682035" y="3558432"/>
                  </a:lnTo>
                  <a:lnTo>
                    <a:pt x="5641759" y="3565539"/>
                  </a:lnTo>
                  <a:lnTo>
                    <a:pt x="5601816" y="3572719"/>
                  </a:lnTo>
                  <a:lnTo>
                    <a:pt x="5562199" y="3579967"/>
                  </a:lnTo>
                  <a:lnTo>
                    <a:pt x="5522899" y="3587281"/>
                  </a:lnTo>
                  <a:lnTo>
                    <a:pt x="5483910" y="3594658"/>
                  </a:lnTo>
                  <a:lnTo>
                    <a:pt x="5445224" y="3602094"/>
                  </a:lnTo>
                  <a:lnTo>
                    <a:pt x="5406834" y="3609588"/>
                  </a:lnTo>
                  <a:lnTo>
                    <a:pt x="5368731" y="3617135"/>
                  </a:lnTo>
                  <a:lnTo>
                    <a:pt x="5330909" y="3624733"/>
                  </a:lnTo>
                  <a:lnTo>
                    <a:pt x="5293361" y="3632379"/>
                  </a:lnTo>
                  <a:lnTo>
                    <a:pt x="5219052" y="3647801"/>
                  </a:lnTo>
                  <a:lnTo>
                    <a:pt x="5145746" y="3663378"/>
                  </a:lnTo>
                  <a:lnTo>
                    <a:pt x="5073383" y="3679086"/>
                  </a:lnTo>
                  <a:lnTo>
                    <a:pt x="5001902" y="3694900"/>
                  </a:lnTo>
                  <a:lnTo>
                    <a:pt x="4931244" y="3710796"/>
                  </a:lnTo>
                  <a:lnTo>
                    <a:pt x="4861350" y="3726750"/>
                  </a:lnTo>
                  <a:lnTo>
                    <a:pt x="4792158" y="3742739"/>
                  </a:lnTo>
                  <a:lnTo>
                    <a:pt x="4723610" y="3758737"/>
                  </a:lnTo>
                  <a:lnTo>
                    <a:pt x="4655646" y="3774721"/>
                  </a:lnTo>
                  <a:lnTo>
                    <a:pt x="4588205" y="3790666"/>
                  </a:lnTo>
                  <a:lnTo>
                    <a:pt x="4521228" y="3806549"/>
                  </a:lnTo>
                  <a:lnTo>
                    <a:pt x="4487895" y="3814459"/>
                  </a:lnTo>
                  <a:lnTo>
                    <a:pt x="4454655" y="3822345"/>
                  </a:lnTo>
                  <a:lnTo>
                    <a:pt x="4388426" y="3838030"/>
                  </a:lnTo>
                  <a:lnTo>
                    <a:pt x="4322482" y="3853580"/>
                  </a:lnTo>
                  <a:lnTo>
                    <a:pt x="4256761" y="3868971"/>
                  </a:lnTo>
                  <a:lnTo>
                    <a:pt x="4191206" y="3884179"/>
                  </a:lnTo>
                  <a:lnTo>
                    <a:pt x="4125755" y="3899179"/>
                  </a:lnTo>
                  <a:lnTo>
                    <a:pt x="4060349" y="3913948"/>
                  </a:lnTo>
                  <a:lnTo>
                    <a:pt x="3994928" y="3928461"/>
                  </a:lnTo>
                  <a:lnTo>
                    <a:pt x="3929432" y="3942694"/>
                  </a:lnTo>
                  <a:lnTo>
                    <a:pt x="3863802" y="3956623"/>
                  </a:lnTo>
                  <a:lnTo>
                    <a:pt x="3797977" y="3970224"/>
                  </a:lnTo>
                  <a:lnTo>
                    <a:pt x="3731898" y="3983473"/>
                  </a:lnTo>
                  <a:lnTo>
                    <a:pt x="3665504" y="3996345"/>
                  </a:lnTo>
                  <a:lnTo>
                    <a:pt x="3598737" y="4008817"/>
                  </a:lnTo>
                  <a:lnTo>
                    <a:pt x="3531535" y="4020863"/>
                  </a:lnTo>
                  <a:lnTo>
                    <a:pt x="3463840" y="4032462"/>
                  </a:lnTo>
                  <a:lnTo>
                    <a:pt x="3395591" y="4043587"/>
                  </a:lnTo>
                  <a:lnTo>
                    <a:pt x="3326729" y="4054215"/>
                  </a:lnTo>
                  <a:lnTo>
                    <a:pt x="3257194" y="4064321"/>
                  </a:lnTo>
                  <a:lnTo>
                    <a:pt x="3186925" y="4073883"/>
                  </a:lnTo>
                  <a:lnTo>
                    <a:pt x="3115863" y="4082874"/>
                  </a:lnTo>
                  <a:lnTo>
                    <a:pt x="3043949" y="4091273"/>
                  </a:lnTo>
                  <a:lnTo>
                    <a:pt x="2971121" y="4099053"/>
                  </a:lnTo>
                  <a:lnTo>
                    <a:pt x="2897322" y="4106191"/>
                  </a:lnTo>
                  <a:lnTo>
                    <a:pt x="2822490" y="4112663"/>
                  </a:lnTo>
                  <a:lnTo>
                    <a:pt x="2746565" y="4118445"/>
                  </a:lnTo>
                  <a:lnTo>
                    <a:pt x="2708175" y="4121069"/>
                  </a:lnTo>
                  <a:lnTo>
                    <a:pt x="2669489" y="4123512"/>
                  </a:lnTo>
                  <a:lnTo>
                    <a:pt x="2630500" y="4125771"/>
                  </a:lnTo>
                  <a:lnTo>
                    <a:pt x="2591200" y="4127841"/>
                  </a:lnTo>
                  <a:lnTo>
                    <a:pt x="2551583" y="4129721"/>
                  </a:lnTo>
                  <a:lnTo>
                    <a:pt x="2511640" y="4131407"/>
                  </a:lnTo>
                  <a:lnTo>
                    <a:pt x="2471364" y="4132897"/>
                  </a:lnTo>
                  <a:lnTo>
                    <a:pt x="2430748" y="4134187"/>
                  </a:lnTo>
                  <a:lnTo>
                    <a:pt x="2389784" y="4135274"/>
                  </a:lnTo>
                  <a:lnTo>
                    <a:pt x="2348465" y="4136155"/>
                  </a:lnTo>
                  <a:lnTo>
                    <a:pt x="2306783" y="4136828"/>
                  </a:lnTo>
                  <a:lnTo>
                    <a:pt x="2264730" y="4137289"/>
                  </a:lnTo>
                  <a:lnTo>
                    <a:pt x="2222300" y="4137535"/>
                  </a:lnTo>
                  <a:lnTo>
                    <a:pt x="2179484" y="4137563"/>
                  </a:lnTo>
                  <a:lnTo>
                    <a:pt x="2136276" y="4137370"/>
                  </a:lnTo>
                  <a:lnTo>
                    <a:pt x="2092668" y="4136953"/>
                  </a:lnTo>
                  <a:lnTo>
                    <a:pt x="2048651" y="4136310"/>
                  </a:lnTo>
                  <a:lnTo>
                    <a:pt x="2004220" y="4135436"/>
                  </a:lnTo>
                  <a:lnTo>
                    <a:pt x="1959366" y="4134330"/>
                  </a:lnTo>
                  <a:lnTo>
                    <a:pt x="1914081" y="4132988"/>
                  </a:lnTo>
                  <a:lnTo>
                    <a:pt x="1868359" y="4131407"/>
                  </a:lnTo>
                  <a:lnTo>
                    <a:pt x="1822192" y="4129584"/>
                  </a:lnTo>
                  <a:lnTo>
                    <a:pt x="1775573" y="4127516"/>
                  </a:lnTo>
                  <a:lnTo>
                    <a:pt x="1728493" y="4125199"/>
                  </a:lnTo>
                  <a:lnTo>
                    <a:pt x="1680945" y="4122632"/>
                  </a:lnTo>
                  <a:lnTo>
                    <a:pt x="1632923" y="4119811"/>
                  </a:lnTo>
                  <a:lnTo>
                    <a:pt x="1584418" y="4116733"/>
                  </a:lnTo>
                  <a:lnTo>
                    <a:pt x="1535423" y="4113394"/>
                  </a:lnTo>
                  <a:lnTo>
                    <a:pt x="1485931" y="4109793"/>
                  </a:lnTo>
                  <a:lnTo>
                    <a:pt x="1435933" y="4105925"/>
                  </a:lnTo>
                  <a:lnTo>
                    <a:pt x="1385424" y="4101789"/>
                  </a:lnTo>
                  <a:lnTo>
                    <a:pt x="1334394" y="4097380"/>
                  </a:lnTo>
                  <a:lnTo>
                    <a:pt x="1282837" y="4092696"/>
                  </a:lnTo>
                  <a:lnTo>
                    <a:pt x="1230744" y="4087734"/>
                  </a:lnTo>
                  <a:lnTo>
                    <a:pt x="1178110" y="4082490"/>
                  </a:lnTo>
                  <a:lnTo>
                    <a:pt x="1124926" y="4076963"/>
                  </a:lnTo>
                  <a:lnTo>
                    <a:pt x="1071184" y="4071148"/>
                  </a:lnTo>
                  <a:lnTo>
                    <a:pt x="1016877" y="4065043"/>
                  </a:lnTo>
                  <a:lnTo>
                    <a:pt x="961999" y="4058644"/>
                  </a:lnTo>
                  <a:lnTo>
                    <a:pt x="906540" y="4051950"/>
                  </a:lnTo>
                  <a:lnTo>
                    <a:pt x="850494" y="4044956"/>
                  </a:lnTo>
                  <a:lnTo>
                    <a:pt x="793853" y="4037660"/>
                  </a:lnTo>
                  <a:lnTo>
                    <a:pt x="736611" y="4030058"/>
                  </a:lnTo>
                  <a:lnTo>
                    <a:pt x="678758" y="4022148"/>
                  </a:lnTo>
                  <a:lnTo>
                    <a:pt x="620288" y="4013927"/>
                  </a:lnTo>
                  <a:lnTo>
                    <a:pt x="561194" y="4005391"/>
                  </a:lnTo>
                  <a:lnTo>
                    <a:pt x="501467" y="3996538"/>
                  </a:lnTo>
                  <a:lnTo>
                    <a:pt x="441101" y="3987364"/>
                  </a:lnTo>
                  <a:lnTo>
                    <a:pt x="380088" y="3977867"/>
                  </a:lnTo>
                  <a:lnTo>
                    <a:pt x="318420" y="3968044"/>
                  </a:lnTo>
                  <a:lnTo>
                    <a:pt x="256090" y="3957891"/>
                  </a:lnTo>
                  <a:lnTo>
                    <a:pt x="193090" y="3947405"/>
                  </a:lnTo>
                  <a:lnTo>
                    <a:pt x="129414" y="3936584"/>
                  </a:lnTo>
                  <a:lnTo>
                    <a:pt x="65053" y="3925425"/>
                  </a:lnTo>
                  <a:lnTo>
                    <a:pt x="0" y="39139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421889" y="846583"/>
            <a:ext cx="4841239" cy="9090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64525" y="991615"/>
            <a:ext cx="390482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4339" algn="l"/>
              </a:tabLst>
            </a:pPr>
            <a:r>
              <a:rPr sz="4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ROAD	MAP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787" y="2684272"/>
            <a:ext cx="9502140" cy="140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SzPct val="106666"/>
              <a:buFont typeface="Arial"/>
              <a:buChar char="•"/>
              <a:tabLst>
                <a:tab pos="267970" algn="l"/>
              </a:tabLst>
            </a:pPr>
            <a:r>
              <a:rPr sz="3000" b="1" spc="-5" dirty="0">
                <a:latin typeface="Arial"/>
                <a:cs typeface="Arial"/>
              </a:rPr>
              <a:t>General Bus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Operation</a:t>
            </a:r>
            <a:endParaRPr sz="30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52095" algn="l"/>
              </a:tabLst>
            </a:pPr>
            <a:r>
              <a:rPr sz="3000" b="1" dirty="0">
                <a:latin typeface="Arial"/>
                <a:cs typeface="Arial"/>
              </a:rPr>
              <a:t>Minimum Mode </a:t>
            </a:r>
            <a:r>
              <a:rPr sz="3000" b="1" spc="-5" dirty="0">
                <a:latin typeface="Arial"/>
                <a:cs typeface="Arial"/>
              </a:rPr>
              <a:t>configuration </a:t>
            </a:r>
            <a:r>
              <a:rPr sz="3000" b="1" dirty="0">
                <a:latin typeface="Arial"/>
                <a:cs typeface="Arial"/>
              </a:rPr>
              <a:t>In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8086</a:t>
            </a:r>
            <a:endParaRPr sz="30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buFont typeface="Arial"/>
              <a:buChar char="•"/>
              <a:tabLst>
                <a:tab pos="252095" algn="l"/>
              </a:tabLst>
            </a:pPr>
            <a:r>
              <a:rPr sz="3000" b="1" spc="-5" dirty="0">
                <a:latin typeface="Arial"/>
                <a:cs typeface="Arial"/>
              </a:rPr>
              <a:t>Maximum </a:t>
            </a:r>
            <a:r>
              <a:rPr sz="3000" b="1" dirty="0">
                <a:latin typeface="Arial"/>
                <a:cs typeface="Arial"/>
              </a:rPr>
              <a:t>Mode Configuration In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8086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60337" y="6643624"/>
            <a:ext cx="13292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045C75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2195387" cy="6858000"/>
            <a:chOff x="-2381" y="0"/>
            <a:chExt cx="91465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55819" cy="1005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2381" y="41275"/>
              <a:ext cx="9145625" cy="900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0667" y="705103"/>
            <a:ext cx="563964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4607A"/>
                </a:solidFill>
                <a:latin typeface="Carlito"/>
                <a:cs typeface="Carlito"/>
              </a:rPr>
              <a:t>General </a:t>
            </a:r>
            <a:r>
              <a:rPr sz="3600" b="0" dirty="0">
                <a:solidFill>
                  <a:srgbClr val="04607A"/>
                </a:solidFill>
                <a:latin typeface="Carlito"/>
                <a:cs typeface="Carlito"/>
              </a:rPr>
              <a:t>Bus</a:t>
            </a:r>
            <a:r>
              <a:rPr sz="3600" b="0" spc="-10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3600" b="0" spc="-15" dirty="0">
                <a:solidFill>
                  <a:srgbClr val="04607A"/>
                </a:solidFill>
                <a:latin typeface="Carlito"/>
                <a:cs typeface="Carlito"/>
              </a:rPr>
              <a:t>Operation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323997" y="6554575"/>
            <a:ext cx="3107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9</a:t>
            </a:fld>
            <a:endParaRPr spc="-90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409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77520" marR="5080" indent="-342900">
              <a:lnSpc>
                <a:spcPct val="80000"/>
              </a:lnSpc>
              <a:spcBef>
                <a:spcPts val="630"/>
              </a:spcBef>
              <a:buClr>
                <a:srgbClr val="0AD0D9"/>
              </a:buClr>
              <a:buSzPct val="93181"/>
              <a:buFont typeface="Arial"/>
              <a:buChar char=""/>
              <a:tabLst>
                <a:tab pos="476884" algn="l"/>
                <a:tab pos="477520" algn="l"/>
              </a:tabLst>
            </a:pPr>
            <a:r>
              <a:rPr spc="-15" dirty="0"/>
              <a:t>The </a:t>
            </a:r>
            <a:r>
              <a:rPr spc="-120" dirty="0"/>
              <a:t>8086 </a:t>
            </a:r>
            <a:r>
              <a:rPr spc="-40" dirty="0"/>
              <a:t>has </a:t>
            </a:r>
            <a:r>
              <a:rPr spc="-55" dirty="0"/>
              <a:t>a </a:t>
            </a:r>
            <a:r>
              <a:rPr spc="-20" dirty="0"/>
              <a:t>combined </a:t>
            </a:r>
            <a:r>
              <a:rPr spc="-45" dirty="0"/>
              <a:t>address </a:t>
            </a:r>
            <a:r>
              <a:rPr spc="-30" dirty="0"/>
              <a:t>and data bus </a:t>
            </a:r>
            <a:r>
              <a:rPr spc="-25" dirty="0"/>
              <a:t>commonly</a:t>
            </a:r>
            <a:r>
              <a:rPr spc="-254" dirty="0"/>
              <a:t> </a:t>
            </a:r>
            <a:r>
              <a:rPr spc="-45" dirty="0"/>
              <a:t>referred  </a:t>
            </a:r>
            <a:r>
              <a:rPr spc="-60" dirty="0"/>
              <a:t>as </a:t>
            </a:r>
            <a:r>
              <a:rPr spc="-55" dirty="0"/>
              <a:t>a </a:t>
            </a:r>
            <a:r>
              <a:rPr spc="-15" dirty="0"/>
              <a:t>time </a:t>
            </a:r>
            <a:r>
              <a:rPr spc="-30" dirty="0"/>
              <a:t>multiplexed </a:t>
            </a:r>
            <a:r>
              <a:rPr spc="-45" dirty="0"/>
              <a:t>address </a:t>
            </a:r>
            <a:r>
              <a:rPr spc="-30" dirty="0"/>
              <a:t>and data</a:t>
            </a:r>
            <a:r>
              <a:rPr spc="-235" dirty="0"/>
              <a:t> </a:t>
            </a:r>
            <a:r>
              <a:rPr spc="-40" dirty="0"/>
              <a:t>bus.</a:t>
            </a:r>
          </a:p>
          <a:p>
            <a:pPr marL="477520" marR="359410">
              <a:lnSpc>
                <a:spcPct val="80000"/>
              </a:lnSpc>
            </a:pPr>
            <a:r>
              <a:rPr spc="-15" dirty="0"/>
              <a:t>The </a:t>
            </a:r>
            <a:r>
              <a:rPr spc="-35" dirty="0"/>
              <a:t>main </a:t>
            </a:r>
            <a:r>
              <a:rPr spc="-40" dirty="0"/>
              <a:t>reason </a:t>
            </a:r>
            <a:r>
              <a:rPr spc="-20" dirty="0"/>
              <a:t>behind </a:t>
            </a:r>
            <a:r>
              <a:rPr spc="-25" dirty="0"/>
              <a:t>multiplexing </a:t>
            </a:r>
            <a:r>
              <a:rPr spc="-45" dirty="0"/>
              <a:t>address </a:t>
            </a:r>
            <a:r>
              <a:rPr spc="-30" dirty="0"/>
              <a:t>and data </a:t>
            </a:r>
            <a:r>
              <a:rPr spc="-50" dirty="0"/>
              <a:t>over</a:t>
            </a:r>
            <a:r>
              <a:rPr spc="-290" dirty="0"/>
              <a:t> </a:t>
            </a:r>
            <a:r>
              <a:rPr spc="-5" dirty="0"/>
              <a:t>the  </a:t>
            </a:r>
            <a:r>
              <a:rPr spc="-40" dirty="0"/>
              <a:t>same </a:t>
            </a:r>
            <a:r>
              <a:rPr spc="-35" dirty="0"/>
              <a:t>pins </a:t>
            </a:r>
            <a:r>
              <a:rPr spc="-45" dirty="0"/>
              <a:t>is </a:t>
            </a:r>
            <a:r>
              <a:rPr spc="-5" dirty="0"/>
              <a:t>the </a:t>
            </a:r>
            <a:r>
              <a:rPr spc="-40" dirty="0"/>
              <a:t>maximum </a:t>
            </a:r>
            <a:r>
              <a:rPr spc="-10" dirty="0"/>
              <a:t>utilization </a:t>
            </a:r>
            <a:r>
              <a:rPr spc="-15" dirty="0"/>
              <a:t>of </a:t>
            </a:r>
            <a:r>
              <a:rPr spc="-40" dirty="0"/>
              <a:t>processor </a:t>
            </a:r>
            <a:r>
              <a:rPr spc="-35" dirty="0"/>
              <a:t>pins </a:t>
            </a:r>
            <a:r>
              <a:rPr spc="-30" dirty="0"/>
              <a:t>and </a:t>
            </a:r>
            <a:r>
              <a:rPr spc="-10" dirty="0"/>
              <a:t>it  </a:t>
            </a:r>
            <a:r>
              <a:rPr spc="-25" dirty="0"/>
              <a:t>facilitates </a:t>
            </a:r>
            <a:r>
              <a:rPr spc="-5" dirty="0"/>
              <a:t>the </a:t>
            </a:r>
            <a:r>
              <a:rPr spc="-30" dirty="0"/>
              <a:t>use </a:t>
            </a:r>
            <a:r>
              <a:rPr spc="-15" dirty="0"/>
              <a:t>of </a:t>
            </a:r>
            <a:r>
              <a:rPr spc="-120" dirty="0"/>
              <a:t>40 </a:t>
            </a:r>
            <a:r>
              <a:rPr spc="-25" dirty="0"/>
              <a:t>pin </a:t>
            </a:r>
            <a:r>
              <a:rPr spc="-40" dirty="0"/>
              <a:t>standard </a:t>
            </a:r>
            <a:r>
              <a:rPr spc="-55" dirty="0"/>
              <a:t>DIP</a:t>
            </a:r>
            <a:r>
              <a:rPr spc="-80" dirty="0"/>
              <a:t> </a:t>
            </a:r>
            <a:r>
              <a:rPr spc="-30" dirty="0"/>
              <a:t>package.</a:t>
            </a:r>
          </a:p>
          <a:p>
            <a:pPr marL="121920">
              <a:lnSpc>
                <a:spcPct val="100000"/>
              </a:lnSpc>
              <a:spcBef>
                <a:spcPts val="25"/>
              </a:spcBef>
            </a:pPr>
            <a:endParaRPr sz="2750"/>
          </a:p>
          <a:p>
            <a:pPr marL="477520" marR="1581785" indent="-342900">
              <a:lnSpc>
                <a:spcPts val="211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476884" algn="l"/>
                <a:tab pos="477520" algn="l"/>
              </a:tabLst>
            </a:pPr>
            <a:r>
              <a:rPr spc="-15" dirty="0"/>
              <a:t>The </a:t>
            </a:r>
            <a:r>
              <a:rPr spc="-30" dirty="0"/>
              <a:t>bus </a:t>
            </a:r>
            <a:r>
              <a:rPr spc="-25" dirty="0"/>
              <a:t>can </a:t>
            </a:r>
            <a:r>
              <a:rPr spc="-10" dirty="0"/>
              <a:t>be </a:t>
            </a:r>
            <a:r>
              <a:rPr spc="-25" dirty="0"/>
              <a:t>demultiplexed </a:t>
            </a:r>
            <a:r>
              <a:rPr spc="-30" dirty="0"/>
              <a:t>using </a:t>
            </a:r>
            <a:r>
              <a:rPr spc="-55" dirty="0"/>
              <a:t>a </a:t>
            </a:r>
            <a:r>
              <a:rPr spc="-25" dirty="0"/>
              <a:t>few latches</a:t>
            </a:r>
            <a:r>
              <a:rPr spc="-350" dirty="0"/>
              <a:t> </a:t>
            </a:r>
            <a:r>
              <a:rPr spc="-30" dirty="0"/>
              <a:t>and  </a:t>
            </a:r>
            <a:r>
              <a:rPr spc="-50" dirty="0"/>
              <a:t>transreceivers, </a:t>
            </a:r>
            <a:r>
              <a:rPr spc="-20" dirty="0"/>
              <a:t>when </a:t>
            </a:r>
            <a:r>
              <a:rPr spc="-45" dirty="0"/>
              <a:t>ever</a:t>
            </a:r>
            <a:r>
              <a:rPr spc="-185" dirty="0"/>
              <a:t> </a:t>
            </a:r>
            <a:r>
              <a:rPr spc="-35" dirty="0"/>
              <a:t>required.</a:t>
            </a:r>
          </a:p>
          <a:p>
            <a:pPr marL="121920"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2750"/>
          </a:p>
          <a:p>
            <a:pPr marL="477520" marR="257810" indent="-342900">
              <a:lnSpc>
                <a:spcPts val="2110"/>
              </a:lnSpc>
              <a:buClr>
                <a:srgbClr val="0AD0D9"/>
              </a:buClr>
              <a:buSzPct val="93181"/>
              <a:buFont typeface="Arial"/>
              <a:buChar char=""/>
              <a:tabLst>
                <a:tab pos="476884" algn="l"/>
                <a:tab pos="477520" algn="l"/>
              </a:tabLst>
            </a:pPr>
            <a:r>
              <a:rPr spc="-65" dirty="0"/>
              <a:t>Basically,</a:t>
            </a:r>
            <a:r>
              <a:rPr spc="-60" dirty="0"/>
              <a:t> </a:t>
            </a:r>
            <a:r>
              <a:rPr spc="-25" dirty="0"/>
              <a:t>all </a:t>
            </a:r>
            <a:r>
              <a:rPr spc="-5" dirty="0"/>
              <a:t>the</a:t>
            </a:r>
            <a:r>
              <a:rPr spc="-70" dirty="0"/>
              <a:t> </a:t>
            </a:r>
            <a:r>
              <a:rPr spc="-40" dirty="0"/>
              <a:t>processor</a:t>
            </a:r>
            <a:r>
              <a:rPr spc="-95" dirty="0"/>
              <a:t> </a:t>
            </a:r>
            <a:r>
              <a:rPr spc="-30" dirty="0"/>
              <a:t>bus</a:t>
            </a:r>
            <a:r>
              <a:rPr spc="-90" dirty="0"/>
              <a:t> </a:t>
            </a:r>
            <a:r>
              <a:rPr spc="-25" dirty="0"/>
              <a:t>cycles</a:t>
            </a:r>
            <a:r>
              <a:rPr spc="-100" dirty="0"/>
              <a:t> </a:t>
            </a:r>
            <a:r>
              <a:rPr spc="-25" dirty="0"/>
              <a:t>consist</a:t>
            </a:r>
            <a:r>
              <a:rPr spc="-105" dirty="0"/>
              <a:t> </a:t>
            </a:r>
            <a:r>
              <a:rPr spc="-15" dirty="0"/>
              <a:t>of</a:t>
            </a:r>
            <a:r>
              <a:rPr spc="5" dirty="0"/>
              <a:t> </a:t>
            </a:r>
            <a:r>
              <a:rPr spc="-20" dirty="0"/>
              <a:t>at</a:t>
            </a:r>
            <a:r>
              <a:rPr spc="-45" dirty="0"/>
              <a:t> </a:t>
            </a:r>
            <a:r>
              <a:rPr spc="-25" dirty="0"/>
              <a:t>least</a:t>
            </a:r>
            <a:r>
              <a:rPr spc="-65" dirty="0"/>
              <a:t> </a:t>
            </a:r>
            <a:r>
              <a:rPr spc="-30" dirty="0"/>
              <a:t>four</a:t>
            </a:r>
            <a:r>
              <a:rPr spc="-130" dirty="0"/>
              <a:t> </a:t>
            </a:r>
            <a:r>
              <a:rPr dirty="0"/>
              <a:t>clock  </a:t>
            </a:r>
            <a:r>
              <a:rPr spc="-30" dirty="0"/>
              <a:t>cycles. </a:t>
            </a:r>
            <a:r>
              <a:rPr spc="-25" dirty="0"/>
              <a:t>These </a:t>
            </a:r>
            <a:r>
              <a:rPr spc="-50" dirty="0"/>
              <a:t>are </a:t>
            </a:r>
            <a:r>
              <a:rPr spc="-45" dirty="0"/>
              <a:t>referred </a:t>
            </a:r>
            <a:r>
              <a:rPr spc="-5" dirty="0"/>
              <a:t>to </a:t>
            </a:r>
            <a:r>
              <a:rPr spc="-60" dirty="0"/>
              <a:t>as </a:t>
            </a:r>
            <a:r>
              <a:rPr spc="-105" dirty="0"/>
              <a:t>T1, </a:t>
            </a:r>
            <a:r>
              <a:rPr spc="-75" dirty="0"/>
              <a:t>T2, </a:t>
            </a:r>
            <a:r>
              <a:rPr spc="-90" dirty="0"/>
              <a:t>T3, </a:t>
            </a:r>
            <a:r>
              <a:rPr spc="-45" dirty="0"/>
              <a:t>T4. </a:t>
            </a:r>
            <a:r>
              <a:rPr spc="-15" dirty="0"/>
              <a:t>The </a:t>
            </a:r>
            <a:r>
              <a:rPr spc="-45" dirty="0"/>
              <a:t>address </a:t>
            </a:r>
            <a:r>
              <a:rPr spc="-50" dirty="0"/>
              <a:t>is  </a:t>
            </a:r>
            <a:r>
              <a:rPr spc="-35" dirty="0"/>
              <a:t>transmitted </a:t>
            </a:r>
            <a:r>
              <a:rPr spc="-30" dirty="0"/>
              <a:t>by </a:t>
            </a:r>
            <a:r>
              <a:rPr spc="-5" dirty="0"/>
              <a:t>the </a:t>
            </a:r>
            <a:r>
              <a:rPr spc="-40" dirty="0"/>
              <a:t>processor </a:t>
            </a:r>
            <a:r>
              <a:rPr spc="-25" dirty="0"/>
              <a:t>during </a:t>
            </a:r>
            <a:r>
              <a:rPr spc="-105" dirty="0"/>
              <a:t>T1. </a:t>
            </a:r>
            <a:r>
              <a:rPr spc="-80" dirty="0"/>
              <a:t>It </a:t>
            </a:r>
            <a:r>
              <a:rPr spc="-45" dirty="0"/>
              <a:t>is </a:t>
            </a:r>
            <a:r>
              <a:rPr spc="-30" dirty="0"/>
              <a:t>present </a:t>
            </a:r>
            <a:r>
              <a:rPr spc="-10" dirty="0"/>
              <a:t>on </a:t>
            </a:r>
            <a:r>
              <a:rPr spc="-5" dirty="0"/>
              <a:t>the </a:t>
            </a:r>
            <a:r>
              <a:rPr spc="-35" dirty="0"/>
              <a:t>bus  </a:t>
            </a:r>
            <a:r>
              <a:rPr spc="-20" dirty="0"/>
              <a:t>only </a:t>
            </a:r>
            <a:r>
              <a:rPr spc="-40" dirty="0"/>
              <a:t>for </a:t>
            </a:r>
            <a:r>
              <a:rPr spc="-10" dirty="0"/>
              <a:t>one</a:t>
            </a:r>
            <a:r>
              <a:rPr spc="-240" dirty="0"/>
              <a:t> </a:t>
            </a:r>
            <a:r>
              <a:rPr spc="-20" dirty="0"/>
              <a:t>cycle.</a:t>
            </a:r>
          </a:p>
        </p:txBody>
      </p:sp>
    </p:spTree>
    <p:extLst>
      <p:ext uri="{BB962C8B-B14F-4D97-AF65-F5344CB8AC3E}">
        <p14:creationId xmlns:p14="http://schemas.microsoft.com/office/powerpoint/2010/main" xmlns="" val="20905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1299</Words>
  <Application>Microsoft Office PowerPoint</Application>
  <PresentationFormat>Custom</PresentationFormat>
  <Paragraphs>147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Machine Cycles</vt:lpstr>
      <vt:lpstr>T States</vt:lpstr>
      <vt:lpstr>Timing</vt:lpstr>
      <vt:lpstr>Timing</vt:lpstr>
      <vt:lpstr>Timing</vt:lpstr>
      <vt:lpstr>Timing</vt:lpstr>
      <vt:lpstr>Minimum and Maximum  Modes For 8086  Microprocessor</vt:lpstr>
      <vt:lpstr>ROAD MAP</vt:lpstr>
      <vt:lpstr>General Bus Operation</vt:lpstr>
      <vt:lpstr>Slide 10</vt:lpstr>
      <vt:lpstr>General Bus Cycle For 8086</vt:lpstr>
      <vt:lpstr>Minimum Mode 8086 System</vt:lpstr>
      <vt:lpstr>Minimum Mode Configuration For 8086</vt:lpstr>
      <vt:lpstr>Slide 14</vt:lpstr>
      <vt:lpstr>Slide 15</vt:lpstr>
      <vt:lpstr>Slide 16</vt:lpstr>
      <vt:lpstr>Slide 17</vt:lpstr>
      <vt:lpstr>Slide 18</vt:lpstr>
      <vt:lpstr>Slide 19</vt:lpstr>
      <vt:lpstr>Hold Response Timing Cycle</vt:lpstr>
      <vt:lpstr>Maximum Mode 8086 System</vt:lpstr>
      <vt:lpstr>Slide 22</vt:lpstr>
      <vt:lpstr>Slide 23</vt:lpstr>
      <vt:lpstr>Maximum Mode Configuration For 8086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Cycles</dc:title>
  <dc:creator>student</dc:creator>
  <cp:lastModifiedBy>student</cp:lastModifiedBy>
  <cp:revision>2</cp:revision>
  <dcterms:created xsi:type="dcterms:W3CDTF">2009-11-14T20:16:40Z</dcterms:created>
  <dcterms:modified xsi:type="dcterms:W3CDTF">2021-02-25T09:17:41Z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